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32"/>
  </p:notesMasterIdLst>
  <p:handoutMasterIdLst>
    <p:handoutMasterId r:id="rId33"/>
  </p:handoutMasterIdLst>
  <p:sldIdLst>
    <p:sldId id="436" r:id="rId2"/>
    <p:sldId id="447" r:id="rId3"/>
    <p:sldId id="448" r:id="rId4"/>
    <p:sldId id="449" r:id="rId5"/>
    <p:sldId id="446" r:id="rId6"/>
    <p:sldId id="454" r:id="rId7"/>
    <p:sldId id="455" r:id="rId8"/>
    <p:sldId id="452" r:id="rId9"/>
    <p:sldId id="453" r:id="rId10"/>
    <p:sldId id="456" r:id="rId11"/>
    <p:sldId id="457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58" r:id="rId31"/>
  </p:sldIdLst>
  <p:sldSz cx="9144000" cy="6858000" type="screen4x3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25FE2A-990D-6B4B-AD70-9F4A197A0FA4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A9672A-AD3C-174A-BC8C-F69EC9EC4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674A802-F469-7843-A501-B10C6C8B9FB0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EB2BDE4-398D-CC44-9DD3-E79A70CEC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7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093" algn="l" defTabSz="4570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12" algn="l" defTabSz="4570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4570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49" algn="l" defTabSz="4570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Want to focus on middle picture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RTI: gravity causes mixing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27B … really big for 2006, 3K^3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Now 1T, and getting bigger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 there’s a Big Data problem here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But I think the real story is in the details of the analysis.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Really two analyses: my movie, Valerio’s topology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And we probably won’t be able to do the latter when we get to the exascale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talk is to explain why, and to explain what we can do about it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40EC85-5318-8342-BC1C-B494F5418075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Want to focus on middle picture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RTI: gravity causes mixing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27B … really big for 2006, 3K^3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Now 1T, and getting bigger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 there’s a Big Data problem here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But I think the real story is in the details of the analysis.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Really two analyses: my movie, Valerio’s topology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And we probably won’t be able to do the latter when we get to the exascale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talk is to explain why, and to explain what we can do about it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40EC85-5318-8342-BC1C-B494F5418075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Want to focus on middle picture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RTI: gravity causes mixing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27B … really big for 2006, 3K^3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Now 1T, and getting bigger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 there’s a Big Data problem here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But I think the real story is in the details of the analysis.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Really two analyses: my movie, Valerio’s topology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And we probably won’t be able to do the latter when we get to the exascale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talk is to explain why, and to explain what we can do about it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40EC85-5318-8342-BC1C-B494F5418075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66B7D6-FEC4-8B4F-91D0-BAEE448627F4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A345CB-608F-4D4D-9F56-163DCAFC8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EA95-4042-2E4E-846F-A4674BDD22FE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E87F-3772-E540-8792-01879CAA5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7B58-B273-E24A-BE1E-58B278C35380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5C94-B27D-834D-BDB5-0E1A0BA24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B60A-F3BC-3D4F-81E2-4C245C5173A8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55CF-4B77-B946-85C8-518FBDE8E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6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3355975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109913"/>
            <a:ext cx="1295400" cy="131286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3109913"/>
            <a:ext cx="7772400" cy="13128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575175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FE9A-9E77-3E47-B819-00D8F6750E4D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84575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4C55946D-CCA3-CE4D-B01C-9EDED5B62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7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CBB6-0B3D-844C-B990-54B7702FCE42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8BA7-4ACB-584C-9840-7042E1259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1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44B1-681C-274B-9EAD-7211613743EF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ECF6-65A1-4C45-BEB1-1A5BF77A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2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3EEFE-7A60-4C4F-9655-C221CC978356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829E-9D41-CA46-B302-B5F7ED763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691B-C5A4-FF4B-985E-92FFE6C13CFD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099F7E-A15C-7641-807D-56326DB0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D31A-BF00-9C40-8C79-C622198968CD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62A8-A104-9847-A3E2-77462763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73D2D-B012-8B41-BB7C-8EF8CDD68D90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6BDE28A-4523-7C4D-814A-EC9A8E14F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74406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>
              <a:defRPr/>
            </a:pPr>
            <a:fld id="{63ED30E9-9E5A-2A44-9E66-FF32B9DB3B77}" type="datetime1">
              <a:rPr lang="en-US"/>
              <a:pPr>
                <a:defRPr/>
              </a:pPr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pPr>
              <a:defRPr/>
            </a:pPr>
            <a:fld id="{E22B0A95-59FF-6747-AECE-6EF61DCFA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9" descr="SC15ColorSoftShadow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2225"/>
            <a:ext cx="16033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17" r:id="rId2"/>
    <p:sldLayoutId id="2147484322" r:id="rId3"/>
    <p:sldLayoutId id="2147484323" r:id="rId4"/>
    <p:sldLayoutId id="2147484324" r:id="rId5"/>
    <p:sldLayoutId id="2147484318" r:id="rId6"/>
    <p:sldLayoutId id="2147484325" r:id="rId7"/>
    <p:sldLayoutId id="2147484319" r:id="rId8"/>
    <p:sldLayoutId id="2147484326" r:id="rId9"/>
    <p:sldLayoutId id="2147484320" r:id="rId10"/>
    <p:sldLayoutId id="214748432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17475" y="1731963"/>
            <a:ext cx="9026525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Tightly-coupling In Situ Terms With Concepts While They Are Still In </a:t>
            </a:r>
            <a:r>
              <a:rPr lang="en-US" dirty="0" smtClean="0">
                <a:solidFill>
                  <a:schemeClr val="tx1"/>
                </a:solidFill>
              </a:rPr>
              <a:t>Transit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/>
            </a:r>
            <a:br>
              <a:rPr lang="en-US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Childs</a:t>
            </a:r>
            <a:b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Lawrence Berkeley / 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Univ. of </a:t>
            </a: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Oregon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November 16, 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2015</a:t>
            </a:r>
            <a:endParaRPr lang="en-US" sz="3600" cap="none" dirty="0">
              <a:solidFill>
                <a:schemeClr val="tx1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3" descr="SC15ColorSoft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2225"/>
            <a:ext cx="18843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Observation: lots of orthogonal dimensions that describe an in situ system</a:t>
            </a:r>
          </a:p>
          <a:p>
            <a:r>
              <a:rPr lang="en-US" dirty="0" smtClean="0"/>
              <a:t>Task 1: Identify those dimensions</a:t>
            </a:r>
          </a:p>
          <a:p>
            <a:r>
              <a:rPr lang="en-US" dirty="0" smtClean="0"/>
              <a:t>Task 2: Identify options for those dimensions</a:t>
            </a:r>
          </a:p>
          <a:p>
            <a:r>
              <a:rPr lang="en-US" dirty="0" smtClean="0">
                <a:sym typeface="Wingdings"/>
              </a:rPr>
              <a:t>So how is an in situ system described?</a:t>
            </a:r>
          </a:p>
          <a:p>
            <a:pPr lvl="1"/>
            <a:r>
              <a:rPr lang="en-US" dirty="0" smtClean="0">
                <a:sym typeface="Wingdings"/>
              </a:rPr>
              <a:t> description of in situ system is done by identifying which options they have chosen for a given dimension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7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Axes (i.e., the orthogonal dimensions)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Integration Type</a:t>
            </a:r>
          </a:p>
          <a:p>
            <a:r>
              <a:rPr lang="en-US" dirty="0" smtClean="0"/>
              <a:t>Proximity</a:t>
            </a:r>
          </a:p>
          <a:p>
            <a:r>
              <a:rPr lang="en-US" dirty="0" smtClean="0"/>
              <a:t>Access</a:t>
            </a:r>
          </a:p>
          <a:p>
            <a:r>
              <a:rPr lang="en-US" dirty="0" smtClean="0"/>
              <a:t>Division of Execution</a:t>
            </a:r>
          </a:p>
          <a:p>
            <a:r>
              <a:rPr lang="en-US" dirty="0" smtClean="0"/>
              <a:t>Operation Controls</a:t>
            </a:r>
          </a:p>
          <a:p>
            <a:r>
              <a:rPr lang="en-US" dirty="0" smtClean="0"/>
              <a:t>Output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9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Integration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Application-Aware</a:t>
            </a:r>
          </a:p>
          <a:p>
            <a:r>
              <a:rPr lang="en-US" dirty="0" smtClean="0"/>
              <a:t>Application-Unaware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6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Integration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Application-Aware</a:t>
            </a:r>
          </a:p>
          <a:p>
            <a:pPr lvl="1"/>
            <a:r>
              <a:rPr lang="en-US" u="sng" dirty="0" smtClean="0"/>
              <a:t>Bespoke</a:t>
            </a:r>
            <a:r>
              <a:rPr lang="en-US" dirty="0" smtClean="0"/>
              <a:t>: custom </a:t>
            </a:r>
            <a:r>
              <a:rPr lang="en-US" dirty="0" err="1" smtClean="0"/>
              <a:t>vis</a:t>
            </a:r>
            <a:r>
              <a:rPr lang="en-US" dirty="0" smtClean="0"/>
              <a:t> and analysis written specifically for a single simulation code and tailored to its needs</a:t>
            </a:r>
          </a:p>
          <a:p>
            <a:pPr lvl="1"/>
            <a:r>
              <a:rPr lang="en-US" u="sng" dirty="0" smtClean="0"/>
              <a:t>Dedicated API</a:t>
            </a:r>
            <a:r>
              <a:rPr lang="en-US" dirty="0" smtClean="0"/>
              <a:t>: the </a:t>
            </a:r>
            <a:r>
              <a:rPr lang="en-US" dirty="0"/>
              <a:t>framework is dedicated to visualization and analysis, and so the simulation code is aware that interactions with this API are for the purpose of visualization and analysis </a:t>
            </a:r>
            <a:endParaRPr lang="en-US" dirty="0" smtClean="0"/>
          </a:p>
          <a:p>
            <a:pPr lvl="1"/>
            <a:r>
              <a:rPr lang="en-US" u="sng" dirty="0" smtClean="0"/>
              <a:t>Multi-purpose API</a:t>
            </a:r>
            <a:r>
              <a:rPr lang="en-US" dirty="0" smtClean="0"/>
              <a:t>: </a:t>
            </a:r>
            <a:r>
              <a:rPr lang="en-US" dirty="0"/>
              <a:t>the scope of the framework is data, meaning that it includes visualization and analysis, but that it also might </a:t>
            </a:r>
            <a:r>
              <a:rPr lang="en-US" dirty="0" smtClean="0"/>
              <a:t>include </a:t>
            </a:r>
            <a:r>
              <a:rPr lang="en-US" dirty="0"/>
              <a:t>I/O or data movement between components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218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Integration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Application-Unaware</a:t>
            </a:r>
          </a:p>
          <a:p>
            <a:pPr lvl="1"/>
            <a:r>
              <a:rPr lang="en-US" u="sng" dirty="0" smtClean="0"/>
              <a:t>Interposition</a:t>
            </a:r>
            <a:r>
              <a:rPr lang="en-US" dirty="0" smtClean="0"/>
              <a:t>: placing a dynamically</a:t>
            </a:r>
            <a:r>
              <a:rPr lang="en-US" dirty="0"/>
              <a:t>-loaded library </a:t>
            </a:r>
            <a:r>
              <a:rPr lang="en-US" dirty="0" smtClean="0"/>
              <a:t>containing symbols </a:t>
            </a:r>
            <a:r>
              <a:rPr lang="en-US" dirty="0"/>
              <a:t>known to the simulation </a:t>
            </a:r>
            <a:r>
              <a:rPr lang="en-US" dirty="0" smtClean="0"/>
              <a:t>code into </a:t>
            </a:r>
            <a:r>
              <a:rPr lang="en-US" dirty="0"/>
              <a:t>the place of the original library that the simulation code was expecting </a:t>
            </a:r>
            <a:r>
              <a:rPr lang="en-US" dirty="0" smtClean="0"/>
              <a:t>(LD_PRELOAD)</a:t>
            </a:r>
          </a:p>
          <a:p>
            <a:pPr lvl="1"/>
            <a:r>
              <a:rPr lang="en-US" u="sng" dirty="0" smtClean="0"/>
              <a:t>Inspection</a:t>
            </a:r>
            <a:r>
              <a:rPr lang="en-US" dirty="0" smtClean="0"/>
              <a:t>: inspect </a:t>
            </a:r>
            <a:r>
              <a:rPr lang="en-US" dirty="0"/>
              <a:t>memory to infer patterns in data layout and automatically add in situ processing </a:t>
            </a:r>
            <a:r>
              <a:rPr lang="en-US" dirty="0" smtClean="0"/>
              <a:t>(debuggers do this)</a:t>
            </a:r>
          </a:p>
          <a:p>
            <a:pPr lvl="1"/>
            <a:r>
              <a:rPr lang="en-US" dirty="0" smtClean="0"/>
              <a:t>???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376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#2: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Node</a:t>
            </a:r>
          </a:p>
          <a:p>
            <a:r>
              <a:rPr lang="en-US" dirty="0" smtClean="0"/>
              <a:t>Off Node, Same Computing Resource</a:t>
            </a:r>
          </a:p>
          <a:p>
            <a:r>
              <a:rPr lang="en-US" dirty="0" smtClean="0"/>
              <a:t>Different Computing Resource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#2: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Node </a:t>
            </a:r>
            <a:r>
              <a:rPr lang="en-US" dirty="0" smtClean="0">
                <a:sym typeface="Wingdings"/>
              </a:rPr>
              <a:t> use memory hierarchy</a:t>
            </a:r>
          </a:p>
          <a:p>
            <a:pPr lvl="1"/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L1-cache</a:t>
            </a:r>
          </a:p>
          <a:p>
            <a:pPr lvl="1"/>
            <a:r>
              <a:rPr lang="en-US" dirty="0" smtClean="0"/>
              <a:t>L2-cache</a:t>
            </a:r>
          </a:p>
          <a:p>
            <a:pPr lvl="1"/>
            <a:r>
              <a:rPr lang="en-US" dirty="0" smtClean="0"/>
              <a:t>L3-cache</a:t>
            </a:r>
          </a:p>
          <a:p>
            <a:pPr lvl="1"/>
            <a:r>
              <a:rPr lang="en-US" dirty="0" smtClean="0"/>
              <a:t>Random-access memory</a:t>
            </a:r>
          </a:p>
          <a:p>
            <a:pPr lvl="1"/>
            <a:r>
              <a:rPr lang="en-US" dirty="0" smtClean="0"/>
              <a:t>NUMA accesses</a:t>
            </a:r>
          </a:p>
          <a:p>
            <a:pPr lvl="1"/>
            <a:r>
              <a:rPr lang="en-US" dirty="0" smtClean="0"/>
              <a:t>NV-RAM</a:t>
            </a:r>
          </a:p>
          <a:p>
            <a:pPr lvl="1"/>
            <a:r>
              <a:rPr lang="en-US" dirty="0" smtClean="0"/>
              <a:t>Local disk</a:t>
            </a:r>
          </a:p>
        </p:txBody>
      </p:sp>
    </p:spTree>
    <p:extLst>
      <p:ext uri="{BB962C8B-B14F-4D97-AF65-F5344CB8AC3E}">
        <p14:creationId xmlns:p14="http://schemas.microsoft.com/office/powerpoint/2010/main" val="404566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#2: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Off Node, Same Computing Resource</a:t>
            </a:r>
          </a:p>
          <a:p>
            <a:pPr lvl="1"/>
            <a:r>
              <a:rPr lang="en-US" dirty="0" smtClean="0"/>
              <a:t>Quantify number of hops?</a:t>
            </a:r>
          </a:p>
          <a:p>
            <a:r>
              <a:rPr lang="en-US" dirty="0" smtClean="0"/>
              <a:t>Different Computing Resource</a:t>
            </a:r>
          </a:p>
          <a:p>
            <a:pPr lvl="1"/>
            <a:r>
              <a:rPr lang="en-US" dirty="0" smtClean="0"/>
              <a:t>Strains </a:t>
            </a:r>
            <a:r>
              <a:rPr lang="en-US" dirty="0" smtClean="0"/>
              <a:t>usage of term in situ?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3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#3: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Direct Access</a:t>
            </a:r>
            <a:r>
              <a:rPr lang="en-US" dirty="0" smtClean="0"/>
              <a:t>: </a:t>
            </a:r>
            <a:r>
              <a:rPr lang="en-US" dirty="0"/>
              <a:t>in situ routines run in the same logical memory space as the simulation code </a:t>
            </a:r>
            <a:endParaRPr lang="en-US" dirty="0" smtClean="0"/>
          </a:p>
          <a:p>
            <a:r>
              <a:rPr lang="en-US" u="sng" dirty="0" smtClean="0"/>
              <a:t>Indirect Access</a:t>
            </a:r>
            <a:r>
              <a:rPr lang="en-US" dirty="0" smtClean="0"/>
              <a:t>: </a:t>
            </a:r>
            <a:r>
              <a:rPr lang="en-US" dirty="0"/>
              <a:t>in situ routines run in a distinct logical memory space from the simulation code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8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#3: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Direct Access</a:t>
            </a:r>
            <a:r>
              <a:rPr lang="en-US" dirty="0" smtClean="0"/>
              <a:t>: </a:t>
            </a:r>
            <a:r>
              <a:rPr lang="en-US" dirty="0"/>
              <a:t>in situ routines run in the same logical memory space as the simulation code </a:t>
            </a:r>
            <a:endParaRPr lang="en-US" dirty="0" smtClean="0"/>
          </a:p>
          <a:p>
            <a:pPr lvl="1"/>
            <a:r>
              <a:rPr lang="en-US" u="sng" dirty="0" smtClean="0"/>
              <a:t>Deep Copy</a:t>
            </a:r>
            <a:r>
              <a:rPr lang="en-US" dirty="0" smtClean="0"/>
              <a:t>: </a:t>
            </a:r>
            <a:r>
              <a:rPr lang="en-US" dirty="0"/>
              <a:t>in situ routines make a copy of its input data from the simulation </a:t>
            </a:r>
            <a:endParaRPr lang="en-US" dirty="0" smtClean="0">
              <a:effectLst/>
            </a:endParaRPr>
          </a:p>
          <a:p>
            <a:pPr lvl="1"/>
            <a:r>
              <a:rPr lang="en-US" u="sng" dirty="0" smtClean="0"/>
              <a:t>Shallow Copy</a:t>
            </a:r>
            <a:r>
              <a:rPr lang="en-US" dirty="0" smtClean="0"/>
              <a:t>: adapt data </a:t>
            </a:r>
            <a:r>
              <a:rPr lang="en-US" dirty="0"/>
              <a:t>structures to those of the </a:t>
            </a:r>
            <a:r>
              <a:rPr lang="en-US" dirty="0" smtClean="0"/>
              <a:t>simulation </a:t>
            </a:r>
            <a:r>
              <a:rPr lang="en-US" dirty="0"/>
              <a:t>code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3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22263" y="228600"/>
            <a:ext cx="7145337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Possible in situ visualization scenarios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38138" y="1582738"/>
            <a:ext cx="740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Visualization could be a service in this system (tightly coupled)…</a:t>
            </a:r>
          </a:p>
        </p:txBody>
      </p:sp>
      <p:grpSp>
        <p:nvGrpSpPr>
          <p:cNvPr id="17411" name="Group 101"/>
          <p:cNvGrpSpPr>
            <a:grpSpLocks/>
          </p:cNvGrpSpPr>
          <p:nvPr/>
        </p:nvGrpSpPr>
        <p:grpSpPr bwMode="auto">
          <a:xfrm>
            <a:off x="0" y="3306763"/>
            <a:ext cx="9144000" cy="646112"/>
            <a:chOff x="0" y="3306849"/>
            <a:chExt cx="9144000" cy="6463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3306849"/>
              <a:ext cx="9144000" cy="333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96" name="Rectangle 6"/>
            <p:cNvSpPr>
              <a:spLocks noChangeArrowheads="1"/>
            </p:cNvSpPr>
            <p:nvPr/>
          </p:nvSpPr>
          <p:spPr bwMode="auto">
            <a:xfrm>
              <a:off x="337483" y="3306849"/>
              <a:ext cx="84533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… or visualization could be done on a separate node located nearby dedicated to visualization/analysis/IO/etc. (loosely coupled)</a:t>
              </a:r>
            </a:p>
          </p:txBody>
        </p:sp>
      </p:grpSp>
      <p:grpSp>
        <p:nvGrpSpPr>
          <p:cNvPr id="17412" name="Group 97"/>
          <p:cNvGrpSpPr>
            <a:grpSpLocks/>
          </p:cNvGrpSpPr>
          <p:nvPr/>
        </p:nvGrpSpPr>
        <p:grpSpPr bwMode="auto">
          <a:xfrm>
            <a:off x="890588" y="1960563"/>
            <a:ext cx="7689850" cy="1150937"/>
            <a:chOff x="890692" y="1960909"/>
            <a:chExt cx="7689046" cy="1150507"/>
          </a:xfrm>
        </p:grpSpPr>
        <p:grpSp>
          <p:nvGrpSpPr>
            <p:cNvPr id="17454" name="Group 14"/>
            <p:cNvGrpSpPr>
              <a:grpSpLocks/>
            </p:cNvGrpSpPr>
            <p:nvPr/>
          </p:nvGrpSpPr>
          <p:grpSpPr bwMode="auto">
            <a:xfrm>
              <a:off x="890692" y="1960909"/>
              <a:ext cx="1220574" cy="1138018"/>
              <a:chOff x="1080373" y="1936168"/>
              <a:chExt cx="1220574" cy="113801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80373" y="1952037"/>
                <a:ext cx="1220659" cy="112194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80373" y="1936168"/>
                <a:ext cx="1220659" cy="28247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0373" y="2234507"/>
                <a:ext cx="1220659" cy="28247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0373" y="2628060"/>
                <a:ext cx="1220659" cy="2824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</a:t>
                </a:r>
                <a:r>
                  <a:rPr lang="en-US" dirty="0" err="1"/>
                  <a:t>n</a:t>
                </a:r>
                <a:endParaRPr lang="en-US" dirty="0"/>
              </a:p>
            </p:txBody>
          </p:sp>
          <p:sp>
            <p:nvSpPr>
              <p:cNvPr id="17492" name="TextBox 11"/>
              <p:cNvSpPr txBox="1">
                <a:spLocks noChangeArrowheads="1"/>
              </p:cNvSpPr>
              <p:nvPr/>
            </p:nvSpPr>
            <p:spPr bwMode="auto">
              <a:xfrm>
                <a:off x="1466417" y="233227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…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80373" y="2910529"/>
                <a:ext cx="801603" cy="1634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Services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81976" y="2921637"/>
                <a:ext cx="415881" cy="152343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/>
                  <a:t>Viz</a:t>
                </a:r>
                <a:endParaRPr lang="en-US" sz="1400" dirty="0"/>
              </a:p>
            </p:txBody>
          </p:sp>
        </p:grpSp>
        <p:grpSp>
          <p:nvGrpSpPr>
            <p:cNvPr id="17455" name="Group 15"/>
            <p:cNvGrpSpPr>
              <a:grpSpLocks/>
            </p:cNvGrpSpPr>
            <p:nvPr/>
          </p:nvGrpSpPr>
          <p:grpSpPr bwMode="auto">
            <a:xfrm>
              <a:off x="2387374" y="1965151"/>
              <a:ext cx="1220574" cy="1146265"/>
              <a:chOff x="1080373" y="1927921"/>
              <a:chExt cx="1220574" cy="114626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080547" y="1953829"/>
                <a:ext cx="1220660" cy="112035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80547" y="1928439"/>
                <a:ext cx="1220660" cy="28247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#1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80547" y="2234712"/>
                <a:ext cx="1220660" cy="28247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80547" y="2628266"/>
                <a:ext cx="1220660" cy="2824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</a:t>
                </a:r>
                <a:r>
                  <a:rPr lang="en-US" dirty="0" err="1"/>
                  <a:t>n</a:t>
                </a:r>
                <a:endParaRPr lang="en-US" dirty="0"/>
              </a:p>
            </p:txBody>
          </p:sp>
          <p:sp>
            <p:nvSpPr>
              <p:cNvPr id="17485" name="TextBox 20"/>
              <p:cNvSpPr txBox="1">
                <a:spLocks noChangeArrowheads="1"/>
              </p:cNvSpPr>
              <p:nvPr/>
            </p:nvSpPr>
            <p:spPr bwMode="auto">
              <a:xfrm>
                <a:off x="1466417" y="233227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…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80547" y="2910735"/>
                <a:ext cx="801604" cy="1634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Services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882151" y="2921843"/>
                <a:ext cx="415881" cy="152343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/>
                  <a:t>Viz</a:t>
                </a:r>
                <a:endParaRPr lang="en-US" sz="1400" dirty="0"/>
              </a:p>
            </p:txBody>
          </p:sp>
        </p:grpSp>
        <p:grpSp>
          <p:nvGrpSpPr>
            <p:cNvPr id="17456" name="Group 23"/>
            <p:cNvGrpSpPr>
              <a:grpSpLocks/>
            </p:cNvGrpSpPr>
            <p:nvPr/>
          </p:nvGrpSpPr>
          <p:grpSpPr bwMode="auto">
            <a:xfrm>
              <a:off x="7359164" y="1965150"/>
              <a:ext cx="1220574" cy="1121525"/>
              <a:chOff x="1080373" y="1952661"/>
              <a:chExt cx="1220574" cy="112152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80287" y="1953180"/>
                <a:ext cx="1220660" cy="11203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80287" y="1953180"/>
                <a:ext cx="1220660" cy="2824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#1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80287" y="2235649"/>
                <a:ext cx="1220660" cy="28088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80287" y="2627616"/>
                <a:ext cx="1220660" cy="282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</a:t>
                </a:r>
                <a:r>
                  <a:rPr lang="en-US" dirty="0" err="1"/>
                  <a:t>n</a:t>
                </a:r>
                <a:endParaRPr lang="en-US" dirty="0"/>
              </a:p>
            </p:txBody>
          </p:sp>
          <p:sp>
            <p:nvSpPr>
              <p:cNvPr id="17478" name="TextBox 28"/>
              <p:cNvSpPr txBox="1">
                <a:spLocks noChangeArrowheads="1"/>
              </p:cNvSpPr>
              <p:nvPr/>
            </p:nvSpPr>
            <p:spPr bwMode="auto">
              <a:xfrm>
                <a:off x="1466417" y="233227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…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80287" y="2910085"/>
                <a:ext cx="801604" cy="1634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Services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81891" y="2921193"/>
                <a:ext cx="415881" cy="152343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/>
                  <a:t>Viz</a:t>
                </a:r>
                <a:endParaRPr lang="en-US" sz="1400" dirty="0"/>
              </a:p>
            </p:txBody>
          </p:sp>
        </p:grpSp>
        <p:grpSp>
          <p:nvGrpSpPr>
            <p:cNvPr id="17457" name="Group 31"/>
            <p:cNvGrpSpPr>
              <a:grpSpLocks/>
            </p:cNvGrpSpPr>
            <p:nvPr/>
          </p:nvGrpSpPr>
          <p:grpSpPr bwMode="auto">
            <a:xfrm>
              <a:off x="5273867" y="1964428"/>
              <a:ext cx="1220574" cy="1121525"/>
              <a:chOff x="1080373" y="1952661"/>
              <a:chExt cx="1220574" cy="11215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079827" y="1952316"/>
                <a:ext cx="1220660" cy="112194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79827" y="1952316"/>
                <a:ext cx="1220660" cy="2824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#1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79827" y="2234786"/>
                <a:ext cx="1220660" cy="28246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079827" y="2628339"/>
                <a:ext cx="1220660" cy="282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</a:t>
                </a:r>
                <a:r>
                  <a:rPr lang="en-US" dirty="0" err="1"/>
                  <a:t>n</a:t>
                </a:r>
                <a:endParaRPr lang="en-US" dirty="0"/>
              </a:p>
            </p:txBody>
          </p:sp>
          <p:sp>
            <p:nvSpPr>
              <p:cNvPr id="17471" name="TextBox 36"/>
              <p:cNvSpPr txBox="1">
                <a:spLocks noChangeArrowheads="1"/>
              </p:cNvSpPr>
              <p:nvPr/>
            </p:nvSpPr>
            <p:spPr bwMode="auto">
              <a:xfrm>
                <a:off x="1466417" y="233227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…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79827" y="2910808"/>
                <a:ext cx="801604" cy="1634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Services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881431" y="2921916"/>
                <a:ext cx="415881" cy="152343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/>
                  <a:t>Viz</a:t>
                </a:r>
                <a:endParaRPr lang="en-US" sz="1400" dirty="0"/>
              </a:p>
            </p:txBody>
          </p:sp>
        </p:grpSp>
        <p:grpSp>
          <p:nvGrpSpPr>
            <p:cNvPr id="17458" name="Group 39"/>
            <p:cNvGrpSpPr>
              <a:grpSpLocks/>
            </p:cNvGrpSpPr>
            <p:nvPr/>
          </p:nvGrpSpPr>
          <p:grpSpPr bwMode="auto">
            <a:xfrm>
              <a:off x="3808260" y="1965150"/>
              <a:ext cx="1220574" cy="1121525"/>
              <a:chOff x="1080373" y="1952661"/>
              <a:chExt cx="1220574" cy="112152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080325" y="1953180"/>
                <a:ext cx="1220659" cy="11203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080325" y="1953180"/>
                <a:ext cx="1220659" cy="2824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80325" y="2235649"/>
                <a:ext cx="1220659" cy="28088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80325" y="2627616"/>
                <a:ext cx="1220659" cy="282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</a:t>
                </a:r>
                <a:r>
                  <a:rPr lang="en-US" dirty="0" err="1"/>
                  <a:t>n</a:t>
                </a:r>
                <a:endParaRPr lang="en-US" dirty="0"/>
              </a:p>
            </p:txBody>
          </p:sp>
          <p:sp>
            <p:nvSpPr>
              <p:cNvPr id="17464" name="TextBox 44"/>
              <p:cNvSpPr txBox="1">
                <a:spLocks noChangeArrowheads="1"/>
              </p:cNvSpPr>
              <p:nvPr/>
            </p:nvSpPr>
            <p:spPr bwMode="auto">
              <a:xfrm>
                <a:off x="1466417" y="233227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…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80325" y="2910085"/>
                <a:ext cx="801603" cy="16345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Services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881928" y="2921193"/>
                <a:ext cx="415881" cy="152343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err="1"/>
                  <a:t>Viz</a:t>
                </a:r>
                <a:endParaRPr lang="en-US" sz="1400" dirty="0"/>
              </a:p>
            </p:txBody>
          </p:sp>
        </p:grpSp>
        <p:sp>
          <p:nvSpPr>
            <p:cNvPr id="17459" name="TextBox 47"/>
            <p:cNvSpPr txBox="1">
              <a:spLocks noChangeArrowheads="1"/>
            </p:cNvSpPr>
            <p:nvPr/>
          </p:nvSpPr>
          <p:spPr bwMode="auto">
            <a:xfrm>
              <a:off x="6703342" y="2296007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…</a:t>
              </a:r>
            </a:p>
          </p:txBody>
        </p:sp>
      </p:grpSp>
      <p:grpSp>
        <p:nvGrpSpPr>
          <p:cNvPr id="17413" name="Group 99"/>
          <p:cNvGrpSpPr>
            <a:grpSpLocks/>
          </p:cNvGrpSpPr>
          <p:nvPr/>
        </p:nvGrpSpPr>
        <p:grpSpPr bwMode="auto">
          <a:xfrm>
            <a:off x="280988" y="4087813"/>
            <a:ext cx="5378450" cy="2505075"/>
            <a:chOff x="280405" y="4087065"/>
            <a:chExt cx="5379506" cy="2505408"/>
          </a:xfrm>
        </p:grpSpPr>
        <p:grpSp>
          <p:nvGrpSpPr>
            <p:cNvPr id="17420" name="Group 48"/>
            <p:cNvGrpSpPr>
              <a:grpSpLocks/>
            </p:cNvGrpSpPr>
            <p:nvPr/>
          </p:nvGrpSpPr>
          <p:grpSpPr bwMode="auto">
            <a:xfrm>
              <a:off x="280405" y="4087065"/>
              <a:ext cx="1220574" cy="1138018"/>
              <a:chOff x="1080373" y="1936168"/>
              <a:chExt cx="1220574" cy="1138018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080373" y="1952045"/>
                <a:ext cx="1221027" cy="112251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80373" y="1936168"/>
                <a:ext cx="1221027" cy="2826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#1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80373" y="2234658"/>
                <a:ext cx="1221027" cy="28261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#2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80373" y="2628410"/>
                <a:ext cx="1221027" cy="2826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</a:t>
                </a:r>
                <a:r>
                  <a:rPr lang="en-US" dirty="0" err="1"/>
                  <a:t>n</a:t>
                </a:r>
                <a:endParaRPr lang="en-US" dirty="0"/>
              </a:p>
            </p:txBody>
          </p:sp>
          <p:sp>
            <p:nvSpPr>
              <p:cNvPr id="17452" name="TextBox 53"/>
              <p:cNvSpPr txBox="1">
                <a:spLocks noChangeArrowheads="1"/>
              </p:cNvSpPr>
              <p:nvPr/>
            </p:nvSpPr>
            <p:spPr bwMode="auto">
              <a:xfrm>
                <a:off x="1466417" y="233227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…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80373" y="2911022"/>
                <a:ext cx="1221027" cy="16353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Services</a:t>
                </a:r>
              </a:p>
            </p:txBody>
          </p:sp>
        </p:grpSp>
        <p:grpSp>
          <p:nvGrpSpPr>
            <p:cNvPr id="17421" name="Group 56"/>
            <p:cNvGrpSpPr>
              <a:grpSpLocks/>
            </p:cNvGrpSpPr>
            <p:nvPr/>
          </p:nvGrpSpPr>
          <p:grpSpPr bwMode="auto">
            <a:xfrm>
              <a:off x="1777087" y="4091307"/>
              <a:ext cx="1220574" cy="1146265"/>
              <a:chOff x="1080373" y="1927921"/>
              <a:chExt cx="1220574" cy="11462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080997" y="1953845"/>
                <a:ext cx="1219440" cy="11209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80997" y="1928442"/>
                <a:ext cx="1219440" cy="2826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#1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80997" y="2234871"/>
                <a:ext cx="1219440" cy="28261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#2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80997" y="2628623"/>
                <a:ext cx="1219440" cy="2826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</a:t>
                </a:r>
                <a:r>
                  <a:rPr lang="en-US" dirty="0" err="1"/>
                  <a:t>n</a:t>
                </a:r>
                <a:endParaRPr lang="en-US" dirty="0"/>
              </a:p>
            </p:txBody>
          </p:sp>
          <p:sp>
            <p:nvSpPr>
              <p:cNvPr id="17446" name="TextBox 61"/>
              <p:cNvSpPr txBox="1">
                <a:spLocks noChangeArrowheads="1"/>
              </p:cNvSpPr>
              <p:nvPr/>
            </p:nvSpPr>
            <p:spPr bwMode="auto">
              <a:xfrm>
                <a:off x="1466417" y="233227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…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080997" y="2911235"/>
                <a:ext cx="1219440" cy="15083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Services</a:t>
                </a:r>
              </a:p>
            </p:txBody>
          </p:sp>
        </p:grpSp>
        <p:grpSp>
          <p:nvGrpSpPr>
            <p:cNvPr id="17422" name="Group 64"/>
            <p:cNvGrpSpPr>
              <a:grpSpLocks/>
            </p:cNvGrpSpPr>
            <p:nvPr/>
          </p:nvGrpSpPr>
          <p:grpSpPr bwMode="auto">
            <a:xfrm>
              <a:off x="1777087" y="5470226"/>
              <a:ext cx="1220574" cy="1121525"/>
              <a:chOff x="1080373" y="1952661"/>
              <a:chExt cx="1220574" cy="112152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080997" y="1952396"/>
                <a:ext cx="1219440" cy="11225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080997" y="1952396"/>
                <a:ext cx="1219440" cy="28261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#1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080997" y="2235009"/>
                <a:ext cx="1219440" cy="28261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#2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080997" y="2628761"/>
                <a:ext cx="1219440" cy="28261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</a:t>
                </a:r>
                <a:r>
                  <a:rPr lang="en-US" dirty="0" err="1"/>
                  <a:t>n</a:t>
                </a:r>
                <a:endParaRPr lang="en-US" dirty="0"/>
              </a:p>
            </p:txBody>
          </p:sp>
          <p:sp>
            <p:nvSpPr>
              <p:cNvPr id="17440" name="TextBox 69"/>
              <p:cNvSpPr txBox="1">
                <a:spLocks noChangeArrowheads="1"/>
              </p:cNvSpPr>
              <p:nvPr/>
            </p:nvSpPr>
            <p:spPr bwMode="auto">
              <a:xfrm>
                <a:off x="1466417" y="233227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…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080997" y="2911373"/>
                <a:ext cx="1219440" cy="16353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Services</a:t>
                </a:r>
              </a:p>
            </p:txBody>
          </p:sp>
        </p:grpSp>
        <p:grpSp>
          <p:nvGrpSpPr>
            <p:cNvPr id="17423" name="Group 72"/>
            <p:cNvGrpSpPr>
              <a:grpSpLocks/>
            </p:cNvGrpSpPr>
            <p:nvPr/>
          </p:nvGrpSpPr>
          <p:grpSpPr bwMode="auto">
            <a:xfrm>
              <a:off x="311480" y="5470948"/>
              <a:ext cx="1220574" cy="1121525"/>
              <a:chOff x="1080373" y="1952661"/>
              <a:chExt cx="1220574" cy="112152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081054" y="1953262"/>
                <a:ext cx="1219440" cy="11209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81054" y="1953262"/>
                <a:ext cx="1219440" cy="28261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#1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81054" y="2235875"/>
                <a:ext cx="1219440" cy="28102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#2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081054" y="2628039"/>
                <a:ext cx="1219440" cy="28261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Physics #</a:t>
                </a:r>
                <a:r>
                  <a:rPr lang="en-US" dirty="0" err="1"/>
                  <a:t>n</a:t>
                </a:r>
                <a:endParaRPr lang="en-US" dirty="0"/>
              </a:p>
            </p:txBody>
          </p:sp>
          <p:sp>
            <p:nvSpPr>
              <p:cNvPr id="17434" name="TextBox 77"/>
              <p:cNvSpPr txBox="1">
                <a:spLocks noChangeArrowheads="1"/>
              </p:cNvSpPr>
              <p:nvPr/>
            </p:nvSpPr>
            <p:spPr bwMode="auto">
              <a:xfrm>
                <a:off x="1466417" y="233227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…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081054" y="2921766"/>
                <a:ext cx="1219440" cy="1524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Services</a:t>
                </a: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3738659" y="4418896"/>
              <a:ext cx="1921252" cy="8668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One of many nodes dedicated to </a:t>
              </a:r>
              <a:r>
                <a:rPr lang="en-US" dirty="0" err="1"/>
                <a:t>vis</a:t>
              </a:r>
              <a:r>
                <a:rPr lang="en-US" dirty="0"/>
                <a:t>/analysis/IO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1657037" y="5285786"/>
              <a:ext cx="2081622" cy="571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385522" y="5225453"/>
              <a:ext cx="271515" cy="127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657037" y="5225453"/>
              <a:ext cx="268341" cy="127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1151355" y="5883556"/>
              <a:ext cx="1132038" cy="120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1007659" y="5866886"/>
              <a:ext cx="1173319" cy="125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4" name="TextBox 106"/>
          <p:cNvSpPr txBox="1">
            <a:spLocks noChangeArrowheads="1"/>
          </p:cNvSpPr>
          <p:nvPr/>
        </p:nvSpPr>
        <p:spPr bwMode="auto">
          <a:xfrm>
            <a:off x="4089400" y="5883275"/>
            <a:ext cx="434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… </a:t>
            </a:r>
            <a:r>
              <a:rPr lang="en-US" sz="1800" dirty="0" smtClean="0"/>
              <a:t>And </a:t>
            </a:r>
            <a:r>
              <a:rPr lang="en-US" sz="1800" dirty="0"/>
              <a:t>many more configurations</a:t>
            </a:r>
          </a:p>
        </p:txBody>
      </p:sp>
      <p:grpSp>
        <p:nvGrpSpPr>
          <p:cNvPr id="17415" name="Group 111"/>
          <p:cNvGrpSpPr>
            <a:grpSpLocks/>
          </p:cNvGrpSpPr>
          <p:nvPr/>
        </p:nvGrpSpPr>
        <p:grpSpPr bwMode="auto">
          <a:xfrm>
            <a:off x="1082675" y="5073650"/>
            <a:ext cx="1898650" cy="1519238"/>
            <a:chOff x="1081947" y="5073348"/>
            <a:chExt cx="1899623" cy="1519125"/>
          </a:xfrm>
        </p:grpSpPr>
        <p:sp>
          <p:nvSpPr>
            <p:cNvPr id="108" name="Rectangle 107"/>
            <p:cNvSpPr/>
            <p:nvPr/>
          </p:nvSpPr>
          <p:spPr>
            <a:xfrm>
              <a:off x="2565432" y="5086047"/>
              <a:ext cx="416138" cy="150802"/>
            </a:xfrm>
            <a:prstGeom prst="rect">
              <a:avLst/>
            </a:prstGeom>
            <a:solidFill>
              <a:srgbClr val="FF0000"/>
            </a:solidFill>
            <a:ln w="381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err="1"/>
                <a:t>Viz</a:t>
              </a:r>
              <a:endParaRPr lang="en-US" sz="14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65432" y="6440084"/>
              <a:ext cx="416138" cy="152389"/>
            </a:xfrm>
            <a:prstGeom prst="rect">
              <a:avLst/>
            </a:prstGeom>
            <a:solidFill>
              <a:srgbClr val="FF0000"/>
            </a:solidFill>
            <a:ln w="381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err="1"/>
                <a:t>Viz</a:t>
              </a:r>
              <a:endParaRPr lang="en-US" sz="14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81947" y="5073348"/>
              <a:ext cx="416138" cy="152389"/>
            </a:xfrm>
            <a:prstGeom prst="rect">
              <a:avLst/>
            </a:prstGeom>
            <a:solidFill>
              <a:srgbClr val="FF0000"/>
            </a:solidFill>
            <a:ln w="381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err="1"/>
                <a:t>Viz</a:t>
              </a:r>
              <a:endParaRPr lang="en-US" sz="1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113713" y="6440084"/>
              <a:ext cx="416138" cy="152389"/>
            </a:xfrm>
            <a:prstGeom prst="rect">
              <a:avLst/>
            </a:prstGeom>
            <a:solidFill>
              <a:srgbClr val="FF0000"/>
            </a:solidFill>
            <a:ln w="381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err="1"/>
                <a:t>Viz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+ Access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03161"/>
              </p:ext>
            </p:extLst>
          </p:nvPr>
        </p:nvGraphicFramePr>
        <p:xfrm>
          <a:off x="344714" y="1886857"/>
          <a:ext cx="8508999" cy="429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333"/>
                <a:gridCol w="2836333"/>
                <a:gridCol w="2836333"/>
              </a:tblGrid>
              <a:tr h="143026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 Node Proximity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Off Node</a:t>
                      </a:r>
                      <a:r>
                        <a:rPr lang="en-US" sz="2800" baseline="0" dirty="0" smtClean="0"/>
                        <a:t> /</a:t>
                      </a:r>
                    </a:p>
                    <a:p>
                      <a:r>
                        <a:rPr lang="en-US" sz="2800" baseline="0" dirty="0" smtClean="0"/>
                        <a:t>Distinct Resources Proximity</a:t>
                      </a:r>
                      <a:endParaRPr lang="en-US" sz="2800" dirty="0" smtClean="0"/>
                    </a:p>
                  </a:txBody>
                  <a:tcPr/>
                </a:tc>
              </a:tr>
              <a:tr h="143026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Direct Access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43026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Indirect</a:t>
                      </a:r>
                      <a:r>
                        <a:rPr lang="en-US" sz="2800" baseline="0" dirty="0" smtClean="0"/>
                        <a:t> Access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14522" y="3610428"/>
            <a:ext cx="2703285" cy="5261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Yes!  “in situ”...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2763" y="5214256"/>
            <a:ext cx="2703285" cy="5261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Yes!  “in transit”...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522" y="5214255"/>
            <a:ext cx="2703285" cy="5261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makes sense!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s it “in transit”?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7807" y="3697512"/>
            <a:ext cx="2931492" cy="5261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is possible! (PGAS)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Is it “tightly coupled”?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2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#4: Division of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Space Division</a:t>
            </a:r>
            <a:r>
              <a:rPr lang="en-US" dirty="0" smtClean="0"/>
              <a:t>: </a:t>
            </a:r>
            <a:r>
              <a:rPr lang="en-US" dirty="0"/>
              <a:t>subset of the compute resources are devoted exclusively to in situ routines </a:t>
            </a:r>
          </a:p>
          <a:p>
            <a:r>
              <a:rPr lang="en-US" u="sng" dirty="0" smtClean="0"/>
              <a:t>Time Division</a:t>
            </a:r>
            <a:r>
              <a:rPr lang="en-US" dirty="0" smtClean="0"/>
              <a:t>: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compute resources are devoted </a:t>
            </a:r>
            <a:r>
              <a:rPr lang="en-US" dirty="0" smtClean="0"/>
              <a:t>exclusively </a:t>
            </a:r>
            <a:r>
              <a:rPr lang="en-US" dirty="0"/>
              <a:t>to in situ </a:t>
            </a:r>
            <a:r>
              <a:rPr lang="en-US" dirty="0" smtClean="0"/>
              <a:t>routines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(or all) of the compute resources alternate between advancing the simulation and visualization and analysis.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#5: Operation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Automatic</a:t>
            </a:r>
            <a:r>
              <a:rPr lang="en-US" dirty="0" smtClean="0"/>
              <a:t>: </a:t>
            </a:r>
            <a:r>
              <a:rPr lang="en-US" dirty="0"/>
              <a:t>users select which operations to perform in advance of the calculation </a:t>
            </a:r>
            <a:endParaRPr lang="en-US" dirty="0"/>
          </a:p>
          <a:p>
            <a:r>
              <a:rPr lang="en-US" u="sng" dirty="0" smtClean="0"/>
              <a:t>Human-in-the-Loop</a:t>
            </a:r>
            <a:r>
              <a:rPr lang="en-US" dirty="0" smtClean="0"/>
              <a:t>: stakeholders modify </a:t>
            </a:r>
            <a:r>
              <a:rPr lang="en-US" dirty="0"/>
              <a:t>which visualization and analysis </a:t>
            </a:r>
            <a:r>
              <a:rPr lang="en-US" dirty="0" smtClean="0"/>
              <a:t>routines </a:t>
            </a:r>
            <a:r>
              <a:rPr lang="en-US" dirty="0"/>
              <a:t>are executed in situ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2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#5: Operation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Automatic</a:t>
            </a:r>
            <a:r>
              <a:rPr lang="en-US" dirty="0" smtClean="0"/>
              <a:t>: </a:t>
            </a:r>
            <a:r>
              <a:rPr lang="en-US" dirty="0"/>
              <a:t>users select which operations to perform in advance of the calculation </a:t>
            </a:r>
            <a:endParaRPr lang="en-US" dirty="0" smtClean="0"/>
          </a:p>
          <a:p>
            <a:pPr lvl="1"/>
            <a:r>
              <a:rPr lang="en-US" u="sng" dirty="0" smtClean="0"/>
              <a:t>Adaptive</a:t>
            </a:r>
            <a:r>
              <a:rPr lang="en-US" dirty="0" smtClean="0"/>
              <a:t>: </a:t>
            </a:r>
            <a:r>
              <a:rPr lang="en-US" dirty="0"/>
              <a:t>the in situ </a:t>
            </a:r>
            <a:r>
              <a:rPr lang="en-US" dirty="0" smtClean="0"/>
              <a:t>routines </a:t>
            </a:r>
            <a:r>
              <a:rPr lang="en-US" dirty="0"/>
              <a:t>can adapt which operations are performed as the </a:t>
            </a:r>
            <a:r>
              <a:rPr lang="en-US" dirty="0" smtClean="0"/>
              <a:t>simulation executes</a:t>
            </a:r>
          </a:p>
          <a:p>
            <a:pPr lvl="1"/>
            <a:r>
              <a:rPr lang="en-US" u="sng" dirty="0" smtClean="0"/>
              <a:t>Non-adaptive</a:t>
            </a:r>
            <a:r>
              <a:rPr lang="en-US" dirty="0" smtClean="0"/>
              <a:t>: </a:t>
            </a:r>
            <a:r>
              <a:rPr lang="en-US" dirty="0"/>
              <a:t>in situ routines are static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#5: Operation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Human-in-the-Loop</a:t>
            </a:r>
            <a:r>
              <a:rPr lang="en-US" dirty="0" smtClean="0"/>
              <a:t>: stakeholders modify </a:t>
            </a:r>
            <a:r>
              <a:rPr lang="en-US" dirty="0"/>
              <a:t>which visualization and analysis </a:t>
            </a:r>
            <a:r>
              <a:rPr lang="en-US" dirty="0" smtClean="0"/>
              <a:t>routines </a:t>
            </a:r>
            <a:r>
              <a:rPr lang="en-US" dirty="0"/>
              <a:t>are executed in situ </a:t>
            </a:r>
            <a:endParaRPr lang="en-US" dirty="0" smtClean="0"/>
          </a:p>
          <a:p>
            <a:pPr lvl="1"/>
            <a:r>
              <a:rPr lang="en-US" u="sng" dirty="0" smtClean="0"/>
              <a:t>Blocking</a:t>
            </a:r>
            <a:r>
              <a:rPr lang="en-US" dirty="0" smtClean="0"/>
              <a:t>: </a:t>
            </a:r>
            <a:r>
              <a:rPr lang="en-US" dirty="0"/>
              <a:t>simulation can pause when waiting for guidance from a </a:t>
            </a:r>
            <a:r>
              <a:rPr lang="en-US" dirty="0" smtClean="0"/>
              <a:t>stakeholder</a:t>
            </a:r>
            <a:endParaRPr lang="en-US" dirty="0"/>
          </a:p>
          <a:p>
            <a:pPr lvl="1"/>
            <a:r>
              <a:rPr lang="en-US" u="sng" dirty="0" smtClean="0"/>
              <a:t>Non-blocking</a:t>
            </a:r>
            <a:r>
              <a:rPr lang="en-US" dirty="0" smtClean="0"/>
              <a:t>: simulation will not </a:t>
            </a:r>
            <a:r>
              <a:rPr lang="en-US" dirty="0"/>
              <a:t>pause </a:t>
            </a:r>
            <a:r>
              <a:rPr lang="en-US" dirty="0" smtClean="0"/>
              <a:t>to wait </a:t>
            </a:r>
            <a:r>
              <a:rPr lang="en-US" dirty="0"/>
              <a:t>for guidance from a </a:t>
            </a:r>
            <a:r>
              <a:rPr lang="en-US" dirty="0" smtClean="0"/>
              <a:t>stakeholder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3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#6: Output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Subset:</a:t>
            </a:r>
            <a:r>
              <a:rPr lang="en-US" dirty="0" smtClean="0"/>
              <a:t> selectively pick elements of the data</a:t>
            </a:r>
          </a:p>
          <a:p>
            <a:r>
              <a:rPr lang="en-US" u="sng" dirty="0" smtClean="0"/>
              <a:t>Transform</a:t>
            </a:r>
            <a:r>
              <a:rPr lang="en-US" dirty="0" smtClean="0"/>
              <a:t>:</a:t>
            </a:r>
            <a:r>
              <a:rPr lang="en-US" dirty="0"/>
              <a:t> p</a:t>
            </a:r>
            <a:r>
              <a:rPr lang="en-US" dirty="0" smtClean="0"/>
              <a:t>erform an operation</a:t>
            </a:r>
          </a:p>
          <a:p>
            <a:pPr lvl="1"/>
            <a:r>
              <a:rPr lang="en-US" dirty="0" smtClean="0"/>
              <a:t>Examples: wavelet compression, </a:t>
            </a:r>
            <a:r>
              <a:rPr lang="en-US" dirty="0" err="1" smtClean="0"/>
              <a:t>Lagrangian</a:t>
            </a:r>
            <a:r>
              <a:rPr lang="en-US" dirty="0" smtClean="0"/>
              <a:t> flow (?)</a:t>
            </a:r>
          </a:p>
          <a:p>
            <a:r>
              <a:rPr lang="en-US" u="sng" dirty="0" smtClean="0"/>
              <a:t>Derived</a:t>
            </a:r>
            <a:r>
              <a:rPr lang="en-US" dirty="0" smtClean="0"/>
              <a:t>: Generate new data of a different nature than the input</a:t>
            </a:r>
          </a:p>
          <a:p>
            <a:pPr lvl="1"/>
            <a:r>
              <a:rPr lang="en-US" dirty="0" smtClean="0"/>
              <a:t>Examples: statistics, </a:t>
            </a:r>
            <a:r>
              <a:rPr lang="en-US" dirty="0" err="1" smtClean="0"/>
              <a:t>isosurfaces</a:t>
            </a:r>
            <a:r>
              <a:rPr lang="en-US" dirty="0" smtClean="0"/>
              <a:t>, topological analyses, rendering,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7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“hybrid in situ”?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Transform data as simulation is generating it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Send results to distinct resources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</a:t>
            </a:r>
            <a:r>
              <a:rPr lang="en-US" dirty="0" err="1" smtClean="0"/>
              <a:t>vis</a:t>
            </a:r>
            <a:r>
              <a:rPr lang="en-US" dirty="0" smtClean="0"/>
              <a:t> algorithms to transformed data on distinct resources</a:t>
            </a:r>
          </a:p>
          <a:p>
            <a:r>
              <a:rPr lang="en-US" dirty="0" smtClean="0"/>
              <a:t>For example, is the access direct or indirect?</a:t>
            </a:r>
          </a:p>
          <a:p>
            <a:pPr lvl="1"/>
            <a:r>
              <a:rPr lang="en-US" dirty="0" smtClean="0"/>
              <a:t>Answer: direct in (1), but indirect in (3)</a:t>
            </a:r>
          </a:p>
          <a:p>
            <a:r>
              <a:rPr lang="en-US" dirty="0" smtClean="0"/>
              <a:t>Solution: identify systems and score each system system separately</a:t>
            </a:r>
          </a:p>
        </p:txBody>
      </p:sp>
    </p:spTree>
    <p:extLst>
      <p:ext uri="{BB962C8B-B14F-4D97-AF65-F5344CB8AC3E}">
        <p14:creationId xmlns:p14="http://schemas.microsoft.com/office/powerpoint/2010/main" val="252887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sole purpose of this system is to render </a:t>
            </a:r>
            <a:r>
              <a:rPr lang="en-US" dirty="0" err="1"/>
              <a:t>isosurfaces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Apply </a:t>
            </a:r>
            <a:r>
              <a:rPr lang="en-US" dirty="0" err="1" smtClean="0"/>
              <a:t>isosurfaces</a:t>
            </a:r>
            <a:r>
              <a:rPr lang="en-US" dirty="0" smtClean="0"/>
              <a:t> as data is produced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resulting triangles are sent over the network to dedicated visualization nodes, </a:t>
            </a:r>
            <a:r>
              <a:rPr lang="en-US" dirty="0" smtClean="0"/>
              <a:t>using a </a:t>
            </a:r>
            <a:r>
              <a:rPr lang="en-US" dirty="0"/>
              <a:t>data transfer library.</a:t>
            </a:r>
          </a:p>
          <a:p>
            <a:r>
              <a:rPr lang="en-US" dirty="0" smtClean="0"/>
              <a:t>There</a:t>
            </a:r>
            <a:r>
              <a:rPr lang="en-US" dirty="0"/>
              <a:t>, separate visualization software renders the </a:t>
            </a:r>
            <a:r>
              <a:rPr lang="en-US" dirty="0" smtClean="0"/>
              <a:t>data, evaluating </a:t>
            </a:r>
            <a:r>
              <a:rPr lang="en-US" dirty="0"/>
              <a:t>the </a:t>
            </a:r>
            <a:r>
              <a:rPr lang="en-US" dirty="0" smtClean="0"/>
              <a:t>best </a:t>
            </a:r>
            <a:r>
              <a:rPr lang="en-US" dirty="0"/>
              <a:t>camera angles </a:t>
            </a:r>
            <a:r>
              <a:rPr lang="en-US" dirty="0" smtClean="0"/>
              <a:t>for the data</a:t>
            </a:r>
          </a:p>
          <a:p>
            <a:r>
              <a:rPr lang="en-US" dirty="0" smtClean="0"/>
              <a:t>The resulting images are saved to disk</a:t>
            </a:r>
            <a:endParaRPr lang="en-US" dirty="0"/>
          </a:p>
        </p:txBody>
      </p:sp>
      <p:pic>
        <p:nvPicPr>
          <p:cNvPr id="4" name="Picture 3" descr="Screen Shot 2016-04-27 at 10.32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892300"/>
            <a:ext cx="5537200" cy="3073400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837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Big: classify existing systems (at least some of them)</a:t>
            </a:r>
          </a:p>
          <a:p>
            <a:r>
              <a:rPr lang="en-US" dirty="0" smtClean="0"/>
              <a:t>Small: take some surveys showing ineffectiveness of old terms, effectiveness of new terms</a:t>
            </a:r>
          </a:p>
          <a:p>
            <a:r>
              <a:rPr lang="en-US" dirty="0" smtClean="0"/>
              <a:t>Smallest: how to pronounce?  Italicize?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7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name “in situ”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situ: we define as “processing data as it is generated”</a:t>
            </a:r>
          </a:p>
          <a:p>
            <a:r>
              <a:rPr lang="en-US" dirty="0" smtClean="0"/>
              <a:t>This is broader than “in place” / “on site” / “in position”</a:t>
            </a:r>
          </a:p>
          <a:p>
            <a:r>
              <a:rPr lang="en-US" dirty="0" smtClean="0"/>
              <a:t>Alternatives, such as “concurrent,” considered</a:t>
            </a:r>
          </a:p>
          <a:p>
            <a:r>
              <a:rPr lang="en-US" dirty="0" smtClean="0"/>
              <a:t>70% of group voted to stick with in situ because of inertia with stakeholders and funders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9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7788"/>
            <a:ext cx="8229600" cy="11430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Summarizing flavors of in situ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463" y="1087438"/>
          <a:ext cx="8934450" cy="5575300"/>
        </p:xfrm>
        <a:graphic>
          <a:graphicData uri="http://schemas.openxmlformats.org/drawingml/2006/table">
            <a:tbl>
              <a:tblPr/>
              <a:tblGrid>
                <a:gridCol w="1423987"/>
                <a:gridCol w="1624013"/>
                <a:gridCol w="2919412"/>
                <a:gridCol w="2967038"/>
              </a:tblGrid>
              <a:tr h="776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In Situ Technique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Aliases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Negative Aspects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15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Tightly coupled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Synchronous, co-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processing,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in situ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Visualization and analysis have direct access to memory of simulation code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Very memory constrained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Large potential impact (performance, crashes)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465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Loosely coupled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Asynchronous,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concurrent,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in transit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Visualization and analysis run on concurrent resources and access data over network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 movement costs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Requires separate resources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717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Hybrid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 is reduced in a tightly coupled setting and sent to a concurrent resource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Complex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Shares negative aspects (to a lesser extent) of others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" y="1757363"/>
            <a:ext cx="3265488" cy="49053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81924" y="5238685"/>
            <a:ext cx="25452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Missing Axes?  </a:t>
            </a:r>
          </a:p>
          <a:p>
            <a:pPr algn="ctr"/>
            <a:r>
              <a:rPr lang="en-US" sz="2400" dirty="0" smtClean="0"/>
              <a:t>Missing Options?</a:t>
            </a:r>
          </a:p>
          <a:p>
            <a:pPr algn="ctr"/>
            <a:r>
              <a:rPr lang="en-US" sz="2400" dirty="0" smtClean="0"/>
              <a:t>Other feedback?</a:t>
            </a:r>
            <a:endParaRPr lang="en-US" sz="2400" dirty="0"/>
          </a:p>
        </p:txBody>
      </p:sp>
      <p:pic>
        <p:nvPicPr>
          <p:cNvPr id="3" name="Picture 2" descr="Screen Shot 2016-04-27 at 10.3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55"/>
            <a:ext cx="9144000" cy="49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Question to you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I run a visualization program on the same node as the simulation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They do not share memory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Is this “loosely-coupled” or “tightly-coupled”?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Is it “in transit”?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65225" y="4402138"/>
            <a:ext cx="6807200" cy="1555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I believe inconsistent terms is an issue for our community and we should sort this out as soon as possible.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351713" cy="990600"/>
          </a:xfrm>
        </p:spPr>
        <p:txBody>
          <a:bodyPr/>
          <a:lstStyle/>
          <a:p>
            <a:pPr algn="ctr"/>
            <a:r>
              <a:rPr lang="en-US" sz="4000">
                <a:latin typeface="Tw Cen MT" charset="0"/>
                <a:ea typeface="ＭＳ Ｐゴシック" charset="0"/>
                <a:cs typeface="ＭＳ Ｐゴシック" charset="0"/>
              </a:rPr>
              <a:t>This will take a community effort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u="sng">
                <a:latin typeface="Tw Cen MT" charset="0"/>
                <a:ea typeface="ＭＳ Ｐゴシック" charset="0"/>
                <a:cs typeface="ＭＳ Ｐゴシック" charset="0"/>
              </a:rPr>
              <a:t>Plan</a:t>
            </a:r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: email discussions, perhaps telecons</a:t>
            </a:r>
          </a:p>
          <a:p>
            <a:r>
              <a:rPr lang="en-US" u="sng">
                <a:latin typeface="Tw Cen MT" charset="0"/>
                <a:ea typeface="ＭＳ Ｐゴシック" charset="0"/>
                <a:cs typeface="ＭＳ Ｐゴシック" charset="0"/>
              </a:rPr>
              <a:t>Outcome</a:t>
            </a:r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: short paper with proposed namings</a:t>
            </a:r>
          </a:p>
          <a:p>
            <a:r>
              <a:rPr lang="en-US" u="sng">
                <a:latin typeface="Tw Cen MT" charset="0"/>
                <a:ea typeface="ＭＳ Ｐゴシック" charset="0"/>
                <a:cs typeface="ＭＳ Ｐゴシック" charset="0"/>
              </a:rPr>
              <a:t>Hope</a:t>
            </a:r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: large community participation, widespread agreement on naming</a:t>
            </a:r>
          </a:p>
          <a:p>
            <a:pPr lvl="1"/>
            <a:r>
              <a:rPr lang="en-US">
                <a:latin typeface="Tw Cen MT" charset="0"/>
                <a:ea typeface="ＭＳ Ｐゴシック" charset="0"/>
              </a:rPr>
              <a:t>Hope community goes beyond DOE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17475" y="1731963"/>
            <a:ext cx="9026525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Tightly-coupling In Situ Terms With Concepts While They Are Still In </a:t>
            </a:r>
            <a:r>
              <a:rPr lang="en-US" dirty="0" smtClean="0">
                <a:solidFill>
                  <a:schemeClr val="tx1"/>
                </a:solidFill>
              </a:rPr>
              <a:t>Transit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/>
            </a:r>
            <a:br>
              <a:rPr lang="en-US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Childs</a:t>
            </a:r>
            <a:b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Lawrence Berkeley / 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Univ. of </a:t>
            </a: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Oregon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November 16, 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2015</a:t>
            </a:r>
            <a:endParaRPr lang="en-US" sz="3600" cap="none" dirty="0">
              <a:solidFill>
                <a:schemeClr val="tx1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3" descr="SC15ColorSoft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2225"/>
            <a:ext cx="18843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02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" y="2930070"/>
            <a:ext cx="9144000" cy="315254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In Situ Terminology Project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b="1" strike="sngStrike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</a:t>
            </a:r>
            <a:r>
              <a:rPr lang="en-US" sz="3600" b="1" strike="sngStrike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Childs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A Very Large Group</a:t>
            </a:r>
            <a:b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Lawrence </a:t>
            </a: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Berkeley / 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Univ. of </a:t>
            </a: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Oregon</a:t>
            </a:r>
            <a: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cap="none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3600" b="1" cap="none" dirty="0" smtClean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April 28, 2016</a:t>
            </a:r>
            <a:endParaRPr lang="en-US" sz="3600" cap="none" dirty="0">
              <a:solidFill>
                <a:schemeClr val="tx1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asilomar-view-lre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"/>
            <a:ext cx="9144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Co-Authors</a:t>
            </a:r>
            <a:endParaRPr lang="en-US" dirty="0"/>
          </a:p>
        </p:txBody>
      </p:sp>
      <p:pic>
        <p:nvPicPr>
          <p:cNvPr id="4" name="Picture 3" descr="Screen Shot 2016-04-27 at 8.17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286"/>
            <a:ext cx="3951783" cy="4308928"/>
          </a:xfrm>
          <a:prstGeom prst="rect">
            <a:avLst/>
          </a:prstGeom>
        </p:spPr>
      </p:pic>
      <p:pic>
        <p:nvPicPr>
          <p:cNvPr id="5" name="Picture 4" descr="Screen Shot 2016-04-27 at 8.17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73" y="1560286"/>
            <a:ext cx="2806905" cy="4508500"/>
          </a:xfrm>
          <a:prstGeom prst="rect">
            <a:avLst/>
          </a:prstGeom>
        </p:spPr>
      </p:pic>
      <p:pic>
        <p:nvPicPr>
          <p:cNvPr id="6" name="Picture 5" descr="Screen Shot 2016-04-27 at 8.17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93" y="1560286"/>
            <a:ext cx="3090583" cy="21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2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Combination </a:t>
            </a:r>
            <a:r>
              <a:rPr lang="en-US" dirty="0" smtClean="0"/>
              <a:t>of: </a:t>
            </a:r>
            <a:endParaRPr lang="en-US" dirty="0" smtClean="0"/>
          </a:p>
          <a:p>
            <a:pPr lvl="1"/>
            <a:r>
              <a:rPr lang="en-US" dirty="0" smtClean="0"/>
              <a:t>wiki editing</a:t>
            </a:r>
          </a:p>
          <a:p>
            <a:pPr lvl="1"/>
            <a:r>
              <a:rPr lang="en-US" dirty="0" smtClean="0"/>
              <a:t>surveys</a:t>
            </a:r>
          </a:p>
          <a:p>
            <a:pPr lvl="1"/>
            <a:r>
              <a:rPr lang="en-US" dirty="0" err="1" smtClean="0"/>
              <a:t>telecons</a:t>
            </a:r>
            <a:r>
              <a:rPr lang="en-US" dirty="0" smtClean="0"/>
              <a:t> (6-8)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34549</TotalTime>
  <Words>1612</Words>
  <Application>Microsoft Macintosh PowerPoint</Application>
  <PresentationFormat>On-screen Show (4:3)</PresentationFormat>
  <Paragraphs>241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Tightly-coupling In Situ Terms With Concepts While They Are Still In Transit  Hank Childs Lawrence Berkeley / Univ. of Oregon November 16, 2015</vt:lpstr>
      <vt:lpstr>Possible in situ visualization scenarios</vt:lpstr>
      <vt:lpstr>Summarizing flavors of in situ</vt:lpstr>
      <vt:lpstr>Question to you</vt:lpstr>
      <vt:lpstr>This will take a community effort</vt:lpstr>
      <vt:lpstr>Tightly-coupling In Situ Terms With Concepts While They Are Still In Transit  Hank Childs Lawrence Berkeley / Univ. of Oregon November 16, 2015</vt:lpstr>
      <vt:lpstr>The In Situ Terminology Project Hank Childs A Very Large Group Lawrence Berkeley / Univ. of Oregon April 28, 2016</vt:lpstr>
      <vt:lpstr>My Co-Authors</vt:lpstr>
      <vt:lpstr>Process</vt:lpstr>
      <vt:lpstr>Approach</vt:lpstr>
      <vt:lpstr>Axes (i.e., the orthogonal dimensions)</vt:lpstr>
      <vt:lpstr>#1: Integration Type</vt:lpstr>
      <vt:lpstr>#1: Integration Type</vt:lpstr>
      <vt:lpstr>#1: Integration Type</vt:lpstr>
      <vt:lpstr>#2: Proximity</vt:lpstr>
      <vt:lpstr>#2: Proximity</vt:lpstr>
      <vt:lpstr>#2: Proximity</vt:lpstr>
      <vt:lpstr>#3: Access</vt:lpstr>
      <vt:lpstr>#3: Access</vt:lpstr>
      <vt:lpstr>Proximity + Access</vt:lpstr>
      <vt:lpstr>#4: Division of Execution</vt:lpstr>
      <vt:lpstr>#5: Operation Controls</vt:lpstr>
      <vt:lpstr>#5: Operation Controls</vt:lpstr>
      <vt:lpstr>#5: Operation Controls</vt:lpstr>
      <vt:lpstr>#6: Output Type</vt:lpstr>
      <vt:lpstr>What about “hybrid in situ”?</vt:lpstr>
      <vt:lpstr>Example</vt:lpstr>
      <vt:lpstr>Remaining work</vt:lpstr>
      <vt:lpstr>The name “in situ”</vt:lpstr>
      <vt:lpstr>PowerPoint Presentation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Hank Childs</dc:creator>
  <cp:lastModifiedBy>Hank Childs</cp:lastModifiedBy>
  <cp:revision>250</cp:revision>
  <cp:lastPrinted>2011-02-19T01:20:35Z</cp:lastPrinted>
  <dcterms:created xsi:type="dcterms:W3CDTF">2013-04-08T01:46:22Z</dcterms:created>
  <dcterms:modified xsi:type="dcterms:W3CDTF">2016-04-28T16:32:15Z</dcterms:modified>
</cp:coreProperties>
</file>