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6" r:id="rId5"/>
    <p:sldMasterId id="2147483965" r:id="rId6"/>
    <p:sldMasterId id="2147483974" r:id="rId7"/>
  </p:sldMasterIdLst>
  <p:notesMasterIdLst>
    <p:notesMasterId r:id="rId176"/>
  </p:notesMasterIdLst>
  <p:handoutMasterIdLst>
    <p:handoutMasterId r:id="rId177"/>
  </p:handoutMasterIdLst>
  <p:sldIdLst>
    <p:sldId id="398" r:id="rId8"/>
    <p:sldId id="768" r:id="rId9"/>
    <p:sldId id="791" r:id="rId10"/>
    <p:sldId id="399" r:id="rId11"/>
    <p:sldId id="719" r:id="rId12"/>
    <p:sldId id="400" r:id="rId13"/>
    <p:sldId id="511" r:id="rId14"/>
    <p:sldId id="716" r:id="rId15"/>
    <p:sldId id="402" r:id="rId16"/>
    <p:sldId id="403" r:id="rId17"/>
    <p:sldId id="792" r:id="rId18"/>
    <p:sldId id="717" r:id="rId19"/>
    <p:sldId id="720" r:id="rId20"/>
    <p:sldId id="881" r:id="rId21"/>
    <p:sldId id="882" r:id="rId22"/>
    <p:sldId id="690" r:id="rId23"/>
    <p:sldId id="883" r:id="rId24"/>
    <p:sldId id="698" r:id="rId25"/>
    <p:sldId id="712" r:id="rId26"/>
    <p:sldId id="691" r:id="rId27"/>
    <p:sldId id="692" r:id="rId28"/>
    <p:sldId id="693" r:id="rId29"/>
    <p:sldId id="695" r:id="rId30"/>
    <p:sldId id="271" r:id="rId31"/>
    <p:sldId id="272" r:id="rId32"/>
    <p:sldId id="273" r:id="rId33"/>
    <p:sldId id="274" r:id="rId34"/>
    <p:sldId id="275" r:id="rId35"/>
    <p:sldId id="794" r:id="rId36"/>
    <p:sldId id="885" r:id="rId37"/>
    <p:sldId id="884" r:id="rId38"/>
    <p:sldId id="810" r:id="rId39"/>
    <p:sldId id="809" r:id="rId40"/>
    <p:sldId id="811" r:id="rId41"/>
    <p:sldId id="812" r:id="rId42"/>
    <p:sldId id="814" r:id="rId43"/>
    <p:sldId id="816" r:id="rId44"/>
    <p:sldId id="815" r:id="rId45"/>
    <p:sldId id="818" r:id="rId46"/>
    <p:sldId id="696" r:id="rId47"/>
    <p:sldId id="817" r:id="rId48"/>
    <p:sldId id="723" r:id="rId49"/>
    <p:sldId id="737" r:id="rId50"/>
    <p:sldId id="797" r:id="rId51"/>
    <p:sldId id="738" r:id="rId52"/>
    <p:sldId id="739" r:id="rId53"/>
    <p:sldId id="740" r:id="rId54"/>
    <p:sldId id="741" r:id="rId55"/>
    <p:sldId id="742" r:id="rId56"/>
    <p:sldId id="743" r:id="rId57"/>
    <p:sldId id="744" r:id="rId58"/>
    <p:sldId id="745" r:id="rId59"/>
    <p:sldId id="746" r:id="rId60"/>
    <p:sldId id="747" r:id="rId61"/>
    <p:sldId id="748" r:id="rId62"/>
    <p:sldId id="749" r:id="rId63"/>
    <p:sldId id="750" r:id="rId64"/>
    <p:sldId id="751" r:id="rId65"/>
    <p:sldId id="752" r:id="rId66"/>
    <p:sldId id="753" r:id="rId67"/>
    <p:sldId id="754" r:id="rId68"/>
    <p:sldId id="755" r:id="rId69"/>
    <p:sldId id="756" r:id="rId70"/>
    <p:sldId id="757" r:id="rId71"/>
    <p:sldId id="758" r:id="rId72"/>
    <p:sldId id="759" r:id="rId73"/>
    <p:sldId id="760" r:id="rId74"/>
    <p:sldId id="761" r:id="rId75"/>
    <p:sldId id="762" r:id="rId76"/>
    <p:sldId id="763" r:id="rId77"/>
    <p:sldId id="764" r:id="rId78"/>
    <p:sldId id="765" r:id="rId79"/>
    <p:sldId id="766" r:id="rId80"/>
    <p:sldId id="767" r:id="rId81"/>
    <p:sldId id="769" r:id="rId82"/>
    <p:sldId id="770" r:id="rId83"/>
    <p:sldId id="771" r:id="rId84"/>
    <p:sldId id="776" r:id="rId85"/>
    <p:sldId id="772" r:id="rId86"/>
    <p:sldId id="773" r:id="rId87"/>
    <p:sldId id="775" r:id="rId88"/>
    <p:sldId id="774" r:id="rId89"/>
    <p:sldId id="777" r:id="rId90"/>
    <p:sldId id="778" r:id="rId91"/>
    <p:sldId id="779" r:id="rId92"/>
    <p:sldId id="780" r:id="rId93"/>
    <p:sldId id="781" r:id="rId94"/>
    <p:sldId id="782" r:id="rId95"/>
    <p:sldId id="783" r:id="rId96"/>
    <p:sldId id="784" r:id="rId97"/>
    <p:sldId id="785" r:id="rId98"/>
    <p:sldId id="786" r:id="rId99"/>
    <p:sldId id="787" r:id="rId100"/>
    <p:sldId id="788" r:id="rId101"/>
    <p:sldId id="789" r:id="rId102"/>
    <p:sldId id="790" r:id="rId103"/>
    <p:sldId id="873" r:id="rId104"/>
    <p:sldId id="256" r:id="rId105"/>
    <p:sldId id="257" r:id="rId106"/>
    <p:sldId id="875" r:id="rId107"/>
    <p:sldId id="258" r:id="rId108"/>
    <p:sldId id="259" r:id="rId109"/>
    <p:sldId id="260" r:id="rId110"/>
    <p:sldId id="876" r:id="rId111"/>
    <p:sldId id="263" r:id="rId112"/>
    <p:sldId id="264" r:id="rId113"/>
    <p:sldId id="877" r:id="rId114"/>
    <p:sldId id="266" r:id="rId115"/>
    <p:sldId id="267" r:id="rId116"/>
    <p:sldId id="878" r:id="rId117"/>
    <p:sldId id="868" r:id="rId118"/>
    <p:sldId id="869" r:id="rId119"/>
    <p:sldId id="870" r:id="rId120"/>
    <p:sldId id="871" r:id="rId121"/>
    <p:sldId id="872" r:id="rId122"/>
    <p:sldId id="277" r:id="rId123"/>
    <p:sldId id="874" r:id="rId124"/>
    <p:sldId id="795" r:id="rId125"/>
    <p:sldId id="802" r:id="rId126"/>
    <p:sldId id="803" r:id="rId127"/>
    <p:sldId id="804" r:id="rId128"/>
    <p:sldId id="805" r:id="rId129"/>
    <p:sldId id="796" r:id="rId130"/>
    <p:sldId id="793" r:id="rId131"/>
    <p:sldId id="800" r:id="rId132"/>
    <p:sldId id="806" r:id="rId133"/>
    <p:sldId id="807" r:id="rId134"/>
    <p:sldId id="801" r:id="rId135"/>
    <p:sldId id="808" r:id="rId136"/>
    <p:sldId id="798" r:id="rId137"/>
    <p:sldId id="799" r:id="rId138"/>
    <p:sldId id="826" r:id="rId139"/>
    <p:sldId id="838" r:id="rId140"/>
    <p:sldId id="839" r:id="rId141"/>
    <p:sldId id="840" r:id="rId142"/>
    <p:sldId id="841" r:id="rId143"/>
    <p:sldId id="849" r:id="rId144"/>
    <p:sldId id="851" r:id="rId145"/>
    <p:sldId id="848" r:id="rId146"/>
    <p:sldId id="842" r:id="rId147"/>
    <p:sldId id="843" r:id="rId148"/>
    <p:sldId id="846" r:id="rId149"/>
    <p:sldId id="847" r:id="rId150"/>
    <p:sldId id="852" r:id="rId151"/>
    <p:sldId id="853" r:id="rId152"/>
    <p:sldId id="854" r:id="rId153"/>
    <p:sldId id="855" r:id="rId154"/>
    <p:sldId id="856" r:id="rId155"/>
    <p:sldId id="858" r:id="rId156"/>
    <p:sldId id="859" r:id="rId157"/>
    <p:sldId id="860" r:id="rId158"/>
    <p:sldId id="863" r:id="rId159"/>
    <p:sldId id="864" r:id="rId160"/>
    <p:sldId id="857" r:id="rId161"/>
    <p:sldId id="865" r:id="rId162"/>
    <p:sldId id="866" r:id="rId163"/>
    <p:sldId id="867" r:id="rId164"/>
    <p:sldId id="862" r:id="rId165"/>
    <p:sldId id="880" r:id="rId166"/>
    <p:sldId id="828" r:id="rId167"/>
    <p:sldId id="829" r:id="rId168"/>
    <p:sldId id="830" r:id="rId169"/>
    <p:sldId id="831" r:id="rId170"/>
    <p:sldId id="832" r:id="rId171"/>
    <p:sldId id="833" r:id="rId172"/>
    <p:sldId id="834" r:id="rId173"/>
    <p:sldId id="835" r:id="rId174"/>
    <p:sldId id="718" r:id="rId175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9C2F"/>
    <a:srgbClr val="C59C27"/>
    <a:srgbClr val="D13940"/>
    <a:srgbClr val="EF9A1A"/>
    <a:srgbClr val="907262"/>
    <a:srgbClr val="B3CD1F"/>
    <a:srgbClr val="43B1E5"/>
    <a:srgbClr val="00B8BB"/>
    <a:srgbClr val="426FB6"/>
    <a:srgbClr val="13AA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37" autoAdjust="0"/>
    <p:restoredTop sz="96571" autoAdjust="0"/>
  </p:normalViewPr>
  <p:slideViewPr>
    <p:cSldViewPr snapToGrid="0" showGuides="1">
      <p:cViewPr varScale="1">
        <p:scale>
          <a:sx n="89" d="100"/>
          <a:sy n="89" d="100"/>
        </p:scale>
        <p:origin x="200" y="1640"/>
      </p:cViewPr>
      <p:guideLst>
        <p:guide orient="horz" pos="88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63" Type="http://schemas.openxmlformats.org/officeDocument/2006/relationships/slide" Target="slides/slide56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32" Type="http://schemas.openxmlformats.org/officeDocument/2006/relationships/slide" Target="slides/slide25.xml"/><Relationship Id="rId53" Type="http://schemas.openxmlformats.org/officeDocument/2006/relationships/slide" Target="slides/slide46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149" Type="http://schemas.openxmlformats.org/officeDocument/2006/relationships/slide" Target="slides/slide142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tableStyles" Target="tableStyles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44" Type="http://schemas.openxmlformats.org/officeDocument/2006/relationships/slide" Target="slides/slide37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81" Type="http://schemas.openxmlformats.org/officeDocument/2006/relationships/slide" Target="slides/slide74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35" Type="http://schemas.openxmlformats.org/officeDocument/2006/relationships/slide" Target="slides/slide128.xml"/><Relationship Id="rId151" Type="http://schemas.openxmlformats.org/officeDocument/2006/relationships/slide" Target="slides/slide144.xml"/><Relationship Id="rId156" Type="http://schemas.openxmlformats.org/officeDocument/2006/relationships/slide" Target="slides/slide149.xml"/><Relationship Id="rId177" Type="http://schemas.openxmlformats.org/officeDocument/2006/relationships/handoutMaster" Target="handoutMasters/handoutMaster1.xml"/><Relationship Id="rId172" Type="http://schemas.openxmlformats.org/officeDocument/2006/relationships/slide" Target="slides/slide165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109" Type="http://schemas.openxmlformats.org/officeDocument/2006/relationships/slide" Target="slides/slide10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04" Type="http://schemas.openxmlformats.org/officeDocument/2006/relationships/slide" Target="slides/slide97.xml"/><Relationship Id="rId120" Type="http://schemas.openxmlformats.org/officeDocument/2006/relationships/slide" Target="slides/slide113.xml"/><Relationship Id="rId125" Type="http://schemas.openxmlformats.org/officeDocument/2006/relationships/slide" Target="slides/slide118.xml"/><Relationship Id="rId141" Type="http://schemas.openxmlformats.org/officeDocument/2006/relationships/slide" Target="slides/slide134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162" Type="http://schemas.openxmlformats.org/officeDocument/2006/relationships/slide" Target="slides/slide155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4" Type="http://schemas.openxmlformats.org/officeDocument/2006/relationships/slide" Target="slides/slide17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15" Type="http://schemas.openxmlformats.org/officeDocument/2006/relationships/slide" Target="slides/slide108.xml"/><Relationship Id="rId131" Type="http://schemas.openxmlformats.org/officeDocument/2006/relationships/slide" Target="slides/slide124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presProps" Target="presProps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3" Type="http://schemas.openxmlformats.org/officeDocument/2006/relationships/customXml" Target="../customXml/item3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79" Type="http://schemas.openxmlformats.org/officeDocument/2006/relationships/viewProps" Target="viewProps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94" Type="http://schemas.openxmlformats.org/officeDocument/2006/relationships/slide" Target="slides/slide87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48" Type="http://schemas.openxmlformats.org/officeDocument/2006/relationships/slide" Target="slides/slide141.xml"/><Relationship Id="rId164" Type="http://schemas.openxmlformats.org/officeDocument/2006/relationships/slide" Target="slides/slide157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80" Type="http://schemas.openxmlformats.org/officeDocument/2006/relationships/theme" Target="theme/theme1.xml"/><Relationship Id="rId26" Type="http://schemas.openxmlformats.org/officeDocument/2006/relationships/slide" Target="slides/slide19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6" Type="http://schemas.openxmlformats.org/officeDocument/2006/relationships/slide" Target="slides/slide9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" Type="http://schemas.openxmlformats.org/officeDocument/2006/relationships/customXml" Target="../customXml/item1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7/28/19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7/28/19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18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7329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2334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e183f42a3_0_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5e183f42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837379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e183f42a3_0_3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5e183f42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8095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e183f42a3_0_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5e183f42a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68457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16228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e183f42a3_0_6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5e183f42a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3417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183f42a3_0_7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5e183f42a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38379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49073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e183f42a3_0_8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5e183f42a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971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469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e183f42a3_0_9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5e183f42a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68431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15515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183f42a3_0_16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5e183f42a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06449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183f42a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183f42a3_0_16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5e183f42a3_0_16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127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183f42a3_0_1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5e183f42a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992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183f42a3_0_12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e183f42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96870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e183f42a3_0_9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5e183f42a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9772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e183f42a3_0_1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5e183f42a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1271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4953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4ebf869597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4ebf869597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619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417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4ebf869597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4ebf869597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7636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4ebf869597_0_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4ebf869597_0_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28277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4ebf869597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4" name="Google Shape;524;g4ebf869597_0_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9664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f88ed1ce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f88ed1ce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f88ed1ce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f88ed1ce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261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f88ed1ce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f88ed1ce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582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f88ed1ce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f88ed1ce7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006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f88ed1ce7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f88ed1ce7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401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e183f42a3_0_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5e183f42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1334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n>
                  <a:noFill/>
                </a:ln>
                <a:solidFill>
                  <a:schemeClr val="bg1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/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/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/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/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prstClr val="white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" y="483164"/>
            <a:ext cx="2050840" cy="93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96" y="0"/>
            <a:ext cx="11372473" cy="914400"/>
          </a:xfrm>
        </p:spPr>
        <p:txBody>
          <a:bodyPr numCol="1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914400"/>
            <a:ext cx="11369809" cy="48707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54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2740343"/>
            <a:ext cx="10360501" cy="122586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085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5867399"/>
            <a:ext cx="3859795" cy="25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6E591-02AC-4077-8E0F-22D482E0D542}"/>
              </a:ext>
            </a:extLst>
          </p:cNvPr>
          <p:cNvSpPr/>
          <p:nvPr userDrawn="1"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1218895" lvl="1" indent="-423228" rtl="0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343" lvl="2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11293669" y="63192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17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l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50" r:id="rId4"/>
    <p:sldLayoutId id="2147483940" r:id="rId5"/>
    <p:sldLayoutId id="2147483941" r:id="rId6"/>
    <p:sldLayoutId id="2147483981" r:id="rId7"/>
    <p:sldLayoutId id="2147483983" r:id="rId8"/>
    <p:sldLayoutId id="2147483984" r:id="rId9"/>
  </p:sldLayoutIdLs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1392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15332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tiff"/><Relationship Id="rId3" Type="http://schemas.openxmlformats.org/officeDocument/2006/relationships/image" Target="../media/image23.tiff"/><Relationship Id="rId7" Type="http://schemas.openxmlformats.org/officeDocument/2006/relationships/image" Target="../media/image27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Relationship Id="rId9" Type="http://schemas.openxmlformats.org/officeDocument/2006/relationships/image" Target="../media/image29.tiff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ToolKit</a:t>
            </a:r>
            <a:r>
              <a:rPr lang="en-US" dirty="0"/>
              <a:t> for Scientific Visualization on</a:t>
            </a:r>
            <a:br>
              <a:rPr lang="en-US" dirty="0"/>
            </a:br>
            <a:r>
              <a:rPr lang="en-US" dirty="0"/>
              <a:t>Many-Core Processors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2071088"/>
            <a:ext cx="5450078" cy="1516535"/>
          </a:xfrm>
        </p:spPr>
        <p:txBody>
          <a:bodyPr/>
          <a:lstStyle/>
          <a:p>
            <a:pPr algn="r">
              <a:spcBef>
                <a:spcPts val="2400"/>
              </a:spcBef>
            </a:pPr>
            <a:r>
              <a:rPr lang="en-US" sz="2000" dirty="0"/>
              <a:t>Hank Childs</a:t>
            </a:r>
            <a:br>
              <a:rPr lang="en-US" sz="2000" dirty="0"/>
            </a:br>
            <a:r>
              <a:rPr lang="en-US" sz="2000" dirty="0"/>
              <a:t>Kenneth Moreland</a:t>
            </a:r>
            <a:br>
              <a:rPr lang="en-US" sz="2000" dirty="0"/>
            </a:br>
            <a:r>
              <a:rPr lang="en-US" sz="2000" dirty="0"/>
              <a:t>David </a:t>
            </a:r>
            <a:r>
              <a:rPr lang="en-US" sz="2000" dirty="0" err="1"/>
              <a:t>Pugmire</a:t>
            </a:r>
            <a:br>
              <a:rPr lang="en-US" sz="2000" dirty="0"/>
            </a:br>
            <a:r>
              <a:rPr lang="en-US" sz="2000" dirty="0"/>
              <a:t>Robert Maynard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0" t="18077" r="2660"/>
          <a:stretch/>
        </p:blipFill>
        <p:spPr>
          <a:xfrm>
            <a:off x="270932" y="3587623"/>
            <a:ext cx="11604979" cy="199708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27" y="276921"/>
            <a:ext cx="1646720" cy="929020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 txBox="1">
            <a:spLocks/>
          </p:cNvSpPr>
          <p:nvPr/>
        </p:nvSpPr>
        <p:spPr bwMode="auto">
          <a:xfrm>
            <a:off x="5721010" y="2067774"/>
            <a:ext cx="8292317" cy="15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000" dirty="0"/>
              <a:t>University of Oregon</a:t>
            </a:r>
            <a:br>
              <a:rPr lang="en-US" sz="2000" dirty="0"/>
            </a:br>
            <a:r>
              <a:rPr lang="en-US" sz="2000" dirty="0"/>
              <a:t>Sandia National Laboratories</a:t>
            </a:r>
            <a:br>
              <a:rPr lang="en-US" sz="2000" dirty="0"/>
            </a:br>
            <a:r>
              <a:rPr lang="en-US" sz="2000" dirty="0"/>
              <a:t>Oak Ridge National Laboratory</a:t>
            </a:r>
            <a:br>
              <a:rPr lang="en-US" sz="2000"/>
            </a:br>
            <a:r>
              <a:rPr lang="en-US" sz="2000" dirty="0" err="1"/>
              <a:t>Kitware</a:t>
            </a:r>
            <a:r>
              <a:rPr lang="en-US" sz="2000" dirty="0"/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47936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Team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09241"/>
              </p:ext>
            </p:extLst>
          </p:nvPr>
        </p:nvGraphicFramePr>
        <p:xfrm>
          <a:off x="124179" y="1325880"/>
          <a:ext cx="11977509" cy="376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5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Hank Childs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Kenneth</a:t>
                      </a:r>
                      <a:r>
                        <a:rPr lang="en-US" baseline="0" dirty="0"/>
                        <a:t> Moreland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 </a:t>
                      </a:r>
                      <a:r>
                        <a:rPr lang="en-US" dirty="0" err="1"/>
                        <a:t>Pugmire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Robert Maynard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22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207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Software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VTK-m, </a:t>
                      </a:r>
                      <a:r>
                        <a:rPr lang="en-US" sz="1800" dirty="0" err="1"/>
                        <a:t>VisIt</a:t>
                      </a:r>
                      <a:r>
                        <a:rPr lang="en-US" sz="1800" dirty="0"/>
                        <a:t>, Ascent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(PI), </a:t>
                      </a:r>
                      <a:r>
                        <a:rPr lang="en-US" dirty="0" err="1"/>
                        <a:t>ParaView</a:t>
                      </a:r>
                      <a:r>
                        <a:rPr lang="en-US" dirty="0"/>
                        <a:t>, Ice-T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(Deputy</a:t>
                      </a:r>
                      <a:r>
                        <a:rPr lang="en-US" baseline="0" dirty="0"/>
                        <a:t> PI), </a:t>
                      </a:r>
                      <a:r>
                        <a:rPr lang="en-US" baseline="0" dirty="0" err="1"/>
                        <a:t>VisIt</a:t>
                      </a:r>
                      <a:r>
                        <a:rPr lang="en-US" baseline="0" dirty="0"/>
                        <a:t>, 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(Chief Developer),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ParaView</a:t>
                      </a:r>
                      <a:r>
                        <a:rPr lang="en-US" baseline="0" dirty="0"/>
                        <a:t>, VTK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428"/>
          <a:stretch/>
        </p:blipFill>
        <p:spPr>
          <a:xfrm>
            <a:off x="2341979" y="1741984"/>
            <a:ext cx="1712346" cy="1448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0087" y="1720998"/>
            <a:ext cx="1490133" cy="1490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4869" y="3407143"/>
            <a:ext cx="1411666" cy="812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348" y="3407143"/>
            <a:ext cx="2031230" cy="81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180" y="1732827"/>
            <a:ext cx="1409655" cy="140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1689" y="3395801"/>
            <a:ext cx="1828800" cy="943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5533" y="1720998"/>
            <a:ext cx="1652690" cy="1427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6538" y="3438079"/>
            <a:ext cx="2848705" cy="73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5476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Actors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50867411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730950" y="1053425"/>
            <a:ext cx="1100721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Each </a:t>
            </a:r>
            <a:r>
              <a:rPr lang="en-US" sz="3000" dirty="0" err="1"/>
              <a:t>vtkm</a:t>
            </a:r>
            <a:r>
              <a:rPr lang="en-US" sz="3000" dirty="0"/>
              <a:t>::</a:t>
            </a:r>
            <a:r>
              <a:rPr lang="en-US" sz="3000" dirty="0" err="1"/>
              <a:t>cont</a:t>
            </a:r>
            <a:r>
              <a:rPr lang="en-US" sz="3000" dirty="0"/>
              <a:t>::</a:t>
            </a:r>
            <a:r>
              <a:rPr lang="en-US" sz="3000" dirty="0" err="1"/>
              <a:t>DataSet</a:t>
            </a:r>
            <a:r>
              <a:rPr lang="en-US" sz="3000" dirty="0"/>
              <a:t> usually constitutes 1 actor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Actors require a </a:t>
            </a:r>
            <a:r>
              <a:rPr lang="en-US" sz="3000" dirty="0">
                <a:solidFill>
                  <a:srgbClr val="990000"/>
                </a:solidFill>
              </a:rPr>
              <a:t>cell set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0000FF"/>
                </a:solidFill>
              </a:rPr>
              <a:t>coordinate system</a:t>
            </a:r>
            <a:r>
              <a:rPr lang="en-US" sz="3000" dirty="0"/>
              <a:t>, and </a:t>
            </a:r>
            <a:r>
              <a:rPr lang="en-US" sz="3000" dirty="0">
                <a:solidFill>
                  <a:srgbClr val="A64D79"/>
                </a:solidFill>
              </a:rPr>
              <a:t>scalars</a:t>
            </a:r>
            <a:r>
              <a:rPr lang="en-US" sz="3000" dirty="0"/>
              <a:t> for each location (coloring will be based on these scalars)</a:t>
            </a:r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Optional color mapping, with some common continuous presets included </a:t>
            </a:r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(e.g., </a:t>
            </a:r>
            <a:r>
              <a:rPr lang="en-US" sz="3000" dirty="0" err="1"/>
              <a:t>Viridis</a:t>
            </a:r>
            <a:r>
              <a:rPr lang="en-US" sz="3000" dirty="0"/>
              <a:t>, Inferno)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157684895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63" y="1099905"/>
            <a:ext cx="10633491" cy="522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04758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sp>
        <p:nvSpPr>
          <p:cNvPr id="77" name="Google Shape;77;p12"/>
          <p:cNvSpPr txBox="1"/>
          <p:nvPr/>
        </p:nvSpPr>
        <p:spPr>
          <a:xfrm>
            <a:off x="365750" y="1208550"/>
            <a:ext cx="3797100" cy="50859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&lt;vtkm/cont/Initialize.h&gt;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&lt;vtkm/io/reader/VTKDataSetReader.h&gt;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&lt;vtkm/io/writer/VTKDataSetWriter.h&gt;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&lt;vtkm/cont/DataSet.h&gt;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&lt;vtkm/cont/ColorTable.h&gt;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&lt;vtkm/rendering/Actor.h&gt;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&lt;vtkm/rendering/Scene.h&gt;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&lt;vtkm/rendering/MapperRayTracer.h&gt;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&lt;vtkm/rendering/CanvasRayTracer.h&gt;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&lt;vtkm/rendering/View3D.h&gt;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int main(){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//Loading .vtk File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const char *input = "kitchen.vtk";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vtkm::io::reader::VTKDataSetReader reader(input);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vtkm::cont::DataSet ds_from_file = reader.ReadDataSet();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vtkm::cont::ColorTable colorTable("viridis");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vtkm::rendering::Actor actor(ds_from_file.GetCellSet(), ds_from_file.GetCoordinateSystem(), ds_from_file.GetField("c1"), colorTable);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Scene and adding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vtkm::rendering::Scene scene;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scene.AddActor(actor);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and initializing the View using the Canvas, Ray Tracer Mappers, and Scene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vtkm::rendering::MapperRayTracer mapper;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vtkm::rendering::CanvasRayTracer canvas(1920, 1080);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vtkm::rendering::View3D view(scene, mapper, canvas);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view.Initialize();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//Setting the background and foreground colors; optional.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view.SetBackgroundColor(vtkm::rendering::Color(1.0f, 1.0f, 1.0f));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view.SetForegroundColor(vtkm::rendering::Color(0.0f, 0.0f, 0.0f));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//Painting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view.Paint();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//Saving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view.SaveAs("BasicRenderingVeridis.ppm");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    return 0;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}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78" name="Google Shape;78;p12"/>
          <p:cNvSpPr txBox="1"/>
          <p:nvPr/>
        </p:nvSpPr>
        <p:spPr>
          <a:xfrm>
            <a:off x="3914600" y="1468050"/>
            <a:ext cx="8167500" cy="50859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int main(){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//Loading .vtk File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const char *input = "kitchen.vtk";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vtkm::io::reader::VTKDataSetReader reader(input);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vtkm::cont::DataSet ds_from_file = reader.ReadDataS...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//Creating Actor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vtkm::cont::ColorTable colorTable("viridis");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vtkm::rendering::Actor actor(</a:t>
            </a:r>
            <a:endParaRPr sz="2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ds_from_file.GetCellSet(), </a:t>
            </a:r>
            <a:endParaRPr sz="2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ds_from_file.GetCoordinateSystem(), </a:t>
            </a:r>
            <a:endParaRPr sz="240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ds_from_file.GetField("c1"),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	colorTable);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cxnSp>
        <p:nvCxnSpPr>
          <p:cNvPr id="79" name="Google Shape;79;p12"/>
          <p:cNvCxnSpPr/>
          <p:nvPr/>
        </p:nvCxnSpPr>
        <p:spPr>
          <a:xfrm rot="10800000" flipH="1">
            <a:off x="816950" y="1492700"/>
            <a:ext cx="3117300" cy="98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2"/>
          <p:cNvCxnSpPr/>
          <p:nvPr/>
        </p:nvCxnSpPr>
        <p:spPr>
          <a:xfrm>
            <a:off x="795450" y="3986400"/>
            <a:ext cx="3160200" cy="25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1478716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Scenes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1467665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– Scenes: a container for actors</a:t>
            </a:r>
            <a:br>
              <a:rPr lang="en-US" dirty="0"/>
            </a:br>
            <a:endParaRPr dirty="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1585749"/>
            <a:ext cx="9587325" cy="267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5464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Scenes</a:t>
            </a:r>
            <a:endParaRPr/>
          </a:p>
        </p:txBody>
      </p:sp>
      <p:sp>
        <p:nvSpPr>
          <p:cNvPr id="104" name="Google Shape;104;p16"/>
          <p:cNvSpPr txBox="1"/>
          <p:nvPr/>
        </p:nvSpPr>
        <p:spPr>
          <a:xfrm>
            <a:off x="365750" y="1208550"/>
            <a:ext cx="3797100" cy="50859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&lt;vtkm/cont/Initialize.h&gt;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&lt;vtkm/io/reader/VTKDataSetReader.h&gt;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&lt;vtkm/io/writer/VTKDataSetWriter.h&gt;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&lt;vtkm/cont/DataSet.h&gt;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&lt;vtkm/cont/ColorTable.h&gt;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&lt;vtkm/rendering/Actor.h&gt;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&lt;vtkm/rendering/Scene.h&gt;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&lt;vtkm/rendering/MapperRayTracer.h&gt;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&lt;vtkm/rendering/CanvasRayTracer.h&gt;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&lt;vtkm/rendering/View3D.h&gt;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int main(){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//Loading .vtk File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const char *input = "kitchen.vtk";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vtkm::io::reader::VTKDataSetReader reader(input);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vtkm::cont::DataSet ds_from_file = reader.ReadDataSet();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vtkm::cont::ColorTable colorTable("viridis");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vtkm::rendering::Actor actor(ds_from_file.GetCellSet(), ds_from_file.GetCoordinateSystem(), ds_from_file.GetField("c1"), colorTable);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Scene and adding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vtkm::rendering::Scene scene;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scene.AddActor(actor);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and initializing the View using the Canvas, Ray Tracer Mappers, and Scene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vtkm::rendering::MapperRayTracer mapper;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vtkm::rendering::CanvasRayTracer canvas(1920, 1080);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vtkm::rendering::View3D view(scene, mapper, canvas);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view.Initialize();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//Setting the background and foreground colors; optional.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view.SetBackgroundColor(vtkm::rendering::Color(1.0f, 1.0f, 1.0f));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view.SetForegroundColor(vtkm::rendering::Color(0.0f, 0.0f, 0.0f));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//Painting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view.Paint();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//Saving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view.SaveAs("BasicRenderingVeridis.ppm");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    return 0;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}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105" name="Google Shape;105;p16"/>
          <p:cNvSpPr txBox="1"/>
          <p:nvPr/>
        </p:nvSpPr>
        <p:spPr>
          <a:xfrm>
            <a:off x="3914600" y="1468050"/>
            <a:ext cx="6899100" cy="50859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    </a:t>
            </a:r>
            <a:r>
              <a:rPr lang="en-US" sz="2400">
                <a:solidFill>
                  <a:srgbClr val="999999"/>
                </a:solidFill>
              </a:rPr>
              <a:t>//Creating Actor</a:t>
            </a:r>
            <a:endParaRPr sz="2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    vtkm::cont::ColorTable colorTable("viridis");</a:t>
            </a:r>
            <a:endParaRPr sz="2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    vtkm::rendering::Actor actor(</a:t>
            </a:r>
            <a:endParaRPr sz="2400">
              <a:solidFill>
                <a:srgbClr val="99999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ds_from_file.GetCellSet(), </a:t>
            </a:r>
            <a:endParaRPr sz="2400">
              <a:solidFill>
                <a:srgbClr val="99999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ds_from_file.GetCoordinateSystem(), </a:t>
            </a:r>
            <a:endParaRPr sz="2400">
              <a:solidFill>
                <a:srgbClr val="999999"/>
              </a:solidFill>
            </a:endParaRP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ds_from_file.GetField("c1"),</a:t>
            </a:r>
            <a:endParaRPr sz="2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999999"/>
                </a:solidFill>
              </a:rPr>
              <a:t> 	colorTable);</a:t>
            </a:r>
            <a:endParaRPr sz="2400">
              <a:solidFill>
                <a:srgbClr val="999999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  //Creating Scene and adding Actor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   vtkm::rendering::Scene scene;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   scene.AddActor(actor);  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cxnSp>
        <p:nvCxnSpPr>
          <p:cNvPr id="106" name="Google Shape;106;p16"/>
          <p:cNvCxnSpPr/>
          <p:nvPr/>
        </p:nvCxnSpPr>
        <p:spPr>
          <a:xfrm rot="10800000" flipH="1">
            <a:off x="924425" y="1492550"/>
            <a:ext cx="3009600" cy="1590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7" name="Google Shape;107;p16"/>
          <p:cNvCxnSpPr/>
          <p:nvPr/>
        </p:nvCxnSpPr>
        <p:spPr>
          <a:xfrm>
            <a:off x="752450" y="3986400"/>
            <a:ext cx="3203100" cy="255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7264220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Canvas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1670216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Canvas*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r>
              <a:rPr lang="en-US" i="1" dirty="0" err="1"/>
              <a:t>CanvasRayTracer</a:t>
            </a:r>
            <a:r>
              <a:rPr lang="en-US" i="1" dirty="0"/>
              <a:t> </a:t>
            </a:r>
            <a:r>
              <a:rPr lang="en-US" dirty="0"/>
              <a:t>is the subclass name used for Ray Tracing based visualizations</a:t>
            </a:r>
            <a:endParaRPr dirty="0"/>
          </a:p>
        </p:txBody>
      </p:sp>
      <p:sp>
        <p:nvSpPr>
          <p:cNvPr id="119" name="Google Shape;119;p18"/>
          <p:cNvSpPr txBox="1"/>
          <p:nvPr/>
        </p:nvSpPr>
        <p:spPr>
          <a:xfrm>
            <a:off x="558950" y="2407800"/>
            <a:ext cx="911520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Some settings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Foreground and background color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Width and height (in pixels)</a:t>
            </a:r>
            <a:endParaRPr sz="3000" dirty="0"/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Basic annotations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Superimposed text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Augmented lines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19930915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Canvas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313" y="904880"/>
            <a:ext cx="871537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1158813" y="5566225"/>
            <a:ext cx="8582400" cy="3009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81208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ACBC-0272-1F47-A92A-3BE1BEC9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SKIPPING SLIDES FOR HACK-A-THON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CFC6F-88F7-CE41-879C-2EA83ED1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77289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View</a:t>
            </a:r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01849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558950" y="1117925"/>
            <a:ext cx="10319400" cy="57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Comes in 3 flavors: 1D, 2D, 3D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Constructed with 3 things: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scene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canvas</a:t>
            </a:r>
            <a:endParaRPr sz="3000" dirty="0"/>
          </a:p>
          <a:p>
            <a:pPr marL="1466850" lvl="2" indent="-51435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Currently only </a:t>
            </a:r>
            <a:r>
              <a:rPr lang="en-US" sz="3000" dirty="0" err="1">
                <a:solidFill>
                  <a:schemeClr val="dk1"/>
                </a:solidFill>
              </a:rPr>
              <a:t>RayTracing</a:t>
            </a:r>
            <a:r>
              <a:rPr lang="en-US" sz="3000" dirty="0">
                <a:solidFill>
                  <a:schemeClr val="dk1"/>
                </a:solidFill>
              </a:rPr>
              <a:t> canvas is supported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mapper </a:t>
            </a: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63" y="4502363"/>
            <a:ext cx="9372600" cy="14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91254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88" y="1295400"/>
            <a:ext cx="96964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53496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558950" y="783125"/>
            <a:ext cx="10749300" cy="60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3 Important methods</a:t>
            </a:r>
            <a:endParaRPr sz="3000"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Paint()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Forces rendering to occur (“Execute()”)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SaveAs</a:t>
            </a:r>
            <a:r>
              <a:rPr lang="en-US" sz="3000" dirty="0"/>
              <a:t>(filename)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Saves the view as a .ppm file.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GetCamera</a:t>
            </a:r>
            <a:r>
              <a:rPr lang="en-US" sz="3000" dirty="0"/>
              <a:t>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Returns a Camera object that allows you to change the position/clipping range/zoom/roll/etc. of the view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Also can set foreground and background colors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59338330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50" y="897823"/>
            <a:ext cx="9500401" cy="53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646850" y="6171950"/>
            <a:ext cx="9500400" cy="4065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2774138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77" name="Google Shape;177;p27"/>
          <p:cNvSpPr txBox="1"/>
          <p:nvPr/>
        </p:nvSpPr>
        <p:spPr>
          <a:xfrm>
            <a:off x="365750" y="1208550"/>
            <a:ext cx="3797100" cy="50859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&lt;vtkm/cont/Initialize.h&gt;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&lt;vtkm/io/reader/VTKDataSetReader.h&gt;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&lt;vtkm/io/writer/VTKDataSetWriter.h&gt;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&lt;vtkm/cont/DataSet.h&gt;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&lt;vtkm/cont/ColorTable.h&gt;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&lt;vtkm/rendering/Actor.h&gt;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&lt;vtkm/rendering/Scene.h&gt;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&lt;vtkm/rendering/MapperRayTracer.h&gt;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&lt;vtkm/rendering/CanvasRayTracer.h&gt;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#include &lt;vtkm/rendering/View3D.h&gt;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int main(){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//Loading .vtk File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const char *input = "kitchen.vtk";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vtkm::io::reader::VTKDataSetReader reader(input);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vtkm::cont::DataSet ds_from_file = reader.ReadDataSet();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vtkm::cont::ColorTable colorTable("viridis");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vtkm::rendering::Actor actor(ds_from_file.GetCellSet(), ds_from_file.GetCoordinateSystem(), ds_from_file.GetField("c1"), colorTable);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Scene and adding Actor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vtkm::rendering::Scene scene;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scene.AddActor(actor);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//Creating and initializing the View using the Canvas, Ray Tracer Mappers, and Scene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vtkm::rendering::MapperRayTracer mapper;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vtkm::rendering::CanvasRayTracer canvas(1920, 1080);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vtkm::rendering::View3D view(scene, mapper, canvas);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view.Initialize();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//Setting the background and foreground colors; optional.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view.SetBackgroundColor(vtkm::rendering::Color(1.0f, 1.0f, 1.0f));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view.SetForegroundColor(vtkm::rendering::Color(0.0f, 0.0f, 0.0f));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  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//Painting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view.Paint();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//Saving View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/>
              <a:t>    view.SaveAs("BasicRenderingVeridis.ppm");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    return 0;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/>
              <a:t>}</a:t>
            </a:r>
            <a:endParaRPr sz="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sp>
        <p:nvSpPr>
          <p:cNvPr id="178" name="Google Shape;178;p27"/>
          <p:cNvSpPr txBox="1"/>
          <p:nvPr/>
        </p:nvSpPr>
        <p:spPr>
          <a:xfrm>
            <a:off x="3914600" y="411475"/>
            <a:ext cx="8361000" cy="614250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 </a:t>
            </a:r>
            <a:r>
              <a:rPr lang="en-US" sz="2200">
                <a:solidFill>
                  <a:schemeClr val="dk1"/>
                </a:solidFill>
              </a:rPr>
              <a:t> /*Creating and initializing the View using the Canvas, Ray Tracer Mappers, and Scene*/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vtkm::rendering::MapperRayTracer mapper;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vtkm::rendering::CanvasRayTracer canvas(1920, 1080);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vtkm::rendering::View3D view(scene, mapper, canvas);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view.Initialize();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//Setting the background and foreground colors; optional.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view.SetBackgroundColor(vtkm::rendering::Color(1.0f, 1.0f, 1.0f));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view.SetForegroundColor(vtkm::rendering::Color(0.0f, 0.0f, 0.0f));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  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//Painting View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view.Paint();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//Saving View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</a:rPr>
              <a:t>view.SaveAs("BasicRendering.ppm");</a:t>
            </a:r>
            <a:endParaRPr sz="2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</p:txBody>
      </p:sp>
      <p:cxnSp>
        <p:nvCxnSpPr>
          <p:cNvPr id="179" name="Google Shape;179;p27"/>
          <p:cNvCxnSpPr/>
          <p:nvPr/>
        </p:nvCxnSpPr>
        <p:spPr>
          <a:xfrm rot="10800000" flipH="1">
            <a:off x="773950" y="429900"/>
            <a:ext cx="3138900" cy="349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7"/>
          <p:cNvCxnSpPr/>
          <p:nvPr/>
        </p:nvCxnSpPr>
        <p:spPr>
          <a:xfrm>
            <a:off x="709450" y="5912075"/>
            <a:ext cx="3246000" cy="632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1857221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Result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375" y="1225400"/>
            <a:ext cx="8955725" cy="4817275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29"/>
          <p:cNvSpPr txBox="1"/>
          <p:nvPr/>
        </p:nvSpPr>
        <p:spPr>
          <a:xfrm>
            <a:off x="1741375" y="6191550"/>
            <a:ext cx="8955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BasicRendering.ppm</a:t>
            </a:r>
            <a:endParaRPr sz="1800"/>
          </a:p>
        </p:txBody>
      </p:sp>
      <p:sp>
        <p:nvSpPr>
          <p:cNvPr id="5" name="Google Shape;201;p30">
            <a:extLst>
              <a:ext uri="{FF2B5EF4-FFF2-40B4-BE49-F238E27FC236}">
                <a16:creationId xmlns:a16="http://schemas.microsoft.com/office/drawing/2014/main" id="{6F19A637-B7BD-D84E-AA2E-03F9D9E5FB24}"/>
              </a:ext>
            </a:extLst>
          </p:cNvPr>
          <p:cNvSpPr/>
          <p:nvPr/>
        </p:nvSpPr>
        <p:spPr>
          <a:xfrm>
            <a:off x="1977850" y="2300325"/>
            <a:ext cx="4278300" cy="1741500"/>
          </a:xfrm>
          <a:prstGeom prst="wedgeRectCallout">
            <a:avLst>
              <a:gd name="adj1" fmla="val 30985"/>
              <a:gd name="adj2" fmla="val 66041"/>
            </a:avLst>
          </a:prstGeom>
          <a:solidFill>
            <a:srgbClr val="1A8DC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get more interesting views, adjust Camera settings within View object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0287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the Control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214141625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1337476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/ software install</a:t>
            </a:r>
          </a:p>
          <a:p>
            <a:r>
              <a:rPr lang="en-US" dirty="0"/>
              <a:t>Concepts behind VTK-m usage</a:t>
            </a:r>
          </a:p>
          <a:p>
            <a:r>
              <a:rPr lang="en-US" dirty="0"/>
              <a:t>Using VTK-m (hands on)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VTK-m example (hands on)</a:t>
            </a:r>
          </a:p>
          <a:p>
            <a:r>
              <a:rPr lang="en-US" dirty="0"/>
              <a:t>Discussion of upcoming activities / wrap 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50m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89" y="1737360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84064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0C1F-0DA7-DA45-AD65-B1B5F8FD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for initializing VTK-m</a:t>
            </a:r>
          </a:p>
          <a:p>
            <a:r>
              <a:rPr lang="en-US" dirty="0"/>
              <a:t>Used to set up various VTK-m facilities, including:</a:t>
            </a:r>
          </a:p>
          <a:p>
            <a:pPr lvl="1"/>
            <a:r>
              <a:rPr lang="en-US" dirty="0"/>
              <a:t>Device connections</a:t>
            </a:r>
          </a:p>
          <a:p>
            <a:pPr lvl="1"/>
            <a:r>
              <a:rPr lang="en-US" dirty="0"/>
              <a:t>Logging</a:t>
            </a:r>
          </a:p>
          <a:p>
            <a:r>
              <a:rPr lang="en-US" dirty="0"/>
              <a:t>Inputs:</a:t>
            </a:r>
          </a:p>
          <a:p>
            <a:pPr lvl="1"/>
            <a:r>
              <a:rPr lang="en-US" dirty="0" err="1"/>
              <a:t>argc</a:t>
            </a:r>
            <a:r>
              <a:rPr lang="en-US" dirty="0"/>
              <a:t>/</a:t>
            </a:r>
            <a:r>
              <a:rPr lang="en-US" dirty="0" err="1"/>
              <a:t>arvg</a:t>
            </a:r>
            <a:endParaRPr lang="en-US" dirty="0"/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InitializeOptions</a:t>
            </a:r>
            <a:endParaRPr lang="en-US" dirty="0"/>
          </a:p>
          <a:p>
            <a:r>
              <a:rPr lang="en-US" dirty="0"/>
              <a:t>Outputs: </a:t>
            </a:r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InitializeResult</a:t>
            </a:r>
            <a:endParaRPr lang="en-US" dirty="0"/>
          </a:p>
          <a:p>
            <a:r>
              <a:rPr lang="en-US" dirty="0"/>
              <a:t>Syntax: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4AACA-02E7-2D49-9AA2-42DE3373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" y="6079469"/>
            <a:ext cx="10998200" cy="30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CEA529-A3CB-074C-8EE0-0984B23CF2BF}"/>
              </a:ext>
            </a:extLst>
          </p:cNvPr>
          <p:cNvGrpSpPr/>
          <p:nvPr/>
        </p:nvGrpSpPr>
        <p:grpSpPr>
          <a:xfrm>
            <a:off x="4408714" y="4422055"/>
            <a:ext cx="5682343" cy="912266"/>
            <a:chOff x="4408714" y="4422055"/>
            <a:chExt cx="5682343" cy="9122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C66015-BD8D-754B-9A6C-AF1F85325C62}"/>
                </a:ext>
              </a:extLst>
            </p:cNvPr>
            <p:cNvGrpSpPr/>
            <p:nvPr/>
          </p:nvGrpSpPr>
          <p:grpSpPr>
            <a:xfrm>
              <a:off x="4408714" y="4422055"/>
              <a:ext cx="5682343" cy="799456"/>
              <a:chOff x="3977421" y="6030287"/>
              <a:chExt cx="5682343" cy="79945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ACF1D98-38E6-7E49-98C7-AF84DF1B9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7421" y="6030287"/>
                <a:ext cx="2552336" cy="500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1889D-5BF2-7B4B-B916-F89B6313275F}"/>
                  </a:ext>
                </a:extLst>
              </p:cNvPr>
              <p:cNvSpPr txBox="1"/>
              <p:nvPr/>
            </p:nvSpPr>
            <p:spPr>
              <a:xfrm>
                <a:off x="6529756" y="6395778"/>
                <a:ext cx="3130008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Let’s describe these objects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6AC7DA-BADC-A942-8E4A-2823C5CCEE10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4408715" y="5004529"/>
              <a:ext cx="2552334" cy="32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7354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(2/3): </a:t>
            </a:r>
            <a:r>
              <a:rPr lang="en-US" dirty="0" err="1"/>
              <a:t>InitializeOptions</a:t>
            </a:r>
            <a:r>
              <a:rPr lang="en-US" dirty="0"/>
              <a:t> / </a:t>
            </a:r>
            <a:r>
              <a:rPr lang="en-US" dirty="0" err="1"/>
              <a:t>InitializeResult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8D0F2E-0797-D149-81EA-31203D01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1146266"/>
            <a:ext cx="7913468" cy="4126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EB083-EA6E-A349-B34B-26CC0CA7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5716319"/>
            <a:ext cx="8325312" cy="8759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26545A-946F-A347-8723-9F19BD875DAE}"/>
              </a:ext>
            </a:extLst>
          </p:cNvPr>
          <p:cNvCxnSpPr/>
          <p:nvPr/>
        </p:nvCxnSpPr>
        <p:spPr>
          <a:xfrm>
            <a:off x="163286" y="5421086"/>
            <a:ext cx="12025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7E07E-35BC-4744-8EE9-D0D681C91A33}"/>
              </a:ext>
            </a:extLst>
          </p:cNvPr>
          <p:cNvCxnSpPr>
            <a:cxnSpLocks/>
          </p:cNvCxnSpPr>
          <p:nvPr/>
        </p:nvCxnSpPr>
        <p:spPr>
          <a:xfrm flipV="1">
            <a:off x="2383971" y="1012372"/>
            <a:ext cx="0" cy="597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1ED989-3690-5B40-A349-814683431EA6}"/>
              </a:ext>
            </a:extLst>
          </p:cNvPr>
          <p:cNvSpPr txBox="1"/>
          <p:nvPr/>
        </p:nvSpPr>
        <p:spPr>
          <a:xfrm>
            <a:off x="163286" y="221443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Options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A1EF0-239B-954B-AC31-6E00A99A488B}"/>
              </a:ext>
            </a:extLst>
          </p:cNvPr>
          <p:cNvSpPr txBox="1"/>
          <p:nvPr/>
        </p:nvSpPr>
        <p:spPr>
          <a:xfrm>
            <a:off x="163286" y="542108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3441987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(3/3):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DE9C0E-284B-574A-A916-65814E701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46" y="931050"/>
            <a:ext cx="11442700" cy="443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EA80E7-AEE4-7C4F-9D18-21C16C9F3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5363350"/>
            <a:ext cx="114046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5793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>
                <a:solidFill>
                  <a:srgbClr val="FF0000"/>
                </a:solidFill>
              </a:rPr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237846904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1EE5F-3FFE-5E4E-8D87-A070B677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59188"/>
            <a:ext cx="11372473" cy="914400"/>
          </a:xfrm>
        </p:spPr>
        <p:txBody>
          <a:bodyPr/>
          <a:lstStyle/>
          <a:p>
            <a:r>
              <a:rPr lang="en-US" dirty="0"/>
              <a:t>Error handling occurs via C++ exception handling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9342C-231E-CA48-ADE3-9C7AE7E4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868680"/>
            <a:ext cx="7852589" cy="578313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442C1-42FF-924D-B2A7-ECEA4A979ED8}"/>
              </a:ext>
            </a:extLst>
          </p:cNvPr>
          <p:cNvGrpSpPr/>
          <p:nvPr/>
        </p:nvGrpSpPr>
        <p:grpSpPr>
          <a:xfrm>
            <a:off x="512717" y="1486054"/>
            <a:ext cx="6321789" cy="930575"/>
            <a:chOff x="512717" y="1486054"/>
            <a:chExt cx="6321789" cy="93057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1EC9BE-35E1-5D41-96EE-D84255535E94}"/>
                </a:ext>
              </a:extLst>
            </p:cNvPr>
            <p:cNvGrpSpPr/>
            <p:nvPr/>
          </p:nvGrpSpPr>
          <p:grpSpPr>
            <a:xfrm>
              <a:off x="1082581" y="1486054"/>
              <a:ext cx="5751925" cy="746028"/>
              <a:chOff x="3653793" y="4522327"/>
              <a:chExt cx="5751925" cy="74602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C4B77CC-E4D3-1846-A61F-5DCAC48E1E99}"/>
                  </a:ext>
                </a:extLst>
              </p:cNvPr>
              <p:cNvCxnSpPr>
                <a:cxnSpLocks/>
                <a:stCxn id="9" idx="1"/>
                <a:endCxn id="10" idx="3"/>
              </p:cNvCxnSpPr>
              <p:nvPr/>
            </p:nvCxnSpPr>
            <p:spPr>
              <a:xfrm flipH="1">
                <a:off x="3653793" y="4739310"/>
                <a:ext cx="3739425" cy="52904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1BAD5E-B8D6-034F-86D8-A83F7289E4F3}"/>
                  </a:ext>
                </a:extLst>
              </p:cNvPr>
              <p:cNvSpPr txBox="1"/>
              <p:nvPr/>
            </p:nvSpPr>
            <p:spPr>
              <a:xfrm>
                <a:off x="7393218" y="4522327"/>
                <a:ext cx="2012500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Code in try block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76B6E-93C9-1840-85D5-A4F3F7D30213}"/>
                </a:ext>
              </a:extLst>
            </p:cNvPr>
            <p:cNvSpPr/>
            <p:nvPr/>
          </p:nvSpPr>
          <p:spPr>
            <a:xfrm>
              <a:off x="512717" y="2047535"/>
              <a:ext cx="569864" cy="369094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D763A-C323-2A4C-A1A7-8DDB8633699B}"/>
              </a:ext>
            </a:extLst>
          </p:cNvPr>
          <p:cNvGrpSpPr/>
          <p:nvPr/>
        </p:nvGrpSpPr>
        <p:grpSpPr>
          <a:xfrm>
            <a:off x="5666014" y="3259461"/>
            <a:ext cx="5519057" cy="928442"/>
            <a:chOff x="3977421" y="6030287"/>
            <a:chExt cx="5519057" cy="92844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71CCB7-0802-6B44-8D66-E862F8176DF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77421" y="6030287"/>
              <a:ext cx="2552336" cy="5007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57076-84AA-2E42-A4CC-9D187D7D666D}"/>
                </a:ext>
              </a:extLst>
            </p:cNvPr>
            <p:cNvSpPr txBox="1"/>
            <p:nvPr/>
          </p:nvSpPr>
          <p:spPr>
            <a:xfrm>
              <a:off x="6529756" y="6275465"/>
              <a:ext cx="2966722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Mistake! … didn’t initialize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D3FE7-84EC-DA4B-82F3-817BEA149FFB}"/>
              </a:ext>
            </a:extLst>
          </p:cNvPr>
          <p:cNvGrpSpPr/>
          <p:nvPr/>
        </p:nvGrpSpPr>
        <p:grpSpPr>
          <a:xfrm>
            <a:off x="495608" y="5170100"/>
            <a:ext cx="9735241" cy="985104"/>
            <a:chOff x="512717" y="1915411"/>
            <a:chExt cx="9735241" cy="9851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A7106F-207D-1E44-B494-5B113E0A63D9}"/>
                </a:ext>
              </a:extLst>
            </p:cNvPr>
            <p:cNvGrpSpPr/>
            <p:nvPr/>
          </p:nvGrpSpPr>
          <p:grpSpPr>
            <a:xfrm>
              <a:off x="7169023" y="1915411"/>
              <a:ext cx="3078935" cy="683264"/>
              <a:chOff x="9740235" y="4951684"/>
              <a:chExt cx="3078935" cy="683264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4840426-7813-E342-A5F4-E01C83312ACD}"/>
                  </a:ext>
                </a:extLst>
              </p:cNvPr>
              <p:cNvCxnSpPr>
                <a:cxnSpLocks/>
                <a:stCxn id="23" idx="1"/>
                <a:endCxn id="21" idx="3"/>
              </p:cNvCxnSpPr>
              <p:nvPr/>
            </p:nvCxnSpPr>
            <p:spPr>
              <a:xfrm flipH="1">
                <a:off x="9740235" y="5293316"/>
                <a:ext cx="1066435" cy="21698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BB4B2B-47AA-734A-89D2-1C148FDF076A}"/>
                  </a:ext>
                </a:extLst>
              </p:cNvPr>
              <p:cNvSpPr txBox="1"/>
              <p:nvPr/>
            </p:nvSpPr>
            <p:spPr>
              <a:xfrm>
                <a:off x="10806670" y="4951684"/>
                <a:ext cx="2012500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Error caught in catch block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D8BBAC-7BCB-D34B-A0FE-6DAA21FAAA26}"/>
                </a:ext>
              </a:extLst>
            </p:cNvPr>
            <p:cNvSpPr/>
            <p:nvPr/>
          </p:nvSpPr>
          <p:spPr>
            <a:xfrm>
              <a:off x="512717" y="2047535"/>
              <a:ext cx="6656306" cy="852980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F7B9CE3-8A1A-F240-9B5E-1F050C889E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14" y="687604"/>
            <a:ext cx="9347200" cy="7493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733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>
                <a:solidFill>
                  <a:srgbClr val="FF0000"/>
                </a:solidFill>
              </a:rPr>
              <a:t>Logging</a:t>
            </a:r>
          </a:p>
          <a:p>
            <a:r>
              <a:rPr lang="en-US" dirty="0"/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139900865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DA7839-23C8-1A4E-8F75-BEE18EB06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" y="1103502"/>
            <a:ext cx="7505867" cy="57544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</p:spTree>
    <p:extLst>
      <p:ext uri="{BB962C8B-B14F-4D97-AF65-F5344CB8AC3E}">
        <p14:creationId xmlns:p14="http://schemas.microsoft.com/office/powerpoint/2010/main" val="1954128717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B96CC-5C82-184A-B60E-E9DFBD0D8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A7839-23C8-1A4E-8F75-BEE18EB06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75" y="1103502"/>
            <a:ext cx="7505867" cy="57544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17B53-390F-0242-86CD-6801EF68CB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03" y="1103502"/>
            <a:ext cx="8255648" cy="46177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8036979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>
                <a:solidFill>
                  <a:srgbClr val="FF0000"/>
                </a:solidFill>
              </a:rPr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22084441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30FD8B-44F1-C241-B401-CC1AEBD94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7" y="310244"/>
            <a:ext cx="12059127" cy="60742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BD4D72-694B-D64F-A075-CC7E4630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0957" y="411480"/>
            <a:ext cx="2447276" cy="914400"/>
          </a:xfrm>
        </p:spPr>
        <p:txBody>
          <a:bodyPr/>
          <a:lstStyle/>
          <a:p>
            <a:r>
              <a:rPr lang="en-US" dirty="0"/>
              <a:t>Timers</a:t>
            </a:r>
          </a:p>
        </p:txBody>
      </p:sp>
    </p:spTree>
    <p:extLst>
      <p:ext uri="{BB962C8B-B14F-4D97-AF65-F5344CB8AC3E}">
        <p14:creationId xmlns:p14="http://schemas.microsoft.com/office/powerpoint/2010/main" val="263262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&amp; build VTK-m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2448"/>
            <a:ext cx="4364284" cy="4047778"/>
          </a:xfrm>
        </p:spPr>
        <p:txBody>
          <a:bodyPr/>
          <a:lstStyle/>
          <a:p>
            <a:r>
              <a:rPr lang="en-US" u="sng" dirty="0"/>
              <a:t>Find tutorial instructions:</a:t>
            </a:r>
          </a:p>
          <a:p>
            <a:pPr lvl="1"/>
            <a:r>
              <a:rPr lang="en-US" dirty="0"/>
              <a:t>Go to </a:t>
            </a:r>
            <a:r>
              <a:rPr lang="en-US" dirty="0" err="1"/>
              <a:t>m.vtk.org</a:t>
            </a:r>
            <a:endParaRPr lang="en-US" dirty="0"/>
          </a:p>
          <a:p>
            <a:pPr lvl="1"/>
            <a:r>
              <a:rPr lang="en-US" dirty="0"/>
              <a:t>Click on “Tutorials”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/>
          <a:stretch/>
        </p:blipFill>
        <p:spPr>
          <a:xfrm>
            <a:off x="483590" y="2608214"/>
            <a:ext cx="4020677" cy="4152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151468" y="6479822"/>
            <a:ext cx="1422400" cy="1761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69862" y="1182448"/>
            <a:ext cx="5883089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Follow instructions for </a:t>
            </a:r>
            <a:r>
              <a:rPr lang="en-US" u="sng"/>
              <a:t>VTK-m build:</a:t>
            </a:r>
            <a:endParaRPr lang="en-US" u="sng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45" y="1630060"/>
            <a:ext cx="6972300" cy="5130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5328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VTK-m: Control Environment</a:t>
            </a:r>
          </a:p>
          <a:p>
            <a:r>
              <a:rPr lang="en-US" dirty="0"/>
              <a:t>Using VTK-m (hands on)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how do we want to use this time?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VTK-m example (hands on)</a:t>
            </a:r>
          </a:p>
          <a:p>
            <a:r>
              <a:rPr lang="en-US" dirty="0"/>
              <a:t>Discussion of upcoming activities / wrap 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50m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022" y="2734135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3062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VTK-m: Control Environment</a:t>
            </a:r>
          </a:p>
          <a:p>
            <a:r>
              <a:rPr lang="en-US" dirty="0"/>
              <a:t>Using VTK-m (hands on)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strike="sngStrike" dirty="0"/>
              <a:t>Concepts behind VTK-m development. </a:t>
            </a:r>
            <a:r>
              <a:rPr lang="en-US" dirty="0">
                <a:solidFill>
                  <a:srgbClr val="FF0000"/>
                </a:solidFill>
              </a:rPr>
              <a:t>VTK-m: Execution Environment</a:t>
            </a:r>
          </a:p>
          <a:p>
            <a:r>
              <a:rPr lang="en-US" dirty="0"/>
              <a:t>VTK-m example (hands on)</a:t>
            </a:r>
          </a:p>
          <a:p>
            <a:r>
              <a:rPr lang="en-US" dirty="0"/>
              <a:t>Discussion of upcoming activities / wrap 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50m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021" y="321990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3459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71537" y="0"/>
            <a:ext cx="9757984" cy="5572125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0264053-DDB5-034E-8FB9-60FE7F452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1" y="4903425"/>
            <a:ext cx="11815763" cy="1899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122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C1C14-67D0-704B-9F9C-67E3F765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AB601-4C59-CA47-969A-10253F5C624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Worklets: simplest way to implement algorithm in VTK-m.</a:t>
            </a:r>
          </a:p>
          <a:p>
            <a:r>
              <a:rPr lang="en-US" dirty="0"/>
              <a:t>What is a worklet? – a </a:t>
            </a:r>
            <a:r>
              <a:rPr lang="en-US" dirty="0" err="1"/>
              <a:t>functor</a:t>
            </a:r>
            <a:r>
              <a:rPr lang="en-US" dirty="0"/>
              <a:t>.</a:t>
            </a:r>
          </a:p>
          <a:p>
            <a:r>
              <a:rPr lang="en-US" dirty="0"/>
              <a:t>What is a </a:t>
            </a:r>
            <a:r>
              <a:rPr lang="en-US" dirty="0" err="1"/>
              <a:t>functor</a:t>
            </a:r>
            <a:r>
              <a:rPr lang="en-US" dirty="0"/>
              <a:t>? – a C struct/class with an overloaded ::operator()</a:t>
            </a:r>
          </a:p>
          <a:p>
            <a:pPr lvl="1"/>
            <a:r>
              <a:rPr lang="en-US" dirty="0"/>
              <a:t>::operator() must be declared </a:t>
            </a:r>
            <a:r>
              <a:rPr lang="en-US" dirty="0" err="1"/>
              <a:t>const</a:t>
            </a:r>
            <a:r>
              <a:rPr lang="en-US" dirty="0"/>
              <a:t> for thread safety</a:t>
            </a:r>
          </a:p>
          <a:p>
            <a:r>
              <a:rPr lang="en-US" dirty="0"/>
              <a:t>And: significant metadata alongside </a:t>
            </a:r>
            <a:r>
              <a:rPr lang="en-US" dirty="0" err="1"/>
              <a:t>functor</a:t>
            </a:r>
            <a:endParaRPr lang="en-US" dirty="0"/>
          </a:p>
          <a:p>
            <a:pPr lvl="1"/>
            <a:r>
              <a:rPr lang="en-US" dirty="0"/>
              <a:t>How data is managed</a:t>
            </a:r>
          </a:p>
          <a:p>
            <a:pPr lvl="1"/>
            <a:r>
              <a:rPr lang="en-US" dirty="0"/>
              <a:t>How execution is structured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53398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F563-7650-D248-8F6F-30CA11D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 on 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7FB6-BC86-3446-8D5B-0AD3CCF5AA5A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Worklet types</a:t>
            </a:r>
          </a:p>
          <a:p>
            <a:r>
              <a:rPr lang="en-US" dirty="0"/>
              <a:t>Dispatchers</a:t>
            </a:r>
          </a:p>
          <a:p>
            <a:r>
              <a:rPr lang="en-US" dirty="0"/>
              <a:t>Elements of a worklet</a:t>
            </a:r>
          </a:p>
          <a:p>
            <a:r>
              <a:rPr lang="en-US" dirty="0"/>
              <a:t>Example reference for one worklet type (</a:t>
            </a:r>
            <a:r>
              <a:rPr lang="en-US" dirty="0" err="1"/>
              <a:t>FieldMap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69281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F563-7650-D248-8F6F-30CA11D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 on 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7FB6-BC86-3446-8D5B-0AD3CCF5AA5A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Worklet types</a:t>
            </a:r>
          </a:p>
          <a:p>
            <a:r>
              <a:rPr lang="en-US" dirty="0"/>
              <a:t>Dispatchers</a:t>
            </a:r>
          </a:p>
          <a:p>
            <a:r>
              <a:rPr lang="en-US" dirty="0"/>
              <a:t>Elements of a worklet</a:t>
            </a:r>
          </a:p>
          <a:p>
            <a:r>
              <a:rPr lang="en-US" dirty="0"/>
              <a:t>Example reference for one worklet type (</a:t>
            </a:r>
            <a:r>
              <a:rPr lang="en-US" dirty="0" err="1"/>
              <a:t>FieldMap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18929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Following slides are base classes for worklets</a:t>
            </a:r>
          </a:p>
          <a:p>
            <a:r>
              <a:rPr lang="en-US" dirty="0"/>
              <a:t>They provide patterns for accessing data</a:t>
            </a:r>
          </a:p>
          <a:p>
            <a:r>
              <a:rPr lang="en-US" dirty="0"/>
              <a:t>Derived types provide a </a:t>
            </a:r>
            <a:r>
              <a:rPr lang="en-US" dirty="0" err="1"/>
              <a:t>functor</a:t>
            </a:r>
            <a:r>
              <a:rPr lang="en-US" dirty="0"/>
              <a:t> that makes use of data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0FC13C-26F1-4342-9BA6-C8067898FA4A}"/>
              </a:ext>
            </a:extLst>
          </p:cNvPr>
          <p:cNvSpPr/>
          <p:nvPr/>
        </p:nvSpPr>
        <p:spPr>
          <a:xfrm>
            <a:off x="1596044" y="4407054"/>
            <a:ext cx="8905269" cy="75073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Let’s pause and consider one pattern in more depth – “map”</a:t>
            </a:r>
          </a:p>
        </p:txBody>
      </p:sp>
    </p:spTree>
    <p:extLst>
      <p:ext uri="{BB962C8B-B14F-4D97-AF65-F5344CB8AC3E}">
        <p14:creationId xmlns:p14="http://schemas.microsoft.com/office/powerpoint/2010/main" val="55490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 types – example on “map” pattern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Input/output</a:t>
            </a:r>
          </a:p>
          <a:p>
            <a:pPr lvl="1"/>
            <a:r>
              <a:rPr lang="en-US" dirty="0"/>
              <a:t>Input: M arrays --- In_1, In_2, … </a:t>
            </a:r>
            <a:r>
              <a:rPr lang="en-US" dirty="0" err="1"/>
              <a:t>In_m</a:t>
            </a:r>
            <a:endParaRPr lang="en-US" dirty="0"/>
          </a:p>
          <a:p>
            <a:pPr lvl="1"/>
            <a:r>
              <a:rPr lang="en-US" dirty="0"/>
              <a:t>Output: N arrays --- Out_1, Out_2, … </a:t>
            </a:r>
            <a:r>
              <a:rPr lang="en-US" dirty="0" err="1"/>
              <a:t>Out_n</a:t>
            </a:r>
            <a:endParaRPr lang="en-US" dirty="0"/>
          </a:p>
          <a:p>
            <a:pPr lvl="1"/>
            <a:r>
              <a:rPr lang="en-US" dirty="0"/>
              <a:t>All arrays have same size: || In_1 || = … = || </a:t>
            </a:r>
            <a:r>
              <a:rPr lang="en-US" dirty="0" err="1"/>
              <a:t>In_M</a:t>
            </a:r>
            <a:r>
              <a:rPr lang="en-US" dirty="0"/>
              <a:t> || = || Out_1 || = … = || </a:t>
            </a:r>
            <a:r>
              <a:rPr lang="en-US" dirty="0" err="1"/>
              <a:t>Out_n</a:t>
            </a:r>
            <a:r>
              <a:rPr lang="en-US" dirty="0"/>
              <a:t> ||</a:t>
            </a:r>
          </a:p>
          <a:p>
            <a:r>
              <a:rPr lang="en-US" dirty="0"/>
              <a:t>How execution works</a:t>
            </a:r>
          </a:p>
          <a:p>
            <a:pPr lvl="1"/>
            <a:r>
              <a:rPr lang="en-US" dirty="0"/>
              <a:t>Consider element K of </a:t>
            </a:r>
            <a:r>
              <a:rPr lang="en-US" dirty="0" err="1"/>
              <a:t>Out_j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Out_j</a:t>
            </a:r>
            <a:r>
              <a:rPr lang="en-US" dirty="0"/>
              <a:t>[K] = function(In_1[K], In_2[K], …, </a:t>
            </a:r>
            <a:r>
              <a:rPr lang="en-US" dirty="0" err="1"/>
              <a:t>In_m</a:t>
            </a:r>
            <a:r>
              <a:rPr lang="en-US" dirty="0"/>
              <a:t>[K])</a:t>
            </a:r>
          </a:p>
          <a:p>
            <a:pPr lvl="1"/>
            <a:r>
              <a:rPr lang="en-US" dirty="0">
                <a:sym typeface="Wingdings" pitchFamily="2" charset="2"/>
              </a:rPr>
              <a:t> key point: </a:t>
            </a:r>
            <a:r>
              <a:rPr lang="en-US" dirty="0" err="1">
                <a:sym typeface="Wingdings" pitchFamily="2" charset="2"/>
              </a:rPr>
              <a:t>Out_j</a:t>
            </a:r>
            <a:r>
              <a:rPr lang="en-US" dirty="0">
                <a:sym typeface="Wingdings" pitchFamily="2" charset="2"/>
              </a:rPr>
              <a:t>[K] does not depend on </a:t>
            </a:r>
            <a:r>
              <a:rPr lang="en-US" dirty="0" err="1">
                <a:sym typeface="Wingdings" pitchFamily="2" charset="2"/>
              </a:rPr>
              <a:t>In_i</a:t>
            </a:r>
            <a:r>
              <a:rPr lang="en-US" dirty="0">
                <a:sym typeface="Wingdings" pitchFamily="2" charset="2"/>
              </a:rPr>
              <a:t>(X) for any X != K</a:t>
            </a:r>
          </a:p>
          <a:p>
            <a:r>
              <a:rPr lang="en-US" dirty="0">
                <a:sym typeface="Wingdings" pitchFamily="2" charset="2"/>
              </a:rPr>
              <a:t>Why is this good?</a:t>
            </a:r>
          </a:p>
          <a:p>
            <a:pPr lvl="1"/>
            <a:r>
              <a:rPr lang="en-US" dirty="0">
                <a:sym typeface="Wingdings" pitchFamily="2" charset="2"/>
              </a:rPr>
              <a:t>each element of the array can be calculated independently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24659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Following slides are base classes for worklets</a:t>
            </a:r>
          </a:p>
          <a:p>
            <a:r>
              <a:rPr lang="en-US" dirty="0"/>
              <a:t>They provide patterns for accessing data</a:t>
            </a:r>
          </a:p>
          <a:p>
            <a:r>
              <a:rPr lang="en-US" dirty="0"/>
              <a:t>Derived types provide a </a:t>
            </a:r>
            <a:r>
              <a:rPr lang="en-US" dirty="0" err="1"/>
              <a:t>functor</a:t>
            </a:r>
            <a:r>
              <a:rPr lang="en-US" dirty="0"/>
              <a:t> that makes use of data</a:t>
            </a:r>
          </a:p>
          <a:p>
            <a:endParaRPr lang="en-US" dirty="0"/>
          </a:p>
          <a:p>
            <a:r>
              <a:rPr lang="en-US" dirty="0"/>
              <a:t>Now consider map:</a:t>
            </a:r>
          </a:p>
          <a:p>
            <a:pPr lvl="1"/>
            <a:r>
              <a:rPr lang="en-US" dirty="0"/>
              <a:t>VTK-m provides a base class worklet -- “</a:t>
            </a:r>
            <a:r>
              <a:rPr lang="en-US" dirty="0" err="1"/>
              <a:t>WorkletMapField</a:t>
            </a:r>
            <a:r>
              <a:rPr lang="en-US" dirty="0"/>
              <a:t>” -- that defines the access pattern for map</a:t>
            </a:r>
          </a:p>
          <a:p>
            <a:pPr lvl="1"/>
            <a:r>
              <a:rPr lang="en-US" dirty="0"/>
              <a:t>Developers write derived type of “</a:t>
            </a:r>
            <a:r>
              <a:rPr lang="en-US" dirty="0" err="1"/>
              <a:t>WorkletMapField</a:t>
            </a:r>
            <a:r>
              <a:rPr lang="en-US" dirty="0"/>
              <a:t>” that defines the specific map operator</a:t>
            </a:r>
          </a:p>
          <a:p>
            <a:pPr lvl="2"/>
            <a:r>
              <a:rPr lang="en-US" dirty="0"/>
              <a:t>Example: Density::operator() </a:t>
            </a:r>
            <a:r>
              <a:rPr lang="en-US" dirty="0" err="1"/>
              <a:t>functor</a:t>
            </a:r>
            <a:r>
              <a:rPr lang="en-US" dirty="0"/>
              <a:t> takes mass and volume as input and outputs the density as mass divided by volume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800089-EFEA-5A44-A6D2-91DC3A9369AE}"/>
              </a:ext>
            </a:extLst>
          </p:cNvPr>
          <p:cNvSpPr txBox="1"/>
          <p:nvPr/>
        </p:nvSpPr>
        <p:spPr>
          <a:xfrm>
            <a:off x="365760" y="1325880"/>
            <a:ext cx="4292457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(we’ve seen these three bullets before)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30A1C5-306C-DD46-8B3D-16A8B7FEDA41}"/>
              </a:ext>
            </a:extLst>
          </p:cNvPr>
          <p:cNvSpPr txBox="1"/>
          <p:nvPr/>
        </p:nvSpPr>
        <p:spPr>
          <a:xfrm>
            <a:off x="365760" y="3338526"/>
            <a:ext cx="817147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(new)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1091DDD-88B5-AC49-A20E-57F28F502E02}"/>
              </a:ext>
            </a:extLst>
          </p:cNvPr>
          <p:cNvSpPr/>
          <p:nvPr/>
        </p:nvSpPr>
        <p:spPr>
          <a:xfrm>
            <a:off x="5129213" y="3180141"/>
            <a:ext cx="6715125" cy="75073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OK, so what are the worklet “base classes”?</a:t>
            </a:r>
          </a:p>
        </p:txBody>
      </p:sp>
    </p:spTree>
    <p:extLst>
      <p:ext uri="{BB962C8B-B14F-4D97-AF65-F5344CB8AC3E}">
        <p14:creationId xmlns:p14="http://schemas.microsoft.com/office/powerpoint/2010/main" val="888258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50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3047238">
              <a:lnSpc>
                <a:spcPct val="115000"/>
              </a:lnSpc>
            </a:pPr>
            <a:r>
              <a:rPr lang="en"/>
              <a:t>WorkletMapField</a:t>
            </a:r>
            <a:endParaRPr/>
          </a:p>
        </p:txBody>
      </p:sp>
      <p:sp>
        <p:nvSpPr>
          <p:cNvPr id="458" name="Google Shape;458;p50"/>
          <p:cNvSpPr txBox="1">
            <a:spLocks noGrp="1"/>
          </p:cNvSpPr>
          <p:nvPr>
            <p:ph type="body" idx="1"/>
          </p:nvPr>
        </p:nvSpPr>
        <p:spPr>
          <a:xfrm>
            <a:off x="415492" y="1537126"/>
            <a:ext cx="11357841" cy="4554014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" sz="4266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any array (Point, Cell)</a:t>
            </a:r>
            <a:endParaRPr sz="4266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</a:t>
            </a:r>
            <a:endParaRPr sz="3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Parallel for_each</a:t>
            </a:r>
            <a:endParaRPr/>
          </a:p>
        </p:txBody>
      </p:sp>
      <p:pic>
        <p:nvPicPr>
          <p:cNvPr id="459" name="Google Shape;45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4493" y="2348848"/>
            <a:ext cx="4114094" cy="3618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6637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Download these slides (VTKm_tutorial_Jul19.pptx)</a:t>
            </a:r>
          </a:p>
          <a:p>
            <a:r>
              <a:rPr lang="en-US" dirty="0"/>
              <a:t>Download example code (</a:t>
            </a:r>
            <a:r>
              <a:rPr lang="en-US" dirty="0" err="1"/>
              <a:t>VTKm_tutorial_examples.tar</a:t>
            </a:r>
            <a:r>
              <a:rPr lang="en-US" dirty="0"/>
              <a:t>)</a:t>
            </a:r>
          </a:p>
          <a:p>
            <a:r>
              <a:rPr lang="en-US" dirty="0"/>
              <a:t>Download data file (</a:t>
            </a:r>
            <a:r>
              <a:rPr lang="en-US" dirty="0" err="1"/>
              <a:t>kitchen.vtk</a:t>
            </a:r>
            <a:r>
              <a:rPr lang="en-US" dirty="0"/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3D598E-A467-954E-8AA6-9F3DDCA35BF3}"/>
              </a:ext>
            </a:extLst>
          </p:cNvPr>
          <p:cNvSpPr txBox="1"/>
          <p:nvPr/>
        </p:nvSpPr>
        <p:spPr>
          <a:xfrm>
            <a:off x="2914650" y="3909576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Download tutorial materials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3B2928-95DB-C948-893C-375E1CB6BB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964" y="4343541"/>
            <a:ext cx="7645400" cy="196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70756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1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3047238">
              <a:lnSpc>
                <a:spcPct val="115000"/>
              </a:lnSpc>
            </a:pPr>
            <a:r>
              <a:rPr lang="en"/>
              <a:t>WorkletMapCellToPoint</a:t>
            </a:r>
            <a:endParaRPr/>
          </a:p>
        </p:txBody>
      </p:sp>
      <p:sp>
        <p:nvSpPr>
          <p:cNvPr id="466" name="Google Shape;466;p51"/>
          <p:cNvSpPr txBox="1">
            <a:spLocks noGrp="1"/>
          </p:cNvSpPr>
          <p:nvPr>
            <p:ph type="body" idx="1"/>
          </p:nvPr>
        </p:nvSpPr>
        <p:spPr>
          <a:xfrm>
            <a:off x="415492" y="1537126"/>
            <a:ext cx="11357841" cy="4554014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" sz="4266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points</a:t>
            </a:r>
            <a:endParaRPr sz="4266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cell fields</a:t>
            </a:r>
            <a:endParaRPr sz="3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 to point fields</a:t>
            </a:r>
            <a:endParaRPr sz="3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Point 3 has access to cells </a:t>
            </a:r>
            <a:r>
              <a:rPr lang="en" sz="3732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732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,</a:t>
            </a:r>
            <a:r>
              <a:rPr lang="en" sz="3732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4266">
              <a:solidFill>
                <a:srgbClr val="76B9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7" name="Google Shape;46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481" y="1537126"/>
            <a:ext cx="3668344" cy="32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704214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0481" y="1537126"/>
            <a:ext cx="3668344" cy="322670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52"/>
          <p:cNvSpPr txBox="1">
            <a:spLocks noGrp="1"/>
          </p:cNvSpPr>
          <p:nvPr>
            <p:ph type="body" idx="1"/>
          </p:nvPr>
        </p:nvSpPr>
        <p:spPr>
          <a:xfrm>
            <a:off x="415492" y="1537126"/>
            <a:ext cx="11357841" cy="4554014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" sz="4266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cells</a:t>
            </a:r>
            <a:endParaRPr sz="4266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point fields</a:t>
            </a:r>
            <a:endParaRPr sz="3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Read/Write access to cell fields</a:t>
            </a:r>
            <a:endParaRPr sz="3732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380905">
              <a:spcBef>
                <a:spcPts val="746"/>
              </a:spcBef>
              <a:buClr>
                <a:schemeClr val="dk2"/>
              </a:buClr>
              <a:buSzPts val="2800"/>
              <a:buFont typeface="Arial"/>
              <a:buChar char="○"/>
            </a:pP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Cell </a:t>
            </a:r>
            <a:r>
              <a:rPr lang="en" sz="3732">
                <a:solidFill>
                  <a:srgbClr val="76B9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" sz="3732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has access to points 0,2,3,4</a:t>
            </a:r>
            <a:endParaRPr sz="4266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52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>
              <a:lnSpc>
                <a:spcPct val="115000"/>
              </a:lnSpc>
            </a:pPr>
            <a:r>
              <a:rPr lang="en"/>
              <a:t>WorkletMapPointToCell</a:t>
            </a:r>
            <a:endParaRPr/>
          </a:p>
        </p:txBody>
      </p:sp>
      <p:pic>
        <p:nvPicPr>
          <p:cNvPr id="476" name="Google Shape;476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461923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5"/>
          <p:cNvSpPr txBox="1">
            <a:spLocks noGrp="1"/>
          </p:cNvSpPr>
          <p:nvPr>
            <p:ph type="body" idx="1"/>
          </p:nvPr>
        </p:nvSpPr>
        <p:spPr>
          <a:xfrm>
            <a:off x="415492" y="1537126"/>
            <a:ext cx="11357841" cy="4554014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" sz="31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all points</a:t>
            </a:r>
            <a:endParaRPr sz="31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296259">
              <a:spcBef>
                <a:spcPts val="746"/>
              </a:spcBef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2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points field neighborhood</a:t>
            </a:r>
            <a:endParaRPr sz="23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296259">
              <a:spcBef>
                <a:spcPts val="746"/>
              </a:spcBef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2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Write access to center point</a:t>
            </a:r>
            <a:endParaRPr sz="23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55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>
              <a:lnSpc>
                <a:spcPct val="115000"/>
              </a:lnSpc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WorkletPointNeighborhood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10" name="Google Shape;510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39770" y="3314928"/>
            <a:ext cx="3423929" cy="264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12" name="Google Shape;512;p55"/>
          <p:cNvGraphicFramePr/>
          <p:nvPr>
            <p:extLst>
              <p:ext uri="{D42A27DB-BD31-4B8C-83A1-F6EECF244321}">
                <p14:modId xmlns:p14="http://schemas.microsoft.com/office/powerpoint/2010/main" val="954819989"/>
              </p:ext>
            </p:extLst>
          </p:nvPr>
        </p:nvGraphicFramePr>
        <p:xfrm>
          <a:off x="8633284" y="3186338"/>
          <a:ext cx="2558335" cy="30474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11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1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16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116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4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94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4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4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9401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121868" marR="121868" marT="121868" marB="121868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/>
                    </a:p>
                  </a:txBody>
                  <a:tcPr marL="121868" marR="121868" marT="121868" marB="12186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13" name="Google Shape;513;p55"/>
          <p:cNvSpPr/>
          <p:nvPr/>
        </p:nvSpPr>
        <p:spPr>
          <a:xfrm>
            <a:off x="9622259" y="4337812"/>
            <a:ext cx="74781" cy="85578"/>
          </a:xfrm>
          <a:prstGeom prst="ellipse">
            <a:avLst/>
          </a:prstGeom>
          <a:solidFill>
            <a:srgbClr val="76B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4" name="Google Shape;514;p55"/>
          <p:cNvSpPr/>
          <p:nvPr/>
        </p:nvSpPr>
        <p:spPr>
          <a:xfrm>
            <a:off x="9106327" y="4320250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5" name="Google Shape;515;p55"/>
          <p:cNvSpPr/>
          <p:nvPr/>
        </p:nvSpPr>
        <p:spPr>
          <a:xfrm>
            <a:off x="9106327" y="3784114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6" name="Google Shape;516;p55"/>
          <p:cNvSpPr/>
          <p:nvPr/>
        </p:nvSpPr>
        <p:spPr>
          <a:xfrm>
            <a:off x="9622259" y="3791880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7" name="Google Shape;517;p55"/>
          <p:cNvSpPr/>
          <p:nvPr/>
        </p:nvSpPr>
        <p:spPr>
          <a:xfrm>
            <a:off x="10138192" y="3793546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8" name="Google Shape;518;p55"/>
          <p:cNvSpPr/>
          <p:nvPr/>
        </p:nvSpPr>
        <p:spPr>
          <a:xfrm>
            <a:off x="10138192" y="4337812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19" name="Google Shape;519;p55"/>
          <p:cNvSpPr/>
          <p:nvPr/>
        </p:nvSpPr>
        <p:spPr>
          <a:xfrm>
            <a:off x="10138192" y="4948637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20" name="Google Shape;520;p55"/>
          <p:cNvSpPr/>
          <p:nvPr/>
        </p:nvSpPr>
        <p:spPr>
          <a:xfrm>
            <a:off x="9622259" y="4940871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  <p:sp>
        <p:nvSpPr>
          <p:cNvPr id="521" name="Google Shape;521;p55"/>
          <p:cNvSpPr/>
          <p:nvPr/>
        </p:nvSpPr>
        <p:spPr>
          <a:xfrm>
            <a:off x="9106327" y="4948637"/>
            <a:ext cx="74781" cy="85578"/>
          </a:xfrm>
          <a:prstGeom prst="ellipse">
            <a:avLst/>
          </a:prstGeom>
          <a:solidFill>
            <a:srgbClr val="FFAB4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121868" rIns="121868" bIns="121868" anchor="ctr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>
              <a:solidFill>
                <a:srgbClr val="76B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527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" name="Google Shape;52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80079" y="2756442"/>
            <a:ext cx="5519561" cy="3634053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56"/>
          <p:cNvSpPr txBox="1">
            <a:spLocks noGrp="1"/>
          </p:cNvSpPr>
          <p:nvPr>
            <p:ph type="body" idx="1"/>
          </p:nvPr>
        </p:nvSpPr>
        <p:spPr>
          <a:xfrm>
            <a:off x="415492" y="1537126"/>
            <a:ext cx="11357841" cy="4554014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0" indent="0">
              <a:spcBef>
                <a:spcPts val="853"/>
              </a:spcBef>
              <a:buNone/>
            </a:pPr>
            <a:r>
              <a:rPr lang="en" sz="31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Iterates over a key/value(s) array</a:t>
            </a:r>
            <a:endParaRPr sz="31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296259">
              <a:spcBef>
                <a:spcPts val="746"/>
              </a:spcBef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2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Read access to all values of a given key</a:t>
            </a:r>
            <a:endParaRPr sz="23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90352" lvl="1" indent="-296259">
              <a:spcBef>
                <a:spcPts val="746"/>
              </a:spcBef>
              <a:buClr>
                <a:schemeClr val="dk2"/>
              </a:buClr>
              <a:buSzPts val="1800"/>
              <a:buFont typeface="Arial"/>
              <a:buChar char="○"/>
            </a:pPr>
            <a:r>
              <a:rPr lang="en" sz="2399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Write access for a given key</a:t>
            </a:r>
            <a:endParaRPr sz="2399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56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>
              <a:lnSpc>
                <a:spcPct val="115000"/>
              </a:lnSpc>
            </a:pPr>
            <a:r>
              <a:rPr lang="en">
                <a:latin typeface="Roboto Mono"/>
                <a:ea typeface="Roboto Mono"/>
                <a:cs typeface="Roboto Mono"/>
                <a:sym typeface="Roboto Mono"/>
              </a:rPr>
              <a:t>WorkletReduceByKey</a:t>
            </a:r>
            <a:endParaRPr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529" name="Google Shape;529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876865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F563-7650-D248-8F6F-30CA11D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 on 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7FB6-BC86-3446-8D5B-0AD3CCF5AA5A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Worklet types</a:t>
            </a:r>
          </a:p>
          <a:p>
            <a:r>
              <a:rPr lang="en-US" dirty="0">
                <a:solidFill>
                  <a:srgbClr val="FF0000"/>
                </a:solidFill>
              </a:rPr>
              <a:t>Dispatchers</a:t>
            </a:r>
          </a:p>
          <a:p>
            <a:r>
              <a:rPr lang="en-US" dirty="0"/>
              <a:t>Elements of a worklet</a:t>
            </a:r>
          </a:p>
          <a:p>
            <a:r>
              <a:rPr lang="en-US" dirty="0"/>
              <a:t>Example reference for one worklet type (</a:t>
            </a:r>
            <a:r>
              <a:rPr lang="en-US" dirty="0" err="1"/>
              <a:t>FieldMap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7029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3BCB-FA83-0047-BF8C-8591D3B3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Dispatchers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E9CD0-9941-8041-84F2-B281A306A32F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 is the problem?:</a:t>
            </a:r>
          </a:p>
          <a:p>
            <a:pPr lvl="1"/>
            <a:r>
              <a:rPr lang="en-US" dirty="0"/>
              <a:t>Worklets are instantiated in control environment </a:t>
            </a:r>
          </a:p>
          <a:p>
            <a:pPr lvl="1"/>
            <a:r>
              <a:rPr lang="en-US" dirty="0"/>
              <a:t>… but need to run in execution environment</a:t>
            </a:r>
          </a:p>
          <a:p>
            <a:r>
              <a:rPr lang="en-US" dirty="0"/>
              <a:t>What is the solution?: … dispatchers</a:t>
            </a:r>
          </a:p>
          <a:p>
            <a:r>
              <a:rPr lang="en-US" dirty="0"/>
              <a:t>Dispatchers are a way to invoke worklets to start running in the execution environment</a:t>
            </a:r>
          </a:p>
          <a:p>
            <a:r>
              <a:rPr lang="en-US" dirty="0"/>
              <a:t>There are multiple types of dispatchers, each corresponding to a worklet type</a:t>
            </a:r>
          </a:p>
        </p:txBody>
      </p:sp>
    </p:spTree>
    <p:extLst>
      <p:ext uri="{BB962C8B-B14F-4D97-AF65-F5344CB8AC3E}">
        <p14:creationId xmlns:p14="http://schemas.microsoft.com/office/powerpoint/2010/main" val="344826991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3BCB-FA83-0047-BF8C-8591D3B35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Dispatchers (2/2)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5DAB01-4940-684E-B653-69E1203C70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9" y="1325880"/>
            <a:ext cx="11889762" cy="41462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934258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F563-7650-D248-8F6F-30CA11D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 on 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7FB6-BC86-3446-8D5B-0AD3CCF5AA5A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Worklet types</a:t>
            </a:r>
          </a:p>
          <a:p>
            <a:r>
              <a:rPr lang="en-US" dirty="0"/>
              <a:t>Dispatchers</a:t>
            </a:r>
          </a:p>
          <a:p>
            <a:r>
              <a:rPr lang="en-US" dirty="0">
                <a:solidFill>
                  <a:srgbClr val="FF0000"/>
                </a:solidFill>
              </a:rPr>
              <a:t>Elements of a worklet</a:t>
            </a:r>
          </a:p>
          <a:p>
            <a:r>
              <a:rPr lang="en-US" dirty="0"/>
              <a:t>Example reference for one worklet type (</a:t>
            </a:r>
            <a:r>
              <a:rPr lang="en-US" dirty="0" err="1"/>
              <a:t>FieldMap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22396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7563-4AC9-9F41-B23B-E9699E6B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of a worklet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47322-B63A-FD40-979A-83E986954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6" y="1164558"/>
            <a:ext cx="12002379" cy="50505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211360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EB0B-FEFA-3045-A051-FF854ED8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Signature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6C6578-C677-DA44-BC1B-438806AC2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2939"/>
            <a:ext cx="12188825" cy="163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85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D598E-A467-954E-8AA6-9F3DDCA35BF3}"/>
              </a:ext>
            </a:extLst>
          </p:cNvPr>
          <p:cNvSpPr txBox="1"/>
          <p:nvPr/>
        </p:nvSpPr>
        <p:spPr>
          <a:xfrm>
            <a:off x="471486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Build example code, run first project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97FDB2-AE9A-4348-A750-7C0D71F6C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6" y="1542862"/>
            <a:ext cx="11925300" cy="50927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4023071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4EB0B-FEFA-3045-A051-FF854ED8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Signature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CE4089-E876-584E-AF3F-4D787F5BA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96" y="2215058"/>
            <a:ext cx="11472863" cy="1828032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A449DE4-876F-064E-96E4-2568769144B8}"/>
              </a:ext>
            </a:extLst>
          </p:cNvPr>
          <p:cNvGrpSpPr/>
          <p:nvPr/>
        </p:nvGrpSpPr>
        <p:grpSpPr>
          <a:xfrm>
            <a:off x="814388" y="3913369"/>
            <a:ext cx="11217275" cy="1018899"/>
            <a:chOff x="814388" y="3913369"/>
            <a:chExt cx="11217275" cy="10188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97884BD-A3CE-E348-B6DE-06FEB8281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1" t="79763"/>
            <a:stretch/>
          </p:blipFill>
          <p:spPr>
            <a:xfrm>
              <a:off x="814388" y="4601982"/>
              <a:ext cx="11217275" cy="330286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7524897-775A-D943-ADEE-072063D3FC24}"/>
                </a:ext>
              </a:extLst>
            </p:cNvPr>
            <p:cNvCxnSpPr/>
            <p:nvPr/>
          </p:nvCxnSpPr>
          <p:spPr>
            <a:xfrm>
              <a:off x="4714875" y="3929063"/>
              <a:ext cx="3800475" cy="65722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A7BB40F9-256A-D54C-8487-CB3309E5FFA1}"/>
                </a:ext>
              </a:extLst>
            </p:cNvPr>
            <p:cNvCxnSpPr>
              <a:cxnSpLocks/>
            </p:cNvCxnSpPr>
            <p:nvPr/>
          </p:nvCxnSpPr>
          <p:spPr>
            <a:xfrm>
              <a:off x="5129213" y="3913369"/>
              <a:ext cx="808037" cy="67291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4247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CB1F2-1D82-2F48-A891-A5002BBF0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 Domain: </a:t>
            </a:r>
            <a:br>
              <a:rPr lang="en-US" dirty="0"/>
            </a:br>
            <a:r>
              <a:rPr lang="en-US" dirty="0"/>
              <a:t>tells dispatcher which input array to parallelize over </a:t>
            </a:r>
            <a:br>
              <a:rPr lang="en-US" dirty="0"/>
            </a:br>
            <a:r>
              <a:rPr lang="en-US" dirty="0"/>
              <a:t>(allows it to know size of data array)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F33068-55DA-704F-8A9B-87251F25CF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138" y="3171825"/>
            <a:ext cx="6695174" cy="43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60065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51F6A-9D21-6542-B9A0-6F8EE55A4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 Operator – define the </a:t>
            </a:r>
            <a:r>
              <a:rPr lang="en-US" dirty="0" err="1"/>
              <a:t>functor</a:t>
            </a:r>
            <a:r>
              <a:rPr lang="en-US" dirty="0"/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37FB9-0D17-8E4F-817A-5ED63242F2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" y="2747962"/>
            <a:ext cx="8750300" cy="762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0E021F-51E3-3542-BB4A-E09EC2F7AB53}"/>
              </a:ext>
            </a:extLst>
          </p:cNvPr>
          <p:cNvGrpSpPr/>
          <p:nvPr/>
        </p:nvGrpSpPr>
        <p:grpSpPr>
          <a:xfrm>
            <a:off x="7886700" y="3387373"/>
            <a:ext cx="3398157" cy="1884242"/>
            <a:chOff x="6098321" y="4949837"/>
            <a:chExt cx="3398157" cy="188424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EACEBDF9-BA63-C04C-A810-3AD2F8673A1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0759" y="4949837"/>
              <a:ext cx="192358" cy="13256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E69C28-B320-6249-97D6-72D335FB0193}"/>
                </a:ext>
              </a:extLst>
            </p:cNvPr>
            <p:cNvSpPr txBox="1"/>
            <p:nvPr/>
          </p:nvSpPr>
          <p:spPr>
            <a:xfrm>
              <a:off x="6098321" y="6400114"/>
              <a:ext cx="3398157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Must be </a:t>
              </a:r>
              <a:r>
                <a:rPr lang="en-US" dirty="0" err="1"/>
                <a:t>const</a:t>
              </a:r>
              <a:r>
                <a:rPr lang="en-US" dirty="0"/>
                <a:t> for thread safety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C732D6D-93C8-C348-BD3B-2992104B799D}"/>
              </a:ext>
            </a:extLst>
          </p:cNvPr>
          <p:cNvGrpSpPr/>
          <p:nvPr/>
        </p:nvGrpSpPr>
        <p:grpSpPr>
          <a:xfrm>
            <a:off x="1036681" y="2504842"/>
            <a:ext cx="2345209" cy="1520802"/>
            <a:chOff x="3549639" y="4444881"/>
            <a:chExt cx="2345209" cy="15208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11250D-7D83-6541-8871-049DDBEF2299}"/>
                </a:ext>
              </a:extLst>
            </p:cNvPr>
            <p:cNvSpPr/>
            <p:nvPr/>
          </p:nvSpPr>
          <p:spPr>
            <a:xfrm>
              <a:off x="3889093" y="4790096"/>
              <a:ext cx="1620073" cy="5968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08B68B-83A8-BC47-AC5A-B917B76C910D}"/>
                </a:ext>
              </a:extLst>
            </p:cNvPr>
            <p:cNvSpPr txBox="1"/>
            <p:nvPr/>
          </p:nvSpPr>
          <p:spPr>
            <a:xfrm>
              <a:off x="3549639" y="5088520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8EC2A4-F378-F84E-B412-7940040C38A8}"/>
                </a:ext>
              </a:extLst>
            </p:cNvPr>
            <p:cNvSpPr txBox="1"/>
            <p:nvPr/>
          </p:nvSpPr>
          <p:spPr>
            <a:xfrm>
              <a:off x="5298916" y="4444881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8430EAA-3F6F-3240-9E95-5A1D9CDBD948}"/>
                </a:ext>
              </a:extLst>
            </p:cNvPr>
            <p:cNvSpPr txBox="1"/>
            <p:nvPr/>
          </p:nvSpPr>
          <p:spPr>
            <a:xfrm>
              <a:off x="5295158" y="5088520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E69CAC-D9E2-EE4C-B5F3-AE5BEC8E194E}"/>
                </a:ext>
              </a:extLst>
            </p:cNvPr>
            <p:cNvSpPr txBox="1"/>
            <p:nvPr/>
          </p:nvSpPr>
          <p:spPr>
            <a:xfrm>
              <a:off x="3553397" y="4509782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908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VTKM_EXEC, VTKM_CONT, VTKM_EXEC_CONT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C macros that instruct compiler what architecture to compile for</a:t>
            </a:r>
          </a:p>
          <a:p>
            <a:r>
              <a:rPr lang="en-US" dirty="0"/>
              <a:t>VTKM_EXEC: execution environment</a:t>
            </a:r>
          </a:p>
          <a:p>
            <a:r>
              <a:rPr lang="en-US" dirty="0"/>
              <a:t>VTKM_CONT: control environment</a:t>
            </a:r>
          </a:p>
          <a:p>
            <a:r>
              <a:rPr lang="en-US" dirty="0"/>
              <a:t>VTKM_EXEC_CONT: both environments</a:t>
            </a:r>
          </a:p>
        </p:txBody>
      </p:sp>
    </p:spTree>
    <p:extLst>
      <p:ext uri="{BB962C8B-B14F-4D97-AF65-F5344CB8AC3E}">
        <p14:creationId xmlns:p14="http://schemas.microsoft.com/office/powerpoint/2010/main" val="128155060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47563-4AC9-9F41-B23B-E9699E6B0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Worklet Example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04621F-1D46-5246-B769-807315B5D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0" y="868680"/>
            <a:ext cx="10429876" cy="57895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40413060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F563-7650-D248-8F6F-30CA11DE7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Going deep on worklets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807FB6-BC86-3446-8D5B-0AD3CCF5AA5A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Worklet types</a:t>
            </a:r>
          </a:p>
          <a:p>
            <a:r>
              <a:rPr lang="en-US" dirty="0"/>
              <a:t>Dispatchers</a:t>
            </a:r>
          </a:p>
          <a:p>
            <a:r>
              <a:rPr lang="en-US" dirty="0"/>
              <a:t>Elements of a worklet</a:t>
            </a:r>
          </a:p>
          <a:p>
            <a:r>
              <a:rPr lang="en-US" dirty="0">
                <a:solidFill>
                  <a:srgbClr val="FF0000"/>
                </a:solidFill>
              </a:rPr>
              <a:t>Example reference for one worklet type (</a:t>
            </a:r>
            <a:r>
              <a:rPr lang="en-US" dirty="0" err="1">
                <a:solidFill>
                  <a:srgbClr val="FF0000"/>
                </a:solidFill>
              </a:rPr>
              <a:t>FieldMap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1968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42D0-8A00-2544-9C44-CEC9DE45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4149090" cy="914400"/>
          </a:xfrm>
        </p:spPr>
        <p:txBody>
          <a:bodyPr/>
          <a:lstStyle/>
          <a:p>
            <a:r>
              <a:rPr lang="en-US" dirty="0"/>
              <a:t>Screenshots from users manual on reference material for </a:t>
            </a:r>
            <a:br>
              <a:rPr lang="en-US" dirty="0"/>
            </a:br>
            <a:r>
              <a:rPr lang="en-US" dirty="0"/>
              <a:t>Field Map worklet</a:t>
            </a:r>
            <a:br>
              <a:rPr lang="en-US" dirty="0"/>
            </a:br>
            <a:r>
              <a:rPr lang="en-US" dirty="0"/>
              <a:t>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C45710-7B09-4E49-BC32-A4D680179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831" y="0"/>
            <a:ext cx="7889994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33664581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A42D0-8A00-2544-9C44-CEC9DE45C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4149090" cy="914400"/>
          </a:xfrm>
        </p:spPr>
        <p:txBody>
          <a:bodyPr/>
          <a:lstStyle/>
          <a:p>
            <a:r>
              <a:rPr lang="en-US" dirty="0"/>
              <a:t>Screenshots from users manual on reference material for </a:t>
            </a:r>
            <a:br>
              <a:rPr lang="en-US" dirty="0"/>
            </a:br>
            <a:r>
              <a:rPr lang="en-US" dirty="0"/>
              <a:t>Field Map worklet</a:t>
            </a:r>
            <a:br>
              <a:rPr lang="en-US" dirty="0"/>
            </a:br>
            <a:r>
              <a:rPr lang="en-US" dirty="0"/>
              <a:t>(2/2)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188C1E-9550-934A-A256-EE15A4E60F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42" y="0"/>
            <a:ext cx="7781483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0719137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9C2BDA-AB89-0041-951D-675811A5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Wrapping up the tutorial: let’s do a real example</a:t>
            </a:r>
          </a:p>
        </p:txBody>
      </p:sp>
    </p:spTree>
    <p:extLst>
      <p:ext uri="{BB962C8B-B14F-4D97-AF65-F5344CB8AC3E}">
        <p14:creationId xmlns:p14="http://schemas.microsoft.com/office/powerpoint/2010/main" val="1930850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never discussed </a:t>
            </a:r>
            <a:r>
              <a:rPr lang="en-US"/>
              <a:t>ArrayHandles</a:t>
            </a:r>
            <a:br>
              <a:rPr lang="en-US" dirty="0"/>
            </a:br>
            <a:r>
              <a:rPr lang="en-US" dirty="0"/>
              <a:t>Reminder here since they come up in the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REPEAT:</a:t>
            </a:r>
          </a:p>
          <a:p>
            <a:pPr lvl="1"/>
            <a:r>
              <a:rPr lang="en-US" dirty="0"/>
              <a:t>Need to refer to data in control environment, but have it accessible in execution environment</a:t>
            </a:r>
          </a:p>
          <a:p>
            <a:pPr lvl="1"/>
            <a:r>
              <a:rPr lang="en-US" dirty="0"/>
              <a:t>Need to get results from execution environment back to control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Array Handles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3446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VTK-m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A09D0-A5B9-44A5-B4B0-1D3797EBF4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Magnitude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22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Worklet called Magnitude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MapField</a:t>
            </a:r>
            <a:r>
              <a:rPr lang="en-US" dirty="0">
                <a:solidFill>
                  <a:srgbClr val="FF0000"/>
                </a:solidFill>
              </a:rPr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5771402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C782E-6522-2643-B363-41727EA58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45B21B-00CC-DA4D-B367-A295B66F7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37" y="0"/>
            <a:ext cx="918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8520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Magnitude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>
                <a:solidFill>
                  <a:srgbClr val="FF0000"/>
                </a:solidFill>
              </a:rPr>
              <a:t>Filter called </a:t>
            </a:r>
            <a:r>
              <a:rPr lang="en-US" dirty="0" err="1">
                <a:solidFill>
                  <a:srgbClr val="FF0000"/>
                </a:solidFill>
              </a:rPr>
              <a:t>FieldMagnitude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14545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B71D-487F-764D-8BAA-8ED7BA62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(1/2)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4C425-3DEA-AA43-9892-FFBB968CF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627" y="0"/>
            <a:ext cx="9581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619398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2DB71D-487F-764D-8BAA-8ED7BA621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(2/2)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9CC08-2D0F-9F42-9FF5-5F1FA22DA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287" y="0"/>
            <a:ext cx="10194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915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Magnitude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>
                <a:solidFill>
                  <a:srgbClr val="FF0000"/>
                </a:solidFill>
              </a:rPr>
              <a:t>Main function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FieldMagnitudeFilter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26070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1D28-F7D0-B442-AB9E-8EFB1390A3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45F9C8-E84B-914D-A737-864DA428C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462" y="971550"/>
            <a:ext cx="834390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43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sz="2000" dirty="0"/>
              <a:t>This research was supported by the </a:t>
            </a:r>
            <a:r>
              <a:rPr lang="en-US" sz="2000" dirty="0" err="1"/>
              <a:t>Exascale</a:t>
            </a:r>
            <a:r>
              <a:rPr lang="en-US" sz="2000" dirty="0"/>
              <a:t> Computing Project (17-SC-20-SC), a collaborative effort of two U.S. Department of Energy organizations (Office of Science and the National Nuclear Security Administration) responsible for the planning and preparation of a capable </a:t>
            </a:r>
            <a:r>
              <a:rPr lang="en-US" sz="2000" dirty="0" err="1"/>
              <a:t>exascale</a:t>
            </a:r>
            <a:r>
              <a:rPr lang="en-US" sz="2000" dirty="0"/>
              <a:t> ecosystem, including software, applications, hardware, advanced system engineering, and early testbed platforms, in support of the nation’s </a:t>
            </a:r>
            <a:r>
              <a:rPr lang="en-US" sz="2000" dirty="0" err="1"/>
              <a:t>exascale</a:t>
            </a:r>
            <a:r>
              <a:rPr lang="en-US" sz="2000" dirty="0"/>
              <a:t> computing imperative.</a:t>
            </a:r>
          </a:p>
          <a:p>
            <a:r>
              <a:rPr lang="en-US" sz="2000" dirty="0"/>
              <a:t>Sandia National Laboratories is a </a:t>
            </a:r>
            <a:r>
              <a:rPr lang="en-US" sz="2000" dirty="0" err="1"/>
              <a:t>multimission</a:t>
            </a:r>
            <a:r>
              <a:rPr lang="en-US" sz="2000" dirty="0"/>
              <a:t> laboratory managed and operated by National Technology and Engineering Solutions of Sandia, LLC., a wholly owned subsidiary of Honeywell International, Inc., for the U.S. Department of Energy’s National Nuclear Security Administration under contract DE-NA-0003525.</a:t>
            </a:r>
          </a:p>
          <a:p>
            <a:r>
              <a:rPr lang="en-US" sz="2000" b="1" dirty="0"/>
              <a:t>Thanks to many, many partners in labs, universities, and industry.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54FDC9-F714-4985-97E7-BC827F220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55" y="5785138"/>
            <a:ext cx="1995609" cy="997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AEA74-280B-4FD2-8237-DBDA799C01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09" y="5854201"/>
            <a:ext cx="1659856" cy="91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ACBC-0272-1F47-A92A-3BE1BEC9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SKIPPING SLIDES FOR HACK-A-THON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CFC6F-88F7-CE41-879C-2EA83ED1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984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840" dirty="0"/>
              <a:t>Use </a:t>
            </a:r>
            <a:r>
              <a:rPr lang="en-US" sz="3840" dirty="0" err="1"/>
              <a:t>ParaView</a:t>
            </a:r>
            <a:r>
              <a:rPr lang="en-US" sz="3840" dirty="0"/>
              <a:t>, </a:t>
            </a:r>
            <a:r>
              <a:rPr lang="en-US" sz="3840" dirty="0" err="1"/>
              <a:t>VisIt</a:t>
            </a:r>
            <a:r>
              <a:rPr lang="en-US" sz="3840" dirty="0"/>
              <a:t>, Catalyst, </a:t>
            </a:r>
            <a:r>
              <a:rPr lang="en-US" sz="3840" dirty="0" err="1"/>
              <a:t>Libsim</a:t>
            </a:r>
            <a:r>
              <a:rPr lang="en-US" sz="3840" dirty="0"/>
              <a:t>, Ascent, etc.</a:t>
            </a:r>
          </a:p>
          <a:p>
            <a:endParaRPr lang="en-US" sz="3840" dirty="0"/>
          </a:p>
          <a:p>
            <a:r>
              <a:rPr lang="en-US" sz="3840" dirty="0"/>
              <a:t>Use software that uses (or will use) visualization libraries.</a:t>
            </a:r>
          </a:p>
          <a:p>
            <a:endParaRPr lang="en-US" sz="3840" dirty="0"/>
          </a:p>
          <a:p>
            <a:r>
              <a:rPr lang="en-US" sz="3840" dirty="0"/>
              <a:t>Develop visualization software and want to make the leap to many-core devices.</a:t>
            </a:r>
          </a:p>
        </p:txBody>
      </p:sp>
    </p:spTree>
    <p:extLst>
      <p:ext uri="{BB962C8B-B14F-4D97-AF65-F5344CB8AC3E}">
        <p14:creationId xmlns:p14="http://schemas.microsoft.com/office/powerpoint/2010/main" val="233572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DB438F-D520-471E-A02E-024F466D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421" y="0"/>
            <a:ext cx="109607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52FC8-D68D-4604-AA46-65F2D8FC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390" y="-2452"/>
            <a:ext cx="10960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90398" y="6160122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CUDA SDK</a:t>
            </a:r>
          </a:p>
          <a:p>
            <a:r>
              <a:rPr lang="en-US" dirty="0">
                <a:solidFill>
                  <a:prstClr val="black"/>
                </a:solidFill>
              </a:rPr>
              <a:t>561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06736" y="3783110"/>
            <a:ext cx="1184940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VTK-m</a:t>
            </a:r>
          </a:p>
          <a:p>
            <a:r>
              <a:rPr lang="en-US" dirty="0">
                <a:solidFill>
                  <a:prstClr val="black"/>
                </a:solidFill>
              </a:rPr>
              <a:t>283 Lines</a:t>
            </a:r>
          </a:p>
        </p:txBody>
      </p:sp>
    </p:spTree>
    <p:extLst>
      <p:ext uri="{BB962C8B-B14F-4D97-AF65-F5344CB8AC3E}">
        <p14:creationId xmlns:p14="http://schemas.microsoft.com/office/powerpoint/2010/main" val="229143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this tutorial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614" y="1574276"/>
            <a:ext cx="612202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268" y="491607"/>
            <a:ext cx="4962688" cy="58885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533103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9B8D-4D2A-4DCD-B592-CC742DBED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and Analysis for HPC: Current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65760" y="1052423"/>
            <a:ext cx="6170507" cy="4917056"/>
          </a:xfrm>
        </p:spPr>
        <p:txBody>
          <a:bodyPr/>
          <a:lstStyle/>
          <a:p>
            <a:r>
              <a:rPr lang="en-US" sz="2800" dirty="0"/>
              <a:t>Developed popular, open source tools (</a:t>
            </a:r>
            <a:r>
              <a:rPr lang="en-US" sz="2800" dirty="0" err="1"/>
              <a:t>ParaView</a:t>
            </a:r>
            <a:r>
              <a:rPr lang="en-US" sz="2800" dirty="0"/>
              <a:t>, </a:t>
            </a:r>
            <a:r>
              <a:rPr lang="en-US" sz="2800" dirty="0" err="1"/>
              <a:t>VisIt</a:t>
            </a:r>
            <a:r>
              <a:rPr lang="en-US" sz="2800" dirty="0"/>
              <a:t>) based on the Visualization </a:t>
            </a:r>
            <a:r>
              <a:rPr lang="en-US" sz="2800" dirty="0" err="1"/>
              <a:t>ToolKit</a:t>
            </a:r>
            <a:r>
              <a:rPr lang="en-US" sz="2800" dirty="0"/>
              <a:t> library (VTK)</a:t>
            </a:r>
          </a:p>
          <a:p>
            <a:pPr lvl="1"/>
            <a:r>
              <a:rPr lang="en-US" sz="2400" dirty="0"/>
              <a:t>Widespread usage in DOE and &gt;1 million downloads worldwide</a:t>
            </a:r>
          </a:p>
          <a:p>
            <a:pPr lvl="1"/>
            <a:r>
              <a:rPr lang="en-US" sz="2400" dirty="0"/>
              <a:t>Hundreds of person years of effort</a:t>
            </a:r>
          </a:p>
          <a:p>
            <a:r>
              <a:rPr lang="en-US" sz="2800" dirty="0"/>
              <a:t>Two major problems for </a:t>
            </a:r>
            <a:r>
              <a:rPr lang="en-US" sz="2800" dirty="0" err="1"/>
              <a:t>exascale</a:t>
            </a:r>
            <a:r>
              <a:rPr lang="en-US" sz="2800" dirty="0"/>
              <a:t>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sz="2400" dirty="0"/>
              <a:t>Many-core architectures (as current VTK-based investments are primarily only MPI parallelism)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sz="2400" dirty="0"/>
              <a:t>I/O limitations will require in situ processing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2" y="1126791"/>
            <a:ext cx="4345212" cy="3261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3022" y="4388292"/>
            <a:ext cx="4652222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prstClr val="black"/>
                </a:solidFill>
              </a:rPr>
              <a:t>ASCR highlight slide for VTK-based </a:t>
            </a:r>
            <a:r>
              <a:rPr lang="en-US">
                <a:solidFill>
                  <a:prstClr val="black"/>
                </a:solidFill>
              </a:rPr>
              <a:t>tools.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657223" y="5000978"/>
            <a:ext cx="6388022" cy="158044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black"/>
                </a:solidFill>
              </a:rPr>
              <a:t>ECP/VTK-m project focused on problem #1.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black"/>
                </a:solidFill>
              </a:rPr>
              <a:t>ECP ALPINE is focused on problem #2.</a:t>
            </a:r>
          </a:p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prstClr val="black"/>
                </a:solidFill>
              </a:rPr>
              <a:t>Our approaches are complementary and coordinated.</a:t>
            </a:r>
          </a:p>
        </p:txBody>
      </p:sp>
    </p:spTree>
    <p:extLst>
      <p:ext uri="{BB962C8B-B14F-4D97-AF65-F5344CB8AC3E}">
        <p14:creationId xmlns:p14="http://schemas.microsoft.com/office/powerpoint/2010/main" val="2404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Distributed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67E075-2839-4DE0-8B78-1BDBE2B612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3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Distributed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8967" y="3520441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566" y="5776503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On Node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9" y="6080757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062FE-04ED-4233-ACC3-2253FBE5B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1065212" y="1197203"/>
            <a:ext cx="10058400" cy="68580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 err="1">
                  <a:solidFill>
                    <a:prstClr val="white"/>
                  </a:solidFill>
                </a:rPr>
                <a:t>Isosurface</a:t>
              </a:r>
              <a:endParaRPr lang="en-US" sz="2800" b="1" dirty="0">
                <a:solidFill>
                  <a:prstClr val="white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Streamline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1065212" y="4974996"/>
            <a:ext cx="10058400" cy="68580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GPU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CPU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TBB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800" b="1" dirty="0">
                  <a:solidFill>
                    <a:prstClr val="white"/>
                  </a:solidFill>
                </a:rPr>
                <a:t>OpenMP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3606914" y="2487498"/>
            <a:ext cx="1088796" cy="388620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5980112" y="2971800"/>
            <a:ext cx="228600" cy="91440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4902314" y="3782898"/>
            <a:ext cx="1088796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16200000" flipV="1">
            <a:off x="6197714" y="3782898"/>
            <a:ext cx="1088796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7493114" y="2487498"/>
            <a:ext cx="1088796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3606914" y="484301"/>
            <a:ext cx="1088797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4902314" y="1779701"/>
            <a:ext cx="1088797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6197714" y="1779701"/>
            <a:ext cx="1088797" cy="12954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7493114" y="484301"/>
            <a:ext cx="1088797" cy="388620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4494212" y="2743200"/>
            <a:ext cx="3200400" cy="1371601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prstClr val="white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937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59"/>
          <p:cNvGrpSpPr/>
          <p:nvPr/>
        </p:nvGrpSpPr>
        <p:grpSpPr>
          <a:xfrm>
            <a:off x="5078442" y="713247"/>
            <a:ext cx="3607170" cy="2000904"/>
            <a:chOff x="5078412" y="411480"/>
            <a:chExt cx="3607148" cy="2223147"/>
          </a:xfrm>
        </p:grpSpPr>
        <p:pic>
          <p:nvPicPr>
            <p:cNvPr id="553" name="Google Shape;553;p59" descr="Shuttle2.png"/>
            <p:cNvPicPr preferRelativeResize="0"/>
            <p:nvPr/>
          </p:nvPicPr>
          <p:blipFill rotWithShape="1">
            <a:blip r:embed="rId3">
              <a:alphaModFix/>
            </a:blip>
            <a:srcRect t="-4336" b="-4347"/>
            <a:stretch/>
          </p:blipFill>
          <p:spPr>
            <a:xfrm>
              <a:off x="5114732" y="411480"/>
              <a:ext cx="3272966" cy="222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9" descr="ParaView_whit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grpSp>
        <p:nvGrpSpPr>
          <p:cNvPr id="555" name="Google Shape;555;p59"/>
          <p:cNvGrpSpPr/>
          <p:nvPr/>
        </p:nvGrpSpPr>
        <p:grpSpPr>
          <a:xfrm>
            <a:off x="5457953" y="2702115"/>
            <a:ext cx="2841353" cy="1892783"/>
            <a:chOff x="1272460" y="2943058"/>
            <a:chExt cx="2367885" cy="1752601"/>
          </a:xfrm>
        </p:grpSpPr>
        <p:pic>
          <p:nvPicPr>
            <p:cNvPr id="556" name="Google Shape;556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sp>
        <p:nvSpPr>
          <p:cNvPr id="558" name="Google Shape;558;p59"/>
          <p:cNvSpPr txBox="1"/>
          <p:nvPr/>
        </p:nvSpPr>
        <p:spPr>
          <a:xfrm>
            <a:off x="2347136" y="2582512"/>
            <a:ext cx="1899505" cy="7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Libsim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9"/>
          <p:cNvSpPr/>
          <p:nvPr/>
        </p:nvSpPr>
        <p:spPr>
          <a:xfrm rot="5400000">
            <a:off x="-1502592" y="2149559"/>
            <a:ext cx="4149319" cy="13520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8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5241288" y="352045"/>
            <a:ext cx="3032410" cy="39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GUI / Parallel Management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9275383" y="1700786"/>
            <a:ext cx="24625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Base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(Algorithm Implementation)</a:t>
            </a:r>
            <a:endParaRPr/>
          </a:p>
        </p:txBody>
      </p:sp>
      <p:cxnSp>
        <p:nvCxnSpPr>
          <p:cNvPr id="562" name="Google Shape;562;p59"/>
          <p:cNvCxnSpPr/>
          <p:nvPr/>
        </p:nvCxnSpPr>
        <p:spPr>
          <a:xfrm rot="10800000">
            <a:off x="8073212" y="2029958"/>
            <a:ext cx="1267670" cy="4114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3" name="Google Shape;563;p59"/>
          <p:cNvCxnSpPr/>
          <p:nvPr/>
        </p:nvCxnSpPr>
        <p:spPr>
          <a:xfrm flipH="1">
            <a:off x="7753295" y="2935225"/>
            <a:ext cx="1587586" cy="11836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4" name="Google Shape;564;p59"/>
          <p:cNvSpPr txBox="1"/>
          <p:nvPr/>
        </p:nvSpPr>
        <p:spPr>
          <a:xfrm>
            <a:off x="2222156" y="615242"/>
            <a:ext cx="20750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Situ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(Integration with Sim)</a:t>
            </a:r>
            <a:endParaRPr/>
          </a:p>
        </p:txBody>
      </p:sp>
      <p:cxnSp>
        <p:nvCxnSpPr>
          <p:cNvPr id="565" name="Google Shape;565;p59"/>
          <p:cNvCxnSpPr>
            <a:stCxn id="553" idx="1"/>
            <a:endCxn id="566" idx="3"/>
          </p:cNvCxnSpPr>
          <p:nvPr/>
        </p:nvCxnSpPr>
        <p:spPr>
          <a:xfrm rot="10800000">
            <a:off x="4356559" y="1713697"/>
            <a:ext cx="75820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7" name="Google Shape;567;p59"/>
          <p:cNvCxnSpPr>
            <a:stCxn id="556" idx="1"/>
            <a:endCxn id="558" idx="3"/>
          </p:cNvCxnSpPr>
          <p:nvPr/>
        </p:nvCxnSpPr>
        <p:spPr>
          <a:xfrm rot="10800000">
            <a:off x="4246668" y="2951887"/>
            <a:ext cx="1211284" cy="69661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8" name="Google Shape;568;p59"/>
          <p:cNvCxnSpPr/>
          <p:nvPr/>
        </p:nvCxnSpPr>
        <p:spPr>
          <a:xfrm rot="10800000">
            <a:off x="1065178" y="1700853"/>
            <a:ext cx="1097314" cy="1279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9" name="Google Shape;56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24" y="5118662"/>
            <a:ext cx="2962658" cy="13331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 flipH="1">
            <a:off x="8764054" y="3007528"/>
            <a:ext cx="1170895" cy="239657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1" name="Google Shape;571;p59"/>
          <p:cNvCxnSpPr/>
          <p:nvPr/>
        </p:nvCxnSpPr>
        <p:spPr>
          <a:xfrm rot="10800000">
            <a:off x="7617141" y="4523933"/>
            <a:ext cx="323116" cy="88017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2" name="Google Shape;572;p59"/>
          <p:cNvCxnSpPr>
            <a:stCxn id="558" idx="1"/>
          </p:cNvCxnSpPr>
          <p:nvPr/>
        </p:nvCxnSpPr>
        <p:spPr>
          <a:xfrm rot="10800000">
            <a:off x="1065070" y="2901029"/>
            <a:ext cx="1282066" cy="507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3" name="Google Shape;573;p59"/>
          <p:cNvCxnSpPr/>
          <p:nvPr/>
        </p:nvCxnSpPr>
        <p:spPr>
          <a:xfrm rot="10800000">
            <a:off x="1065351" y="4160330"/>
            <a:ext cx="100653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74" name="Google Shape;57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70" y="5309067"/>
            <a:ext cx="2103120" cy="763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59"/>
          <p:cNvCxnSpPr/>
          <p:nvPr/>
        </p:nvCxnSpPr>
        <p:spPr>
          <a:xfrm rot="10800000">
            <a:off x="4318187" y="4152011"/>
            <a:ext cx="2252613" cy="135004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6" name="Google Shape;576;p59"/>
          <p:cNvCxnSpPr>
            <a:stCxn id="569" idx="1"/>
          </p:cNvCxnSpPr>
          <p:nvPr/>
        </p:nvCxnSpPr>
        <p:spPr>
          <a:xfrm rot="10800000">
            <a:off x="996801" y="4474801"/>
            <a:ext cx="5671723" cy="131045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7" name="Google Shape;577;p59"/>
          <p:cNvCxnSpPr>
            <a:endCxn id="578" idx="3"/>
          </p:cNvCxnSpPr>
          <p:nvPr/>
        </p:nvCxnSpPr>
        <p:spPr>
          <a:xfrm rot="10800000">
            <a:off x="2574130" y="5792387"/>
            <a:ext cx="4094134" cy="3307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9" name="Google Shape;579;p59"/>
          <p:cNvCxnSpPr/>
          <p:nvPr/>
        </p:nvCxnSpPr>
        <p:spPr>
          <a:xfrm rot="10800000">
            <a:off x="489916" y="4663478"/>
            <a:ext cx="105173" cy="8385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80" name="Google Shape;580;p59"/>
          <p:cNvSpPr txBox="1"/>
          <p:nvPr/>
        </p:nvSpPr>
        <p:spPr>
          <a:xfrm>
            <a:off x="9100643" y="4993238"/>
            <a:ext cx="2277807" cy="56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Multithreaded Algorithms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Processor Portability</a:t>
            </a:r>
            <a:endParaRPr/>
          </a:p>
        </p:txBody>
      </p:sp>
      <p:pic>
        <p:nvPicPr>
          <p:cNvPr id="581" name="Google Shape;5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1891" y="3905512"/>
            <a:ext cx="2232876" cy="4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 descr="C:\Users\acbauer\Documents\Downloads\PV_Cataly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44799" y="1301521"/>
            <a:ext cx="2029471" cy="6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84656" y="2271202"/>
            <a:ext cx="2444003" cy="131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183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0"/>
          <p:cNvPicPr preferRelativeResize="0"/>
          <p:nvPr/>
        </p:nvPicPr>
        <p:blipFill rotWithShape="1">
          <a:blip r:embed="rId3">
            <a:alphaModFix/>
          </a:blip>
          <a:srcRect l="14537"/>
          <a:stretch/>
        </p:blipFill>
        <p:spPr>
          <a:xfrm>
            <a:off x="404519" y="2891383"/>
            <a:ext cx="2101758" cy="310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0"/>
          <p:cNvPicPr preferRelativeResize="0"/>
          <p:nvPr/>
        </p:nvPicPr>
        <p:blipFill rotWithShape="1">
          <a:blip r:embed="rId4">
            <a:alphaModFix/>
          </a:blip>
          <a:srcRect t="5553"/>
          <a:stretch/>
        </p:blipFill>
        <p:spPr>
          <a:xfrm>
            <a:off x="2359852" y="1714280"/>
            <a:ext cx="3299007" cy="43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0"/>
          <p:cNvPicPr preferRelativeResize="0"/>
          <p:nvPr/>
        </p:nvPicPr>
        <p:blipFill rotWithShape="1">
          <a:blip r:embed="rId5">
            <a:alphaModFix/>
          </a:blip>
          <a:srcRect l="5820"/>
          <a:stretch/>
        </p:blipFill>
        <p:spPr>
          <a:xfrm>
            <a:off x="6511449" y="1574615"/>
            <a:ext cx="4200676" cy="411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/>
        </p:nvSpPr>
        <p:spPr>
          <a:xfrm>
            <a:off x="76948" y="1695840"/>
            <a:ext cx="2351198" cy="73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Load VTK-m Plugin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bg2"/>
                </a:solidFill>
                <a:sym typeface="Arial"/>
              </a:rPr>
              <a:t>2. Use a VTK-m filter like any other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 dirty="0"/>
              <a:t>In ParaView</a:t>
            </a:r>
            <a:endParaRPr dirty="0"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0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</a:t>
            </a:r>
            <a:r>
              <a:rPr lang="en" sz="1600">
                <a:solidFill>
                  <a:srgbClr val="888888"/>
                </a:solidFill>
              </a:rPr>
              <a:t>Ken Moreland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54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600" y="196209"/>
            <a:ext cx="8938938" cy="58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1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</a:rPr>
              <a:t>Slide Credit: Ken Moreland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5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/>
              <a:t>In VisIt</a:t>
            </a: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2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609" name="Google Shape;609;p62"/>
          <p:cNvGrpSpPr/>
          <p:nvPr/>
        </p:nvGrpSpPr>
        <p:grpSpPr>
          <a:xfrm>
            <a:off x="-1" y="2240590"/>
            <a:ext cx="5992839" cy="3044159"/>
            <a:chOff x="0" y="1866900"/>
            <a:chExt cx="4495800" cy="2537460"/>
          </a:xfrm>
        </p:grpSpPr>
        <p:pic>
          <p:nvPicPr>
            <p:cNvPr id="610" name="Google Shape;61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1" y="1866900"/>
              <a:ext cx="4480560" cy="2537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62"/>
            <p:cNvSpPr/>
            <p:nvPr/>
          </p:nvSpPr>
          <p:spPr>
            <a:xfrm>
              <a:off x="0" y="4152900"/>
              <a:ext cx="4495800" cy="251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62"/>
          <p:cNvSpPr txBox="1"/>
          <p:nvPr/>
        </p:nvSpPr>
        <p:spPr>
          <a:xfrm>
            <a:off x="-1" y="1797506"/>
            <a:ext cx="5195047" cy="49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Turn on VTK-m in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Preferences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613" name="Google Shape;6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300" y="2574031"/>
            <a:ext cx="5972524" cy="41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 txBox="1"/>
          <p:nvPr/>
        </p:nvSpPr>
        <p:spPr>
          <a:xfrm>
            <a:off x="6216300" y="1797506"/>
            <a:ext cx="5195047" cy="86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2. Use VTK-m</a:t>
            </a:r>
            <a:r>
              <a:rPr lang="en-US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enabled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plots as normal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195970"/>
            <a:ext cx="12188828" cy="44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3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FDF3-5F2B-4840-AC68-EC17D934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is serious about software engineering: </a:t>
            </a:r>
            <a:br>
              <a:rPr lang="en-US" dirty="0"/>
            </a:br>
            <a:r>
              <a:rPr lang="en-US" dirty="0"/>
              <a:t>revision control, documentation, testing, etc.</a:t>
            </a:r>
          </a:p>
        </p:txBody>
      </p:sp>
      <p:pic>
        <p:nvPicPr>
          <p:cNvPr id="4" name="Google Shape;986;p96">
            <a:extLst>
              <a:ext uri="{FF2B5EF4-FFF2-40B4-BE49-F238E27FC236}">
                <a16:creationId xmlns:a16="http://schemas.microsoft.com/office/drawing/2014/main" id="{DB43A85E-9F3E-8541-81E0-E5DAF5568D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4747" y="1261498"/>
            <a:ext cx="9132253" cy="5596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87307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ACBC-0272-1F47-A92A-3BE1BEC9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 SKIPPING SLIDES FOR HACK-A-THON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CFC6F-88F7-CE41-879C-2EA83ED1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77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E8F24-09BB-8F4E-B9BB-70DF9A067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slide on performance!!!</a:t>
            </a:r>
          </a:p>
        </p:txBody>
      </p:sp>
    </p:spTree>
    <p:extLst>
      <p:ext uri="{BB962C8B-B14F-4D97-AF65-F5344CB8AC3E}">
        <p14:creationId xmlns:p14="http://schemas.microsoft.com/office/powerpoint/2010/main" val="41852986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5ACBC-0272-1F47-A92A-3BE1BEC9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 SKIPPING SLIDES FOR HACK-A-THON TUTORIAL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CFC6F-88F7-CE41-879C-2EA83ED17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72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6E7C1-9097-C24E-B269-07CC01F8E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design stuff that even users should know about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19E9B7-8F70-DC4B-AE01-48433D9A2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083E2-4438-C74E-A179-994A2A2F426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27902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1CAE7BE-63B4-D64F-B46F-6D414F5E67B6}"/>
              </a:ext>
            </a:extLst>
          </p:cNvPr>
          <p:cNvSpPr/>
          <p:nvPr/>
        </p:nvSpPr>
        <p:spPr>
          <a:xfrm>
            <a:off x="1596044" y="4407054"/>
            <a:ext cx="8905269" cy="75073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/>
              <a:t>Let’s learn more about control and execution environments</a:t>
            </a:r>
          </a:p>
        </p:txBody>
      </p:sp>
    </p:spTree>
    <p:extLst>
      <p:ext uri="{BB962C8B-B14F-4D97-AF65-F5344CB8AC3E}">
        <p14:creationId xmlns:p14="http://schemas.microsoft.com/office/powerpoint/2010/main" val="378496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2761-5863-1F4B-85F3-53053774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3BCD-C7E5-134C-BB58-5A13A604D4EB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API is for people that want to use VTK-m’s existing functionality</a:t>
            </a:r>
          </a:p>
          <a:p>
            <a:r>
              <a:rPr lang="en-US" dirty="0"/>
              <a:t>Used to:</a:t>
            </a:r>
          </a:p>
          <a:p>
            <a:pPr lvl="1"/>
            <a:r>
              <a:rPr lang="en-US" dirty="0"/>
              <a:t>interface with applications</a:t>
            </a:r>
          </a:p>
          <a:p>
            <a:pPr lvl="1"/>
            <a:r>
              <a:rPr lang="en-US" dirty="0"/>
              <a:t>interface with I/O devices</a:t>
            </a:r>
          </a:p>
          <a:p>
            <a:pPr lvl="1"/>
            <a:r>
              <a:rPr lang="en-US" dirty="0"/>
              <a:t>schedule parallel execution of the algorithms </a:t>
            </a:r>
          </a:p>
          <a:p>
            <a:r>
              <a:rPr lang="en-US" dirty="0"/>
              <a:t>Code for the control environment is designed to run on a single thread (or one single thread per process in an MPI job)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936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The execution environment depends on </a:t>
            </a:r>
            <a:r>
              <a:rPr lang="en-US" u="sng" dirty="0"/>
              <a:t>worklets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21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Environment: </a:t>
            </a:r>
            <a:br>
              <a:rPr lang="en-US" dirty="0"/>
            </a:br>
            <a:r>
              <a:rPr lang="en-US" dirty="0"/>
              <a:t>What is a worklet?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provides programming construct called “worklet”</a:t>
            </a:r>
          </a:p>
          <a:p>
            <a:pPr lvl="1"/>
            <a:r>
              <a:rPr lang="en-US" dirty="0"/>
              <a:t>small </a:t>
            </a:r>
            <a:r>
              <a:rPr lang="en-US" dirty="0" err="1"/>
              <a:t>functor</a:t>
            </a:r>
            <a:r>
              <a:rPr lang="en-US" dirty="0"/>
              <a:t> or kernel designed to operate on a small element of data</a:t>
            </a:r>
          </a:p>
          <a:p>
            <a:pPr lvl="1"/>
            <a:endParaRPr lang="en-US" dirty="0"/>
          </a:p>
          <a:p>
            <a:r>
              <a:rPr lang="en-US" dirty="0"/>
              <a:t>The name “worklet” actually means a small amount of work</a:t>
            </a:r>
          </a:p>
          <a:p>
            <a:r>
              <a:rPr lang="en-US" dirty="0"/>
              <a:t>But: for VTK-m, amount of data is small, not necessarily the amount of instructions performed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6222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Environment:</a:t>
            </a:r>
            <a:br>
              <a:rPr lang="en-US" dirty="0"/>
            </a:br>
            <a:r>
              <a:rPr lang="en-US" dirty="0"/>
              <a:t>What is a worklet? (2/2)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0C55D-31EA-1D4F-A4EA-063C5C3840C8}"/>
              </a:ext>
            </a:extLst>
          </p:cNvPr>
          <p:cNvSpPr txBox="1">
            <a:spLocks/>
          </p:cNvSpPr>
          <p:nvPr/>
        </p:nvSpPr>
        <p:spPr>
          <a:xfrm>
            <a:off x="872243" y="1824384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VTK-m, worklets must be </a:t>
            </a:r>
            <a:r>
              <a:rPr lang="en-US" u="sng" dirty="0"/>
              <a:t>serial</a:t>
            </a:r>
            <a:r>
              <a:rPr lang="en-US" dirty="0"/>
              <a:t> and </a:t>
            </a:r>
            <a:r>
              <a:rPr lang="en-US" u="sng" dirty="0"/>
              <a:t>stateless</a:t>
            </a:r>
            <a:r>
              <a:rPr lang="en-US" dirty="0"/>
              <a:t> functions</a:t>
            </a:r>
          </a:p>
          <a:p>
            <a:r>
              <a:rPr lang="en-US" dirty="0"/>
              <a:t>Serial/stateless enables three critical goals: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Pervasive parallelism</a:t>
            </a:r>
            <a:r>
              <a:rPr lang="en-US" dirty="0"/>
              <a:t>.  Allows VTK-m to schedule worklet invocations on many independent concurrent threads.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Thread safety</a:t>
            </a:r>
            <a:r>
              <a:rPr lang="en-US" dirty="0"/>
              <a:t>. By controlling the memory access the toolkit can insure that no worklet will have any memory collisions, false sharing, or other parallel programming pitfalls. 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Good programming practices</a:t>
            </a:r>
            <a:r>
              <a:rPr lang="en-US" dirty="0"/>
              <a:t>. The worklet model provides a natural approach to visualization algorithm design that also has good general performance characteristics.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669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Environment: </a:t>
            </a:r>
            <a:br>
              <a:rPr lang="en-US" dirty="0"/>
            </a:br>
            <a:r>
              <a:rPr lang="en-US" dirty="0"/>
              <a:t>How do worklets become usable code?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Developers write worklets as serial components</a:t>
            </a:r>
          </a:p>
          <a:p>
            <a:r>
              <a:rPr lang="en-US" dirty="0"/>
              <a:t>VTK-m handles whatever layers of concurrency are necessary, thereby removing the onus from the visualization algorithm developer</a:t>
            </a:r>
          </a:p>
          <a:p>
            <a:pPr lvl="1"/>
            <a:r>
              <a:rPr lang="en-US" dirty="0"/>
              <a:t>Concurrency within CUDA, TBB, OpenMP, etc.</a:t>
            </a:r>
          </a:p>
          <a:p>
            <a:r>
              <a:rPr lang="en-US" dirty="0"/>
              <a:t>Worklet operation is then wrapped into </a:t>
            </a:r>
            <a:r>
              <a:rPr lang="en-US" i="1" dirty="0"/>
              <a:t>filters</a:t>
            </a:r>
            <a:r>
              <a:rPr lang="en-US" dirty="0"/>
              <a:t>, which provide a simplified interface to end users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039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between control and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Data!</a:t>
            </a:r>
          </a:p>
          <a:p>
            <a:pPr lvl="1"/>
            <a:r>
              <a:rPr lang="en-US" dirty="0"/>
              <a:t>Need to refer to data in control environment, but have it accessible in execution environment</a:t>
            </a:r>
          </a:p>
          <a:p>
            <a:pPr lvl="1"/>
            <a:r>
              <a:rPr lang="en-US" dirty="0"/>
              <a:t>Need to get results from execution environment back to control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Array Handles</a:t>
            </a:r>
          </a:p>
          <a:p>
            <a:r>
              <a:rPr lang="en-US" dirty="0"/>
              <a:t>Many-core device:</a:t>
            </a:r>
          </a:p>
          <a:p>
            <a:pPr lvl="1"/>
            <a:r>
              <a:rPr lang="en-US" dirty="0"/>
              <a:t>Need to have control environment select which architecture execution environment should run on</a:t>
            </a:r>
          </a:p>
          <a:p>
            <a:pPr lvl="1"/>
            <a:r>
              <a:rPr lang="en-US" dirty="0"/>
              <a:t>Need to have control environment invoke code on execution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Device Adaptors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126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11600462" cy="4047778"/>
          </a:xfrm>
        </p:spPr>
        <p:txBody>
          <a:bodyPr/>
          <a:lstStyle/>
          <a:p>
            <a:r>
              <a:rPr lang="en-US" dirty="0"/>
              <a:t>                          is a library for visualization and analysis on many-core devices</a:t>
            </a:r>
          </a:p>
          <a:p>
            <a:pPr lvl="1"/>
            <a:r>
              <a:rPr lang="en-US" dirty="0"/>
              <a:t>Emphasis on platform portability: write once, use on different architectures</a:t>
            </a:r>
          </a:p>
          <a:p>
            <a:pPr lvl="1"/>
            <a:r>
              <a:rPr lang="en-US" dirty="0"/>
              <a:t>Emphasis on performance: match performance of hardware-specific implementations</a:t>
            </a:r>
          </a:p>
          <a:p>
            <a:r>
              <a:rPr lang="en-US" dirty="0"/>
              <a:t>Who is making it?</a:t>
            </a:r>
          </a:p>
          <a:p>
            <a:pPr lvl="1"/>
            <a:r>
              <a:rPr lang="en-US" dirty="0"/>
              <a:t>Developers of </a:t>
            </a:r>
            <a:r>
              <a:rPr lang="en-US" dirty="0" err="1"/>
              <a:t>ParaView</a:t>
            </a:r>
            <a:r>
              <a:rPr lang="en-US" dirty="0"/>
              <a:t>, VTK,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2"/>
            <a:r>
              <a:rPr lang="en-US" dirty="0"/>
              <a:t>Will include pathways to these products</a:t>
            </a:r>
          </a:p>
          <a:p>
            <a:pPr lvl="1"/>
            <a:r>
              <a:rPr lang="en-US" dirty="0"/>
              <a:t>Development hubs: Sandia, Oak Ridge, Los 						Alamos, Lawrence Livermore, Univ. of Oregon</a:t>
            </a:r>
          </a:p>
          <a:p>
            <a:pPr lvl="1"/>
            <a:r>
              <a:rPr lang="en-US" dirty="0"/>
              <a:t>USA ”</a:t>
            </a:r>
            <a:r>
              <a:rPr lang="en-US" dirty="0" err="1"/>
              <a:t>Exascale</a:t>
            </a:r>
            <a:r>
              <a:rPr lang="en-US" dirty="0"/>
              <a:t> Computing Project” funding 						~$2M (US) per year towards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7" y="1188449"/>
            <a:ext cx="2195642" cy="109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649156" y="3016432"/>
            <a:ext cx="5412818" cy="108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649156" y="4448652"/>
            <a:ext cx="5412818" cy="1398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080" y="4098996"/>
            <a:ext cx="541689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2015 VTK-m Code Sprint (Livermore, CA, USA)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080" y="5846963"/>
            <a:ext cx="542097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2017 VTK-m Code Sprint (Eugene, OR, USA)</a:t>
            </a:r>
          </a:p>
        </p:txBody>
      </p:sp>
    </p:spTree>
    <p:extLst>
      <p:ext uri="{BB962C8B-B14F-4D97-AF65-F5344CB8AC3E}">
        <p14:creationId xmlns:p14="http://schemas.microsoft.com/office/powerpoint/2010/main" val="1439890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871537" y="0"/>
            <a:ext cx="9757984" cy="5572125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0264053-DDB5-034E-8FB9-60FE7F4529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91" y="4903425"/>
            <a:ext cx="11815763" cy="18993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626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37B1-8B97-8A4B-A1EA-CB1460E1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Enough about execution environment … back to control environment for a while</a:t>
            </a:r>
          </a:p>
        </p:txBody>
      </p:sp>
    </p:spTree>
    <p:extLst>
      <p:ext uri="{BB962C8B-B14F-4D97-AF65-F5344CB8AC3E}">
        <p14:creationId xmlns:p14="http://schemas.microsoft.com/office/powerpoint/2010/main" val="501447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strike="sngStrike" dirty="0">
                <a:solidFill>
                  <a:srgbClr val="FF0000"/>
                </a:solidFill>
              </a:rPr>
              <a:t>Concepts behind VTK-m usage </a:t>
            </a:r>
            <a:r>
              <a:rPr lang="en-US" dirty="0">
                <a:solidFill>
                  <a:srgbClr val="FF0000"/>
                </a:solidFill>
              </a:rPr>
              <a:t>VTK-m: Control Environment</a:t>
            </a:r>
          </a:p>
          <a:p>
            <a:r>
              <a:rPr lang="en-US" dirty="0"/>
              <a:t>Using VTK-m (hands on)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VTK-m example (hands on)</a:t>
            </a:r>
          </a:p>
          <a:p>
            <a:r>
              <a:rPr lang="en-US" dirty="0"/>
              <a:t>Discussion of upcoming activities / wrap 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50m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</p:txBody>
      </p:sp>
      <p:sp>
        <p:nvSpPr>
          <p:cNvPr id="4" name="Rectangle 3"/>
          <p:cNvSpPr/>
          <p:nvPr/>
        </p:nvSpPr>
        <p:spPr>
          <a:xfrm>
            <a:off x="79022" y="2234072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151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6" y="1325880"/>
            <a:ext cx="8521700" cy="49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5849020" y="5270775"/>
            <a:ext cx="3351424" cy="1431161"/>
            <a:chOff x="5849020" y="5270775"/>
            <a:chExt cx="3351424" cy="1431161"/>
          </a:xfrm>
        </p:grpSpPr>
        <p:cxnSp>
          <p:nvCxnSpPr>
            <p:cNvPr id="5" name="Straight Arrow Connector 4"/>
            <p:cNvCxnSpPr/>
            <p:nvPr/>
          </p:nvCxnSpPr>
          <p:spPr>
            <a:xfrm flipH="1" flipV="1">
              <a:off x="5849020" y="5270776"/>
              <a:ext cx="354911" cy="4752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03931" y="5270775"/>
              <a:ext cx="2996513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Instruct the writer module to write the data set to a file.  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writeDataSet</a:t>
              </a:r>
              <a:r>
                <a:rPr lang="en-US" dirty="0"/>
                <a:t>” method takes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13090" y="5023556"/>
            <a:ext cx="2709333" cy="1412567"/>
            <a:chOff x="9313090" y="5023556"/>
            <a:chExt cx="2709333" cy="1412567"/>
          </a:xfrm>
        </p:grpSpPr>
        <p:cxnSp>
          <p:nvCxnSpPr>
            <p:cNvPr id="7" name="Straight Arrow Connector 6"/>
            <p:cNvCxnSpPr>
              <a:stCxn id="8" idx="0"/>
            </p:cNvCxnSpPr>
            <p:nvPr/>
          </p:nvCxnSpPr>
          <p:spPr>
            <a:xfrm flipH="1" flipV="1">
              <a:off x="9640711" y="5023556"/>
              <a:ext cx="1027046" cy="230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313090" y="5254261"/>
              <a:ext cx="2709333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Instantiate a module that writes VTK files.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out.vtk</a:t>
              </a:r>
              <a:r>
                <a:rPr lang="en-US" dirty="0"/>
                <a:t>”).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9200444" y="2672256"/>
            <a:ext cx="2821979" cy="1929759"/>
            <a:chOff x="9200444" y="2672256"/>
            <a:chExt cx="2821979" cy="1929759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9200444" y="4301602"/>
              <a:ext cx="587024" cy="2734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87467" y="2672256"/>
              <a:ext cx="2234956" cy="19297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Instruct the reader module to read the data set from the file. 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ReadDataSet</a:t>
              </a:r>
              <a:r>
                <a:rPr lang="en-US" dirty="0"/>
                <a:t>” method returns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924800" y="1381222"/>
            <a:ext cx="3584100" cy="2671489"/>
            <a:chOff x="7924800" y="1381222"/>
            <a:chExt cx="3584100" cy="2671489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7924800" y="2563084"/>
              <a:ext cx="1275644" cy="14896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799567" y="1381222"/>
              <a:ext cx="2709333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Instantiate a module that reads VTK files.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kitchen.vtk</a:t>
              </a:r>
              <a:r>
                <a:rPr lang="en-US" dirty="0"/>
                <a:t>”).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676519" y="287511"/>
            <a:ext cx="6061714" cy="82459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This is </a:t>
            </a:r>
            <a:r>
              <a:rPr lang="en-US" sz="2000" dirty="0"/>
              <a:t>effectively a “copy” program for VTK files.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569" y="6253480"/>
            <a:ext cx="3608688" cy="55385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run it!</a:t>
            </a:r>
          </a:p>
        </p:txBody>
      </p:sp>
    </p:spTree>
    <p:extLst>
      <p:ext uri="{BB962C8B-B14F-4D97-AF65-F5344CB8AC3E}">
        <p14:creationId xmlns:p14="http://schemas.microsoft.com/office/powerpoint/2010/main" val="211446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27FF2-168F-5D47-8B64-1FB604A39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BBAC7A-FCA1-DD43-BB77-21F2816A6D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325880"/>
            <a:ext cx="11734068" cy="407942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6A4A44-B48C-4848-AB14-11A7E917567C}"/>
              </a:ext>
            </a:extLst>
          </p:cNvPr>
          <p:cNvSpPr/>
          <p:nvPr/>
        </p:nvSpPr>
        <p:spPr>
          <a:xfrm>
            <a:off x="3445253" y="5763986"/>
            <a:ext cx="4147531" cy="76576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Now let’s focus on smaller details of the program.</a:t>
            </a:r>
          </a:p>
        </p:txBody>
      </p:sp>
    </p:spTree>
    <p:extLst>
      <p:ext uri="{BB962C8B-B14F-4D97-AF65-F5344CB8AC3E}">
        <p14:creationId xmlns:p14="http://schemas.microsoft.com/office/powerpoint/2010/main" val="103486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6" y="1325880"/>
            <a:ext cx="8521700" cy="49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4809068" y="1230065"/>
            <a:ext cx="6062132" cy="1016425"/>
            <a:chOff x="4809068" y="1230065"/>
            <a:chExt cx="6062132" cy="101642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4809068" y="1817511"/>
              <a:ext cx="3352799" cy="42897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123006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Header files are organized hierarchically.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556978" y="2827729"/>
            <a:ext cx="3020464" cy="105946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learn more about how </a:t>
            </a:r>
            <a:r>
              <a:rPr lang="en-US" sz="2000"/>
              <a:t>the header files are organized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3878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header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38" y="1325880"/>
            <a:ext cx="11369809" cy="4047778"/>
          </a:xfrm>
        </p:spPr>
        <p:txBody>
          <a:bodyPr/>
          <a:lstStyle/>
          <a:p>
            <a:r>
              <a:rPr lang="en-US" dirty="0"/>
              <a:t>Directory vtk-m-v1.4.0/</a:t>
            </a:r>
            <a:r>
              <a:rPr lang="en-US" dirty="0" err="1"/>
              <a:t>vtkm</a:t>
            </a:r>
            <a:r>
              <a:rPr lang="en-US" dirty="0"/>
              <a:t> has 10 subdirectories: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8364005"/>
              </p:ext>
            </p:extLst>
          </p:nvPr>
        </p:nvGraphicFramePr>
        <p:xfrm>
          <a:off x="787482" y="2041172"/>
          <a:ext cx="10950751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 err="1"/>
                        <a:t>cont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environment: base</a:t>
                      </a:r>
                      <a:r>
                        <a:rPr lang="en-US" baseline="0" dirty="0"/>
                        <a:t> objects used to ‘</a:t>
                      </a:r>
                      <a:r>
                        <a:rPr lang="en-US" baseline="0" dirty="0" err="1"/>
                        <a:t>cont’rol</a:t>
                      </a:r>
                      <a:r>
                        <a:rPr lang="en-US" baseline="0" dirty="0"/>
                        <a:t> VTK-m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filter/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Contains filters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io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I/O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readers and writers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rendering/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Rendering</a:t>
                      </a:r>
                      <a:r>
                        <a:rPr lang="en-US" baseline="0" dirty="0"/>
                        <a:t> modules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 usage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interop/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Interoperation</a:t>
                      </a:r>
                      <a:r>
                        <a:rPr lang="en-US" baseline="0" dirty="0"/>
                        <a:t> between GPGPU and OpenGL memory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usage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exec/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Execution environment: “execution</a:t>
                      </a:r>
                      <a:r>
                        <a:rPr lang="en-US" baseline="0" dirty="0"/>
                        <a:t> objects” n</a:t>
                      </a:r>
                      <a:r>
                        <a:rPr lang="en-US" dirty="0"/>
                        <a:t>eeded for advanced development use cases for defining</a:t>
                      </a:r>
                      <a:r>
                        <a:rPr lang="en-US" baseline="0" dirty="0"/>
                        <a:t> better data structures for worklets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internal/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Internals for VTK-m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worklet/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Worklets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testing/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 tests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2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thirdparty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Third party libraries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0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54542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6" y="1325880"/>
            <a:ext cx="8521700" cy="49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759201" y="2113849"/>
            <a:ext cx="8208172" cy="1868876"/>
            <a:chOff x="2663028" y="1230065"/>
            <a:chExt cx="8208172" cy="1868876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2663028" y="1817511"/>
              <a:ext cx="5498840" cy="12814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123006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VTK-m makes heavy use of namespaces.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533422" y="4899377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means the type (class) </a:t>
            </a:r>
            <a:r>
              <a:rPr lang="en-US" sz="2000" dirty="0" err="1"/>
              <a:t>VTKDataSetReader</a:t>
            </a:r>
            <a:r>
              <a:rPr lang="en-US" sz="2000" dirty="0"/>
              <a:t>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VTKDataSetReader</a:t>
            </a:r>
            <a:r>
              <a:rPr lang="en-US" sz="2000" dirty="0"/>
              <a:t> is within the “reader”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reader is within the “</a:t>
            </a:r>
            <a:r>
              <a:rPr lang="en-US" sz="2000" dirty="0" err="1"/>
              <a:t>io</a:t>
            </a:r>
            <a:r>
              <a:rPr lang="en-US" sz="2000" dirty="0"/>
              <a:t>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io</a:t>
            </a:r>
            <a:r>
              <a:rPr lang="en-US" sz="2000" dirty="0"/>
              <a:t> is within the “</a:t>
            </a:r>
            <a:r>
              <a:rPr lang="en-US" sz="2000" dirty="0" err="1"/>
              <a:t>vtkm</a:t>
            </a:r>
            <a:r>
              <a:rPr lang="en-US" sz="2000" dirty="0"/>
              <a:t>” namespace.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77956" y="3585082"/>
            <a:ext cx="3621700" cy="104209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So what are the namespaces?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548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/>
          <a:stretch/>
        </p:blipFill>
        <p:spPr>
          <a:xfrm>
            <a:off x="7988817" y="3593512"/>
            <a:ext cx="4114800" cy="316477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92964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146" y="1325880"/>
            <a:ext cx="8521700" cy="49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276622" y="1739902"/>
            <a:ext cx="5690751" cy="2662765"/>
            <a:chOff x="5180449" y="856118"/>
            <a:chExt cx="5690751" cy="266276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5180449" y="1817511"/>
              <a:ext cx="2981419" cy="17013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856118"/>
              <a:ext cx="2709333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ReadDataSet</a:t>
              </a:r>
              <a:r>
                <a:rPr lang="en-US" dirty="0"/>
                <a:t> does I/O work when you call it.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 err="1"/>
                <a:t>DataSet</a:t>
              </a:r>
              <a:r>
                <a:rPr lang="en-US" dirty="0"/>
                <a:t> ds is then resident in memory (on the execution device).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757333" y="5131923"/>
            <a:ext cx="5077095" cy="683264"/>
            <a:chOff x="5332849" y="856118"/>
            <a:chExt cx="5077095" cy="683264"/>
          </a:xfrm>
        </p:grpSpPr>
        <p:cxnSp>
          <p:nvCxnSpPr>
            <p:cNvPr id="12" name="Straight Arrow Connector 11"/>
            <p:cNvCxnSpPr/>
            <p:nvPr/>
          </p:nvCxnSpPr>
          <p:spPr>
            <a:xfrm flipH="1" flipV="1">
              <a:off x="5332849" y="856119"/>
              <a:ext cx="2367762" cy="3416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7700611" y="856118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WriteDataSet</a:t>
              </a:r>
              <a:r>
                <a:rPr lang="en-US" dirty="0"/>
                <a:t> does I/O work when you call it.</a:t>
              </a: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340612" y="1325880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execution model is different than VTK.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VTK is demand-driven: “Update()” / “Execute()”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With VTK-m, certain calls prompt modules to Execute.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The user (you!) manages when things execute.</a:t>
            </a:r>
          </a:p>
        </p:txBody>
      </p:sp>
    </p:spTree>
    <p:extLst>
      <p:ext uri="{BB962C8B-B14F-4D97-AF65-F5344CB8AC3E}">
        <p14:creationId xmlns:p14="http://schemas.microsoft.com/office/powerpoint/2010/main" val="1637478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‘m’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only.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will support multi-core and many-core.</a:t>
            </a:r>
          </a:p>
        </p:txBody>
      </p:sp>
    </p:spTree>
    <p:extLst>
      <p:ext uri="{BB962C8B-B14F-4D97-AF65-F5344CB8AC3E}">
        <p14:creationId xmlns:p14="http://schemas.microsoft.com/office/powerpoint/2010/main" val="197866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1563-6B51-B848-8526-1F2BE6B3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E120-6B3A-B942-B0BB-B22FDC67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filter?</a:t>
            </a:r>
          </a:p>
          <a:p>
            <a:pPr lvl="1"/>
            <a:r>
              <a:rPr lang="en-US" dirty="0"/>
              <a:t>definition #1: encodes an algorithm</a:t>
            </a:r>
          </a:p>
          <a:p>
            <a:pPr lvl="1"/>
            <a:r>
              <a:rPr lang="en-US" dirty="0"/>
              <a:t>definition #2: modules that take data as input and create new data as output</a:t>
            </a:r>
          </a:p>
          <a:p>
            <a:pPr lvl="3"/>
            <a:r>
              <a:rPr lang="en-US" sz="1800" dirty="0"/>
              <a:t>Data type is always </a:t>
            </a:r>
            <a:r>
              <a:rPr lang="en-US" sz="1800" dirty="0" err="1"/>
              <a:t>vtkm</a:t>
            </a:r>
            <a:r>
              <a:rPr lang="en-US" sz="1800" dirty="0"/>
              <a:t>::</a:t>
            </a:r>
            <a:r>
              <a:rPr lang="en-US" sz="1800" dirty="0" err="1"/>
              <a:t>cont</a:t>
            </a:r>
            <a:r>
              <a:rPr lang="en-US" sz="1800" dirty="0"/>
              <a:t>::</a:t>
            </a:r>
            <a:r>
              <a:rPr lang="en-US" sz="1800" dirty="0" err="1"/>
              <a:t>DataSet</a:t>
            </a:r>
            <a:r>
              <a:rPr lang="en-US" sz="1800" dirty="0"/>
              <a:t> (or its cousin for “multi-block”)</a:t>
            </a:r>
            <a:endParaRPr lang="en-US" dirty="0"/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Many methods for setting algorithm parameters (e.g., set </a:t>
            </a:r>
            <a:r>
              <a:rPr lang="en-US" dirty="0" err="1"/>
              <a:t>isovalues</a:t>
            </a:r>
            <a:r>
              <a:rPr lang="en-US" dirty="0"/>
              <a:t> for marching cubes)</a:t>
            </a:r>
          </a:p>
          <a:p>
            <a:pPr lvl="1"/>
            <a:r>
              <a:rPr lang="en-US" dirty="0"/>
              <a:t>Execute(): input is passed as argument(s) and output is returned by function call</a:t>
            </a:r>
          </a:p>
          <a:p>
            <a:pPr lvl="2"/>
            <a:r>
              <a:rPr lang="en-US" dirty="0"/>
              <a:t>Again: this is different than VTK’s Update()/Execute()</a:t>
            </a:r>
          </a:p>
          <a:p>
            <a:pPr lvl="1"/>
            <a:r>
              <a:rPr lang="en-US" u="sng" dirty="0"/>
              <a:t>Note</a:t>
            </a:r>
            <a:r>
              <a:rPr lang="en-US" dirty="0"/>
              <a:t>: must set algorithm parameters before calling Execute()</a:t>
            </a:r>
          </a:p>
          <a:p>
            <a:pPr lvl="2"/>
            <a:r>
              <a:rPr lang="en-US" dirty="0"/>
              <a:t>It does the work when Execute() is called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F9F65F-9991-4743-8EBB-FD8896241171}"/>
              </a:ext>
            </a:extLst>
          </p:cNvPr>
          <p:cNvSpPr/>
          <p:nvPr/>
        </p:nvSpPr>
        <p:spPr>
          <a:xfrm>
            <a:off x="3495527" y="5807151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consider a simple example.</a:t>
            </a:r>
          </a:p>
        </p:txBody>
      </p:sp>
    </p:spTree>
    <p:extLst>
      <p:ext uri="{BB962C8B-B14F-4D97-AF65-F5344CB8AC3E}">
        <p14:creationId xmlns:p14="http://schemas.microsoft.com/office/powerpoint/2010/main" val="110130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18" y="868680"/>
            <a:ext cx="6856680" cy="57968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second program: </a:t>
            </a:r>
            <a:r>
              <a:rPr lang="en-US" dirty="0" err="1"/>
              <a:t>tut_mc.cxx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897511" y="5087907"/>
            <a:ext cx="4278781" cy="433965"/>
            <a:chOff x="4921664" y="5152906"/>
            <a:chExt cx="4278781" cy="433965"/>
          </a:xfrm>
        </p:grpSpPr>
        <p:cxnSp>
          <p:nvCxnSpPr>
            <p:cNvPr id="5" name="Straight Arrow Connector 4"/>
            <p:cNvCxnSpPr>
              <a:stCxn id="6" idx="1"/>
            </p:cNvCxnSpPr>
            <p:nvPr/>
          </p:nvCxnSpPr>
          <p:spPr>
            <a:xfrm flipH="1">
              <a:off x="4921664" y="5369889"/>
              <a:ext cx="1282268" cy="1501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03932" y="5152906"/>
              <a:ext cx="2996513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Explicitly </a:t>
              </a:r>
              <a:r>
                <a:rPr lang="en-US"/>
                <a:t>force execution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12581" y="2923362"/>
            <a:ext cx="6942665" cy="932563"/>
            <a:chOff x="7173675" y="4194109"/>
            <a:chExt cx="6942665" cy="932563"/>
          </a:xfrm>
        </p:grpSpPr>
        <p:cxnSp>
          <p:nvCxnSpPr>
            <p:cNvPr id="7" name="Straight Arrow Connector 6"/>
            <p:cNvCxnSpPr>
              <a:stCxn id="8" idx="1"/>
            </p:cNvCxnSpPr>
            <p:nvPr/>
          </p:nvCxnSpPr>
          <p:spPr>
            <a:xfrm flipH="1">
              <a:off x="7173675" y="4535741"/>
              <a:ext cx="4233332" cy="5909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7" y="4194109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 err="1"/>
                <a:t>MarchingCubes</a:t>
              </a:r>
              <a:r>
                <a:rPr lang="en-US" dirty="0"/>
                <a:t> is in the filter namespace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60622" y="1947618"/>
            <a:ext cx="5843272" cy="1055703"/>
            <a:chOff x="7358961" y="3420153"/>
            <a:chExt cx="5843272" cy="1055703"/>
          </a:xfrm>
        </p:grpSpPr>
        <p:cxnSp>
          <p:nvCxnSpPr>
            <p:cNvPr id="11" name="Straight Arrow Connector 10"/>
            <p:cNvCxnSpPr>
              <a:stCxn id="12" idx="1"/>
            </p:cNvCxnSpPr>
            <p:nvPr/>
          </p:nvCxnSpPr>
          <p:spPr>
            <a:xfrm flipH="1">
              <a:off x="7358961" y="3637136"/>
              <a:ext cx="2428506" cy="83872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87467" y="3420153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</a:t>
              </a:r>
              <a:r>
                <a:rPr lang="en-US"/>
                <a:t>as before: read from file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605867" y="724508"/>
            <a:ext cx="6061889" cy="1214549"/>
            <a:chOff x="5447011" y="1630521"/>
            <a:chExt cx="6061889" cy="1214549"/>
          </a:xfrm>
        </p:grpSpPr>
        <p:cxnSp>
          <p:nvCxnSpPr>
            <p:cNvPr id="16" name="Straight Arrow Connector 15"/>
            <p:cNvCxnSpPr>
              <a:stCxn id="17" idx="1"/>
            </p:cNvCxnSpPr>
            <p:nvPr/>
          </p:nvCxnSpPr>
          <p:spPr>
            <a:xfrm flipH="1">
              <a:off x="5447011" y="1972153"/>
              <a:ext cx="3352556" cy="8729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799567" y="1630521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Include header for </a:t>
              </a:r>
              <a:r>
                <a:rPr lang="en-US" dirty="0" err="1"/>
                <a:t>MarchingCubes</a:t>
              </a:r>
              <a:r>
                <a:rPr lang="en-US" dirty="0"/>
                <a:t> filter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12581" y="3630788"/>
            <a:ext cx="6550719" cy="1181862"/>
            <a:chOff x="7338442" y="3957397"/>
            <a:chExt cx="6550719" cy="1181862"/>
          </a:xfrm>
        </p:grpSpPr>
        <p:cxnSp>
          <p:nvCxnSpPr>
            <p:cNvPr id="30" name="Straight Arrow Connector 29"/>
            <p:cNvCxnSpPr/>
            <p:nvPr/>
          </p:nvCxnSpPr>
          <p:spPr>
            <a:xfrm flipH="1">
              <a:off x="7338442" y="4535741"/>
              <a:ext cx="4068565" cy="2090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1179828" y="3957397"/>
              <a:ext cx="2709333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Set parameters: </a:t>
              </a:r>
              <a:r>
                <a:rPr lang="en-US" dirty="0" err="1"/>
                <a:t>isosurface</a:t>
              </a:r>
              <a:r>
                <a:rPr lang="en-US" dirty="0"/>
                <a:t> by field “c1” and use </a:t>
              </a:r>
              <a:r>
                <a:rPr lang="en-US" dirty="0" err="1"/>
                <a:t>isovalues</a:t>
              </a:r>
              <a:r>
                <a:rPr lang="en-US" dirty="0"/>
                <a:t> 0.05, 0.10, and 0.15.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996267" y="5881511"/>
            <a:ext cx="6004067" cy="565636"/>
            <a:chOff x="7198166" y="3288482"/>
            <a:chExt cx="6004067" cy="565636"/>
          </a:xfrm>
        </p:grpSpPr>
        <p:cxnSp>
          <p:nvCxnSpPr>
            <p:cNvPr id="34" name="Straight Arrow Connector 33"/>
            <p:cNvCxnSpPr/>
            <p:nvPr/>
          </p:nvCxnSpPr>
          <p:spPr>
            <a:xfrm flipH="1" flipV="1">
              <a:off x="7198166" y="3288482"/>
              <a:ext cx="2589301" cy="3486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787467" y="3420153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as before: write to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306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56AC-6F24-CE45-8E62-8C9C6D13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kitchen.vtk</a:t>
            </a:r>
            <a:r>
              <a:rPr lang="en-US" dirty="0"/>
              <a:t> contains many fields</a:t>
            </a:r>
            <a:br>
              <a:rPr lang="en-US" dirty="0"/>
            </a:br>
            <a:r>
              <a:rPr lang="en-US" dirty="0"/>
              <a:t>Each of these fields was interpolated onto the </a:t>
            </a:r>
            <a:r>
              <a:rPr lang="en-US" dirty="0" err="1"/>
              <a:t>isosurface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6B9EC8-9E49-AE4A-8B61-9819E906E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603" y="1325880"/>
            <a:ext cx="6107222" cy="4540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EBE1BF-C254-BB49-A65C-DDD16C50A0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14" y="1325404"/>
            <a:ext cx="6099310" cy="45414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6B2B0D-6316-FE4C-85DE-F21E321DB33D}"/>
              </a:ext>
            </a:extLst>
          </p:cNvPr>
          <p:cNvSpPr txBox="1"/>
          <p:nvPr/>
        </p:nvSpPr>
        <p:spPr>
          <a:xfrm>
            <a:off x="1079771" y="5866828"/>
            <a:ext cx="486953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07C3-6ACF-854B-AD64-6366945E3B12}"/>
              </a:ext>
            </a:extLst>
          </p:cNvPr>
          <p:cNvSpPr txBox="1"/>
          <p:nvPr/>
        </p:nvSpPr>
        <p:spPr>
          <a:xfrm>
            <a:off x="6932580" y="5866828"/>
            <a:ext cx="499777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c13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F3E0-6A72-2143-BF96-1452FB08C18D}"/>
              </a:ext>
            </a:extLst>
          </p:cNvPr>
          <p:cNvGrpSpPr/>
          <p:nvPr/>
        </p:nvGrpSpPr>
        <p:grpSpPr>
          <a:xfrm>
            <a:off x="51942" y="4250987"/>
            <a:ext cx="3124438" cy="1084556"/>
            <a:chOff x="8911734" y="1012247"/>
            <a:chExt cx="3124438" cy="1084556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DF19EB-4214-464E-876A-1E18C4DBE1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0848" y="1012247"/>
              <a:ext cx="107004" cy="525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A8240B-FA94-E147-AD35-A43E5B729E8F}"/>
                </a:ext>
              </a:extLst>
            </p:cNvPr>
            <p:cNvSpPr txBox="1"/>
            <p:nvPr/>
          </p:nvSpPr>
          <p:spPr>
            <a:xfrm>
              <a:off x="8911734" y="1413539"/>
              <a:ext cx="3124438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Many fields written to </a:t>
              </a:r>
              <a:r>
                <a:rPr lang="en-US" dirty="0" err="1"/>
                <a:t>out_mc.vtk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27975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39A5A-2CBC-E94C-84ED-4405BDF3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9" y="1204472"/>
            <a:ext cx="7750376" cy="56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443581" y="2092093"/>
            <a:ext cx="1855893" cy="9325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 err="1"/>
              <a:t>MarchingCubes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/>
              <a:t>(1/3)</a:t>
            </a:r>
          </a:p>
        </p:txBody>
      </p:sp>
    </p:spTree>
    <p:extLst>
      <p:ext uri="{BB962C8B-B14F-4D97-AF65-F5344CB8AC3E}">
        <p14:creationId xmlns:p14="http://schemas.microsoft.com/office/powerpoint/2010/main" val="94153441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842795"/>
            <a:ext cx="2836067" cy="14311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 err="1"/>
              <a:t>MarchingCubes</a:t>
            </a:r>
            <a:r>
              <a:rPr lang="en-US" dirty="0"/>
              <a:t> from its base class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FilterDataSetWithField</a:t>
            </a:r>
            <a:r>
              <a:rPr lang="en-US" dirty="0"/>
              <a:t>”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F9F74-331E-444D-9FF6-F15FDDC9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5" y="1325880"/>
            <a:ext cx="890385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385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718146"/>
            <a:ext cx="2950464" cy="1680460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 err="1"/>
              <a:t>MarchingCubes</a:t>
            </a:r>
            <a:r>
              <a:rPr lang="en-US" dirty="0"/>
              <a:t> from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FilterDataSetWithField</a:t>
            </a:r>
            <a:r>
              <a:rPr lang="en-US" dirty="0"/>
              <a:t>”’s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base class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”Filter”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8ED38-E077-A146-B854-2820DD79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1165000"/>
            <a:ext cx="7545789" cy="569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5C2BA-9F0F-4045-95C3-6AC8122511E0}"/>
              </a:ext>
            </a:extLst>
          </p:cNvPr>
          <p:cNvSpPr/>
          <p:nvPr/>
        </p:nvSpPr>
        <p:spPr>
          <a:xfrm>
            <a:off x="4572000" y="2267712"/>
            <a:ext cx="6339840" cy="1780032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10DFB-382B-8245-84A6-C838958D4232}"/>
              </a:ext>
            </a:extLst>
          </p:cNvPr>
          <p:cNvSpPr txBox="1"/>
          <p:nvPr/>
        </p:nvSpPr>
        <p:spPr>
          <a:xfrm>
            <a:off x="9436608" y="4047744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Let’s use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2C1B0-5DD5-6549-9CEE-6FE5B6ED63B1}"/>
              </a:ext>
            </a:extLst>
          </p:cNvPr>
          <p:cNvSpPr txBox="1"/>
          <p:nvPr/>
        </p:nvSpPr>
        <p:spPr>
          <a:xfrm>
            <a:off x="9436608" y="4481709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But how to learn more?</a:t>
            </a:r>
          </a:p>
        </p:txBody>
      </p:sp>
    </p:spTree>
    <p:extLst>
      <p:ext uri="{BB962C8B-B14F-4D97-AF65-F5344CB8AC3E}">
        <p14:creationId xmlns:p14="http://schemas.microsoft.com/office/powerpoint/2010/main" val="5974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860-E2D4-4C4C-AAD4-7ACBF630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71437"/>
            <a:ext cx="11372473" cy="914400"/>
          </a:xfrm>
        </p:spPr>
        <p:txBody>
          <a:bodyPr/>
          <a:lstStyle/>
          <a:p>
            <a:r>
              <a:rPr lang="en-US" dirty="0"/>
              <a:t>User’s Guide has extensive </a:t>
            </a:r>
            <a:br>
              <a:rPr lang="en-US" dirty="0"/>
            </a:br>
            <a:r>
              <a:rPr lang="en-US" dirty="0"/>
              <a:t>documentation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69044-7BEB-7148-9811-A39599B34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9" y="985837"/>
            <a:ext cx="5339667" cy="5743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43065-35AF-2F45-B27F-006E030B4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4" y="282892"/>
            <a:ext cx="5813918" cy="6446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E02C5-0838-FA4D-A836-6189F3B836E7}"/>
              </a:ext>
            </a:extLst>
          </p:cNvPr>
          <p:cNvSpPr txBox="1"/>
          <p:nvPr/>
        </p:nvSpPr>
        <p:spPr>
          <a:xfrm>
            <a:off x="6070550" y="2905027"/>
            <a:ext cx="6214586" cy="807913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>
                <a:solidFill>
                  <a:srgbClr val="FF0000"/>
                </a:solidFill>
              </a:rPr>
              <a:t>TOO SMALL TO READ</a:t>
            </a:r>
          </a:p>
        </p:txBody>
      </p:sp>
    </p:spTree>
    <p:extLst>
      <p:ext uri="{BB962C8B-B14F-4D97-AF65-F5344CB8AC3E}">
        <p14:creationId xmlns:p14="http://schemas.microsoft.com/office/powerpoint/2010/main" val="5329663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(1/3)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5FFE5-BA44-B14C-BD3A-D96EF05E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250950"/>
            <a:ext cx="9817100" cy="435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1388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562E3-1FDC-354F-A5A4-D4688034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4" y="2784475"/>
            <a:ext cx="100330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D08C18-2905-3F40-8B1C-2648AEA4FEEB}"/>
              </a:ext>
            </a:extLst>
          </p:cNvPr>
          <p:cNvGrpSpPr/>
          <p:nvPr/>
        </p:nvGrpSpPr>
        <p:grpSpPr>
          <a:xfrm>
            <a:off x="3443287" y="1923832"/>
            <a:ext cx="5959251" cy="1202864"/>
            <a:chOff x="3443287" y="1923832"/>
            <a:chExt cx="5959251" cy="1202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E7544E-AEFE-8442-8DC0-6D4288DBE8C1}"/>
                </a:ext>
              </a:extLst>
            </p:cNvPr>
            <p:cNvSpPr txBox="1"/>
            <p:nvPr/>
          </p:nvSpPr>
          <p:spPr>
            <a:xfrm>
              <a:off x="3623264" y="1923832"/>
              <a:ext cx="5779274" cy="51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/>
                <a:t>We will do this one for our next example.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1AD66B-0AD2-3443-A464-89D8A449B5DB}"/>
                </a:ext>
              </a:extLst>
            </p:cNvPr>
            <p:cNvCxnSpPr/>
            <p:nvPr/>
          </p:nvCxnSpPr>
          <p:spPr>
            <a:xfrm flipH="1">
              <a:off x="3443287" y="2442254"/>
              <a:ext cx="1028700" cy="684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012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B3102-56AB-9A41-934E-349C0E56F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61" y="868680"/>
            <a:ext cx="7676264" cy="57965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0FF5C6-B2BB-FE45-87DD-C0C729174315}"/>
              </a:ext>
            </a:extLst>
          </p:cNvPr>
          <p:cNvCxnSpPr/>
          <p:nvPr/>
        </p:nvCxnSpPr>
        <p:spPr>
          <a:xfrm>
            <a:off x="2371725" y="868680"/>
            <a:ext cx="7672388" cy="583215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0DD732-331C-2045-9D8D-95A49B34147A}"/>
              </a:ext>
            </a:extLst>
          </p:cNvPr>
          <p:cNvCxnSpPr>
            <a:cxnSpLocks/>
          </p:cNvCxnSpPr>
          <p:nvPr/>
        </p:nvCxnSpPr>
        <p:spPr>
          <a:xfrm flipV="1">
            <a:off x="2339273" y="868680"/>
            <a:ext cx="7690552" cy="579656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BBE6DA-D652-D04C-9D24-B439B905AAA9}"/>
              </a:ext>
            </a:extLst>
          </p:cNvPr>
          <p:cNvSpPr txBox="1"/>
          <p:nvPr/>
        </p:nvSpPr>
        <p:spPr>
          <a:xfrm>
            <a:off x="7895226" y="3581020"/>
            <a:ext cx="4108112" cy="1181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Gets increasingly complex.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Let’s skip this.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(Read the manual for more.)</a:t>
            </a:r>
          </a:p>
        </p:txBody>
      </p:sp>
    </p:spTree>
    <p:extLst>
      <p:ext uri="{BB962C8B-B14F-4D97-AF65-F5344CB8AC3E}">
        <p14:creationId xmlns:p14="http://schemas.microsoft.com/office/powerpoint/2010/main" val="40659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89B8D-4D2A-4DCD-B592-CC742DBED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12391"/>
            <a:ext cx="11372473" cy="914400"/>
          </a:xfrm>
        </p:spPr>
        <p:txBody>
          <a:bodyPr/>
          <a:lstStyle/>
          <a:p>
            <a:r>
              <a:rPr lang="en-US" dirty="0"/>
              <a:t>What is the problem?</a:t>
            </a:r>
            <a:br>
              <a:rPr lang="en-US" dirty="0"/>
            </a:br>
            <a:r>
              <a:rPr lang="en-US" dirty="0"/>
              <a:t>(Current status of visualization and analysis for HPC)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80825" y="1086533"/>
            <a:ext cx="5592178" cy="4917056"/>
          </a:xfrm>
        </p:spPr>
        <p:txBody>
          <a:bodyPr/>
          <a:lstStyle/>
          <a:p>
            <a:r>
              <a:rPr lang="en-US" dirty="0"/>
              <a:t>Developed popular, open source tools (</a:t>
            </a:r>
            <a:r>
              <a:rPr lang="en-US" dirty="0" err="1"/>
              <a:t>ParaView</a:t>
            </a:r>
            <a:r>
              <a:rPr lang="en-US" dirty="0"/>
              <a:t>, </a:t>
            </a:r>
            <a:r>
              <a:rPr lang="en-US" dirty="0" err="1"/>
              <a:t>VisIt</a:t>
            </a:r>
            <a:r>
              <a:rPr lang="en-US" dirty="0"/>
              <a:t>) based on the Visualization </a:t>
            </a:r>
            <a:r>
              <a:rPr lang="en-US" dirty="0" err="1"/>
              <a:t>ToolKit</a:t>
            </a:r>
            <a:r>
              <a:rPr lang="en-US" dirty="0"/>
              <a:t> library (VTK)</a:t>
            </a:r>
          </a:p>
          <a:p>
            <a:pPr lvl="1"/>
            <a:r>
              <a:rPr lang="en-US" dirty="0"/>
              <a:t>Widespread usage in DOE and &gt;1 million downloads worldwide</a:t>
            </a:r>
          </a:p>
          <a:p>
            <a:pPr lvl="1"/>
            <a:r>
              <a:rPr lang="en-US" dirty="0"/>
              <a:t>Hundreds of person years of effort</a:t>
            </a:r>
          </a:p>
          <a:p>
            <a:r>
              <a:rPr lang="en-US" dirty="0"/>
              <a:t>Three major problems for </a:t>
            </a:r>
            <a:r>
              <a:rPr lang="en-US" dirty="0" err="1"/>
              <a:t>exascale</a:t>
            </a:r>
            <a:r>
              <a:rPr lang="en-US" dirty="0"/>
              <a:t>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Many-core architectures (as current VTK-based investments are primarily only MPI parallelism)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I/O limitations will require in situ processing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Artifacts created will require new methods of analysis and vis</a:t>
            </a:r>
          </a:p>
          <a:p>
            <a:pPr marL="803275" lvl="1" indent="-457200">
              <a:buFont typeface="+mj-lt"/>
              <a:buAutoNum type="arabicParenR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022" y="1126791"/>
            <a:ext cx="4345212" cy="32615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3022" y="4388292"/>
            <a:ext cx="4652222" cy="3416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ASCR highlight slide for VTK-based </a:t>
            </a:r>
            <a:r>
              <a:rPr lang="en-US"/>
              <a:t>tools.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5773003" y="5131558"/>
            <a:ext cx="6385256" cy="159369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ECP VTK-m project is focused on problem #1.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ECP ALPINE is focused on problem #2.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ECP ALPINE and ATDM Cinema impact #3.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tx1"/>
                </a:solidFill>
              </a:rPr>
              <a:t>Our approaches are complementary and coordinated.</a:t>
            </a:r>
          </a:p>
        </p:txBody>
      </p:sp>
    </p:spTree>
    <p:extLst>
      <p:ext uri="{BB962C8B-B14F-4D97-AF65-F5344CB8AC3E}">
        <p14:creationId xmlns:p14="http://schemas.microsoft.com/office/powerpoint/2010/main" val="243037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C72FDD-CAAB-0F4C-87C7-E12656BAC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47" y="913746"/>
            <a:ext cx="8017404" cy="59442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third program: tut_mc_2fields.cxx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455507" y="3280550"/>
            <a:ext cx="6245832" cy="932563"/>
            <a:chOff x="7173676" y="4194109"/>
            <a:chExt cx="6245832" cy="932563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173676" y="4535741"/>
              <a:ext cx="4233332" cy="5909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8" y="4194109"/>
              <a:ext cx="2012500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New function call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(rest is the same)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3BCC4-30EC-1E4F-BF2E-0729F46D7903}"/>
              </a:ext>
            </a:extLst>
          </p:cNvPr>
          <p:cNvSpPr/>
          <p:nvPr/>
        </p:nvSpPr>
        <p:spPr>
          <a:xfrm>
            <a:off x="365759" y="4170249"/>
            <a:ext cx="4089747" cy="330312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53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BA48-CF7F-BF40-8AFE-995B0254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81447D-0F13-344F-B84F-A8516E1C4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3" y="-8980"/>
            <a:ext cx="10078402" cy="6866980"/>
          </a:xfr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339D05-42AD-7D44-9FF6-9B9E44B5D6A8}"/>
              </a:ext>
            </a:extLst>
          </p:cNvPr>
          <p:cNvGrpSpPr/>
          <p:nvPr/>
        </p:nvGrpSpPr>
        <p:grpSpPr>
          <a:xfrm>
            <a:off x="2309367" y="4379574"/>
            <a:ext cx="3124438" cy="1209206"/>
            <a:chOff x="8911734" y="1012247"/>
            <a:chExt cx="3124438" cy="1209206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400808-18E8-DF48-8A76-61E4C00CA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0848" y="1012247"/>
              <a:ext cx="107004" cy="525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6F4B6-FDFF-D744-8DE6-6F60CA255312}"/>
                </a:ext>
              </a:extLst>
            </p:cNvPr>
            <p:cNvSpPr txBox="1"/>
            <p:nvPr/>
          </p:nvSpPr>
          <p:spPr>
            <a:xfrm>
              <a:off x="8911734" y="1288890"/>
              <a:ext cx="3124438" cy="9325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Now only two fields calculated, written out.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(operators is a </a:t>
              </a:r>
              <a:r>
                <a:rPr lang="en-US" dirty="0" err="1"/>
                <a:t>VisIt</a:t>
              </a:r>
              <a:r>
                <a:rPr lang="en-US" dirty="0"/>
                <a:t> thing)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009952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030504-032B-7342-97BE-2B8521D7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" y="0"/>
            <a:ext cx="676072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76" y="380187"/>
            <a:ext cx="6880483" cy="914400"/>
          </a:xfrm>
        </p:spPr>
        <p:txBody>
          <a:bodyPr/>
          <a:lstStyle/>
          <a:p>
            <a:r>
              <a:rPr lang="en-US" dirty="0"/>
              <a:t>Our fourth program: tut_mc_2filters.cxx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355495" y="3990986"/>
            <a:ext cx="6888767" cy="807914"/>
            <a:chOff x="7173677" y="4318758"/>
            <a:chExt cx="6888767" cy="807914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173677" y="4535741"/>
              <a:ext cx="4233330" cy="5909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7" y="4318758"/>
              <a:ext cx="2655437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Now do a clip-with-field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AF28E-66E4-154C-A3A5-E57A8B743AA9}"/>
              </a:ext>
            </a:extLst>
          </p:cNvPr>
          <p:cNvGrpSpPr/>
          <p:nvPr/>
        </p:nvGrpSpPr>
        <p:grpSpPr>
          <a:xfrm>
            <a:off x="3993544" y="2457461"/>
            <a:ext cx="7250718" cy="807914"/>
            <a:chOff x="7173676" y="4318758"/>
            <a:chExt cx="7250718" cy="80791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FF6C36-A723-4642-A3D8-24D2A6D3073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173676" y="4535741"/>
              <a:ext cx="4233332" cy="59093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9C512-8904-724C-A546-DE7A4781854C}"/>
                </a:ext>
              </a:extLst>
            </p:cNvPr>
            <p:cNvSpPr txBox="1"/>
            <p:nvPr/>
          </p:nvSpPr>
          <p:spPr>
            <a:xfrm>
              <a:off x="11407008" y="4318758"/>
              <a:ext cx="301738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Good thing we passed “</a:t>
              </a:r>
              <a:r>
                <a:rPr lang="en-US" dirty="0" err="1"/>
                <a:t>ke</a:t>
              </a:r>
              <a:r>
                <a:rPr lang="en-US" dirty="0"/>
                <a:t>”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7BFB5-3BF6-1F4E-AD64-1B8A083081C4}"/>
              </a:ext>
            </a:extLst>
          </p:cNvPr>
          <p:cNvGrpSpPr/>
          <p:nvPr/>
        </p:nvGrpSpPr>
        <p:grpSpPr>
          <a:xfrm>
            <a:off x="6272213" y="4787966"/>
            <a:ext cx="5334000" cy="1181862"/>
            <a:chOff x="9090394" y="3944811"/>
            <a:chExt cx="5334000" cy="118186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3BC5FC-1AB2-5041-8C17-CD36143CB1F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9090394" y="4535742"/>
              <a:ext cx="2316614" cy="18697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0190A3-355C-FF4A-91F4-759D9706E184}"/>
                </a:ext>
              </a:extLst>
            </p:cNvPr>
            <p:cNvSpPr txBox="1"/>
            <p:nvPr/>
          </p:nvSpPr>
          <p:spPr>
            <a:xfrm>
              <a:off x="11407008" y="3944811"/>
              <a:ext cx="3017386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Call Execute() a second time, input to Execute() is output from </a:t>
              </a:r>
              <a:r>
                <a:rPr lang="en-US" dirty="0" err="1"/>
                <a:t>MarchingCube</a:t>
              </a:r>
              <a:r>
                <a:rPr lang="en-US" dirty="0"/>
                <a:t>::Execute()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603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in VTK-m fall into 3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Field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With Field Filters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3A8F185-88F2-5844-8C99-2251181142B9}"/>
              </a:ext>
            </a:extLst>
          </p:cNvPr>
          <p:cNvSpPr/>
          <p:nvPr/>
        </p:nvSpPr>
        <p:spPr>
          <a:xfrm>
            <a:off x="8743951" y="2659963"/>
            <a:ext cx="3357378" cy="1378054"/>
          </a:xfrm>
          <a:prstGeom prst="cloud">
            <a:avLst/>
          </a:prstGeom>
          <a:noFill/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5 derived types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81E6F3D-38F6-B44F-B389-6C949958D356}"/>
              </a:ext>
            </a:extLst>
          </p:cNvPr>
          <p:cNvSpPr/>
          <p:nvPr/>
        </p:nvSpPr>
        <p:spPr>
          <a:xfrm>
            <a:off x="8722879" y="4038017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6 derived types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2D493C-4C74-2641-BDEA-A67A9C415A4F}"/>
              </a:ext>
            </a:extLst>
          </p:cNvPr>
          <p:cNvGrpSpPr/>
          <p:nvPr/>
        </p:nvGrpSpPr>
        <p:grpSpPr>
          <a:xfrm>
            <a:off x="0" y="3536846"/>
            <a:ext cx="8072439" cy="3213308"/>
            <a:chOff x="0" y="3536846"/>
            <a:chExt cx="8072439" cy="32133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BF3C72-21B4-1D44-B646-D0BC6FB2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3" r="25918"/>
            <a:stretch/>
          </p:blipFill>
          <p:spPr>
            <a:xfrm>
              <a:off x="2314575" y="3536846"/>
              <a:ext cx="5757864" cy="32133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521B02-9A82-C44A-A158-50525E7D482C}"/>
                </a:ext>
              </a:extLst>
            </p:cNvPr>
            <p:cNvSpPr/>
            <p:nvPr/>
          </p:nvSpPr>
          <p:spPr>
            <a:xfrm>
              <a:off x="7915275" y="6110483"/>
              <a:ext cx="157164" cy="3143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D65FBC-19E7-C54C-B8D5-4587D89B05C7}"/>
                </a:ext>
              </a:extLst>
            </p:cNvPr>
            <p:cNvSpPr/>
            <p:nvPr/>
          </p:nvSpPr>
          <p:spPr>
            <a:xfrm>
              <a:off x="0" y="3536846"/>
              <a:ext cx="4338639" cy="4770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374227-8DD7-114D-85D4-0790039FD7EE}"/>
              </a:ext>
            </a:extLst>
          </p:cNvPr>
          <p:cNvCxnSpPr>
            <a:cxnSpLocks/>
            <a:stCxn id="8" idx="2"/>
            <a:endCxn id="5" idx="3"/>
          </p:cNvCxnSpPr>
          <p:nvPr/>
        </p:nvCxnSpPr>
        <p:spPr>
          <a:xfrm flipH="1">
            <a:off x="8072439" y="4727044"/>
            <a:ext cx="660732" cy="416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37B281-1D24-5343-AC57-2E4F35D105B0}"/>
              </a:ext>
            </a:extLst>
          </p:cNvPr>
          <p:cNvCxnSpPr>
            <a:cxnSpLocks/>
          </p:cNvCxnSpPr>
          <p:nvPr/>
        </p:nvCxnSpPr>
        <p:spPr>
          <a:xfrm flipH="1">
            <a:off x="7905862" y="3456331"/>
            <a:ext cx="965063" cy="754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6F35D24E-321B-364F-B399-EA0528CA9452}"/>
              </a:ext>
            </a:extLst>
          </p:cNvPr>
          <p:cNvSpPr/>
          <p:nvPr/>
        </p:nvSpPr>
        <p:spPr>
          <a:xfrm>
            <a:off x="8666133" y="5524500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16 derived types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F3A571-D58F-1B4F-8731-D0DB5AD9FF16}"/>
              </a:ext>
            </a:extLst>
          </p:cNvPr>
          <p:cNvCxnSpPr>
            <a:cxnSpLocks/>
            <a:stCxn id="18" idx="2"/>
            <a:endCxn id="6" idx="1"/>
          </p:cNvCxnSpPr>
          <p:nvPr/>
        </p:nvCxnSpPr>
        <p:spPr>
          <a:xfrm flipH="1">
            <a:off x="7915275" y="6213527"/>
            <a:ext cx="761150" cy="54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6BA551C-3FAB-6742-9440-3EAAAD54C09F}"/>
              </a:ext>
            </a:extLst>
          </p:cNvPr>
          <p:cNvSpPr/>
          <p:nvPr/>
        </p:nvSpPr>
        <p:spPr>
          <a:xfrm>
            <a:off x="5747970" y="1072699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inheritance hierarchy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is important!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F9B6105-2419-A245-9738-6A3214B1A30F}"/>
              </a:ext>
            </a:extLst>
          </p:cNvPr>
          <p:cNvSpPr/>
          <p:nvPr/>
        </p:nvSpPr>
        <p:spPr>
          <a:xfrm>
            <a:off x="5747969" y="2107824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Consider example of </a:t>
            </a:r>
            <a:r>
              <a:rPr lang="en-US" sz="2000" dirty="0" err="1"/>
              <a:t>vtkm</a:t>
            </a:r>
            <a:r>
              <a:rPr lang="en-US" sz="2000" dirty="0"/>
              <a:t>::filter::</a:t>
            </a:r>
            <a:r>
              <a:rPr lang="en-US" sz="2000" dirty="0" err="1"/>
              <a:t>MarchingCubes</a:t>
            </a:r>
            <a:endParaRPr lang="en-US" sz="20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3F9CE72-ACCB-EC4B-9B48-E2119162F2CC}"/>
              </a:ext>
            </a:extLst>
          </p:cNvPr>
          <p:cNvGrpSpPr/>
          <p:nvPr/>
        </p:nvGrpSpPr>
        <p:grpSpPr>
          <a:xfrm>
            <a:off x="7905861" y="2886757"/>
            <a:ext cx="3859983" cy="2313609"/>
            <a:chOff x="7905861" y="2886757"/>
            <a:chExt cx="3859983" cy="2313609"/>
          </a:xfrm>
        </p:grpSpPr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7F420BD3-78A1-A144-92DE-13B44DEF0C74}"/>
                </a:ext>
              </a:extLst>
            </p:cNvPr>
            <p:cNvCxnSpPr>
              <a:stCxn id="26" idx="2"/>
            </p:cNvCxnSpPr>
            <p:nvPr/>
          </p:nvCxnSpPr>
          <p:spPr>
            <a:xfrm>
              <a:off x="7905861" y="2886757"/>
              <a:ext cx="1695339" cy="15149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56F18B-5701-2F44-B355-8E9B392021A7}"/>
                </a:ext>
              </a:extLst>
            </p:cNvPr>
            <p:cNvSpPr txBox="1"/>
            <p:nvPr/>
          </p:nvSpPr>
          <p:spPr>
            <a:xfrm>
              <a:off x="8922502" y="4766401"/>
              <a:ext cx="2843342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including </a:t>
              </a:r>
              <a:r>
                <a:rPr lang="en-US" dirty="0" err="1"/>
                <a:t>MarchingCubes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653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125730"/>
            <a:ext cx="11372473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SLIDE REPEAT:</a:t>
            </a:r>
            <a:br>
              <a:rPr lang="en-US" dirty="0"/>
            </a:br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39A5A-2CBC-E94C-84ED-4405BDF3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9" y="1204472"/>
            <a:ext cx="7750376" cy="56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443581" y="2092093"/>
            <a:ext cx="2463110" cy="9325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</a:t>
            </a:r>
            <a:r>
              <a:rPr lang="en-US" dirty="0">
                <a:solidFill>
                  <a:srgbClr val="FF0000"/>
                </a:solidFill>
              </a:rPr>
              <a:t>UNIQUE TO</a:t>
            </a:r>
          </a:p>
          <a:p>
            <a:pPr algn="l">
              <a:lnSpc>
                <a:spcPct val="90000"/>
              </a:lnSpc>
            </a:pPr>
            <a:r>
              <a:rPr lang="en-US" dirty="0" err="1"/>
              <a:t>MarchingCubes</a:t>
            </a:r>
            <a:endParaRPr lang="en-US" dirty="0"/>
          </a:p>
          <a:p>
            <a:pPr algn="l">
              <a:lnSpc>
                <a:spcPct val="90000"/>
              </a:lnSpc>
            </a:pPr>
            <a:r>
              <a:rPr lang="en-US" dirty="0"/>
              <a:t>(1/3)</a:t>
            </a:r>
          </a:p>
        </p:txBody>
      </p:sp>
    </p:spTree>
    <p:extLst>
      <p:ext uri="{BB962C8B-B14F-4D97-AF65-F5344CB8AC3E}">
        <p14:creationId xmlns:p14="http://schemas.microsoft.com/office/powerpoint/2010/main" val="17119684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68" y="153023"/>
            <a:ext cx="11372473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SLIDE REPEAT:</a:t>
            </a:r>
            <a:br>
              <a:rPr lang="en-US" dirty="0"/>
            </a:br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842795"/>
            <a:ext cx="2836067" cy="14311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rgbClr val="FF0000"/>
                </a:solidFill>
              </a:rPr>
              <a:t>MarchingCubes</a:t>
            </a:r>
            <a:r>
              <a:rPr lang="en-US" dirty="0">
                <a:solidFill>
                  <a:srgbClr val="FF0000"/>
                </a:solidFill>
              </a:rPr>
              <a:t> from its base class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FilterDataSetWithField</a:t>
            </a:r>
            <a:r>
              <a:rPr lang="en-US" dirty="0">
                <a:solidFill>
                  <a:srgbClr val="FF0000"/>
                </a:solidFill>
              </a:rPr>
              <a:t>”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F9F74-331E-444D-9FF6-F15FDDC9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5" y="1325880"/>
            <a:ext cx="890385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1562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43" y="33618"/>
            <a:ext cx="11372473" cy="91440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SLIDE REPEAT:</a:t>
            </a:r>
            <a:br>
              <a:rPr lang="en-US" dirty="0"/>
            </a:br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718146"/>
            <a:ext cx="2950464" cy="1680460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rgbClr val="FF0000"/>
                </a:solidFill>
              </a:rPr>
              <a:t>MarchingCubes</a:t>
            </a:r>
            <a:r>
              <a:rPr lang="en-US" dirty="0">
                <a:solidFill>
                  <a:srgbClr val="FF0000"/>
                </a:solidFill>
              </a:rPr>
              <a:t> from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“</a:t>
            </a:r>
            <a:r>
              <a:rPr lang="en-US" dirty="0" err="1">
                <a:solidFill>
                  <a:srgbClr val="FF0000"/>
                </a:solidFill>
              </a:rPr>
              <a:t>FilterDataSetWithField</a:t>
            </a:r>
            <a:r>
              <a:rPr lang="en-US" dirty="0">
                <a:solidFill>
                  <a:srgbClr val="FF0000"/>
                </a:solidFill>
              </a:rPr>
              <a:t>”’s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base class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”Filter”</a:t>
            </a:r>
          </a:p>
          <a:p>
            <a:pPr algn="l"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8ED38-E077-A146-B854-2820DD79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1165000"/>
            <a:ext cx="7545789" cy="569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395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in VTK-m fall into 3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Field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With Field Filters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3A8F185-88F2-5844-8C99-2251181142B9}"/>
              </a:ext>
            </a:extLst>
          </p:cNvPr>
          <p:cNvSpPr/>
          <p:nvPr/>
        </p:nvSpPr>
        <p:spPr>
          <a:xfrm>
            <a:off x="8743951" y="2659963"/>
            <a:ext cx="3357378" cy="1378054"/>
          </a:xfrm>
          <a:prstGeom prst="cloud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5 derived types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81E6F3D-38F6-B44F-B389-6C949958D356}"/>
              </a:ext>
            </a:extLst>
          </p:cNvPr>
          <p:cNvSpPr/>
          <p:nvPr/>
        </p:nvSpPr>
        <p:spPr>
          <a:xfrm>
            <a:off x="8722879" y="4038017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6 derived types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2D493C-4C74-2641-BDEA-A67A9C415A4F}"/>
              </a:ext>
            </a:extLst>
          </p:cNvPr>
          <p:cNvGrpSpPr/>
          <p:nvPr/>
        </p:nvGrpSpPr>
        <p:grpSpPr>
          <a:xfrm>
            <a:off x="0" y="3536846"/>
            <a:ext cx="8072439" cy="3213308"/>
            <a:chOff x="0" y="3536846"/>
            <a:chExt cx="8072439" cy="32133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BF3C72-21B4-1D44-B646-D0BC6FB2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3" r="25918"/>
            <a:stretch/>
          </p:blipFill>
          <p:spPr>
            <a:xfrm>
              <a:off x="2314575" y="3536846"/>
              <a:ext cx="5757864" cy="32133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521B02-9A82-C44A-A158-50525E7D482C}"/>
                </a:ext>
              </a:extLst>
            </p:cNvPr>
            <p:cNvSpPr/>
            <p:nvPr/>
          </p:nvSpPr>
          <p:spPr>
            <a:xfrm>
              <a:off x="7915275" y="6110483"/>
              <a:ext cx="157164" cy="3143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D65FBC-19E7-C54C-B8D5-4587D89B05C7}"/>
                </a:ext>
              </a:extLst>
            </p:cNvPr>
            <p:cNvSpPr/>
            <p:nvPr/>
          </p:nvSpPr>
          <p:spPr>
            <a:xfrm>
              <a:off x="0" y="3536846"/>
              <a:ext cx="4338639" cy="4770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374227-8DD7-114D-85D4-0790039FD7EE}"/>
              </a:ext>
            </a:extLst>
          </p:cNvPr>
          <p:cNvCxnSpPr>
            <a:cxnSpLocks/>
            <a:stCxn id="8" idx="2"/>
            <a:endCxn id="5" idx="3"/>
          </p:cNvCxnSpPr>
          <p:nvPr/>
        </p:nvCxnSpPr>
        <p:spPr>
          <a:xfrm flipH="1">
            <a:off x="8072439" y="4727044"/>
            <a:ext cx="660732" cy="416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37B281-1D24-5343-AC57-2E4F35D105B0}"/>
              </a:ext>
            </a:extLst>
          </p:cNvPr>
          <p:cNvCxnSpPr>
            <a:cxnSpLocks/>
          </p:cNvCxnSpPr>
          <p:nvPr/>
        </p:nvCxnSpPr>
        <p:spPr>
          <a:xfrm flipH="1">
            <a:off x="7905862" y="3456331"/>
            <a:ext cx="965063" cy="754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6F35D24E-321B-364F-B399-EA0528CA9452}"/>
              </a:ext>
            </a:extLst>
          </p:cNvPr>
          <p:cNvSpPr/>
          <p:nvPr/>
        </p:nvSpPr>
        <p:spPr>
          <a:xfrm>
            <a:off x="8666133" y="5524500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16 derived types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F3A571-D58F-1B4F-8731-D0DB5AD9FF16}"/>
              </a:ext>
            </a:extLst>
          </p:cNvPr>
          <p:cNvCxnSpPr>
            <a:cxnSpLocks/>
            <a:stCxn id="18" idx="2"/>
            <a:endCxn id="6" idx="1"/>
          </p:cNvCxnSpPr>
          <p:nvPr/>
        </p:nvCxnSpPr>
        <p:spPr>
          <a:xfrm flipH="1">
            <a:off x="7915275" y="6213527"/>
            <a:ext cx="761150" cy="54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6BA551C-3FAB-6742-9440-3EAAAD54C09F}"/>
              </a:ext>
            </a:extLst>
          </p:cNvPr>
          <p:cNvSpPr/>
          <p:nvPr/>
        </p:nvSpPr>
        <p:spPr>
          <a:xfrm>
            <a:off x="5747970" y="1072699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better understand what these three base types mean.</a:t>
            </a:r>
          </a:p>
        </p:txBody>
      </p:sp>
    </p:spTree>
    <p:extLst>
      <p:ext uri="{BB962C8B-B14F-4D97-AF65-F5344CB8AC3E}">
        <p14:creationId xmlns:p14="http://schemas.microsoft.com/office/powerpoint/2010/main" val="177428673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Field Filters (16 concrete types)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field.  Mesh is unchanged.</a:t>
            </a:r>
          </a:p>
          <a:p>
            <a:pPr lvl="1"/>
            <a:r>
              <a:rPr lang="en-US" dirty="0"/>
              <a:t>However: some seem to change vertex locations.  (Hank doesn’t like this.)</a:t>
            </a:r>
          </a:p>
          <a:p>
            <a:r>
              <a:rPr lang="en-US" u="sng" dirty="0"/>
              <a:t>Example 1</a:t>
            </a:r>
            <a:r>
              <a:rPr lang="en-US" dirty="0"/>
              <a:t>: calculate density from mass and volume</a:t>
            </a:r>
          </a:p>
          <a:p>
            <a:r>
              <a:rPr lang="en-US" u="sng" dirty="0"/>
              <a:t>Example 2</a:t>
            </a:r>
            <a:r>
              <a:rPr lang="en-US" dirty="0"/>
              <a:t>: take mesh and calculate area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74386-EE05-6242-9F55-E17CD0E0C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4153706"/>
            <a:ext cx="6040959" cy="264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F11CD-48FB-3E43-9258-BB1D2CC6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59" y="4153706"/>
            <a:ext cx="5996800" cy="251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165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7F35CC-28AE-664F-A280-130289836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2240281"/>
            <a:ext cx="4644572" cy="43503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3C7BB-4650-8B48-AB53-26B4200F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6" y="2240281"/>
            <a:ext cx="4653486" cy="4350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Set Filters (5 concrete types)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4" y="1325880"/>
            <a:ext cx="11369809" cy="4047778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mesh &amp;&amp; NO fields are needed to do the operation.</a:t>
            </a:r>
          </a:p>
          <a:p>
            <a:r>
              <a:rPr lang="en-US" u="sng" dirty="0"/>
              <a:t>Example</a:t>
            </a:r>
            <a:r>
              <a:rPr lang="en-US" dirty="0"/>
              <a:t>: clip based on sphere</a:t>
            </a:r>
          </a:p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877FC03-D3C0-0C44-BE14-4A59CC09659F}"/>
              </a:ext>
            </a:extLst>
          </p:cNvPr>
          <p:cNvSpPr/>
          <p:nvPr/>
        </p:nvSpPr>
        <p:spPr>
          <a:xfrm>
            <a:off x="5272087" y="4157662"/>
            <a:ext cx="1471613" cy="328613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56D523-E6A6-EB4E-B43A-FB8D50429D00}"/>
              </a:ext>
            </a:extLst>
          </p:cNvPr>
          <p:cNvSpPr/>
          <p:nvPr/>
        </p:nvSpPr>
        <p:spPr>
          <a:xfrm>
            <a:off x="3362573" y="5120191"/>
            <a:ext cx="4967655" cy="147047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There was a field on the input and a field on the output, but the field was not used to carry out the operation.</a:t>
            </a:r>
          </a:p>
        </p:txBody>
      </p:sp>
    </p:spTree>
    <p:extLst>
      <p:ext uri="{BB962C8B-B14F-4D97-AF65-F5344CB8AC3E}">
        <p14:creationId xmlns:p14="http://schemas.microsoft.com/office/powerpoint/2010/main" val="2738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DABCB-3936-E148-9BF4-3EF52A57BD76}"/>
              </a:ext>
            </a:extLst>
          </p:cNvPr>
          <p:cNvCxnSpPr>
            <a:cxnSpLocks/>
          </p:cNvCxnSpPr>
          <p:nvPr/>
        </p:nvCxnSpPr>
        <p:spPr>
          <a:xfrm>
            <a:off x="2423572" y="5784174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20F8F7-3DC1-284C-A0BC-4BB5D51AB4E8}"/>
              </a:ext>
            </a:extLst>
          </p:cNvPr>
          <p:cNvSpPr/>
          <p:nvPr/>
        </p:nvSpPr>
        <p:spPr>
          <a:xfrm>
            <a:off x="6686105" y="47472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769AE4-B68F-3846-AFC3-F73344CAB5BB}"/>
              </a:ext>
            </a:extLst>
          </p:cNvPr>
          <p:cNvSpPr/>
          <p:nvPr/>
        </p:nvSpPr>
        <p:spPr>
          <a:xfrm>
            <a:off x="6700427" y="37284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42B024-C327-D149-AEC2-F16E40A117E5}"/>
              </a:ext>
            </a:extLst>
          </p:cNvPr>
          <p:cNvSpPr/>
          <p:nvPr/>
        </p:nvSpPr>
        <p:spPr>
          <a:xfrm>
            <a:off x="6700428" y="270730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5FCE9-4A11-E647-AFBB-D311013418F8}"/>
              </a:ext>
            </a:extLst>
          </p:cNvPr>
          <p:cNvSpPr/>
          <p:nvPr/>
        </p:nvSpPr>
        <p:spPr>
          <a:xfrm>
            <a:off x="4266593" y="1946066"/>
            <a:ext cx="3162571" cy="402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EF347-F263-6F40-8E4C-EA17F2001299}"/>
              </a:ext>
            </a:extLst>
          </p:cNvPr>
          <p:cNvSpPr/>
          <p:nvPr/>
        </p:nvSpPr>
        <p:spPr>
          <a:xfrm>
            <a:off x="2423572" y="1653858"/>
            <a:ext cx="2188135" cy="44741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F5826-1E34-C64B-A65D-495330B7DCF4}"/>
              </a:ext>
            </a:extLst>
          </p:cNvPr>
          <p:cNvSpPr/>
          <p:nvPr/>
        </p:nvSpPr>
        <p:spPr>
          <a:xfrm>
            <a:off x="4039829" y="2334577"/>
            <a:ext cx="3069496" cy="1155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33E14-CEBB-5348-8BE7-8E4E269EC63E}"/>
              </a:ext>
            </a:extLst>
          </p:cNvPr>
          <p:cNvSpPr/>
          <p:nvPr/>
        </p:nvSpPr>
        <p:spPr>
          <a:xfrm>
            <a:off x="2761195" y="1946067"/>
            <a:ext cx="1607605" cy="4073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9144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ALPINE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1978E20-D048-EC4C-80A2-36C4AD41E06B}"/>
              </a:ext>
            </a:extLst>
          </p:cNvPr>
          <p:cNvSpPr/>
          <p:nvPr/>
        </p:nvSpPr>
        <p:spPr>
          <a:xfrm>
            <a:off x="8881438" y="47351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8495936-1DBC-4A4D-9BA0-65457C9F46D6}"/>
              </a:ext>
            </a:extLst>
          </p:cNvPr>
          <p:cNvSpPr/>
          <p:nvPr/>
        </p:nvSpPr>
        <p:spPr>
          <a:xfrm>
            <a:off x="8881438" y="376649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4004544-A8EF-2649-8B8A-C2AAECE77043}"/>
              </a:ext>
            </a:extLst>
          </p:cNvPr>
          <p:cNvSpPr/>
          <p:nvPr/>
        </p:nvSpPr>
        <p:spPr>
          <a:xfrm>
            <a:off x="8881439" y="274532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3D7CA9-52DE-8A45-8C03-C782511E9BE0}"/>
              </a:ext>
            </a:extLst>
          </p:cNvPr>
          <p:cNvSpPr/>
          <p:nvPr/>
        </p:nvSpPr>
        <p:spPr>
          <a:xfrm>
            <a:off x="10169689" y="2413888"/>
            <a:ext cx="1834898" cy="323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DF6923-BF1F-B34B-8126-BE1E834AC441}"/>
              </a:ext>
            </a:extLst>
          </p:cNvPr>
          <p:cNvSpPr/>
          <p:nvPr/>
        </p:nvSpPr>
        <p:spPr>
          <a:xfrm>
            <a:off x="1116213" y="3056740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288CA0D-59DB-6B45-9CD9-0D8351928D78}"/>
              </a:ext>
            </a:extLst>
          </p:cNvPr>
          <p:cNvSpPr/>
          <p:nvPr/>
        </p:nvSpPr>
        <p:spPr>
          <a:xfrm>
            <a:off x="1116212" y="394913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9D149A6-DE9D-EE4C-989A-E2CA2BD86FAC}"/>
              </a:ext>
            </a:extLst>
          </p:cNvPr>
          <p:cNvSpPr/>
          <p:nvPr/>
        </p:nvSpPr>
        <p:spPr>
          <a:xfrm>
            <a:off x="1116211" y="48243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BB9F27-3A04-9741-994A-4706FB996D76}"/>
              </a:ext>
            </a:extLst>
          </p:cNvPr>
          <p:cNvSpPr/>
          <p:nvPr/>
        </p:nvSpPr>
        <p:spPr>
          <a:xfrm>
            <a:off x="1123731" y="219880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14C9C-85B4-9A4C-B952-97071BFC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7" y="140631"/>
            <a:ext cx="11372473" cy="914400"/>
          </a:xfrm>
        </p:spPr>
        <p:txBody>
          <a:bodyPr/>
          <a:lstStyle/>
          <a:p>
            <a:r>
              <a:rPr lang="en-US" dirty="0"/>
              <a:t>VTK-m is a critical part of USA Department of Energy visualization strategy.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FB7FB-9E4A-9D46-9FBB-C4B7851E3FAC}"/>
              </a:ext>
            </a:extLst>
          </p:cNvPr>
          <p:cNvSpPr txBox="1"/>
          <p:nvPr/>
        </p:nvSpPr>
        <p:spPr>
          <a:xfrm>
            <a:off x="822899" y="1066799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A5DDC8-92EE-5442-832E-D4122DC84FC8}"/>
              </a:ext>
            </a:extLst>
          </p:cNvPr>
          <p:cNvSpPr/>
          <p:nvPr/>
        </p:nvSpPr>
        <p:spPr>
          <a:xfrm>
            <a:off x="7993467" y="2707304"/>
            <a:ext cx="166342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Cinema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70C43-CE22-5E4B-863A-83E3047AD1FE}"/>
              </a:ext>
            </a:extLst>
          </p:cNvPr>
          <p:cNvSpPr/>
          <p:nvPr/>
        </p:nvSpPr>
        <p:spPr>
          <a:xfrm>
            <a:off x="576480" y="2155220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C956C-4E71-D246-9763-AB1D72944878}"/>
              </a:ext>
            </a:extLst>
          </p:cNvPr>
          <p:cNvSpPr/>
          <p:nvPr/>
        </p:nvSpPr>
        <p:spPr>
          <a:xfrm>
            <a:off x="568962" y="3036009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21D7-7332-CA4A-BF80-882DABA380BA}"/>
              </a:ext>
            </a:extLst>
          </p:cNvPr>
          <p:cNvSpPr/>
          <p:nvPr/>
        </p:nvSpPr>
        <p:spPr>
          <a:xfrm>
            <a:off x="576479" y="3920724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462E1-F7CE-A545-8D4D-357170D815FA}"/>
              </a:ext>
            </a:extLst>
          </p:cNvPr>
          <p:cNvSpPr/>
          <p:nvPr/>
        </p:nvSpPr>
        <p:spPr>
          <a:xfrm>
            <a:off x="5001414" y="3699269"/>
            <a:ext cx="1828104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384927-1441-1547-9AA5-52FA906B16EB}"/>
              </a:ext>
            </a:extLst>
          </p:cNvPr>
          <p:cNvSpPr/>
          <p:nvPr/>
        </p:nvSpPr>
        <p:spPr>
          <a:xfrm>
            <a:off x="5001414" y="4692753"/>
            <a:ext cx="1828104" cy="112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75C9-A216-EF45-BEA0-FF139BE4F82F}"/>
              </a:ext>
            </a:extLst>
          </p:cNvPr>
          <p:cNvSpPr/>
          <p:nvPr/>
        </p:nvSpPr>
        <p:spPr>
          <a:xfrm>
            <a:off x="5001414" y="2566254"/>
            <a:ext cx="182810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New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DB3A7-5C8C-AA45-A0DB-209F0CDA00E0}"/>
              </a:ext>
            </a:extLst>
          </p:cNvPr>
          <p:cNvSpPr/>
          <p:nvPr/>
        </p:nvSpPr>
        <p:spPr>
          <a:xfrm>
            <a:off x="2973554" y="2559872"/>
            <a:ext cx="113873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5B9CF-CB6C-B647-B463-4E42CF87E79E}"/>
              </a:ext>
            </a:extLst>
          </p:cNvPr>
          <p:cNvSpPr/>
          <p:nvPr/>
        </p:nvSpPr>
        <p:spPr>
          <a:xfrm>
            <a:off x="568961" y="4801513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19F64-6BFF-584F-80F4-7423B65222F2}"/>
              </a:ext>
            </a:extLst>
          </p:cNvPr>
          <p:cNvSpPr txBox="1"/>
          <p:nvPr/>
        </p:nvSpPr>
        <p:spPr>
          <a:xfrm>
            <a:off x="7798022" y="1080214"/>
            <a:ext cx="22301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Output/Artifacts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4ACD9-9195-834A-9CFF-D7794F5C2649}"/>
              </a:ext>
            </a:extLst>
          </p:cNvPr>
          <p:cNvSpPr txBox="1"/>
          <p:nvPr/>
        </p:nvSpPr>
        <p:spPr>
          <a:xfrm>
            <a:off x="2761195" y="1055031"/>
            <a:ext cx="17198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 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FE9AA-2888-CE4E-9D50-1D5B7971650D}"/>
              </a:ext>
            </a:extLst>
          </p:cNvPr>
          <p:cNvSpPr txBox="1"/>
          <p:nvPr/>
        </p:nvSpPr>
        <p:spPr>
          <a:xfrm>
            <a:off x="4481082" y="1066799"/>
            <a:ext cx="2948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</a:t>
            </a:r>
            <a:r>
              <a:rPr lang="en-US" dirty="0"/>
              <a:t> </a:t>
            </a:r>
            <a:r>
              <a:rPr lang="en-US" b="1" dirty="0"/>
              <a:t>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Algorithms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B66A24-CCC5-D845-926B-85AECED2DC46}"/>
              </a:ext>
            </a:extLst>
          </p:cNvPr>
          <p:cNvSpPr/>
          <p:nvPr/>
        </p:nvSpPr>
        <p:spPr>
          <a:xfrm>
            <a:off x="5284946" y="5228259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Rover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B3DB1-A3B5-DA4C-A37D-CD2A915BC5EE}"/>
              </a:ext>
            </a:extLst>
          </p:cNvPr>
          <p:cNvSpPr/>
          <p:nvPr/>
        </p:nvSpPr>
        <p:spPr>
          <a:xfrm>
            <a:off x="7998254" y="36787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DAD4D5-B0E7-5E43-813C-CB947BE90134}"/>
              </a:ext>
            </a:extLst>
          </p:cNvPr>
          <p:cNvSpPr/>
          <p:nvPr/>
        </p:nvSpPr>
        <p:spPr>
          <a:xfrm>
            <a:off x="7993466" y="46854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3B6E-4A07-3044-B97A-10E51B0BEE1D}"/>
              </a:ext>
            </a:extLst>
          </p:cNvPr>
          <p:cNvSpPr/>
          <p:nvPr/>
        </p:nvSpPr>
        <p:spPr>
          <a:xfrm>
            <a:off x="2989582" y="3717061"/>
            <a:ext cx="1122706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VisIt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Libsim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DA788-B27F-8B49-971E-881E8536B59F}"/>
              </a:ext>
            </a:extLst>
          </p:cNvPr>
          <p:cNvSpPr/>
          <p:nvPr/>
        </p:nvSpPr>
        <p:spPr>
          <a:xfrm>
            <a:off x="2996399" y="4853884"/>
            <a:ext cx="1115889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ParaView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C9A8CE-516F-EC42-AFCE-50685CCCB9A5}"/>
              </a:ext>
            </a:extLst>
          </p:cNvPr>
          <p:cNvSpPr txBox="1"/>
          <p:nvPr/>
        </p:nvSpPr>
        <p:spPr>
          <a:xfrm>
            <a:off x="10169690" y="1066798"/>
            <a:ext cx="1834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Post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Processing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280E5E-2868-394E-8764-D019714F0DF9}"/>
              </a:ext>
            </a:extLst>
          </p:cNvPr>
          <p:cNvSpPr/>
          <p:nvPr/>
        </p:nvSpPr>
        <p:spPr>
          <a:xfrm>
            <a:off x="10471935" y="2690556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ParaView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5E7049-2220-9742-95FD-C2772DC0360E}"/>
              </a:ext>
            </a:extLst>
          </p:cNvPr>
          <p:cNvSpPr/>
          <p:nvPr/>
        </p:nvSpPr>
        <p:spPr>
          <a:xfrm>
            <a:off x="10471935" y="3699392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VisIt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8B61F5-1B56-5F43-9560-0716A116A3EF}"/>
              </a:ext>
            </a:extLst>
          </p:cNvPr>
          <p:cNvSpPr/>
          <p:nvPr/>
        </p:nvSpPr>
        <p:spPr>
          <a:xfrm>
            <a:off x="10471935" y="4708228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054562-62A7-6E47-8FA3-E36A70D3AA19}"/>
              </a:ext>
            </a:extLst>
          </p:cNvPr>
          <p:cNvSpPr/>
          <p:nvPr/>
        </p:nvSpPr>
        <p:spPr>
          <a:xfrm>
            <a:off x="4208936" y="2372987"/>
            <a:ext cx="206218" cy="107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AFBC59-1EC0-FF4E-9489-E0BB67EFE59A}"/>
              </a:ext>
            </a:extLst>
          </p:cNvPr>
          <p:cNvCxnSpPr>
            <a:cxnSpLocks/>
          </p:cNvCxnSpPr>
          <p:nvPr/>
        </p:nvCxnSpPr>
        <p:spPr>
          <a:xfrm>
            <a:off x="11996080" y="5425352"/>
            <a:ext cx="0" cy="117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62281E-8821-774D-B156-0A92AFE5449C}"/>
              </a:ext>
            </a:extLst>
          </p:cNvPr>
          <p:cNvCxnSpPr>
            <a:cxnSpLocks/>
          </p:cNvCxnSpPr>
          <p:nvPr/>
        </p:nvCxnSpPr>
        <p:spPr>
          <a:xfrm>
            <a:off x="2432079" y="6343774"/>
            <a:ext cx="9555495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02DE7-7935-054A-B38C-8922B98674D6}"/>
              </a:ext>
            </a:extLst>
          </p:cNvPr>
          <p:cNvSpPr/>
          <p:nvPr/>
        </p:nvSpPr>
        <p:spPr>
          <a:xfrm>
            <a:off x="6762539" y="6128031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2F45FA-DFED-BC49-ABB5-1401F4F1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0" y="2799470"/>
            <a:ext cx="1085294" cy="2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804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E737DBE-7DBA-F24F-9979-C398FE37C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35" y="2172568"/>
            <a:ext cx="4779963" cy="44858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3C7BB-4650-8B48-AB53-26B4200F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96" y="2240281"/>
            <a:ext cx="4653486" cy="43503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Set With Field Filters (6 concrete types)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4" y="1325880"/>
            <a:ext cx="11369809" cy="4047778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mesh &amp;&amp; fields </a:t>
            </a:r>
            <a:r>
              <a:rPr lang="en-US" b="1" u="sng" dirty="0"/>
              <a:t>ARE</a:t>
            </a:r>
            <a:r>
              <a:rPr lang="en-US" dirty="0"/>
              <a:t> needed to do the operation.</a:t>
            </a:r>
          </a:p>
          <a:p>
            <a:r>
              <a:rPr lang="en-US" u="sng" dirty="0"/>
              <a:t>Example</a:t>
            </a:r>
            <a:r>
              <a:rPr lang="en-US" dirty="0"/>
              <a:t>: Marching Cubes (</a:t>
            </a:r>
            <a:r>
              <a:rPr lang="en-US" dirty="0" err="1"/>
              <a:t>isosurface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877FC03-D3C0-0C44-BE14-4A59CC09659F}"/>
              </a:ext>
            </a:extLst>
          </p:cNvPr>
          <p:cNvSpPr/>
          <p:nvPr/>
        </p:nvSpPr>
        <p:spPr>
          <a:xfrm>
            <a:off x="5272087" y="4157662"/>
            <a:ext cx="1471613" cy="328613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356D523-E6A6-EB4E-B43A-FB8D50429D00}"/>
              </a:ext>
            </a:extLst>
          </p:cNvPr>
          <p:cNvSpPr/>
          <p:nvPr/>
        </p:nvSpPr>
        <p:spPr>
          <a:xfrm>
            <a:off x="3362573" y="5120191"/>
            <a:ext cx="4967655" cy="147047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There was a field on the input and it was used to create the output.</a:t>
            </a:r>
          </a:p>
        </p:txBody>
      </p:sp>
    </p:spTree>
    <p:extLst>
      <p:ext uri="{BB962C8B-B14F-4D97-AF65-F5344CB8AC3E}">
        <p14:creationId xmlns:p14="http://schemas.microsoft.com/office/powerpoint/2010/main" val="936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Filters in VTK-m fall into 3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Field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Filters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Data Set With Field Filters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33A8F185-88F2-5844-8C99-2251181142B9}"/>
              </a:ext>
            </a:extLst>
          </p:cNvPr>
          <p:cNvSpPr/>
          <p:nvPr/>
        </p:nvSpPr>
        <p:spPr>
          <a:xfrm>
            <a:off x="8743951" y="2659963"/>
            <a:ext cx="3357378" cy="1378054"/>
          </a:xfrm>
          <a:prstGeom prst="cloud">
            <a:avLst/>
          </a:prstGeom>
          <a:noFill/>
          <a:ln>
            <a:solidFill>
              <a:schemeClr val="tx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5 derived types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81E6F3D-38F6-B44F-B389-6C949958D356}"/>
              </a:ext>
            </a:extLst>
          </p:cNvPr>
          <p:cNvSpPr/>
          <p:nvPr/>
        </p:nvSpPr>
        <p:spPr>
          <a:xfrm>
            <a:off x="8722879" y="4038017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6 derived types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02D493C-4C74-2641-BDEA-A67A9C415A4F}"/>
              </a:ext>
            </a:extLst>
          </p:cNvPr>
          <p:cNvGrpSpPr/>
          <p:nvPr/>
        </p:nvGrpSpPr>
        <p:grpSpPr>
          <a:xfrm>
            <a:off x="0" y="3536846"/>
            <a:ext cx="8072439" cy="3213308"/>
            <a:chOff x="0" y="3536846"/>
            <a:chExt cx="8072439" cy="32133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BF3C72-21B4-1D44-B646-D0BC6FB25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43" r="25918"/>
            <a:stretch/>
          </p:blipFill>
          <p:spPr>
            <a:xfrm>
              <a:off x="2314575" y="3536846"/>
              <a:ext cx="5757864" cy="321330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521B02-9A82-C44A-A158-50525E7D482C}"/>
                </a:ext>
              </a:extLst>
            </p:cNvPr>
            <p:cNvSpPr/>
            <p:nvPr/>
          </p:nvSpPr>
          <p:spPr>
            <a:xfrm>
              <a:off x="7915275" y="6110483"/>
              <a:ext cx="157164" cy="3143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9D65FBC-19E7-C54C-B8D5-4587D89B05C7}"/>
                </a:ext>
              </a:extLst>
            </p:cNvPr>
            <p:cNvSpPr/>
            <p:nvPr/>
          </p:nvSpPr>
          <p:spPr>
            <a:xfrm>
              <a:off x="0" y="3536846"/>
              <a:ext cx="4338639" cy="47701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9374227-8DD7-114D-85D4-0790039FD7EE}"/>
              </a:ext>
            </a:extLst>
          </p:cNvPr>
          <p:cNvCxnSpPr>
            <a:cxnSpLocks/>
            <a:stCxn id="8" idx="2"/>
            <a:endCxn id="5" idx="3"/>
          </p:cNvCxnSpPr>
          <p:nvPr/>
        </p:nvCxnSpPr>
        <p:spPr>
          <a:xfrm flipH="1">
            <a:off x="8072439" y="4727044"/>
            <a:ext cx="660732" cy="4164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37B281-1D24-5343-AC57-2E4F35D105B0}"/>
              </a:ext>
            </a:extLst>
          </p:cNvPr>
          <p:cNvCxnSpPr>
            <a:cxnSpLocks/>
          </p:cNvCxnSpPr>
          <p:nvPr/>
        </p:nvCxnSpPr>
        <p:spPr>
          <a:xfrm flipH="1">
            <a:off x="7905862" y="3456331"/>
            <a:ext cx="965063" cy="7543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>
            <a:extLst>
              <a:ext uri="{FF2B5EF4-FFF2-40B4-BE49-F238E27FC236}">
                <a16:creationId xmlns:a16="http://schemas.microsoft.com/office/drawing/2014/main" id="{6F35D24E-321B-364F-B399-EA0528CA9452}"/>
              </a:ext>
            </a:extLst>
          </p:cNvPr>
          <p:cNvSpPr/>
          <p:nvPr/>
        </p:nvSpPr>
        <p:spPr>
          <a:xfrm>
            <a:off x="8666133" y="5524500"/>
            <a:ext cx="3317900" cy="1378054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16 derived types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BF3A571-D58F-1B4F-8731-D0DB5AD9FF16}"/>
              </a:ext>
            </a:extLst>
          </p:cNvPr>
          <p:cNvCxnSpPr>
            <a:cxnSpLocks/>
            <a:stCxn id="18" idx="2"/>
            <a:endCxn id="6" idx="1"/>
          </p:cNvCxnSpPr>
          <p:nvPr/>
        </p:nvCxnSpPr>
        <p:spPr>
          <a:xfrm flipH="1">
            <a:off x="7915275" y="6213527"/>
            <a:ext cx="761150" cy="541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66BA551C-3FAB-6742-9440-3EAAAD54C09F}"/>
              </a:ext>
            </a:extLst>
          </p:cNvPr>
          <p:cNvSpPr/>
          <p:nvPr/>
        </p:nvSpPr>
        <p:spPr>
          <a:xfrm>
            <a:off x="5747970" y="1072699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OK, so what are the filters?</a:t>
            </a:r>
          </a:p>
        </p:txBody>
      </p:sp>
    </p:spTree>
    <p:extLst>
      <p:ext uri="{BB962C8B-B14F-4D97-AF65-F5344CB8AC3E}">
        <p14:creationId xmlns:p14="http://schemas.microsoft.com/office/powerpoint/2010/main" val="52221557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Field Filters (16 concrete types)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A74386-EE05-6242-9F55-E17CD0E0C8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" y="1739119"/>
            <a:ext cx="6040959" cy="264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2F11CD-48FB-3E43-9258-BB1D2CC65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996" y="1739119"/>
            <a:ext cx="5996800" cy="2517066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1176C87-39BD-9642-84EE-4CAA82E5A96D}"/>
              </a:ext>
            </a:extLst>
          </p:cNvPr>
          <p:cNvSpPr txBox="1">
            <a:spLocks/>
          </p:cNvSpPr>
          <p:nvPr/>
        </p:nvSpPr>
        <p:spPr bwMode="auto">
          <a:xfrm>
            <a:off x="443458" y="4300747"/>
            <a:ext cx="2427334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Cell Average</a:t>
            </a:r>
          </a:p>
          <a:p>
            <a:r>
              <a:rPr lang="en-US" dirty="0"/>
              <a:t>Coordinate System Transform</a:t>
            </a:r>
          </a:p>
          <a:p>
            <a:r>
              <a:rPr lang="en-US" dirty="0"/>
              <a:t>Cross Product</a:t>
            </a:r>
          </a:p>
          <a:p>
            <a:r>
              <a:rPr lang="en-US" dirty="0"/>
              <a:t>Dot Product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9E99F29-5F38-CA44-8BE4-167E206FD763}"/>
              </a:ext>
            </a:extLst>
          </p:cNvPr>
          <p:cNvSpPr txBox="1">
            <a:spLocks/>
          </p:cNvSpPr>
          <p:nvPr/>
        </p:nvSpPr>
        <p:spPr bwMode="auto">
          <a:xfrm>
            <a:off x="3226847" y="4300747"/>
            <a:ext cx="2427334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Connected Components</a:t>
            </a:r>
          </a:p>
          <a:p>
            <a:r>
              <a:rPr lang="en-US" dirty="0"/>
              <a:t>Field to Colors</a:t>
            </a:r>
          </a:p>
          <a:p>
            <a:r>
              <a:rPr lang="en-US" dirty="0"/>
              <a:t>Gradients</a:t>
            </a:r>
          </a:p>
          <a:p>
            <a:r>
              <a:rPr lang="en-US" dirty="0"/>
              <a:t>Histogram</a:t>
            </a:r>
          </a:p>
          <a:p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469418C-EC9F-7F4F-AE0B-16276A3D6912}"/>
              </a:ext>
            </a:extLst>
          </p:cNvPr>
          <p:cNvSpPr txBox="1">
            <a:spLocks/>
          </p:cNvSpPr>
          <p:nvPr/>
        </p:nvSpPr>
        <p:spPr bwMode="auto">
          <a:xfrm>
            <a:off x="6010235" y="4256185"/>
            <a:ext cx="2825149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Point Average</a:t>
            </a:r>
          </a:p>
          <a:p>
            <a:r>
              <a:rPr lang="en-US" dirty="0"/>
              <a:t>Point Elevation</a:t>
            </a:r>
          </a:p>
          <a:p>
            <a:r>
              <a:rPr lang="en-US" dirty="0"/>
              <a:t>Point Transform</a:t>
            </a:r>
          </a:p>
          <a:p>
            <a:r>
              <a:rPr lang="en-US" dirty="0"/>
              <a:t>Surface </a:t>
            </a:r>
            <a:r>
              <a:rPr lang="en-US" dirty="0" err="1"/>
              <a:t>Normals</a:t>
            </a:r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95F5F58-4858-734B-BE41-62244A3B87C8}"/>
              </a:ext>
            </a:extLst>
          </p:cNvPr>
          <p:cNvSpPr txBox="1">
            <a:spLocks/>
          </p:cNvSpPr>
          <p:nvPr/>
        </p:nvSpPr>
        <p:spPr bwMode="auto">
          <a:xfrm>
            <a:off x="8835384" y="4300746"/>
            <a:ext cx="2825149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Vector Magnitude</a:t>
            </a:r>
          </a:p>
          <a:p>
            <a:r>
              <a:rPr lang="en-US" dirty="0"/>
              <a:t>Warp Scalar</a:t>
            </a:r>
          </a:p>
          <a:p>
            <a:r>
              <a:rPr lang="en-US" dirty="0"/>
              <a:t>Warp Vector</a:t>
            </a:r>
          </a:p>
          <a:p>
            <a:r>
              <a:rPr lang="en-US" dirty="0"/>
              <a:t>ZFP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54" y="1165860"/>
            <a:ext cx="11369809" cy="440782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field.  Mesh is unchanged.</a:t>
            </a:r>
          </a:p>
          <a:p>
            <a:pPr lvl="1"/>
            <a:r>
              <a:rPr lang="en-US" dirty="0"/>
              <a:t>However: some seem to change vertex locations.  (Hank doesn’t like this.)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373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D7F35CC-28AE-664F-A280-130289836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656" y="1931271"/>
            <a:ext cx="3345265" cy="3133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13C7BB-4650-8B48-AB53-26B4200F23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8" y="1931271"/>
            <a:ext cx="3351686" cy="31333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Data Set Filters (5 concrete types)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4" y="1325880"/>
            <a:ext cx="11369809" cy="4047778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mesh &amp;&amp; NO fields are needed to do the operation.</a:t>
            </a:r>
          </a:p>
          <a:p>
            <a:endParaRPr lang="en-US" dirty="0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1877FC03-D3C0-0C44-BE14-4A59CC09659F}"/>
              </a:ext>
            </a:extLst>
          </p:cNvPr>
          <p:cNvSpPr/>
          <p:nvPr/>
        </p:nvSpPr>
        <p:spPr>
          <a:xfrm>
            <a:off x="5076111" y="3141934"/>
            <a:ext cx="1471613" cy="7120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B6F8CC-9951-4740-82BD-9C5C5E32E7CF}"/>
              </a:ext>
            </a:extLst>
          </p:cNvPr>
          <p:cNvSpPr txBox="1">
            <a:spLocks/>
          </p:cNvSpPr>
          <p:nvPr/>
        </p:nvSpPr>
        <p:spPr bwMode="auto">
          <a:xfrm>
            <a:off x="4272518" y="4201025"/>
            <a:ext cx="5744691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Clean Grid</a:t>
            </a:r>
          </a:p>
          <a:p>
            <a:r>
              <a:rPr lang="en-US" dirty="0"/>
              <a:t>Clip With Implicit Function</a:t>
            </a:r>
          </a:p>
          <a:p>
            <a:r>
              <a:rPr lang="en-US" dirty="0"/>
              <a:t>External Faces</a:t>
            </a:r>
          </a:p>
          <a:p>
            <a:r>
              <a:rPr lang="en-US" dirty="0"/>
              <a:t>Ghost Cell Classification</a:t>
            </a:r>
          </a:p>
          <a:p>
            <a:r>
              <a:rPr lang="en-US" dirty="0"/>
              <a:t>Vertex Clustering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4650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1341D-39BA-8740-9910-AF7309D1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 Data Set With Field Filters (6 concrete types)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6038C9-7710-D246-A21B-DFB565D78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328" y="1931271"/>
            <a:ext cx="3351686" cy="3133377"/>
          </a:xfrm>
          <a:prstGeom prst="rect">
            <a:avLst/>
          </a:prstGeom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BF95D1A7-CFDD-0144-B12D-3C11D9A810C8}"/>
              </a:ext>
            </a:extLst>
          </p:cNvPr>
          <p:cNvSpPr/>
          <p:nvPr/>
        </p:nvSpPr>
        <p:spPr>
          <a:xfrm>
            <a:off x="5076111" y="3141934"/>
            <a:ext cx="1471613" cy="712050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5F13C-D457-CB46-A112-457B9A43D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24" y="1325880"/>
            <a:ext cx="11369809" cy="4047778"/>
          </a:xfrm>
        </p:spPr>
        <p:txBody>
          <a:bodyPr/>
          <a:lstStyle/>
          <a:p>
            <a:r>
              <a:rPr lang="en-US" u="sng" dirty="0"/>
              <a:t>Defined</a:t>
            </a:r>
            <a:r>
              <a:rPr lang="en-US" dirty="0"/>
              <a:t>: a class of filters that generate a new mesh &amp;&amp; fields </a:t>
            </a:r>
            <a:r>
              <a:rPr lang="en-US" b="1" u="sng" dirty="0"/>
              <a:t>ARE</a:t>
            </a:r>
            <a:r>
              <a:rPr lang="en-US" dirty="0"/>
              <a:t> needed to do the operation.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737DBE-7DBA-F24F-9979-C398FE37C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24" y="1794760"/>
            <a:ext cx="3484307" cy="326988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8D9B6F-3A9C-4C47-BDA7-FFB0F01C57F2}"/>
              </a:ext>
            </a:extLst>
          </p:cNvPr>
          <p:cNvSpPr txBox="1">
            <a:spLocks/>
          </p:cNvSpPr>
          <p:nvPr/>
        </p:nvSpPr>
        <p:spPr bwMode="auto">
          <a:xfrm>
            <a:off x="2203765" y="5153455"/>
            <a:ext cx="5744691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Clip With Field</a:t>
            </a:r>
          </a:p>
          <a:p>
            <a:r>
              <a:rPr lang="en-US" dirty="0"/>
              <a:t>Ghost Cell Removal</a:t>
            </a:r>
          </a:p>
          <a:p>
            <a:r>
              <a:rPr lang="en-US" dirty="0"/>
              <a:t>Marching Cubes</a:t>
            </a:r>
          </a:p>
          <a:p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85C7D0-3F7E-3840-BDA7-A6510AA00086}"/>
              </a:ext>
            </a:extLst>
          </p:cNvPr>
          <p:cNvSpPr txBox="1">
            <a:spLocks/>
          </p:cNvSpPr>
          <p:nvPr/>
        </p:nvSpPr>
        <p:spPr bwMode="auto">
          <a:xfrm>
            <a:off x="5811917" y="5153454"/>
            <a:ext cx="5744691" cy="2036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Threshold</a:t>
            </a:r>
          </a:p>
          <a:p>
            <a:r>
              <a:rPr lang="en-US" dirty="0"/>
              <a:t>Streamlines</a:t>
            </a:r>
          </a:p>
          <a:p>
            <a:r>
              <a:rPr lang="en-US" dirty="0" err="1"/>
              <a:t>Pathlines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88536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data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7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/>
              <a:t>Cell Sets</a:t>
            </a:r>
            <a:r>
              <a:rPr lang="en-US" dirty="0"/>
              <a:t>: topological connections, i.e., how points connect to form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Fields</a:t>
            </a:r>
            <a:r>
              <a:rPr lang="en-US" dirty="0"/>
              <a:t>: e.g., scalars, vectors,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Coordinate System</a:t>
            </a:r>
            <a:r>
              <a:rPr lang="en-US" dirty="0"/>
              <a:t>: special field that describes physical locations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Two important notes:</a:t>
            </a:r>
          </a:p>
          <a:p>
            <a:pPr lvl="1"/>
            <a:r>
              <a:rPr lang="en-US" dirty="0"/>
              <a:t>Helper functions to build data sets for you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MultiBlock</a:t>
            </a:r>
            <a:r>
              <a:rPr lang="en-US" dirty="0"/>
              <a:t> for multi-block data</a:t>
            </a:r>
          </a:p>
        </p:txBody>
      </p:sp>
    </p:spTree>
    <p:extLst>
      <p:ext uri="{BB962C8B-B14F-4D97-AF65-F5344CB8AC3E}">
        <p14:creationId xmlns:p14="http://schemas.microsoft.com/office/powerpoint/2010/main" val="1762604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each type for a single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8479275"/>
              </p:ext>
            </p:extLst>
          </p:nvPr>
        </p:nvGraphicFramePr>
        <p:xfrm>
          <a:off x="365125" y="1736725"/>
          <a:ext cx="1136967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9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#</a:t>
                      </a:r>
                      <a:r>
                        <a:rPr lang="en-US" sz="2400" baseline="0" dirty="0"/>
                        <a:t> for a given </a:t>
                      </a:r>
                      <a:r>
                        <a:rPr lang="en-US" sz="2400" baseline="0" dirty="0" err="1"/>
                        <a:t>vtkm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cont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Cell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Always</a:t>
                      </a:r>
                      <a:r>
                        <a:rPr lang="en-US" sz="2400" baseline="0" dirty="0"/>
                        <a:t> one, and could be more (example: side sets)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  <a:r>
                        <a:rPr lang="en-US" sz="2400" baseline="0" dirty="0"/>
                        <a:t> fields means there is no data on the mesh. </a:t>
                      </a:r>
                    </a:p>
                    <a:p>
                      <a:r>
                        <a:rPr lang="en-US" sz="2400" baseline="0" dirty="0"/>
                        <a:t>Can be any number of fields.  (Often ten or more.)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Coordinate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 1,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0: no</a:t>
                      </a:r>
                      <a:r>
                        <a:rPr lang="en-US" sz="2400" baseline="0" dirty="0"/>
                        <a:t> spatial locations (</a:t>
                      </a:r>
                      <a:r>
                        <a:rPr lang="en-US" sz="2400" baseline="0" dirty="0" err="1"/>
                        <a:t>infovis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r>
                        <a:rPr lang="en-US" sz="2400" baseline="0" dirty="0"/>
                        <a:t>1: typical</a:t>
                      </a:r>
                    </a:p>
                    <a:p>
                      <a:r>
                        <a:rPr lang="en-US" sz="2400" baseline="0" dirty="0"/>
                        <a:t>&gt;1: (example) geospatial data has 3D position,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-long, multiple projections, etc.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351723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Cell Sets</a:t>
            </a:r>
            <a:r>
              <a:rPr lang="en-US" dirty="0">
                <a:solidFill>
                  <a:srgbClr val="FF0000"/>
                </a:solidFill>
              </a:rPr>
              <a:t>: topological connections, i.e., how points connect to form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Fields</a:t>
            </a:r>
            <a:r>
              <a:rPr lang="en-US" dirty="0"/>
              <a:t>: e.g., scalars, vectors,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Coordinate System</a:t>
            </a:r>
            <a:r>
              <a:rPr lang="en-US" dirty="0"/>
              <a:t>: special field that describes physical locations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Two important notes:</a:t>
            </a:r>
          </a:p>
          <a:p>
            <a:pPr lvl="1"/>
            <a:r>
              <a:rPr lang="en-US" dirty="0"/>
              <a:t>Helper functions to build data sets for you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MultiBlock</a:t>
            </a:r>
            <a:r>
              <a:rPr lang="en-US" dirty="0"/>
              <a:t> for multi-block data</a:t>
            </a:r>
          </a:p>
        </p:txBody>
      </p:sp>
    </p:spTree>
    <p:extLst>
      <p:ext uri="{BB962C8B-B14F-4D97-AF65-F5344CB8AC3E}">
        <p14:creationId xmlns:p14="http://schemas.microsoft.com/office/powerpoint/2010/main" val="5683900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(1/3):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Structured Cell Sets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D7AE3-8052-374E-803D-F914D1F9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8" y="1324622"/>
            <a:ext cx="7288330" cy="55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43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believe VTK-m has become useful software</a:t>
            </a:r>
          </a:p>
          <a:p>
            <a:r>
              <a:rPr lang="en-US" dirty="0"/>
              <a:t>We are hopeful visualization researchers will considering using and perhaps even developing VTK-m</a:t>
            </a:r>
          </a:p>
          <a:p>
            <a:pPr lvl="1"/>
            <a:r>
              <a:rPr lang="en-US" dirty="0"/>
              <a:t>(We would like the project to expand beyond the Department of Energy / beyond the USA, much like VTK, </a:t>
            </a:r>
            <a:r>
              <a:rPr lang="en-US" dirty="0" err="1"/>
              <a:t>ParaView</a:t>
            </a:r>
            <a:r>
              <a:rPr lang="en-US" dirty="0"/>
              <a:t>, and </a:t>
            </a:r>
            <a:r>
              <a:rPr lang="en-US" dirty="0" err="1"/>
              <a:t>VisIt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At the end of this tutorial:</a:t>
            </a:r>
          </a:p>
          <a:p>
            <a:pPr lvl="1"/>
            <a:r>
              <a:rPr lang="en-US" dirty="0"/>
              <a:t>Understand the design behind VTK-m</a:t>
            </a:r>
          </a:p>
          <a:p>
            <a:pPr lvl="1"/>
            <a:r>
              <a:rPr lang="en-US" dirty="0"/>
              <a:t>Understand how to use VTK-m</a:t>
            </a:r>
          </a:p>
          <a:p>
            <a:pPr lvl="1"/>
            <a:r>
              <a:rPr lang="en-US" dirty="0"/>
              <a:t>Understand basics of developing VTK-m</a:t>
            </a:r>
          </a:p>
        </p:txBody>
      </p:sp>
    </p:spTree>
    <p:extLst>
      <p:ext uri="{BB962C8B-B14F-4D97-AF65-F5344CB8AC3E}">
        <p14:creationId xmlns:p14="http://schemas.microsoft.com/office/powerpoint/2010/main" val="119114533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(2.1/3):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FABE-1B8C-F94B-B485-96CCA872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5" y="1186984"/>
            <a:ext cx="9015533" cy="54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766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(2.2/3):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1DD9-4467-A040-A898-8CFE4DE7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93" y="1453037"/>
            <a:ext cx="7075276" cy="5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418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(3/3):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Other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59E343D-C921-B54D-A181-21619E06C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Additional types:</a:t>
            </a:r>
          </a:p>
          <a:p>
            <a:pPr lvl="1"/>
            <a:r>
              <a:rPr lang="en-US" dirty="0"/>
              <a:t>Cell set permutations: rearranges cells (support is currently limited)</a:t>
            </a:r>
          </a:p>
          <a:p>
            <a:pPr lvl="1"/>
            <a:r>
              <a:rPr lang="en-US" dirty="0"/>
              <a:t>Dynamic cell sets: needed to solve issues with typing and templates</a:t>
            </a:r>
          </a:p>
          <a:p>
            <a:r>
              <a:rPr lang="en-US" dirty="0"/>
              <a:t># cell sets != 1:</a:t>
            </a:r>
          </a:p>
          <a:p>
            <a:pPr lvl="1"/>
            <a:r>
              <a:rPr lang="en-US" dirty="0"/>
              <a:t>Blocks / assemblies: multiple cell sets</a:t>
            </a:r>
          </a:p>
          <a:p>
            <a:pPr lvl="1"/>
            <a:r>
              <a:rPr lang="en-US" dirty="0"/>
              <a:t>Zero cell set: no cell sets</a:t>
            </a:r>
          </a:p>
        </p:txBody>
      </p:sp>
    </p:spTree>
    <p:extLst>
      <p:ext uri="{BB962C8B-B14F-4D97-AF65-F5344CB8AC3E}">
        <p14:creationId xmlns:p14="http://schemas.microsoft.com/office/powerpoint/2010/main" val="43083408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/>
              <a:t>Cell Sets</a:t>
            </a:r>
            <a:r>
              <a:rPr lang="en-US" dirty="0"/>
              <a:t>: topological connections, i.e., how points connect to form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Fields</a:t>
            </a:r>
            <a:r>
              <a:rPr lang="en-US" dirty="0">
                <a:solidFill>
                  <a:srgbClr val="FF0000"/>
                </a:solidFill>
              </a:rPr>
              <a:t>: e.g., scalars, vectors,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Coordinate System</a:t>
            </a:r>
            <a:r>
              <a:rPr lang="en-US" dirty="0"/>
              <a:t>: special field that describes physical locations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Two important notes:</a:t>
            </a:r>
          </a:p>
          <a:p>
            <a:pPr lvl="1"/>
            <a:r>
              <a:rPr lang="en-US" dirty="0"/>
              <a:t>Helper functions to build data sets for you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MultiBlock</a:t>
            </a:r>
            <a:r>
              <a:rPr lang="en-US" dirty="0"/>
              <a:t> for multi-block data</a:t>
            </a:r>
          </a:p>
        </p:txBody>
      </p:sp>
    </p:spTree>
    <p:extLst>
      <p:ext uri="{BB962C8B-B14F-4D97-AF65-F5344CB8AC3E}">
        <p14:creationId xmlns:p14="http://schemas.microsoft.com/office/powerpoint/2010/main" val="17617841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A2CE-ECCB-1D40-AD7F-A4F7EBFC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8983C-0383-D24E-9659-CCF818DA7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Field: provides a value on every point in space on the mesh</a:t>
            </a:r>
          </a:p>
          <a:p>
            <a:pPr lvl="1"/>
            <a:r>
              <a:rPr lang="en-US" dirty="0"/>
              <a:t>Example: temperature, pressure, density, velocity</a:t>
            </a:r>
          </a:p>
          <a:p>
            <a:r>
              <a:rPr lang="en-US" dirty="0"/>
              <a:t>In VTK-m,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::Field</a:t>
            </a:r>
          </a:p>
          <a:p>
            <a:r>
              <a:rPr lang="en-US" dirty="0"/>
              <a:t>Implemented with Array Handles</a:t>
            </a:r>
          </a:p>
          <a:p>
            <a:pPr lvl="1"/>
            <a:r>
              <a:rPr lang="en-US" dirty="0"/>
              <a:t>Array Handles were briefly described in the intro --- mechanism to have data live in execution environment and accessible via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558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/>
              <a:t>Cell Sets</a:t>
            </a:r>
            <a:r>
              <a:rPr lang="en-US" dirty="0"/>
              <a:t>: topological connections, i.e., how points connect to form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Fields</a:t>
            </a:r>
            <a:r>
              <a:rPr lang="en-US" dirty="0"/>
              <a:t>: e.g., scalars, vectors,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>
                <a:solidFill>
                  <a:srgbClr val="FF0000"/>
                </a:solidFill>
              </a:rPr>
              <a:t>Coordinate System</a:t>
            </a:r>
            <a:r>
              <a:rPr lang="en-US" dirty="0">
                <a:solidFill>
                  <a:srgbClr val="FF0000"/>
                </a:solidFill>
              </a:rPr>
              <a:t>: special field that describes physical locations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Two important notes:</a:t>
            </a:r>
          </a:p>
          <a:p>
            <a:pPr lvl="1"/>
            <a:r>
              <a:rPr lang="en-US" dirty="0"/>
              <a:t>Helper functions to build data sets for you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MultiBlock</a:t>
            </a:r>
            <a:r>
              <a:rPr lang="en-US" dirty="0"/>
              <a:t> for multi-block data</a:t>
            </a:r>
          </a:p>
        </p:txBody>
      </p:sp>
    </p:spTree>
    <p:extLst>
      <p:ext uri="{BB962C8B-B14F-4D97-AF65-F5344CB8AC3E}">
        <p14:creationId xmlns:p14="http://schemas.microsoft.com/office/powerpoint/2010/main" val="27698923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8FD3-1BEB-6F49-A79E-7DD95351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A691-EE9D-A945-8E84-7ED401B86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mesh’s elements (</a:t>
            </a:r>
            <a:r>
              <a:rPr lang="en-US" dirty="0" err="1"/>
              <a:t>scivis</a:t>
            </a:r>
            <a:r>
              <a:rPr lang="en-US" dirty="0"/>
              <a:t> use case)</a:t>
            </a:r>
          </a:p>
          <a:p>
            <a:r>
              <a:rPr lang="en-US" dirty="0"/>
              <a:t>3D vector at each point</a:t>
            </a:r>
          </a:p>
          <a:p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CoordinateSystem</a:t>
            </a:r>
            <a:r>
              <a:rPr lang="en-US" dirty="0"/>
              <a:t> class manages this</a:t>
            </a:r>
          </a:p>
          <a:p>
            <a:r>
              <a:rPr lang="en-US" dirty="0"/>
              <a:t>More details: need to know about </a:t>
            </a:r>
            <a:r>
              <a:rPr lang="en-US" dirty="0" err="1"/>
              <a:t>ArrayHandles</a:t>
            </a:r>
            <a:r>
              <a:rPr lang="en-US" dirty="0"/>
              <a:t> … tricks so that implicit point orderings don’t require a lot of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4400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u="sng" dirty="0"/>
              <a:t>Cell Sets</a:t>
            </a:r>
            <a:r>
              <a:rPr lang="en-US" dirty="0"/>
              <a:t>: topological connections, i.e., how points connect to form cells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Fields</a:t>
            </a:r>
            <a:r>
              <a:rPr lang="en-US" dirty="0"/>
              <a:t>: e.g., scalars, vectors, etc.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Coordinate System</a:t>
            </a:r>
            <a:r>
              <a:rPr lang="en-US" dirty="0"/>
              <a:t>: special field that describes physical locations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Two important notes: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Helper functions to build data sets for you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MultiBlock</a:t>
            </a:r>
            <a:r>
              <a:rPr lang="en-US" dirty="0"/>
              <a:t> for multi-block data</a:t>
            </a:r>
          </a:p>
        </p:txBody>
      </p:sp>
    </p:spTree>
    <p:extLst>
      <p:ext uri="{BB962C8B-B14F-4D97-AF65-F5344CB8AC3E}">
        <p14:creationId xmlns:p14="http://schemas.microsoft.com/office/powerpoint/2010/main" val="74987521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Easiest example: create uniform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DataSetBuilderUniform</a:t>
            </a:r>
            <a:r>
              <a:rPr lang="en-US" dirty="0"/>
              <a:t> </a:t>
            </a:r>
            <a:br>
              <a:rPr lang="en-US" dirty="0"/>
            </a:b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65CD22-5F5E-1E4A-A0F1-B9D1AC26F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989"/>
            <a:ext cx="12188825" cy="1715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C64E20-D0B5-D948-B84F-D8C4DFF21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3725038"/>
            <a:ext cx="11976100" cy="20701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F23CD37-39B6-9F4F-B1E1-2445719574AB}"/>
              </a:ext>
            </a:extLst>
          </p:cNvPr>
          <p:cNvGrpSpPr/>
          <p:nvPr/>
        </p:nvGrpSpPr>
        <p:grpSpPr>
          <a:xfrm>
            <a:off x="7462947" y="4356131"/>
            <a:ext cx="1669478" cy="730003"/>
            <a:chOff x="11407008" y="4318758"/>
            <a:chExt cx="1669478" cy="73000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D53D237-48DA-934C-9312-6C27AEE6F19F}"/>
                </a:ext>
              </a:extLst>
            </p:cNvPr>
            <p:cNvCxnSpPr>
              <a:cxnSpLocks/>
            </p:cNvCxnSpPr>
            <p:nvPr/>
          </p:nvCxnSpPr>
          <p:spPr>
            <a:xfrm>
              <a:off x="12416729" y="4535740"/>
              <a:ext cx="659757" cy="5130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ED3101-CBCE-9D40-811C-44105DCBEB31}"/>
                </a:ext>
              </a:extLst>
            </p:cNvPr>
            <p:cNvSpPr txBox="1"/>
            <p:nvPr/>
          </p:nvSpPr>
          <p:spPr>
            <a:xfrm>
              <a:off x="11407008" y="4318758"/>
              <a:ext cx="1009721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Origin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B99DA9-52B4-094D-BA77-0B93D7D07A5C}"/>
              </a:ext>
            </a:extLst>
          </p:cNvPr>
          <p:cNvGrpSpPr/>
          <p:nvPr/>
        </p:nvGrpSpPr>
        <p:grpSpPr>
          <a:xfrm>
            <a:off x="6921661" y="5636871"/>
            <a:ext cx="2291787" cy="713901"/>
            <a:chOff x="11326780" y="4061331"/>
            <a:chExt cx="2291787" cy="713901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A5FC738-9CCC-6244-A94F-AB30BA0A4F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416729" y="4061331"/>
              <a:ext cx="1201838" cy="47440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31CF38-9F13-F243-8F26-F311995695F0}"/>
                </a:ext>
              </a:extLst>
            </p:cNvPr>
            <p:cNvSpPr txBox="1"/>
            <p:nvPr/>
          </p:nvSpPr>
          <p:spPr>
            <a:xfrm>
              <a:off x="11326780" y="4341267"/>
              <a:ext cx="1217271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Spacing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ABD35-5B0C-594B-A705-2E2AEF4E9654}"/>
              </a:ext>
            </a:extLst>
          </p:cNvPr>
          <p:cNvGrpSpPr/>
          <p:nvPr/>
        </p:nvGrpSpPr>
        <p:grpSpPr>
          <a:xfrm>
            <a:off x="3516236" y="4509782"/>
            <a:ext cx="5218628" cy="1565670"/>
            <a:chOff x="3516236" y="4509782"/>
            <a:chExt cx="5218628" cy="156567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97EBD2-AB98-D94C-8B4E-3B2A201729BC}"/>
                </a:ext>
              </a:extLst>
            </p:cNvPr>
            <p:cNvSpPr/>
            <p:nvPr/>
          </p:nvSpPr>
          <p:spPr>
            <a:xfrm>
              <a:off x="3889093" y="4790096"/>
              <a:ext cx="4421529" cy="100504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EB21D7-EBB6-ED4F-B7AB-082A3736CAC4}"/>
                </a:ext>
              </a:extLst>
            </p:cNvPr>
            <p:cNvSpPr txBox="1"/>
            <p:nvPr/>
          </p:nvSpPr>
          <p:spPr>
            <a:xfrm>
              <a:off x="3516236" y="5198289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E8254E-C122-E94E-AD90-39D89F72FD89}"/>
                </a:ext>
              </a:extLst>
            </p:cNvPr>
            <p:cNvSpPr txBox="1"/>
            <p:nvPr/>
          </p:nvSpPr>
          <p:spPr>
            <a:xfrm>
              <a:off x="8138932" y="4611689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B4E418-F7EB-DC4D-BAE1-3C20E2975FA9}"/>
                </a:ext>
              </a:extLst>
            </p:cNvPr>
            <p:cNvSpPr txBox="1"/>
            <p:nvPr/>
          </p:nvSpPr>
          <p:spPr>
            <a:xfrm>
              <a:off x="8138932" y="5134957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A25473-4DE4-7A48-BF7F-FAE31AF105B5}"/>
                </a:ext>
              </a:extLst>
            </p:cNvPr>
            <p:cNvSpPr txBox="1"/>
            <p:nvPr/>
          </p:nvSpPr>
          <p:spPr>
            <a:xfrm>
              <a:off x="3553397" y="4509782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8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8E0F8C-E70C-B840-81D2-92CC0DD735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0" y="2036548"/>
            <a:ext cx="12188825" cy="1077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93218D-9B2C-1E47-8323-3FF9F781E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" y="3145221"/>
            <a:ext cx="12188825" cy="1992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7B06107-ACD2-204B-AD31-0208DCCC2138}"/>
              </a:ext>
            </a:extLst>
          </p:cNvPr>
          <p:cNvSpPr txBox="1"/>
          <p:nvPr/>
        </p:nvSpPr>
        <p:spPr>
          <a:xfrm>
            <a:off x="5879939" y="500005"/>
            <a:ext cx="1400640" cy="7940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(1/4)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4C8B95B-6B6C-DB45-8175-433DB5FC59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" y="265815"/>
            <a:ext cx="5638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20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Concepts behind VTK-m usage</a:t>
            </a:r>
          </a:p>
          <a:p>
            <a:r>
              <a:rPr lang="en-US" dirty="0"/>
              <a:t>Using VTK-m (hands on)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VTK-m example (hands on)</a:t>
            </a:r>
          </a:p>
          <a:p>
            <a:r>
              <a:rPr lang="en-US" dirty="0"/>
              <a:t>Discussion of upcoming activities / wrap up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50m</a:t>
            </a:r>
          </a:p>
          <a:p>
            <a:pPr marL="0" indent="0" algn="r">
              <a:buNone/>
            </a:pPr>
            <a:r>
              <a:rPr lang="en-US" dirty="0"/>
              <a:t>35m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</p:txBody>
      </p:sp>
    </p:spTree>
    <p:extLst>
      <p:ext uri="{BB962C8B-B14F-4D97-AF65-F5344CB8AC3E}">
        <p14:creationId xmlns:p14="http://schemas.microsoft.com/office/powerpoint/2010/main" val="6472466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B06107-ACD2-204B-AD31-0208DCCC2138}"/>
              </a:ext>
            </a:extLst>
          </p:cNvPr>
          <p:cNvSpPr txBox="1"/>
          <p:nvPr/>
        </p:nvSpPr>
        <p:spPr>
          <a:xfrm>
            <a:off x="5879939" y="500005"/>
            <a:ext cx="1400640" cy="7940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(2/4)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109BFC-7BC3-CB45-ACD3-1C0247F8F0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39429"/>
            <a:ext cx="12188825" cy="21791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CF2FD8-8532-C548-B4EC-2B0A4A4E9D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" y="265815"/>
            <a:ext cx="5638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11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B06107-ACD2-204B-AD31-0208DCCC2138}"/>
              </a:ext>
            </a:extLst>
          </p:cNvPr>
          <p:cNvSpPr txBox="1"/>
          <p:nvPr/>
        </p:nvSpPr>
        <p:spPr>
          <a:xfrm>
            <a:off x="5879939" y="500005"/>
            <a:ext cx="1400640" cy="7940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(3/4)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D69D14-341D-D545-AB12-B13F08AB5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4879"/>
            <a:ext cx="12188825" cy="192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FB5C90-B6E0-864A-B1C6-A7C4D69F3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" y="265815"/>
            <a:ext cx="5638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2394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67B06107-ACD2-204B-AD31-0208DCCC2138}"/>
              </a:ext>
            </a:extLst>
          </p:cNvPr>
          <p:cNvSpPr txBox="1"/>
          <p:nvPr/>
        </p:nvSpPr>
        <p:spPr>
          <a:xfrm>
            <a:off x="5879939" y="500005"/>
            <a:ext cx="1400640" cy="7940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400" dirty="0"/>
              <a:t>(4/4)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2AE32D-B0F9-E34E-9C23-4546B5315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474"/>
            <a:ext cx="12188825" cy="14530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D74498-1A88-B549-8D62-BCA8DAF1A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9" y="265815"/>
            <a:ext cx="56388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01272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60693"/>
            <a:ext cx="11372473" cy="914400"/>
          </a:xfrm>
        </p:spPr>
        <p:txBody>
          <a:bodyPr/>
          <a:lstStyle/>
          <a:p>
            <a:r>
              <a:rPr lang="en-US" dirty="0"/>
              <a:t>Next easiest example: create rectilinear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DataSetBuilderRectilinear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03D881-BD60-6445-9E6C-6C4B17A4CA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10" y="1034003"/>
            <a:ext cx="10758038" cy="1645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D3B70F-1C7F-5044-A352-5C100D99B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592729"/>
            <a:ext cx="10839717" cy="408385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82ABD35-5B0C-594B-A705-2E2AEF4E9654}"/>
              </a:ext>
            </a:extLst>
          </p:cNvPr>
          <p:cNvGrpSpPr/>
          <p:nvPr/>
        </p:nvGrpSpPr>
        <p:grpSpPr>
          <a:xfrm>
            <a:off x="4117953" y="2873628"/>
            <a:ext cx="2378612" cy="1765062"/>
            <a:chOff x="3516236" y="4444881"/>
            <a:chExt cx="2378612" cy="17650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297EBD2-AB98-D94C-8B4E-3B2A201729BC}"/>
                </a:ext>
              </a:extLst>
            </p:cNvPr>
            <p:cNvSpPr/>
            <p:nvPr/>
          </p:nvSpPr>
          <p:spPr>
            <a:xfrm>
              <a:off x="3889093" y="4790096"/>
              <a:ext cx="1620073" cy="7973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EB21D7-EBB6-ED4F-B7AB-082A3736CAC4}"/>
                </a:ext>
              </a:extLst>
            </p:cNvPr>
            <p:cNvSpPr txBox="1"/>
            <p:nvPr/>
          </p:nvSpPr>
          <p:spPr>
            <a:xfrm>
              <a:off x="3516236" y="5198289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E8254E-C122-E94E-AD90-39D89F72FD89}"/>
                </a:ext>
              </a:extLst>
            </p:cNvPr>
            <p:cNvSpPr txBox="1"/>
            <p:nvPr/>
          </p:nvSpPr>
          <p:spPr>
            <a:xfrm>
              <a:off x="5298916" y="4444881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BB4E418-F7EB-DC4D-BAE1-3C20E2975FA9}"/>
                </a:ext>
              </a:extLst>
            </p:cNvPr>
            <p:cNvSpPr txBox="1"/>
            <p:nvPr/>
          </p:nvSpPr>
          <p:spPr>
            <a:xfrm>
              <a:off x="5250232" y="5332780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6A25473-4DE4-7A48-BF7F-FAE31AF105B5}"/>
                </a:ext>
              </a:extLst>
            </p:cNvPr>
            <p:cNvSpPr txBox="1"/>
            <p:nvPr/>
          </p:nvSpPr>
          <p:spPr>
            <a:xfrm>
              <a:off x="3553397" y="4509782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068160-BDBC-9F4D-B699-39BA82AF5F00}"/>
              </a:ext>
            </a:extLst>
          </p:cNvPr>
          <p:cNvGrpSpPr/>
          <p:nvPr/>
        </p:nvGrpSpPr>
        <p:grpSpPr>
          <a:xfrm>
            <a:off x="4201039" y="1379472"/>
            <a:ext cx="2378612" cy="1765062"/>
            <a:chOff x="3516236" y="4444881"/>
            <a:chExt cx="2378612" cy="17650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1302DD-9332-984A-9C5D-2705B49844D0}"/>
                </a:ext>
              </a:extLst>
            </p:cNvPr>
            <p:cNvSpPr/>
            <p:nvPr/>
          </p:nvSpPr>
          <p:spPr>
            <a:xfrm>
              <a:off x="3889093" y="4790096"/>
              <a:ext cx="1620073" cy="7973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1B6359E-6C3F-9E42-AE32-09898C55DDD2}"/>
                </a:ext>
              </a:extLst>
            </p:cNvPr>
            <p:cNvSpPr txBox="1"/>
            <p:nvPr/>
          </p:nvSpPr>
          <p:spPr>
            <a:xfrm>
              <a:off x="3516236" y="5198289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570982-BBD5-5E4E-B6A6-1770E140CCF8}"/>
                </a:ext>
              </a:extLst>
            </p:cNvPr>
            <p:cNvSpPr txBox="1"/>
            <p:nvPr/>
          </p:nvSpPr>
          <p:spPr>
            <a:xfrm>
              <a:off x="5298916" y="4444881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75BC32B-03B4-C848-A86F-206A0BDDC96E}"/>
                </a:ext>
              </a:extLst>
            </p:cNvPr>
            <p:cNvSpPr txBox="1"/>
            <p:nvPr/>
          </p:nvSpPr>
          <p:spPr>
            <a:xfrm>
              <a:off x="5250232" y="5332780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42717C8-773A-1149-80C3-1EDFA46E3B26}"/>
                </a:ext>
              </a:extLst>
            </p:cNvPr>
            <p:cNvSpPr txBox="1"/>
            <p:nvPr/>
          </p:nvSpPr>
          <p:spPr>
            <a:xfrm>
              <a:off x="3553397" y="4509782"/>
              <a:ext cx="595932" cy="877163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5000" dirty="0">
                  <a:solidFill>
                    <a:srgbClr val="FF0000"/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6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1B96F8-830F-0E47-AB73-E7115DC2D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1" y="181202"/>
            <a:ext cx="2709409" cy="366970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041568-B528-4942-A43D-2FC9C807B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2" y="4251809"/>
            <a:ext cx="11985171" cy="1847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15D95E-E6BF-F34D-BD45-FB59EDF112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615" y="619879"/>
            <a:ext cx="9215894" cy="81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003702-3480-2C46-9611-F4D9EEF296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944" y="2016055"/>
            <a:ext cx="9215894" cy="7990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251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60693"/>
            <a:ext cx="4941026" cy="914400"/>
          </a:xfrm>
        </p:spPr>
        <p:txBody>
          <a:bodyPr/>
          <a:lstStyle/>
          <a:p>
            <a:r>
              <a:rPr lang="en-US" dirty="0"/>
              <a:t>Next example: create unstructured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 err="1"/>
              <a:t>DataSetBuilderExplicit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985BA-7325-7148-A24F-8EC131A3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36" y="0"/>
            <a:ext cx="62106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3D65A-5ADF-9342-9E66-B56D7D1F8B58}"/>
              </a:ext>
            </a:extLst>
          </p:cNvPr>
          <p:cNvSpPr txBox="1"/>
          <p:nvPr/>
        </p:nvSpPr>
        <p:spPr>
          <a:xfrm>
            <a:off x="669471" y="3222955"/>
            <a:ext cx="3886898" cy="7386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(SEE MANUAL)</a:t>
            </a:r>
          </a:p>
        </p:txBody>
      </p:sp>
    </p:spTree>
    <p:extLst>
      <p:ext uri="{BB962C8B-B14F-4D97-AF65-F5344CB8AC3E}">
        <p14:creationId xmlns:p14="http://schemas.microsoft.com/office/powerpoint/2010/main" val="85909779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050EB32-78C5-EB4C-8D5D-C105568E7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93" y="0"/>
            <a:ext cx="9612736" cy="68789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9D21F3-BEA4-734A-A693-502BDEA2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9830" y="5666015"/>
            <a:ext cx="8402683" cy="440871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/>
              <a:t>Create fields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DataSetFieldAdd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0638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3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“Hello World” for Rendering</a:t>
            </a:r>
            <a:endParaRPr dirty="0"/>
          </a:p>
        </p:txBody>
      </p:sp>
      <p:sp>
        <p:nvSpPr>
          <p:cNvPr id="52" name="Google Shape;52;p8"/>
          <p:cNvSpPr txBox="1"/>
          <p:nvPr/>
        </p:nvSpPr>
        <p:spPr>
          <a:xfrm>
            <a:off x="5286375" y="53200"/>
            <a:ext cx="6902450" cy="6804800"/>
          </a:xfrm>
          <a:prstGeom prst="rect">
            <a:avLst/>
          </a:prstGeom>
          <a:noFill/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err="1"/>
              <a:t>int</a:t>
            </a:r>
            <a:r>
              <a:rPr lang="en-US" sz="1200" dirty="0"/>
              <a:t> main(){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//Loading .</a:t>
            </a:r>
            <a:r>
              <a:rPr lang="en-US" sz="1200" dirty="0" err="1"/>
              <a:t>vtk</a:t>
            </a:r>
            <a:r>
              <a:rPr lang="en-US" sz="1200" dirty="0"/>
              <a:t> File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const</a:t>
            </a:r>
            <a:r>
              <a:rPr lang="en-US" sz="1200" dirty="0"/>
              <a:t> char *input = "</a:t>
            </a:r>
            <a:r>
              <a:rPr lang="en-US" sz="1200" dirty="0" err="1"/>
              <a:t>kitchen.vtk</a:t>
            </a:r>
            <a:r>
              <a:rPr lang="en-US" sz="1200" dirty="0"/>
              <a:t>";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</a:t>
            </a:r>
            <a:r>
              <a:rPr lang="en-US" sz="1200" dirty="0" err="1"/>
              <a:t>io</a:t>
            </a:r>
            <a:r>
              <a:rPr lang="en-US" sz="1200" dirty="0"/>
              <a:t>::reader::</a:t>
            </a:r>
            <a:r>
              <a:rPr lang="en-US" sz="1200" dirty="0" err="1"/>
              <a:t>VTKDataSetReader</a:t>
            </a:r>
            <a:r>
              <a:rPr lang="en-US" sz="1200" dirty="0"/>
              <a:t> reader(input);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</a:t>
            </a:r>
            <a:r>
              <a:rPr lang="en-US" sz="1200" dirty="0" err="1"/>
              <a:t>cont</a:t>
            </a:r>
            <a:r>
              <a:rPr lang="en-US" sz="1200" dirty="0"/>
              <a:t>::</a:t>
            </a:r>
            <a:r>
              <a:rPr lang="en-US" sz="1200" dirty="0" err="1"/>
              <a:t>DataSet</a:t>
            </a:r>
            <a:r>
              <a:rPr lang="en-US" sz="1200" dirty="0"/>
              <a:t> </a:t>
            </a:r>
            <a:r>
              <a:rPr lang="en-US" sz="1200" dirty="0" err="1"/>
              <a:t>ds_from_file</a:t>
            </a:r>
            <a:r>
              <a:rPr lang="en-US" sz="1200" dirty="0"/>
              <a:t> = </a:t>
            </a:r>
            <a:r>
              <a:rPr lang="en-US" sz="1200" dirty="0" err="1"/>
              <a:t>reader.ReadDataSet</a:t>
            </a:r>
            <a:r>
              <a:rPr lang="en-US" sz="1200" dirty="0"/>
              <a:t>();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//Creating Actor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</a:t>
            </a:r>
            <a:r>
              <a:rPr lang="en-US" sz="1200" dirty="0" err="1"/>
              <a:t>cont</a:t>
            </a:r>
            <a:r>
              <a:rPr lang="en-US" sz="1200" dirty="0"/>
              <a:t>::</a:t>
            </a:r>
            <a:r>
              <a:rPr lang="en-US" sz="1200" dirty="0" err="1"/>
              <a:t>ColorTable</a:t>
            </a:r>
            <a:r>
              <a:rPr lang="en-US" sz="1200" dirty="0"/>
              <a:t> </a:t>
            </a:r>
            <a:r>
              <a:rPr lang="en-US" sz="1200" dirty="0" err="1"/>
              <a:t>colorTable</a:t>
            </a:r>
            <a:r>
              <a:rPr lang="en-US" sz="1200" dirty="0"/>
              <a:t>("</a:t>
            </a:r>
            <a:r>
              <a:rPr lang="en-US" sz="1200" dirty="0" err="1"/>
              <a:t>viridis</a:t>
            </a:r>
            <a:r>
              <a:rPr lang="en-US" sz="1200" dirty="0"/>
              <a:t>");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::rendering::Actor actor(</a:t>
            </a:r>
            <a:r>
              <a:rPr lang="en-US" sz="1200" dirty="0" err="1"/>
              <a:t>ds_from_file.GetCellSet</a:t>
            </a:r>
            <a:r>
              <a:rPr lang="en-US" sz="1200" dirty="0"/>
              <a:t>(), </a:t>
            </a:r>
            <a:r>
              <a:rPr lang="en-US" sz="1200" dirty="0" err="1"/>
              <a:t>ds_from_file.GetCoordinateSystem</a:t>
            </a:r>
            <a:r>
              <a:rPr lang="en-US" sz="1200" dirty="0"/>
              <a:t>(), </a:t>
            </a:r>
            <a:r>
              <a:rPr lang="en-US" sz="1200" dirty="0" err="1"/>
              <a:t>ds_from_file.GetField</a:t>
            </a:r>
            <a:r>
              <a:rPr lang="en-US" sz="1200" dirty="0"/>
              <a:t>("c1"), </a:t>
            </a:r>
            <a:r>
              <a:rPr lang="en-US" sz="1200" dirty="0" err="1"/>
              <a:t>colorTable</a:t>
            </a:r>
            <a:r>
              <a:rPr lang="en-US" sz="1200" dirty="0"/>
              <a:t>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//Creating Scene and adding Actor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::rendering::Scene scene;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scene.AddActor</a:t>
            </a:r>
            <a:r>
              <a:rPr lang="en-US" sz="1200" dirty="0"/>
              <a:t>(actor);   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//Creating and initializing the View using the Canvas, Ray Tracer Mappers, and Scene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::rendering::</a:t>
            </a:r>
            <a:r>
              <a:rPr lang="en-US" sz="1200" dirty="0" err="1"/>
              <a:t>MapperRayTracer</a:t>
            </a:r>
            <a:r>
              <a:rPr lang="en-US" sz="1200" dirty="0"/>
              <a:t> mapper;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::rendering::</a:t>
            </a:r>
            <a:r>
              <a:rPr lang="en-US" sz="1200" dirty="0" err="1"/>
              <a:t>CanvasRayTracer</a:t>
            </a:r>
            <a:r>
              <a:rPr lang="en-US" sz="1200" dirty="0"/>
              <a:t> canvas(1920, 1080);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vtkm</a:t>
            </a:r>
            <a:r>
              <a:rPr lang="en-US" sz="1200" dirty="0"/>
              <a:t>::rendering::View3D view(scene, mapper, canvas);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view.Initialize</a:t>
            </a:r>
            <a:r>
              <a:rPr lang="en-US" sz="1200" dirty="0"/>
              <a:t>();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//Setting the background and foreground colors; optional.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view.SetBackgroundColor</a:t>
            </a:r>
            <a:r>
              <a:rPr lang="en-US" sz="1200" dirty="0"/>
              <a:t>(</a:t>
            </a:r>
            <a:r>
              <a:rPr lang="en-US" sz="1200" dirty="0" err="1"/>
              <a:t>vtkm</a:t>
            </a:r>
            <a:r>
              <a:rPr lang="en-US" sz="1200" dirty="0"/>
              <a:t>::rendering::Color(1.0f, 1.0f, 1.0f));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view.SetForegroundColor</a:t>
            </a:r>
            <a:r>
              <a:rPr lang="en-US" sz="1200" dirty="0"/>
              <a:t>(</a:t>
            </a:r>
            <a:r>
              <a:rPr lang="en-US" sz="1200" dirty="0" err="1"/>
              <a:t>vtkm</a:t>
            </a:r>
            <a:r>
              <a:rPr lang="en-US" sz="1200" dirty="0"/>
              <a:t>::rendering::Color(0.0f, 0.0f, 0.0f));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  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//Painting View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view.Paint</a:t>
            </a:r>
            <a:r>
              <a:rPr lang="en-US" sz="1200" dirty="0"/>
              <a:t>();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//Saving View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</a:t>
            </a:r>
            <a:r>
              <a:rPr lang="en-US" sz="1200" dirty="0" err="1"/>
              <a:t>view.SaveAs</a:t>
            </a:r>
            <a:r>
              <a:rPr lang="en-US" sz="1200" dirty="0"/>
              <a:t>("</a:t>
            </a:r>
            <a:r>
              <a:rPr lang="en-US" sz="1200" dirty="0" err="1"/>
              <a:t>BasicRenderingVeridis.ppm</a:t>
            </a:r>
            <a:r>
              <a:rPr lang="en-US" sz="1200" dirty="0"/>
              <a:t>");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    return 0;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}</a:t>
            </a:r>
            <a:endParaRPr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40259500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Four mandatory components for each render:</a:t>
            </a:r>
            <a:endParaRPr sz="3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Actors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Scenes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Canvas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View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985904133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2.xml><?xml version="1.0" encoding="utf-8"?>
<a:theme xmlns:a="http://schemas.openxmlformats.org/drawingml/2006/main" name="1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464437F680748A68B85EB6594EA7D" ma:contentTypeVersion="0" ma:contentTypeDescription="Create a new document." ma:contentTypeScope="" ma:versionID="fe3f4dd58d5914c51cfc6deaa8ad845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8DB7DEB-074E-4EE8-9B6E-FD2773231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ECP_PowerPoint_Template-v1.0_20171106</Template>
  <TotalTime>33223</TotalTime>
  <Words>6700</Words>
  <Application>Microsoft Macintosh PowerPoint</Application>
  <PresentationFormat>Custom</PresentationFormat>
  <Paragraphs>1135</Paragraphs>
  <Slides>168</Slides>
  <Notes>32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168</vt:i4>
      </vt:variant>
    </vt:vector>
  </HeadingPairs>
  <TitlesOfParts>
    <vt:vector size="181" baseType="lpstr">
      <vt:lpstr>Arial</vt:lpstr>
      <vt:lpstr>Arial Black</vt:lpstr>
      <vt:lpstr>Arial Narrow</vt:lpstr>
      <vt:lpstr>Calibri</vt:lpstr>
      <vt:lpstr>Courier</vt:lpstr>
      <vt:lpstr>Mangal</vt:lpstr>
      <vt:lpstr>Roboto Mono</vt:lpstr>
      <vt:lpstr>Symbol</vt:lpstr>
      <vt:lpstr>Wingdings</vt:lpstr>
      <vt:lpstr>Presentations (Wide Screen)</vt:lpstr>
      <vt:lpstr>1_Presentations (Wide Screen)</vt:lpstr>
      <vt:lpstr>2_Presentations (Wide Screen)</vt:lpstr>
      <vt:lpstr>3_Presentations (Wide Screen)</vt:lpstr>
      <vt:lpstr>A ToolKit for Scientific Visualization on Many-Core Processors</vt:lpstr>
      <vt:lpstr>State of this tutorial…</vt:lpstr>
      <vt:lpstr>START SKIPPING SLIDES FOR HACK-A-THON TUTORIAL</vt:lpstr>
      <vt:lpstr>Big Picture</vt:lpstr>
      <vt:lpstr>VTK-m: the ‘m’ is for many-core</vt:lpstr>
      <vt:lpstr>What is the problem? (Current status of visualization and analysis for HPC)</vt:lpstr>
      <vt:lpstr>VTK-m is a critical part of USA Department of Energy visualization strategy.</vt:lpstr>
      <vt:lpstr>Tutorial Purpose</vt:lpstr>
      <vt:lpstr>Tutorial Schedule</vt:lpstr>
      <vt:lpstr>Tutorial Team</vt:lpstr>
      <vt:lpstr>STOP SKIPPING SLIDES FOR HACK-A-THON TUTORIAL</vt:lpstr>
      <vt:lpstr>Tutorial Schedule</vt:lpstr>
      <vt:lpstr>Download &amp; build VTK-m</vt:lpstr>
      <vt:lpstr>Download tutorial materials</vt:lpstr>
      <vt:lpstr>Build example code, run first project</vt:lpstr>
      <vt:lpstr>Introduction to VTK-m</vt:lpstr>
      <vt:lpstr>START SKIPPING SLIDES FOR HACK-A-THON TUTORIAL</vt:lpstr>
      <vt:lpstr>VTK-m Use Cases</vt:lpstr>
      <vt:lpstr>PowerPoint Presentation</vt:lpstr>
      <vt:lpstr>Visualization and Analysis for HPC: Current Status</vt:lpstr>
      <vt:lpstr>PowerPoint Presentation</vt:lpstr>
      <vt:lpstr>PowerPoint Presentation</vt:lpstr>
      <vt:lpstr>PowerPoint Presentation</vt:lpstr>
      <vt:lpstr>PowerPoint Presentation</vt:lpstr>
      <vt:lpstr>In ParaView</vt:lpstr>
      <vt:lpstr>PowerPoint Presentation</vt:lpstr>
      <vt:lpstr>In VisIt</vt:lpstr>
      <vt:lpstr>PowerPoint Presentation</vt:lpstr>
      <vt:lpstr>Project is serious about software engineering:  revision control, documentation, testing, etc.</vt:lpstr>
      <vt:lpstr>Need slide on performance!!!</vt:lpstr>
      <vt:lpstr>STOP SKIPPING SLIDES FOR HACK-A-THON TUTORIAL</vt:lpstr>
      <vt:lpstr>Important design stuff that even users should know about</vt:lpstr>
      <vt:lpstr>Design of VTK-m</vt:lpstr>
      <vt:lpstr>Control Environment</vt:lpstr>
      <vt:lpstr>Execution Environment</vt:lpstr>
      <vt:lpstr>Execution Environment:  What is a worklet? (1/2)</vt:lpstr>
      <vt:lpstr>Execution Environment: What is a worklet? (2/2)</vt:lpstr>
      <vt:lpstr>Execution Environment:  How do worklets become usable code?</vt:lpstr>
      <vt:lpstr>Bridges between control and execution environments</vt:lpstr>
      <vt:lpstr>PowerPoint Presentation</vt:lpstr>
      <vt:lpstr>Enough about execution environment … back to control environment for a while</vt:lpstr>
      <vt:lpstr>Tutorial Schedule</vt:lpstr>
      <vt:lpstr>Our first program: tut_io.cxx</vt:lpstr>
      <vt:lpstr>PowerPoint Presentation</vt:lpstr>
      <vt:lpstr>Our first program: tut_io.cxx</vt:lpstr>
      <vt:lpstr>Organization of header files</vt:lpstr>
      <vt:lpstr>Our first program: tut_io.cxx</vt:lpstr>
      <vt:lpstr>VTK-m namespaces</vt:lpstr>
      <vt:lpstr>Our first program: tut_io.cxx</vt:lpstr>
      <vt:lpstr>VTK-m filters</vt:lpstr>
      <vt:lpstr>Our second program: tut_mc.cxx</vt:lpstr>
      <vt:lpstr>kitchen.vtk contains many fields Each of these fields was interpolated onto the isosurface</vt:lpstr>
      <vt:lpstr>Each filter has many attributes, which can be set by calling methods before Execute()</vt:lpstr>
      <vt:lpstr>Each filter has many attributes, which can be set by calling methods before Execute()</vt:lpstr>
      <vt:lpstr>Each filter has many attributes, which can be set by calling methods before Execute()</vt:lpstr>
      <vt:lpstr>User’s Guide has extensive  documentation</vt:lpstr>
      <vt:lpstr>Contents of User’s Guide: Passing Fields (1/3)</vt:lpstr>
      <vt:lpstr>Contents of User’s Guide: Passing Fields (2/3)</vt:lpstr>
      <vt:lpstr>Contents of User’s Guide: Passing Fields (3/3)</vt:lpstr>
      <vt:lpstr>Our third program: tut_mc_2fields.cxx</vt:lpstr>
      <vt:lpstr>PowerPoint Presentation</vt:lpstr>
      <vt:lpstr>Our fourth program: tut_mc_2filters.cxx</vt:lpstr>
      <vt:lpstr>Filters in VTK-m fall into 3 classes</vt:lpstr>
      <vt:lpstr>SLIDE REPEAT: Each filter has many attributes, which can be set by calling methods before Execute()</vt:lpstr>
      <vt:lpstr>SLIDE REPEAT: Each filter has many attributes, which can be set by calling methods before Execute()</vt:lpstr>
      <vt:lpstr>SLIDE REPEAT: Each filter has many attributes, which can be set by calling methods before Execute()</vt:lpstr>
      <vt:lpstr>Filters in VTK-m fall into 3 classes</vt:lpstr>
      <vt:lpstr>1. Field Filters (16 concrete types)</vt:lpstr>
      <vt:lpstr>2. Data Set Filters (5 concrete types)</vt:lpstr>
      <vt:lpstr>3. Data Set With Field Filters (6 concrete types)</vt:lpstr>
      <vt:lpstr>Filters in VTK-m fall into 3 classes</vt:lpstr>
      <vt:lpstr>1. Field Filters (16 concrete types)</vt:lpstr>
      <vt:lpstr>2. Data Set Filters (5 concrete types)</vt:lpstr>
      <vt:lpstr>3. Data Set With Field Filters (6 concrete types)</vt:lpstr>
      <vt:lpstr>VTK-m data model</vt:lpstr>
      <vt:lpstr>3 Fundamental Concepts for vtkm::cont::DataSet</vt:lpstr>
      <vt:lpstr>How many of each type for a single vtkm::cont::DataSet?</vt:lpstr>
      <vt:lpstr>3 Fundamental Concepts for vtkm::cont::DataSet</vt:lpstr>
      <vt:lpstr>Types of Cell Sets (1/3): Structured Cell Sets</vt:lpstr>
      <vt:lpstr>Types of Cell Sets (2.1/3): Explicit Cell Sets</vt:lpstr>
      <vt:lpstr>Types of Cell Sets (2.2/3): Explicit Cell Sets</vt:lpstr>
      <vt:lpstr>Types of Cell Sets (3/3): Other</vt:lpstr>
      <vt:lpstr>3 Fundamental Concepts for vtkm::cont::DataSet</vt:lpstr>
      <vt:lpstr>Fields</vt:lpstr>
      <vt:lpstr>3 Fundamental Concepts for vtkm::cont::DataSet</vt:lpstr>
      <vt:lpstr>Coordinate Systems</vt:lpstr>
      <vt:lpstr>3 Fundamental Concepts for vtkm::cont::DataSet</vt:lpstr>
      <vt:lpstr>Easiest example: create uniform grids with vtkm::cont::DataSetBuilderUniform  </vt:lpstr>
      <vt:lpstr>PowerPoint Presentation</vt:lpstr>
      <vt:lpstr>PowerPoint Presentation</vt:lpstr>
      <vt:lpstr>PowerPoint Presentation</vt:lpstr>
      <vt:lpstr>PowerPoint Presentation</vt:lpstr>
      <vt:lpstr>Next easiest example: create rectilinear grids with vtkm::cont::DataSetBuilderRectilinear </vt:lpstr>
      <vt:lpstr>PowerPoint Presentation</vt:lpstr>
      <vt:lpstr>Next example: create unstructured grids with vtkm::cont::          DataSetBuilderExplicit </vt:lpstr>
      <vt:lpstr>Create fields with vtkm::cont::DataSetFieldAdd</vt:lpstr>
      <vt:lpstr>Rendering</vt:lpstr>
      <vt:lpstr>“Hello World” for Rendering</vt:lpstr>
      <vt:lpstr>Rendering</vt:lpstr>
      <vt:lpstr>Rendering</vt:lpstr>
      <vt:lpstr>Rendering - Actors</vt:lpstr>
      <vt:lpstr>Rendering - Actors</vt:lpstr>
      <vt:lpstr>Rendering - Actors</vt:lpstr>
      <vt:lpstr>Rendering</vt:lpstr>
      <vt:lpstr>Rendering – Scenes: a container for actors </vt:lpstr>
      <vt:lpstr>Rendering - Scenes</vt:lpstr>
      <vt:lpstr>Rendering</vt:lpstr>
      <vt:lpstr>Rendering - Canvas*  *CanvasRayTracer is the subclass name used for Ray Tracing based visualizations</vt:lpstr>
      <vt:lpstr>Rendering - Canvas</vt:lpstr>
      <vt:lpstr>Rendering</vt:lpstr>
      <vt:lpstr>Rendering - View</vt:lpstr>
      <vt:lpstr>Rendering - View</vt:lpstr>
      <vt:lpstr>Rendering - View</vt:lpstr>
      <vt:lpstr>Rendering - View</vt:lpstr>
      <vt:lpstr>Rendering - View</vt:lpstr>
      <vt:lpstr>Rendering - Result</vt:lpstr>
      <vt:lpstr>Advanced Topics in the Control Environment</vt:lpstr>
      <vt:lpstr>Advanced Topics in Control Environment</vt:lpstr>
      <vt:lpstr>Advanced Topics in Control Environment</vt:lpstr>
      <vt:lpstr>Initialize (1/3)</vt:lpstr>
      <vt:lpstr>Initialize (2/3): InitializeOptions / InitializeResult</vt:lpstr>
      <vt:lpstr>Initialize (3/3): Example</vt:lpstr>
      <vt:lpstr>Advanced Topics in Control Environment</vt:lpstr>
      <vt:lpstr>Error handling occurs via C++ exception handling</vt:lpstr>
      <vt:lpstr>Advanced Topics in Control Environment</vt:lpstr>
      <vt:lpstr>Logging: tut_logging.cxx VTKM_LOG_F/VTKM_LOG_S: macros for adding log statements</vt:lpstr>
      <vt:lpstr>Logging: tut_logging.cxx VTKM_LOG_F/VTKM_LOG_S: macros for adding log statements</vt:lpstr>
      <vt:lpstr>Advanced Topics in Control Environment</vt:lpstr>
      <vt:lpstr>Timers</vt:lpstr>
      <vt:lpstr>Tutorial Schedule</vt:lpstr>
      <vt:lpstr>Tutorial Schedule</vt:lpstr>
      <vt:lpstr>PowerPoint Presentation</vt:lpstr>
      <vt:lpstr>Worklets</vt:lpstr>
      <vt:lpstr>Going deep on worklets</vt:lpstr>
      <vt:lpstr>Going deep on worklets</vt:lpstr>
      <vt:lpstr>Worklet types</vt:lpstr>
      <vt:lpstr>Worklet types – example on “map” pattern</vt:lpstr>
      <vt:lpstr>Worklet types</vt:lpstr>
      <vt:lpstr>WorkletMapField</vt:lpstr>
      <vt:lpstr>WorkletMapCellToPoint</vt:lpstr>
      <vt:lpstr>WorkletMapPointToCell</vt:lpstr>
      <vt:lpstr>WorkletPointNeighborhood</vt:lpstr>
      <vt:lpstr>WorkletReduceByKey</vt:lpstr>
      <vt:lpstr>Going deep on worklets</vt:lpstr>
      <vt:lpstr>Dispatchers (1/2)</vt:lpstr>
      <vt:lpstr>Dispatchers (2/2)</vt:lpstr>
      <vt:lpstr>Going deep on worklets</vt:lpstr>
      <vt:lpstr>Elements of a worklet</vt:lpstr>
      <vt:lpstr>Control Signature</vt:lpstr>
      <vt:lpstr>Execution Signature</vt:lpstr>
      <vt:lpstr>Input Domain:  tells dispatcher which input array to parallelize over  (allows it to know size of data array)</vt:lpstr>
      <vt:lpstr>Worklet Operator – define the functor!</vt:lpstr>
      <vt:lpstr>VTKM_EXEC, VTKM_CONT, VTKM_EXEC_CONT</vt:lpstr>
      <vt:lpstr>Worklet Example</vt:lpstr>
      <vt:lpstr>Going deep on worklets</vt:lpstr>
      <vt:lpstr>Screenshots from users manual on reference material for  Field Map worklet (1/2)</vt:lpstr>
      <vt:lpstr>Screenshots from users manual on reference material for  Field Map worklet (2/2)</vt:lpstr>
      <vt:lpstr>Wrapping up the tutorial: let’s do a real example</vt:lpstr>
      <vt:lpstr>We never discussed ArrayHandles Reminder here since they come up in the example</vt:lpstr>
      <vt:lpstr>New filter that calculates magnitude of a vector field</vt:lpstr>
      <vt:lpstr>New filter that calculates magnitude of a vector field</vt:lpstr>
      <vt:lpstr>PowerPoint Presentation</vt:lpstr>
      <vt:lpstr>New filter that calculates magnitude of a vector field</vt:lpstr>
      <vt:lpstr>(1/2)</vt:lpstr>
      <vt:lpstr>(2/2)</vt:lpstr>
      <vt:lpstr>New filter that calculates magnitude of a vector field</vt:lpstr>
      <vt:lpstr>PowerPoint Presentation</vt:lpstr>
      <vt:lpstr>Acknowledgements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Exascale Computing</dc:title>
  <dc:creator>Hank Chidls</dc:creator>
  <cp:lastModifiedBy>Microsoft Office User</cp:lastModifiedBy>
  <cp:revision>183</cp:revision>
  <cp:lastPrinted>2017-11-02T18:35:01Z</cp:lastPrinted>
  <dcterms:created xsi:type="dcterms:W3CDTF">2018-12-26T23:30:49Z</dcterms:created>
  <dcterms:modified xsi:type="dcterms:W3CDTF">2019-07-30T13:18:12Z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0x010100565464437F680748A68B85EB6594EA7D</vt:lpwstr>
  </property>
</Properties>
</file>