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48"/>
  </p:notesMasterIdLst>
  <p:sldIdLst>
    <p:sldId id="259" r:id="rId2"/>
    <p:sldId id="282" r:id="rId3"/>
    <p:sldId id="286" r:id="rId4"/>
    <p:sldId id="295" r:id="rId5"/>
    <p:sldId id="287" r:id="rId6"/>
    <p:sldId id="293" r:id="rId7"/>
    <p:sldId id="294" r:id="rId8"/>
    <p:sldId id="288" r:id="rId9"/>
    <p:sldId id="296" r:id="rId10"/>
    <p:sldId id="297" r:id="rId11"/>
    <p:sldId id="298" r:id="rId12"/>
    <p:sldId id="263" r:id="rId13"/>
    <p:sldId id="262" r:id="rId14"/>
    <p:sldId id="279" r:id="rId15"/>
    <p:sldId id="280" r:id="rId16"/>
    <p:sldId id="281" r:id="rId17"/>
    <p:sldId id="264" r:id="rId18"/>
    <p:sldId id="283" r:id="rId19"/>
    <p:sldId id="284" r:id="rId20"/>
    <p:sldId id="285" r:id="rId21"/>
    <p:sldId id="265" r:id="rId22"/>
    <p:sldId id="266" r:id="rId23"/>
    <p:sldId id="276" r:id="rId24"/>
    <p:sldId id="267" r:id="rId25"/>
    <p:sldId id="268" r:id="rId26"/>
    <p:sldId id="270" r:id="rId27"/>
    <p:sldId id="271" r:id="rId28"/>
    <p:sldId id="269" r:id="rId29"/>
    <p:sldId id="274" r:id="rId30"/>
    <p:sldId id="299" r:id="rId31"/>
    <p:sldId id="300" r:id="rId32"/>
    <p:sldId id="277" r:id="rId33"/>
    <p:sldId id="301" r:id="rId34"/>
    <p:sldId id="278" r:id="rId35"/>
    <p:sldId id="302" r:id="rId36"/>
    <p:sldId id="303" r:id="rId37"/>
    <p:sldId id="275" r:id="rId38"/>
    <p:sldId id="304" r:id="rId39"/>
    <p:sldId id="305" r:id="rId40"/>
    <p:sldId id="306" r:id="rId41"/>
    <p:sldId id="289" r:id="rId42"/>
    <p:sldId id="307" r:id="rId43"/>
    <p:sldId id="308" r:id="rId44"/>
    <p:sldId id="292" r:id="rId45"/>
    <p:sldId id="290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2" autoAdjust="0"/>
    <p:restoredTop sz="97727" autoAdjust="0"/>
  </p:normalViewPr>
  <p:slideViewPr>
    <p:cSldViewPr snapToGrid="0">
      <p:cViewPr varScale="1">
        <p:scale>
          <a:sx n="194" d="100"/>
          <a:sy n="194" d="100"/>
        </p:scale>
        <p:origin x="200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3/24/22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2362200" y="6172200"/>
            <a:ext cx="6781800" cy="6858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427753" y="6172200"/>
            <a:ext cx="23861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March 28, 2022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sp>
        <p:nvSpPr>
          <p:cNvPr id="15371" name="Title 1"/>
          <p:cNvSpPr>
            <a:spLocks noGrp="1"/>
          </p:cNvSpPr>
          <p:nvPr>
            <p:ph type="ctrTitle"/>
          </p:nvPr>
        </p:nvSpPr>
        <p:spPr>
          <a:xfrm>
            <a:off x="-62903" y="500895"/>
            <a:ext cx="9064022" cy="1978314"/>
          </a:xfrm>
        </p:spPr>
        <p:txBody>
          <a:bodyPr>
            <a:normAutofit/>
          </a:bodyPr>
          <a:lstStyle/>
          <a:p>
            <a:r>
              <a:rPr lang="en-US" b="1" cap="none" smtClean="0">
                <a:latin typeface="Tw Cen MT" charset="0"/>
                <a:ea typeface="ＭＳ Ｐゴシック" charset="0"/>
                <a:cs typeface="ＭＳ Ｐゴシック" charset="0"/>
              </a:rPr>
              <a:t>CIS </a:t>
            </a:r>
            <a: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640</a:t>
            </a:r>
            <a:b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Writing in </a:t>
            </a:r>
            <a:r>
              <a:rPr lang="en-US" b="1" smtClean="0">
                <a:latin typeface="Tw Cen MT" charset="0"/>
                <a:ea typeface="ＭＳ Ｐゴシック" charset="0"/>
                <a:cs typeface="ＭＳ Ｐゴシック" charset="0"/>
              </a:rPr>
              <a:t>Computer Science Research</a:t>
            </a:r>
            <a:r>
              <a:rPr lang="en-US" b="1" cap="none" smtClean="0">
                <a:latin typeface="Tw Cen MT" charset="0"/>
                <a:ea typeface="ＭＳ Ｐゴシック" charset="0"/>
                <a:cs typeface="ＭＳ Ｐゴシック" charset="0"/>
              </a:rPr>
              <a:t/>
            </a:r>
            <a:br>
              <a:rPr lang="en-US" b="1" cap="none" smtClean="0">
                <a:latin typeface="Tw Cen MT" charset="0"/>
                <a:ea typeface="ＭＳ Ｐゴシック" charset="0"/>
                <a:cs typeface="ＭＳ Ｐゴシック" charset="0"/>
              </a:rPr>
            </a:br>
            <a:endParaRPr lang="en-US" sz="700" cap="none" dirty="0"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72566"/>
            <a:ext cx="9144000" cy="213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“Lecture 1”:</a:t>
            </a:r>
          </a:p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Class Overview</a:t>
            </a:r>
            <a:endParaRPr lang="en-US" b="1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Develop writing skills consistent with producing a research paper </a:t>
            </a:r>
            <a:r>
              <a:rPr lang="en-US" dirty="0"/>
              <a:t>in computer science. Most activities will occur in a </a:t>
            </a:r>
            <a:r>
              <a:rPr lang="en-US" u="sng" dirty="0"/>
              <a:t>workshop format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Effective writing at the sentence-level.</a:t>
            </a:r>
          </a:p>
          <a:p>
            <a:pPr lvl="1"/>
            <a:r>
              <a:rPr lang="en-US" dirty="0"/>
              <a:t>Organization of a research paper, including important elements of each section in a research paper (for example, the important elements in an introduction, in related work, </a:t>
            </a:r>
            <a:r>
              <a:rPr lang="en-US" dirty="0" smtClean="0"/>
              <a:t>etc.).</a:t>
            </a:r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Writing from the perspective of the peer review process. This includes both how writing may be interpreted during peer review and the process of peer review itself (conferences and journals).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Develop writing skills consistent with producing a research paper </a:t>
            </a:r>
            <a:r>
              <a:rPr lang="en-US" dirty="0"/>
              <a:t>in computer science. Most activities will occur in a </a:t>
            </a:r>
            <a:r>
              <a:rPr lang="en-US" u="sng" dirty="0"/>
              <a:t>workshop format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Effective writing at the sentence-level.</a:t>
            </a:r>
          </a:p>
          <a:p>
            <a:pPr lvl="1"/>
            <a:r>
              <a:rPr lang="en-US" dirty="0"/>
              <a:t>Organization of a research paper, including important elements of each section in a research paper (for example, the important elements in an introduction, in related work, </a:t>
            </a:r>
            <a:r>
              <a:rPr lang="en-US" dirty="0" smtClean="0"/>
              <a:t>etc.).</a:t>
            </a:r>
            <a:endParaRPr lang="en-US" dirty="0"/>
          </a:p>
          <a:p>
            <a:pPr lvl="1"/>
            <a:r>
              <a:rPr lang="en-US" dirty="0"/>
              <a:t>Writing from the perspective of the peer review process. This includes both how writing may be interpreted during peer review and the process of peer review itself (conferences and journals).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writing something this term</a:t>
            </a:r>
          </a:p>
          <a:p>
            <a:pPr lvl="1"/>
            <a:r>
              <a:rPr lang="en-US" dirty="0" smtClean="0"/>
              <a:t>PhD students: </a:t>
            </a:r>
          </a:p>
          <a:p>
            <a:pPr lvl="2"/>
            <a:r>
              <a:rPr lang="en-US" dirty="0" smtClean="0"/>
              <a:t>Typically DRP or Area Exam</a:t>
            </a:r>
          </a:p>
          <a:p>
            <a:pPr lvl="2"/>
            <a:r>
              <a:rPr lang="en-US" dirty="0" smtClean="0"/>
              <a:t>Could be dissertation or a paper</a:t>
            </a:r>
          </a:p>
          <a:p>
            <a:pPr lvl="2"/>
            <a:r>
              <a:rPr lang="en-US" dirty="0" smtClean="0"/>
              <a:t>Fellowship proposal</a:t>
            </a:r>
          </a:p>
          <a:p>
            <a:pPr lvl="1"/>
            <a:r>
              <a:rPr lang="en-US" dirty="0" smtClean="0"/>
              <a:t>MS students:</a:t>
            </a:r>
          </a:p>
          <a:p>
            <a:pPr lvl="2"/>
            <a:r>
              <a:rPr lang="en-US" dirty="0" smtClean="0"/>
              <a:t>MS thesis</a:t>
            </a:r>
          </a:p>
          <a:p>
            <a:pPr lvl="2"/>
            <a:r>
              <a:rPr lang="en-US" dirty="0" smtClean="0"/>
              <a:t>Survey paper (did you do a survey for 630 or 631?)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Have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1) Attend class</a:t>
            </a:r>
          </a:p>
          <a:p>
            <a:pPr lvl="1"/>
            <a:r>
              <a:rPr lang="en-US" dirty="0" smtClean="0"/>
              <a:t>Approved reasons for absence will be discussed later</a:t>
            </a:r>
          </a:p>
          <a:p>
            <a:r>
              <a:rPr lang="en-US" dirty="0" smtClean="0"/>
              <a:t>2) </a:t>
            </a:r>
            <a:r>
              <a:rPr lang="en-US" dirty="0"/>
              <a:t>Perform </a:t>
            </a:r>
            <a:r>
              <a:rPr lang="en-US" dirty="0" smtClean="0"/>
              <a:t>course tasks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riting</a:t>
            </a:r>
            <a:r>
              <a:rPr lang="en-US" dirty="0"/>
              <a:t>, </a:t>
            </a:r>
            <a:r>
              <a:rPr lang="en-US" dirty="0" smtClean="0"/>
              <a:t>reviewing, revision</a:t>
            </a:r>
          </a:p>
          <a:p>
            <a:pPr lvl="1"/>
            <a:r>
              <a:rPr lang="en-US" dirty="0" smtClean="0"/>
              <a:t>(See </a:t>
            </a:r>
            <a:r>
              <a:rPr lang="en-US" dirty="0"/>
              <a:t>next slide</a:t>
            </a:r>
            <a:r>
              <a:rPr lang="en-US" dirty="0" smtClean="0"/>
              <a:t>)</a:t>
            </a:r>
          </a:p>
          <a:p>
            <a:r>
              <a:rPr lang="en-US" dirty="0"/>
              <a:t>3</a:t>
            </a:r>
            <a:r>
              <a:rPr lang="en-US" dirty="0" smtClean="0"/>
              <a:t>) Keep on schedule</a:t>
            </a:r>
          </a:p>
          <a:p>
            <a:pPr lvl="1"/>
            <a:r>
              <a:rPr lang="en-US" dirty="0" smtClean="0"/>
              <a:t>We work as a unit, and we all must keep the schedule</a:t>
            </a:r>
          </a:p>
          <a:p>
            <a:pPr lvl="1"/>
            <a:r>
              <a:rPr lang="en-US" dirty="0" smtClean="0"/>
              <a:t>Exceptions by permission only</a:t>
            </a:r>
          </a:p>
          <a:p>
            <a:r>
              <a:rPr lang="en-US" dirty="0" smtClean="0"/>
              <a:t>Failure to do any of these three will result in a 	</a:t>
            </a:r>
            <a:r>
              <a:rPr lang="en-US" u="sng" dirty="0" smtClean="0"/>
              <a:t>No Pass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r>
              <a:rPr lang="en-US" dirty="0"/>
              <a:t> </a:t>
            </a:r>
            <a:r>
              <a:rPr lang="en-US" dirty="0" smtClean="0"/>
              <a:t>and Reviewing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  <a:p>
            <a:pPr lvl="1"/>
            <a:r>
              <a:rPr lang="en-US" dirty="0" smtClean="0"/>
              <a:t>5 submissions </a:t>
            </a:r>
            <a:r>
              <a:rPr lang="en-US" dirty="0"/>
              <a:t>of </a:t>
            </a:r>
            <a:r>
              <a:rPr lang="en-US" dirty="0" smtClean="0"/>
              <a:t>1-2 pages each</a:t>
            </a:r>
          </a:p>
          <a:p>
            <a:pPr lvl="1"/>
            <a:r>
              <a:rPr lang="en-US" dirty="0" smtClean="0"/>
              <a:t>Final paper (</a:t>
            </a:r>
            <a:r>
              <a:rPr lang="en-US" dirty="0" smtClean="0"/>
              <a:t>6500 words)</a:t>
            </a:r>
            <a:endParaRPr lang="en-US" dirty="0" smtClean="0"/>
          </a:p>
          <a:p>
            <a:pPr lvl="1"/>
            <a:r>
              <a:rPr lang="en-US" dirty="0" smtClean="0"/>
              <a:t>4 revisions of writing (not collected)</a:t>
            </a:r>
          </a:p>
          <a:p>
            <a:r>
              <a:rPr lang="en-US" dirty="0" smtClean="0"/>
              <a:t>Reviewing</a:t>
            </a:r>
            <a:endParaRPr lang="en-US" dirty="0"/>
          </a:p>
          <a:p>
            <a:pPr lvl="1"/>
            <a:r>
              <a:rPr lang="en-US" dirty="0" smtClean="0"/>
              <a:t>12 </a:t>
            </a:r>
            <a:r>
              <a:rPr lang="en-US" dirty="0"/>
              <a:t>reviews</a:t>
            </a:r>
          </a:p>
          <a:p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first 4 submissions each get </a:t>
            </a:r>
            <a:r>
              <a:rPr lang="en-US" dirty="0">
                <a:sym typeface="Wingdings"/>
              </a:rPr>
              <a:t>3 </a:t>
            </a:r>
            <a:r>
              <a:rPr lang="en-US" dirty="0" smtClean="0">
                <a:sym typeface="Wingdings"/>
              </a:rPr>
              <a:t>reviews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6094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Week 2: write “Introduction” section</a:t>
            </a:r>
          </a:p>
          <a:p>
            <a:r>
              <a:rPr lang="en-US" dirty="0" smtClean="0"/>
              <a:t>Week 3: receive feedback on “Introduction”</a:t>
            </a:r>
          </a:p>
          <a:p>
            <a:r>
              <a:rPr lang="en-US" dirty="0" smtClean="0"/>
              <a:t>Week 4: write “My Method” section, revise “Introduction”</a:t>
            </a:r>
          </a:p>
          <a:p>
            <a:r>
              <a:rPr lang="en-US" dirty="0" smtClean="0"/>
              <a:t>Week 5: receive feedback on “My Method”</a:t>
            </a:r>
          </a:p>
          <a:p>
            <a:r>
              <a:rPr lang="en-US" dirty="0" smtClean="0"/>
              <a:t>Week 6: write “Experimental Overview” section, revise “My Method”</a:t>
            </a:r>
          </a:p>
          <a:p>
            <a:r>
              <a:rPr lang="en-US" dirty="0" smtClean="0"/>
              <a:t>Week 7: receive feedback on “Experimental Overview”</a:t>
            </a:r>
          </a:p>
          <a:p>
            <a:r>
              <a:rPr lang="en-US" dirty="0" smtClean="0"/>
              <a:t>Week 8: write “Results” section, revise “Experimental Overview.”</a:t>
            </a:r>
          </a:p>
          <a:p>
            <a:r>
              <a:rPr lang="en-US" dirty="0" smtClean="0"/>
              <a:t>Week 9, receive reviews on “Results”</a:t>
            </a:r>
          </a:p>
          <a:p>
            <a:r>
              <a:rPr lang="en-US" dirty="0" smtClean="0"/>
              <a:t>Week 10: write “Related Work,” revise “Results”</a:t>
            </a:r>
          </a:p>
          <a:p>
            <a:r>
              <a:rPr lang="en-US" dirty="0" smtClean="0"/>
              <a:t>Finals Week: complete Final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were Conclusion &amp; Abstract written?</a:t>
            </a:r>
          </a:p>
          <a:p>
            <a:r>
              <a:rPr lang="en-US" dirty="0" smtClean="0"/>
              <a:t>Answer: example plan is just a strawman</a:t>
            </a:r>
          </a:p>
          <a:p>
            <a:r>
              <a:rPr lang="en-US" dirty="0" smtClean="0"/>
              <a:t>Write ~1300 words every two weeks</a:t>
            </a:r>
          </a:p>
          <a:p>
            <a:r>
              <a:rPr lang="en-US" dirty="0" smtClean="0"/>
              <a:t>If you write 800 words every time (4000 words), then you will have a miserable Finals Week (2500 </a:t>
            </a:r>
            <a:r>
              <a:rPr lang="en-US" dirty="0" smtClean="0"/>
              <a:t>words)</a:t>
            </a:r>
            <a:endParaRPr lang="en-US" dirty="0" smtClean="0"/>
          </a:p>
          <a:p>
            <a:r>
              <a:rPr lang="en-US" dirty="0" smtClean="0"/>
              <a:t>If you write 1800 words every time (9000 words), then you will have an easy Finals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6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</a:t>
            </a:r>
            <a:r>
              <a:rPr lang="en-US" dirty="0"/>
              <a:t>: </a:t>
            </a:r>
            <a:r>
              <a:rPr lang="en-US" dirty="0" smtClean="0"/>
              <a:t>6500 words</a:t>
            </a:r>
          </a:p>
          <a:p>
            <a:pPr lvl="1"/>
            <a:r>
              <a:rPr lang="en-US" dirty="0" smtClean="0"/>
              <a:t>This will use all the text from 1</a:t>
            </a:r>
            <a:r>
              <a:rPr lang="en-US" baseline="30000" dirty="0" smtClean="0"/>
              <a:t>st</a:t>
            </a:r>
            <a:r>
              <a:rPr lang="en-US" dirty="0" smtClean="0"/>
              <a:t> 5 submissions</a:t>
            </a:r>
            <a:endParaRPr lang="en-US" dirty="0"/>
          </a:p>
          <a:p>
            <a:r>
              <a:rPr lang="en-US" dirty="0" smtClean="0"/>
              <a:t>Why 6500 words? </a:t>
            </a:r>
            <a:r>
              <a:rPr lang="en-US" dirty="0" smtClean="0">
                <a:sym typeface="Wingdings"/>
              </a:rPr>
              <a:t> approx. word count from IEEE 8 page paper, double column</a:t>
            </a:r>
            <a:endParaRPr lang="en-US" dirty="0"/>
          </a:p>
          <a:p>
            <a:r>
              <a:rPr lang="en-US" dirty="0"/>
              <a:t>Final paper must be </a:t>
            </a:r>
            <a:r>
              <a:rPr lang="en-US" u="sng" dirty="0"/>
              <a:t>submission</a:t>
            </a:r>
            <a:r>
              <a:rPr lang="en-US" dirty="0"/>
              <a:t> </a:t>
            </a:r>
            <a:r>
              <a:rPr lang="en-US" dirty="0" smtClean="0"/>
              <a:t>quality</a:t>
            </a:r>
          </a:p>
          <a:p>
            <a:r>
              <a:rPr lang="en-US" dirty="0"/>
              <a:t>D</a:t>
            </a:r>
            <a:r>
              <a:rPr lang="en-US" dirty="0" smtClean="0"/>
              <a:t>ue </a:t>
            </a:r>
            <a:r>
              <a:rPr lang="en-US" dirty="0" smtClean="0"/>
              <a:t>Weds June 8, 1015am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92" y="274638"/>
            <a:ext cx="84367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smtClean="0"/>
              <a:t>“submission” quality mean?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“submit” a paper to a conference or journal, you are expecting 100s of people to read it</a:t>
            </a:r>
          </a:p>
          <a:p>
            <a:r>
              <a:rPr lang="en-US" dirty="0" smtClean="0"/>
              <a:t>The author (you) should work hard to make the paper as accessible as possible</a:t>
            </a:r>
          </a:p>
        </p:txBody>
      </p:sp>
    </p:spTree>
    <p:extLst>
      <p:ext uri="{BB962C8B-B14F-4D97-AF65-F5344CB8AC3E}">
        <p14:creationId xmlns:p14="http://schemas.microsoft.com/office/powerpoint/2010/main" val="1699179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100 </a:t>
            </a:r>
            <a:r>
              <a:rPr lang="en-US" dirty="0" smtClean="0"/>
              <a:t>people read it</a:t>
            </a:r>
          </a:p>
          <a:p>
            <a:r>
              <a:rPr lang="en-US" dirty="0" smtClean="0"/>
              <a:t>On average, </a:t>
            </a:r>
            <a:r>
              <a:rPr lang="en-US" dirty="0"/>
              <a:t>spend 1h20 reading</a:t>
            </a:r>
          </a:p>
          <a:p>
            <a:r>
              <a:rPr lang="en-US" dirty="0" smtClean="0"/>
              <a:t>What if?: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uthor </a:t>
            </a:r>
            <a:r>
              <a:rPr lang="en-US" dirty="0"/>
              <a:t>spends 20 hours improving </a:t>
            </a:r>
            <a:r>
              <a:rPr lang="en-US" dirty="0" smtClean="0"/>
              <a:t>readability</a:t>
            </a:r>
          </a:p>
          <a:p>
            <a:pPr lvl="1"/>
            <a:r>
              <a:rPr lang="en-US" dirty="0" smtClean="0"/>
              <a:t>Average reading time drops to 1h5m</a:t>
            </a:r>
          </a:p>
          <a:p>
            <a:r>
              <a:rPr lang="en-US" dirty="0" smtClean="0"/>
              <a:t>1.333*100 = 133 hours</a:t>
            </a:r>
          </a:p>
          <a:p>
            <a:r>
              <a:rPr lang="en-US" dirty="0" smtClean="0"/>
              <a:t>1.08*100 = 108 hours</a:t>
            </a:r>
          </a:p>
          <a:p>
            <a:r>
              <a:rPr lang="en-US" dirty="0" smtClean="0"/>
              <a:t>133-108 = 25 ... </a:t>
            </a:r>
            <a:r>
              <a:rPr lang="en-US" dirty="0"/>
              <a:t>t</a:t>
            </a:r>
            <a:r>
              <a:rPr lang="en-US" dirty="0" smtClean="0"/>
              <a:t>he world is better off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2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love teaching this class</a:t>
            </a:r>
          </a:p>
          <a:p>
            <a:r>
              <a:rPr lang="en-US" dirty="0" smtClean="0"/>
              <a:t>We have had some great groups</a:t>
            </a:r>
          </a:p>
          <a:p>
            <a:pPr lvl="1"/>
            <a:r>
              <a:rPr lang="en-US" dirty="0" smtClean="0"/>
              <a:t>Enjoyed our class time</a:t>
            </a:r>
          </a:p>
          <a:p>
            <a:pPr lvl="1"/>
            <a:r>
              <a:rPr lang="en-US" dirty="0" smtClean="0"/>
              <a:t>Learned a lot</a:t>
            </a:r>
          </a:p>
          <a:p>
            <a:r>
              <a:rPr lang="en-US" dirty="0" smtClean="0"/>
              <a:t>Some of these slides are harsh </a:t>
            </a:r>
            <a:r>
              <a:rPr lang="mr-IN" dirty="0" smtClean="0"/>
              <a:t>–</a:t>
            </a:r>
            <a:r>
              <a:rPr lang="en-US" dirty="0" smtClean="0"/>
              <a:t> sorry</a:t>
            </a:r>
          </a:p>
          <a:p>
            <a:pPr lvl="1"/>
            <a:r>
              <a:rPr lang="en-US" dirty="0" smtClean="0"/>
              <a:t>(“Do this or No Pass”)</a:t>
            </a:r>
          </a:p>
        </p:txBody>
      </p:sp>
    </p:spTree>
    <p:extLst>
      <p:ext uri="{BB962C8B-B14F-4D97-AF65-F5344CB8AC3E}">
        <p14:creationId xmlns:p14="http://schemas.microsoft.com/office/powerpoint/2010/main" val="9193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“Submission”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review a ton of papers</a:t>
            </a:r>
          </a:p>
          <a:p>
            <a:pPr lvl="1"/>
            <a:r>
              <a:rPr lang="en-US" dirty="0" smtClean="0"/>
              <a:t>If someone has not done me the courtesy of making my experience as efficient as possible, then it puts me in a bad mood</a:t>
            </a:r>
          </a:p>
          <a:p>
            <a:r>
              <a:rPr lang="en-US" dirty="0" smtClean="0"/>
              <a:t>This is a very different setting than writing a term paper for a class (one author, one reader)</a:t>
            </a:r>
          </a:p>
        </p:txBody>
      </p:sp>
    </p:spTree>
    <p:extLst>
      <p:ext uri="{BB962C8B-B14F-4D97-AF65-F5344CB8AC3E}">
        <p14:creationId xmlns:p14="http://schemas.microsoft.com/office/powerpoint/2010/main" val="53391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review must have the following:</a:t>
            </a:r>
          </a:p>
          <a:p>
            <a:pPr lvl="1"/>
            <a:r>
              <a:rPr lang="en-US" dirty="0" smtClean="0"/>
              <a:t>5-10 grammatical / wordsmithing suggestions</a:t>
            </a:r>
          </a:p>
          <a:p>
            <a:pPr lvl="2"/>
            <a:r>
              <a:rPr lang="en-US" dirty="0" smtClean="0"/>
              <a:t>If the writing is great, then 5</a:t>
            </a:r>
          </a:p>
          <a:p>
            <a:pPr lvl="2"/>
            <a:r>
              <a:rPr lang="en-US" dirty="0" smtClean="0"/>
              <a:t>If the paper is rough, you stop at 10</a:t>
            </a:r>
          </a:p>
          <a:p>
            <a:pPr lvl="1"/>
            <a:r>
              <a:rPr lang="en-US" dirty="0" smtClean="0"/>
              <a:t>3 “big picture” suggestions on how to improve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revision should take into account reviews and fix all problems</a:t>
            </a:r>
          </a:p>
          <a:p>
            <a:r>
              <a:rPr lang="en-US" dirty="0" smtClean="0"/>
              <a:t>We will not collect revisions</a:t>
            </a:r>
          </a:p>
          <a:p>
            <a:r>
              <a:rPr lang="en-US" dirty="0" smtClean="0"/>
              <a:t>... </a:t>
            </a:r>
            <a:r>
              <a:rPr lang="en-US" dirty="0"/>
              <a:t>b</a:t>
            </a:r>
            <a:r>
              <a:rPr lang="en-US" dirty="0" smtClean="0"/>
              <a:t>ut your final paper should reflect fixes that came from your reviews</a:t>
            </a:r>
          </a:p>
        </p:txBody>
      </p:sp>
    </p:spTree>
    <p:extLst>
      <p:ext uri="{BB962C8B-B14F-4D97-AF65-F5344CB8AC3E}">
        <p14:creationId xmlns:p14="http://schemas.microsoft.com/office/powerpoint/2010/main" val="20280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student will attend lecture and participate in </a:t>
            </a:r>
            <a:r>
              <a:rPr lang="en-US" dirty="0" smtClean="0"/>
              <a:t>peer review </a:t>
            </a:r>
            <a:r>
              <a:rPr lang="en-US" dirty="0"/>
              <a:t>of cohort's writing </a:t>
            </a:r>
            <a:r>
              <a:rPr lang="en-US" dirty="0" smtClean="0"/>
              <a:t>samples  </a:t>
            </a:r>
          </a:p>
          <a:p>
            <a:r>
              <a:rPr lang="en-US" dirty="0" smtClean="0"/>
              <a:t>Every student will offer up text for group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run through </a:t>
            </a:r>
            <a:r>
              <a:rPr lang="en-US" dirty="0" err="1" smtClean="0"/>
              <a:t>EasyChair</a:t>
            </a:r>
            <a:endParaRPr lang="en-US" dirty="0" smtClean="0"/>
          </a:p>
          <a:p>
            <a:pPr lvl="1"/>
            <a:r>
              <a:rPr lang="en-US" dirty="0" err="1"/>
              <a:t>EasyChair</a:t>
            </a:r>
            <a:r>
              <a:rPr lang="en-US" dirty="0"/>
              <a:t> link on class website</a:t>
            </a:r>
          </a:p>
          <a:p>
            <a:pPr lvl="1"/>
            <a:r>
              <a:rPr lang="en-US" dirty="0" smtClean="0"/>
              <a:t>(I know Canvas is beloved)</a:t>
            </a:r>
          </a:p>
          <a:p>
            <a:r>
              <a:rPr lang="en-US" dirty="0" smtClean="0"/>
              <a:t>Reviews must be completed 5 days after assignment</a:t>
            </a:r>
          </a:p>
          <a:p>
            <a:pPr lvl="1"/>
            <a:r>
              <a:rPr lang="en-US" dirty="0" smtClean="0"/>
              <a:t>Can go “on vacation”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(2/2)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4537" y="5080242"/>
            <a:ext cx="5814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you fall behind the minimums at any of these weeks, </a:t>
            </a:r>
          </a:p>
          <a:p>
            <a:pPr algn="ctr"/>
            <a:r>
              <a:rPr lang="en-US" dirty="0" smtClean="0"/>
              <a:t>then you will receive a “NP” in the course</a:t>
            </a:r>
          </a:p>
          <a:p>
            <a:pPr algn="ctr"/>
            <a:r>
              <a:rPr lang="en-US" dirty="0" smtClean="0"/>
              <a:t>(This class only works if everyone is making steady progress)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955800"/>
            <a:ext cx="8813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Spend Class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 at writing examples and collectively edit</a:t>
            </a:r>
          </a:p>
          <a:p>
            <a:pPr lvl="1"/>
            <a:r>
              <a:rPr lang="en-US" dirty="0" smtClean="0"/>
              <a:t>While this seems like it might be uncomfortable, it has been OK so far</a:t>
            </a:r>
          </a:p>
          <a:p>
            <a:pPr lvl="1"/>
            <a:r>
              <a:rPr lang="en-US" dirty="0" smtClean="0"/>
              <a:t>We are each on a personal journey to become our best writing self</a:t>
            </a:r>
          </a:p>
          <a:p>
            <a:r>
              <a:rPr lang="en-US" dirty="0" smtClean="0"/>
              <a:t>Also, I can talk about topics as needed</a:t>
            </a:r>
          </a:p>
          <a:p>
            <a:pPr lvl="1"/>
            <a:r>
              <a:rPr lang="en-US" dirty="0" smtClean="0"/>
              <a:t>How papers are accepted?</a:t>
            </a:r>
          </a:p>
          <a:p>
            <a:pPr lvl="1"/>
            <a:r>
              <a:rPr lang="en-US" dirty="0" smtClean="0"/>
              <a:t>What should go in each section?</a:t>
            </a:r>
          </a:p>
          <a:p>
            <a:pPr lvl="1"/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Own Personal Writing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</a:p>
          <a:p>
            <a:pPr lvl="1"/>
            <a:r>
              <a:rPr lang="en-US" dirty="0" smtClean="0"/>
              <a:t>poor writer as a PhD student, good writer now</a:t>
            </a:r>
          </a:p>
          <a:p>
            <a:r>
              <a:rPr lang="en-US" dirty="0" smtClean="0"/>
              <a:t>Observations: </a:t>
            </a:r>
          </a:p>
          <a:p>
            <a:pPr lvl="1"/>
            <a:r>
              <a:rPr lang="en-US" dirty="0" smtClean="0"/>
              <a:t>writing improves and is easier as you practice</a:t>
            </a:r>
          </a:p>
          <a:p>
            <a:pPr lvl="1"/>
            <a:r>
              <a:rPr lang="en-US" dirty="0" smtClean="0"/>
              <a:t>I used to hate writing and now _enjoy_ it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tudents often put way too little time into writing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ince they hate doing it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oding is more fun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Anna Karenina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“All </a:t>
            </a:r>
            <a:r>
              <a:rPr lang="en-US" dirty="0"/>
              <a:t>happy families are alike; each unhappy family is unhappy in its own </a:t>
            </a:r>
            <a:r>
              <a:rPr lang="en-US" dirty="0" smtClean="0"/>
              <a:t>way”</a:t>
            </a:r>
          </a:p>
          <a:p>
            <a:endParaRPr lang="en-US" dirty="0" smtClean="0"/>
          </a:p>
          <a:p>
            <a:r>
              <a:rPr lang="en-US" dirty="0" smtClean="0"/>
              <a:t>While each problematic paper is uniquely unhappy, there are common themes</a:t>
            </a:r>
            <a:endParaRPr lang="en-US" dirty="0"/>
          </a:p>
          <a:p>
            <a:r>
              <a:rPr lang="en-US" dirty="0" smtClean="0"/>
              <a:t>We will be collectively identifying “unhappy families” themes throughout the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“Unhappy Families” From Hank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(1) every sentence reads well, but the whole is a jumbled mess</a:t>
            </a:r>
          </a:p>
          <a:p>
            <a:pPr lvl="1"/>
            <a:r>
              <a:rPr lang="en-US" dirty="0" smtClean="0"/>
              <a:t>No sense of purpose per paragraph / section</a:t>
            </a:r>
          </a:p>
          <a:p>
            <a:pPr lvl="1"/>
            <a:r>
              <a:rPr lang="en-US" dirty="0" smtClean="0"/>
              <a:t>Facts appear in random places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(2) only makes sense if the reader already knows what you are talking about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(3) procrastinate, procrastinate, procrastinate, write hastily and declare done and then get co-authors to fix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123" cy="4525963"/>
          </a:xfrm>
        </p:spPr>
        <p:txBody>
          <a:bodyPr/>
          <a:lstStyle/>
          <a:p>
            <a:r>
              <a:rPr lang="en-US" dirty="0" smtClean="0"/>
              <a:t>These </a:t>
            </a:r>
            <a:r>
              <a:rPr lang="en-US" dirty="0" smtClean="0"/>
              <a:t>slides are posted on the class </a:t>
            </a:r>
            <a:r>
              <a:rPr lang="en-US" dirty="0" smtClean="0"/>
              <a:t>Canvas page</a:t>
            </a:r>
          </a:p>
          <a:p>
            <a:r>
              <a:rPr lang="en-US" dirty="0" smtClean="0"/>
              <a:t>The syllabus is on Canvas</a:t>
            </a:r>
          </a:p>
          <a:p>
            <a:r>
              <a:rPr lang="en-US" dirty="0" smtClean="0"/>
              <a:t>That is all we will use Canvas for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73" y="1600200"/>
            <a:ext cx="4999422" cy="38987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33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“Unhappy Families” From Hank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(1) every sentence reads well, but the whole is a jumbled mess</a:t>
            </a:r>
          </a:p>
          <a:p>
            <a:pPr lvl="1"/>
            <a:r>
              <a:rPr lang="en-US" dirty="0" smtClean="0"/>
              <a:t>No sense of purpose per paragraph / section</a:t>
            </a:r>
          </a:p>
          <a:p>
            <a:pPr lvl="1"/>
            <a:r>
              <a:rPr lang="en-US" dirty="0" smtClean="0"/>
              <a:t>Facts appear in random places</a:t>
            </a:r>
          </a:p>
          <a:p>
            <a:r>
              <a:rPr lang="en-US" dirty="0" smtClean="0"/>
              <a:t>(2) only makes sense if the reader already knows what you are talking about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(3) procrastinate, procrastinate, procrastinate, write hastily and declare done and then get co-authors to fix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“Unhappy Families” From Hank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(1) every sentence reads well, but the whole is a jumbled mess</a:t>
            </a:r>
          </a:p>
          <a:p>
            <a:pPr lvl="1"/>
            <a:r>
              <a:rPr lang="en-US" dirty="0" smtClean="0"/>
              <a:t>No sense of purpose per paragraph / section</a:t>
            </a:r>
          </a:p>
          <a:p>
            <a:pPr lvl="1"/>
            <a:r>
              <a:rPr lang="en-US" dirty="0" smtClean="0"/>
              <a:t>Facts appear in random places</a:t>
            </a:r>
          </a:p>
          <a:p>
            <a:r>
              <a:rPr lang="en-US" dirty="0" smtClean="0"/>
              <a:t>(2) only makes sense if the reader already knows what you are talking about</a:t>
            </a:r>
          </a:p>
          <a:p>
            <a:r>
              <a:rPr lang="en-US" dirty="0" smtClean="0"/>
              <a:t>(3) procrastinate, procrastinate, procrastinate, write hastily and declare done and then get co-authors to 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“Unhappy Families” from Hank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(4) Writing is overly complicated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lots and lots of clauses, </a:t>
            </a:r>
          </a:p>
          <a:p>
            <a:pPr lvl="2"/>
            <a:r>
              <a:rPr lang="en-US" dirty="0" smtClean="0"/>
              <a:t>Clauses are not well connected</a:t>
            </a:r>
          </a:p>
          <a:p>
            <a:pPr lvl="3"/>
            <a:r>
              <a:rPr lang="en-US" dirty="0" smtClean="0"/>
              <a:t>leave it to the reader to figure out how they relate</a:t>
            </a:r>
          </a:p>
          <a:p>
            <a:pPr lvl="2"/>
            <a:r>
              <a:rPr lang="en-US" dirty="0" smtClean="0"/>
              <a:t>say what the subject is at the end of the sentence</a:t>
            </a:r>
          </a:p>
          <a:p>
            <a:r>
              <a:rPr lang="en-US" dirty="0">
                <a:solidFill>
                  <a:schemeClr val="bg1"/>
                </a:solidFill>
              </a:rPr>
              <a:t>(5) Writer assumes the </a:t>
            </a:r>
            <a:r>
              <a:rPr lang="en-US" dirty="0" smtClean="0">
                <a:solidFill>
                  <a:schemeClr val="bg1"/>
                </a:solidFill>
              </a:rPr>
              <a:t>reader is as fascinated by the topic as the author and will endure endless details because of their mutual shared fascination</a:t>
            </a:r>
          </a:p>
        </p:txBody>
      </p:sp>
    </p:spTree>
    <p:extLst>
      <p:ext uri="{BB962C8B-B14F-4D97-AF65-F5344CB8AC3E}">
        <p14:creationId xmlns:p14="http://schemas.microsoft.com/office/powerpoint/2010/main" val="1738561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“Unhappy Families” from Hank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(4) Writing is overly complicated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lots and lots of clauses, </a:t>
            </a:r>
          </a:p>
          <a:p>
            <a:pPr lvl="2"/>
            <a:r>
              <a:rPr lang="en-US" dirty="0" smtClean="0"/>
              <a:t>Clauses are not well connected</a:t>
            </a:r>
          </a:p>
          <a:p>
            <a:pPr lvl="3"/>
            <a:r>
              <a:rPr lang="en-US" dirty="0" smtClean="0"/>
              <a:t>leave it to the reader to figure out how they relate</a:t>
            </a:r>
          </a:p>
          <a:p>
            <a:pPr lvl="2"/>
            <a:r>
              <a:rPr lang="en-US" dirty="0" smtClean="0"/>
              <a:t>say what the subject is at the end of the sentence</a:t>
            </a:r>
          </a:p>
          <a:p>
            <a:r>
              <a:rPr lang="en-US" dirty="0"/>
              <a:t>(5) Writer assumes the </a:t>
            </a:r>
            <a:r>
              <a:rPr lang="en-US" dirty="0" smtClean="0"/>
              <a:t>reader is as fascinated by the topic as the author and will endure endless details because of their mutual shared fascination</a:t>
            </a:r>
          </a:p>
        </p:txBody>
      </p:sp>
    </p:spTree>
    <p:extLst>
      <p:ext uri="{BB962C8B-B14F-4D97-AF65-F5344CB8AC3E}">
        <p14:creationId xmlns:p14="http://schemas.microsoft.com/office/powerpoint/2010/main" val="1634971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“Unhappy Families” from Hank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(6) Writer assumes too much knowledge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(7) Writer assumes too little knowledge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(8) Writer has not properly digested/synthesized their own work, and expects reader to be excited about learning details and also expect the reader to do this digesting/synthesis on their behalf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6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“Unhappy Families” from Hank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(6) Writer assumes too much knowledge</a:t>
            </a:r>
          </a:p>
          <a:p>
            <a:r>
              <a:rPr lang="en-US" dirty="0" smtClean="0"/>
              <a:t>(7) Writer assumes too little knowledge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(8) Writer has not properly digested/synthesized their own work, and expects reader to be excited about learning details and also expect the reader to do this digesting/synthesis on their behalf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3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“Unhappy Families” from Hank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(6) Writer assumes too much knowledge</a:t>
            </a:r>
          </a:p>
          <a:p>
            <a:r>
              <a:rPr lang="en-US" dirty="0" smtClean="0"/>
              <a:t>(7) Writer assumes too little knowledge</a:t>
            </a:r>
          </a:p>
          <a:p>
            <a:r>
              <a:rPr lang="en-US" dirty="0" smtClean="0"/>
              <a:t>(8) Writer has not properly digested/synthesized their own work, and expects reader to so excited about that their work that the reader will do this digesting/synthesis on their behalf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59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Non-Native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consider typing in </a:t>
            </a:r>
            <a:r>
              <a:rPr lang="en-US" dirty="0" smtClean="0"/>
              <a:t>MS-Word (or similar)</a:t>
            </a:r>
            <a:endParaRPr lang="en-US" dirty="0" smtClean="0"/>
          </a:p>
          <a:p>
            <a:r>
              <a:rPr lang="en-US" dirty="0" smtClean="0"/>
              <a:t>This way MS-Word will catch many problems before they make it to your reviews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Pitfalls: Area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63" y="1600200"/>
            <a:ext cx="8548437" cy="4525963"/>
          </a:xfrm>
        </p:spPr>
        <p:txBody>
          <a:bodyPr/>
          <a:lstStyle/>
          <a:p>
            <a:r>
              <a:rPr lang="en-US" dirty="0" smtClean="0"/>
              <a:t>This class has worked well when Area Exam document is already in progress</a:t>
            </a:r>
          </a:p>
          <a:p>
            <a:r>
              <a:rPr lang="en-US" dirty="0" smtClean="0"/>
              <a:t>Not as good for those just starting, unless you can really really devote yourself</a:t>
            </a:r>
          </a:p>
          <a:p>
            <a:pPr lvl="2"/>
            <a:r>
              <a:rPr lang="en-US" dirty="0" smtClean="0"/>
              <a:t>Typical Area Exam: 20 pages, 6 months of 30 hours/week</a:t>
            </a:r>
          </a:p>
          <a:p>
            <a:pPr lvl="2"/>
            <a:r>
              <a:rPr lang="en-US" dirty="0" smtClean="0">
                <a:sym typeface="Wingdings"/>
              </a:rPr>
              <a:t> ~40 hours of effort per page</a:t>
            </a:r>
          </a:p>
          <a:p>
            <a:pPr lvl="2"/>
            <a:r>
              <a:rPr lang="en-US" dirty="0" smtClean="0">
                <a:sym typeface="Wingdings"/>
              </a:rPr>
              <a:t>This class: 8 pages, 10 weeks of 8 hours/week (for 640)</a:t>
            </a:r>
          </a:p>
          <a:p>
            <a:pPr lvl="2"/>
            <a:r>
              <a:rPr lang="en-US" dirty="0" smtClean="0">
                <a:sym typeface="Wingdings"/>
              </a:rPr>
              <a:t> 10 hours of effort per page (???)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03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Pitfalls: DRP / Research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harrowing if results are coming “just in time” for paper writing</a:t>
            </a:r>
          </a:p>
          <a:p>
            <a:r>
              <a:rPr lang="en-US" dirty="0" smtClean="0"/>
              <a:t>Remediation: </a:t>
            </a:r>
          </a:p>
          <a:p>
            <a:pPr lvl="1"/>
            <a:r>
              <a:rPr lang="en-US" dirty="0" smtClean="0"/>
              <a:t>focus on what you can do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good sentences that are factually wrong and revise when the real results come</a:t>
            </a:r>
          </a:p>
          <a:p>
            <a:pPr lvl="1"/>
            <a:r>
              <a:rPr lang="en-US" dirty="0" smtClean="0"/>
              <a:t>Deliver </a:t>
            </a:r>
            <a:r>
              <a:rPr lang="en-US" dirty="0" smtClean="0"/>
              <a:t>~6500 words </a:t>
            </a:r>
            <a:r>
              <a:rPr lang="en-US" dirty="0" smtClean="0"/>
              <a:t>of </a:t>
            </a:r>
            <a:r>
              <a:rPr lang="en-US" dirty="0" smtClean="0"/>
              <a:t>mashup: 6 pages of DRP, 2 pages of Area Exam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main goal of this course is for students </a:t>
            </a:r>
            <a:r>
              <a:rPr lang="en-US" u="sng" dirty="0"/>
              <a:t>develop their writing ability for computer science research</a:t>
            </a:r>
            <a:r>
              <a:rPr lang="en-US" dirty="0"/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will </a:t>
            </a:r>
            <a:r>
              <a:rPr lang="en-US" u="sng" dirty="0" smtClean="0">
                <a:solidFill>
                  <a:schemeClr val="bg1"/>
                </a:solidFill>
              </a:rPr>
              <a:t>submit writing samples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u="sng" dirty="0" smtClean="0">
                <a:solidFill>
                  <a:schemeClr val="bg1"/>
                </a:solidFill>
              </a:rPr>
              <a:t>provide and accept constructive criticism</a:t>
            </a:r>
            <a:r>
              <a:rPr lang="en-US" dirty="0" smtClean="0">
                <a:solidFill>
                  <a:schemeClr val="bg1"/>
                </a:solidFill>
              </a:rPr>
              <a:t> with their peers, in a </a:t>
            </a:r>
            <a:r>
              <a:rPr lang="en-US" u="sng" dirty="0" smtClean="0">
                <a:solidFill>
                  <a:schemeClr val="bg1"/>
                </a:solidFill>
              </a:rPr>
              <a:t>workshop format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also may </a:t>
            </a:r>
            <a:r>
              <a:rPr lang="en-US" u="sng" dirty="0" smtClean="0">
                <a:solidFill>
                  <a:schemeClr val="bg1"/>
                </a:solidFill>
              </a:rPr>
              <a:t>read and discuss </a:t>
            </a:r>
            <a:r>
              <a:rPr lang="en-US" dirty="0" smtClean="0">
                <a:solidFill>
                  <a:schemeClr val="bg1"/>
                </a:solidFill>
              </a:rPr>
              <a:t>authoritative </a:t>
            </a:r>
            <a:r>
              <a:rPr lang="en-US" u="sng" dirty="0" smtClean="0">
                <a:solidFill>
                  <a:schemeClr val="bg1"/>
                </a:solidFill>
              </a:rPr>
              <a:t>texts on technical writing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Throughout the term, students will </a:t>
            </a:r>
            <a:r>
              <a:rPr lang="en-US" u="sng" dirty="0" smtClean="0">
                <a:solidFill>
                  <a:schemeClr val="bg1"/>
                </a:solidFill>
              </a:rPr>
              <a:t>apply what they learn to their writing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Pitfalls: 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 smtClean="0"/>
              <a:t>you are doing a thesis or research paper, then this will be like PhD students</a:t>
            </a:r>
          </a:p>
          <a:p>
            <a:r>
              <a:rPr lang="en-US" dirty="0" smtClean="0"/>
              <a:t>If not, then you should do a survey</a:t>
            </a:r>
          </a:p>
          <a:p>
            <a:pPr lvl="1"/>
            <a:r>
              <a:rPr lang="en-US" dirty="0" smtClean="0"/>
              <a:t>Perhaps you join forces on what to survey?</a:t>
            </a:r>
          </a:p>
          <a:p>
            <a:pPr lvl="1"/>
            <a:r>
              <a:rPr lang="en-US" dirty="0" smtClean="0"/>
              <a:t>Softer than other tracks</a:t>
            </a:r>
          </a:p>
          <a:p>
            <a:pPr lvl="2"/>
            <a:r>
              <a:rPr lang="en-US" dirty="0" smtClean="0"/>
              <a:t>softer </a:t>
            </a:r>
            <a:r>
              <a:rPr lang="en-US" dirty="0" smtClean="0"/>
              <a:t>on “submission quality” standards here </a:t>
            </a:r>
            <a:r>
              <a:rPr lang="mr-IN" dirty="0" smtClean="0"/>
              <a:t>–</a:t>
            </a:r>
            <a:r>
              <a:rPr lang="en-US" dirty="0" smtClean="0"/>
              <a:t> this is an 8 hour / week </a:t>
            </a:r>
            <a:r>
              <a:rPr lang="en-US" dirty="0" smtClean="0"/>
              <a:t>course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umber of references per page will be much less than Area Exam</a:t>
            </a:r>
            <a:endParaRPr lang="en-US" dirty="0" smtClean="0"/>
          </a:p>
          <a:p>
            <a:pPr lvl="1"/>
            <a:r>
              <a:rPr lang="en-US" dirty="0" smtClean="0"/>
              <a:t>That said, it must be </a:t>
            </a:r>
            <a:r>
              <a:rPr lang="en-US" dirty="0" smtClean="0"/>
              <a:t>6500 words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7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you doing your writing?</a:t>
            </a:r>
          </a:p>
          <a:p>
            <a:pPr lvl="1"/>
            <a:r>
              <a:rPr lang="en-US" dirty="0" smtClean="0"/>
              <a:t>Pick a section and write it </a:t>
            </a:r>
          </a:p>
          <a:p>
            <a:pPr lvl="2"/>
            <a:r>
              <a:rPr lang="en-US" dirty="0" smtClean="0"/>
              <a:t>by </a:t>
            </a:r>
            <a:r>
              <a:rPr lang="en-US" dirty="0" smtClean="0"/>
              <a:t>Thursday in Week2</a:t>
            </a:r>
            <a:endParaRPr lang="en-US" dirty="0" smtClean="0"/>
          </a:p>
          <a:p>
            <a:pPr lvl="1"/>
            <a:r>
              <a:rPr lang="en-US" dirty="0" smtClean="0"/>
              <a:t>Note: there are often slight variations in how papers are organized between fields </a:t>
            </a:r>
          </a:p>
          <a:p>
            <a:r>
              <a:rPr lang="en-US" dirty="0" smtClean="0"/>
              <a:t>For this class?</a:t>
            </a:r>
          </a:p>
          <a:p>
            <a:pPr lvl="1"/>
            <a:r>
              <a:rPr lang="en-US" dirty="0" smtClean="0"/>
              <a:t>Two volunteers who can be ready </a:t>
            </a:r>
            <a:r>
              <a:rPr lang="en-US" dirty="0" smtClean="0"/>
              <a:t>by Apr 4?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27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</a:t>
            </a:r>
            <a:r>
              <a:rPr lang="en-US" strike="sngStrike" dirty="0" smtClean="0"/>
              <a:t>all</a:t>
            </a:r>
            <a:r>
              <a:rPr lang="en-US" dirty="0" smtClean="0"/>
              <a:t> </a:t>
            </a:r>
            <a:r>
              <a:rPr lang="en-US" dirty="0" smtClean="0"/>
              <a:t>not wear </a:t>
            </a:r>
            <a:r>
              <a:rPr lang="en-US" dirty="0" smtClean="0"/>
              <a:t>masks </a:t>
            </a:r>
            <a:r>
              <a:rPr lang="en-US" strike="sngStrike" dirty="0" smtClean="0"/>
              <a:t>the whole </a:t>
            </a:r>
            <a:r>
              <a:rPr lang="en-US" strike="sngStrike" dirty="0" smtClean="0"/>
              <a:t>term </a:t>
            </a:r>
            <a:r>
              <a:rPr lang="en-US" dirty="0" smtClean="0"/>
              <a:t>for now</a:t>
            </a:r>
            <a:endParaRPr lang="en-US" dirty="0" smtClean="0"/>
          </a:p>
          <a:p>
            <a:r>
              <a:rPr lang="en-US" dirty="0" smtClean="0"/>
              <a:t>If you have a concern about spreading COVID, then skip class</a:t>
            </a:r>
          </a:p>
          <a:p>
            <a:pPr lvl="1"/>
            <a:r>
              <a:rPr lang="en-US" dirty="0" smtClean="0"/>
              <a:t>But email me BEFOREHAND</a:t>
            </a:r>
          </a:p>
          <a:p>
            <a:r>
              <a:rPr lang="en-US" dirty="0" smtClean="0"/>
              <a:t>More info on syllabus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8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Attendance is Mandatory, Except When...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student </a:t>
            </a:r>
            <a:r>
              <a:rPr lang="en-US" dirty="0"/>
              <a:t>is concerned about spreading illness, in which case they should contact the instructor before class begins and stay home.</a:t>
            </a:r>
          </a:p>
          <a:p>
            <a:r>
              <a:rPr lang="en-US" dirty="0"/>
              <a:t>A student has received permission from the instructor ahead of time to miss the course. Such reasons should be significant (attending a conference or wedding) and not insignificant (need to be home to receive a package).</a:t>
            </a:r>
          </a:p>
          <a:p>
            <a:r>
              <a:rPr lang="en-US" dirty="0"/>
              <a:t>An unforeseeable event, such as a flat tire or the public bus fails to run. In this case, the student should do their best to contact the instructor.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4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Introduce 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Random Writing Facts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Adjectives have an ordering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" y="2469116"/>
            <a:ext cx="8049535" cy="3839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85" y="4172504"/>
            <a:ext cx="6034375" cy="1158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05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Random Writing Facts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Punctuation inside quotes? </a:t>
            </a:r>
            <a:r>
              <a:rPr lang="mr-IN" dirty="0" smtClean="0"/>
              <a:t>…</a:t>
            </a:r>
            <a:r>
              <a:rPr lang="en-US" dirty="0" smtClean="0"/>
              <a:t> not always.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8680"/>
            <a:ext cx="9144000" cy="54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1123"/>
            <a:ext cx="9144000" cy="861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816"/>
            <a:ext cx="9144000" cy="27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main goal of this course is for students </a:t>
            </a:r>
            <a:r>
              <a:rPr lang="en-US" u="sng" dirty="0"/>
              <a:t>develop their writing ability for computer science research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will </a:t>
            </a:r>
            <a:r>
              <a:rPr lang="en-US" u="sng" dirty="0"/>
              <a:t>submit writing samples</a:t>
            </a:r>
            <a:r>
              <a:rPr lang="en-US" dirty="0"/>
              <a:t>, and </a:t>
            </a:r>
            <a:r>
              <a:rPr lang="en-US" u="sng" dirty="0"/>
              <a:t>provide and accept constructive criticism</a:t>
            </a:r>
            <a:r>
              <a:rPr lang="en-US" dirty="0"/>
              <a:t> with their peers, in a </a:t>
            </a:r>
            <a:r>
              <a:rPr lang="en-US" u="sng" dirty="0"/>
              <a:t>workshop format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Students </a:t>
            </a:r>
            <a:r>
              <a:rPr lang="en-US" dirty="0">
                <a:solidFill>
                  <a:schemeClr val="bg1"/>
                </a:solidFill>
              </a:rPr>
              <a:t>also may </a:t>
            </a:r>
            <a:r>
              <a:rPr lang="en-US" u="sng" dirty="0">
                <a:solidFill>
                  <a:schemeClr val="bg1"/>
                </a:solidFill>
              </a:rPr>
              <a:t>read and discuss </a:t>
            </a:r>
            <a:r>
              <a:rPr lang="en-US" dirty="0">
                <a:solidFill>
                  <a:schemeClr val="bg1"/>
                </a:solidFill>
              </a:rPr>
              <a:t>authoritative </a:t>
            </a:r>
            <a:r>
              <a:rPr lang="en-US" u="sng" dirty="0">
                <a:solidFill>
                  <a:schemeClr val="bg1"/>
                </a:solidFill>
              </a:rPr>
              <a:t>texts on technical writing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Throughout </a:t>
            </a:r>
            <a:r>
              <a:rPr lang="en-US" dirty="0">
                <a:solidFill>
                  <a:schemeClr val="bg1"/>
                </a:solidFill>
              </a:rPr>
              <a:t>the term, students will </a:t>
            </a:r>
            <a:r>
              <a:rPr lang="en-US" u="sng" dirty="0">
                <a:solidFill>
                  <a:schemeClr val="bg1"/>
                </a:solidFill>
              </a:rPr>
              <a:t>apply what they learn to their writing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main goal of this course is for students </a:t>
            </a:r>
            <a:r>
              <a:rPr lang="en-US" u="sng" dirty="0"/>
              <a:t>develop their writing ability for computer science research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will </a:t>
            </a:r>
            <a:r>
              <a:rPr lang="en-US" u="sng" dirty="0"/>
              <a:t>submit writing samples</a:t>
            </a:r>
            <a:r>
              <a:rPr lang="en-US" dirty="0"/>
              <a:t>, and </a:t>
            </a:r>
            <a:r>
              <a:rPr lang="en-US" u="sng" dirty="0"/>
              <a:t>provide and accept constructive criticism</a:t>
            </a:r>
            <a:r>
              <a:rPr lang="en-US" dirty="0"/>
              <a:t> with their peers, in a </a:t>
            </a:r>
            <a:r>
              <a:rPr lang="en-US" u="sng" dirty="0"/>
              <a:t>workshop format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also may </a:t>
            </a:r>
            <a:r>
              <a:rPr lang="en-US" u="sng" dirty="0"/>
              <a:t>read and discuss </a:t>
            </a:r>
            <a:r>
              <a:rPr lang="en-US" dirty="0"/>
              <a:t>authoritative </a:t>
            </a:r>
            <a:r>
              <a:rPr lang="en-US" u="sng" dirty="0"/>
              <a:t>texts on technical writing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Throughout </a:t>
            </a:r>
            <a:r>
              <a:rPr lang="en-US" dirty="0">
                <a:solidFill>
                  <a:schemeClr val="bg1"/>
                </a:solidFill>
              </a:rPr>
              <a:t>the term, students will </a:t>
            </a:r>
            <a:r>
              <a:rPr lang="en-US" u="sng" dirty="0">
                <a:solidFill>
                  <a:schemeClr val="bg1"/>
                </a:solidFill>
              </a:rPr>
              <a:t>apply what they learn to their writing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73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main goal of this course is for students </a:t>
            </a:r>
            <a:r>
              <a:rPr lang="en-US" u="sng" dirty="0"/>
              <a:t>develop their writing ability for computer science research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will </a:t>
            </a:r>
            <a:r>
              <a:rPr lang="en-US" u="sng" dirty="0"/>
              <a:t>submit writing samples</a:t>
            </a:r>
            <a:r>
              <a:rPr lang="en-US" dirty="0"/>
              <a:t>, and </a:t>
            </a:r>
            <a:r>
              <a:rPr lang="en-US" u="sng" dirty="0"/>
              <a:t>provide and accept constructive criticism</a:t>
            </a:r>
            <a:r>
              <a:rPr lang="en-US" dirty="0"/>
              <a:t> with their peers, in a </a:t>
            </a:r>
            <a:r>
              <a:rPr lang="en-US" u="sng" dirty="0"/>
              <a:t>workshop format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also may </a:t>
            </a:r>
            <a:r>
              <a:rPr lang="en-US" u="sng" dirty="0"/>
              <a:t>read and discuss </a:t>
            </a:r>
            <a:r>
              <a:rPr lang="en-US" dirty="0"/>
              <a:t>authoritative </a:t>
            </a:r>
            <a:r>
              <a:rPr lang="en-US" u="sng" dirty="0"/>
              <a:t>texts on technical writing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Throughout </a:t>
            </a:r>
            <a:r>
              <a:rPr lang="en-US" dirty="0"/>
              <a:t>the term, students will </a:t>
            </a:r>
            <a:r>
              <a:rPr lang="en-US" u="sng" dirty="0"/>
              <a:t>apply what they learn to their writing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Develop writing skills consistent with producing a research paper </a:t>
            </a:r>
            <a:r>
              <a:rPr lang="en-US" dirty="0"/>
              <a:t>in computer science. Most activities will occur in a </a:t>
            </a:r>
            <a:r>
              <a:rPr lang="en-US" u="sng" dirty="0"/>
              <a:t>workshop format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Effective writing at the sentence-level.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Organization of a research paper, including important elements of each section in a research paper (for example, the important elements in an introduction, in related work, </a:t>
            </a:r>
            <a:r>
              <a:rPr lang="en-US" dirty="0" smtClean="0">
                <a:solidFill>
                  <a:schemeClr val="bg1"/>
                </a:solidFill>
              </a:rPr>
              <a:t>etc.).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Writing from the perspective of the peer review process. This includes both how writing may be interpreted during peer review and the process of peer review itself (conferences and journals).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Develop writing skills consistent with producing a research paper </a:t>
            </a:r>
            <a:r>
              <a:rPr lang="en-US" dirty="0"/>
              <a:t>in computer science. Most activities will occur in a </a:t>
            </a:r>
            <a:r>
              <a:rPr lang="en-US" u="sng" dirty="0"/>
              <a:t>workshop format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Effective writing at the sentence-level.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Organization of a research paper, including important elements of each section in a research paper (for example, the important elements in an introduction, in related work, </a:t>
            </a:r>
            <a:r>
              <a:rPr lang="en-US" dirty="0" smtClean="0">
                <a:solidFill>
                  <a:schemeClr val="bg1"/>
                </a:solidFill>
              </a:rPr>
              <a:t>etc.).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Writing from the perspective of the peer review process. This includes both how writing may be interpreted during peer review and the process of peer review itself (conferences and journals).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9372</TotalTime>
  <Words>2575</Words>
  <Application>Microsoft Macintosh PowerPoint</Application>
  <PresentationFormat>On-screen Show (4:3)</PresentationFormat>
  <Paragraphs>259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Calibri</vt:lpstr>
      <vt:lpstr>Courier</vt:lpstr>
      <vt:lpstr>Mangal</vt:lpstr>
      <vt:lpstr>ＭＳ Ｐゴシック</vt:lpstr>
      <vt:lpstr>Tw Cen MT</vt:lpstr>
      <vt:lpstr>Wingdings</vt:lpstr>
      <vt:lpstr>Arial</vt:lpstr>
      <vt:lpstr>Office Theme</vt:lpstr>
      <vt:lpstr>CIS 640 Writing in Computer Science Research </vt:lpstr>
      <vt:lpstr>Disclaimers</vt:lpstr>
      <vt:lpstr>Canvas</vt:lpstr>
      <vt:lpstr>Course Outcomes</vt:lpstr>
      <vt:lpstr>Course Outcomes</vt:lpstr>
      <vt:lpstr>Course Outcomes</vt:lpstr>
      <vt:lpstr>Course Outcomes</vt:lpstr>
      <vt:lpstr>Learning Outcomes</vt:lpstr>
      <vt:lpstr>Learning Outcomes</vt:lpstr>
      <vt:lpstr>Learning Outcomes</vt:lpstr>
      <vt:lpstr>Learning Outcomes</vt:lpstr>
      <vt:lpstr>Course Prerequisite</vt:lpstr>
      <vt:lpstr>What You Have To Do</vt:lpstr>
      <vt:lpstr>Writing and Reviewing</vt:lpstr>
      <vt:lpstr>Example Plan</vt:lpstr>
      <vt:lpstr>Problems with Plan</vt:lpstr>
      <vt:lpstr>Final Paper</vt:lpstr>
      <vt:lpstr>What does “submission” quality mean?</vt:lpstr>
      <vt:lpstr>Example</vt:lpstr>
      <vt:lpstr>More on “Submission” Quality</vt:lpstr>
      <vt:lpstr>4 Reviews</vt:lpstr>
      <vt:lpstr>Revisions</vt:lpstr>
      <vt:lpstr>Participation</vt:lpstr>
      <vt:lpstr>Logistics (1/2)</vt:lpstr>
      <vt:lpstr>Logistics (2/2)</vt:lpstr>
      <vt:lpstr>How Will We Spend Class Time?</vt:lpstr>
      <vt:lpstr>My Own Personal Writing Story</vt:lpstr>
      <vt:lpstr>Anna Karenina Principle</vt:lpstr>
      <vt:lpstr>“Unhappy Families” From Hank (1/3)</vt:lpstr>
      <vt:lpstr>“Unhappy Families” From Hank (1/3)</vt:lpstr>
      <vt:lpstr>“Unhappy Families” From Hank (1/3)</vt:lpstr>
      <vt:lpstr>“Unhappy Families” from Hank (2/3)</vt:lpstr>
      <vt:lpstr>“Unhappy Families” from Hank (2/3)</vt:lpstr>
      <vt:lpstr>“Unhappy Families” from Hank (3/3)</vt:lpstr>
      <vt:lpstr>“Unhappy Families” from Hank (3/3)</vt:lpstr>
      <vt:lpstr>“Unhappy Families” from Hank (3/3)</vt:lpstr>
      <vt:lpstr>Non-Native Speakers</vt:lpstr>
      <vt:lpstr>Pitfalls: Area Exam</vt:lpstr>
      <vt:lpstr>Pitfalls: DRP / Research Paper</vt:lpstr>
      <vt:lpstr>Pitfalls: MS</vt:lpstr>
      <vt:lpstr>How to Begin?</vt:lpstr>
      <vt:lpstr>COVID!</vt:lpstr>
      <vt:lpstr>Attendance is Mandatory, Except When...</vt:lpstr>
      <vt:lpstr>Let’s Introduce Ourselves</vt:lpstr>
      <vt:lpstr>My Random Writing Facts (1/2)</vt:lpstr>
      <vt:lpstr>My Random Writing Facts (2/2)</vt:lpstr>
    </vt:vector>
  </TitlesOfParts>
  <Manager/>
  <Company>University of Oregon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Chidls</cp:lastModifiedBy>
  <cp:revision>150</cp:revision>
  <cp:lastPrinted>2021-03-29T02:24:31Z</cp:lastPrinted>
  <dcterms:created xsi:type="dcterms:W3CDTF">2013-10-02T16:37:11Z</dcterms:created>
  <dcterms:modified xsi:type="dcterms:W3CDTF">2022-03-25T00:04:38Z</dcterms:modified>
  <cp:category/>
</cp:coreProperties>
</file>