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</p:sldMasterIdLst>
  <p:notesMasterIdLst>
    <p:notesMasterId r:id="rId136"/>
  </p:notesMasterIdLst>
  <p:sldIdLst>
    <p:sldId id="259" r:id="rId2"/>
    <p:sldId id="307" r:id="rId3"/>
    <p:sldId id="491" r:id="rId4"/>
    <p:sldId id="408" r:id="rId5"/>
    <p:sldId id="339" r:id="rId6"/>
    <p:sldId id="342" r:id="rId7"/>
    <p:sldId id="490" r:id="rId8"/>
    <p:sldId id="276" r:id="rId9"/>
    <p:sldId id="278" r:id="rId10"/>
    <p:sldId id="405" r:id="rId11"/>
    <p:sldId id="401" r:id="rId12"/>
    <p:sldId id="402" r:id="rId13"/>
    <p:sldId id="388" r:id="rId14"/>
    <p:sldId id="389" r:id="rId15"/>
    <p:sldId id="492" r:id="rId16"/>
    <p:sldId id="348" r:id="rId17"/>
    <p:sldId id="407" r:id="rId18"/>
    <p:sldId id="406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8" r:id="rId28"/>
    <p:sldId id="357" r:id="rId29"/>
    <p:sldId id="359" r:id="rId30"/>
    <p:sldId id="361" r:id="rId31"/>
    <p:sldId id="366" r:id="rId32"/>
    <p:sldId id="368" r:id="rId33"/>
    <p:sldId id="362" r:id="rId34"/>
    <p:sldId id="365" r:id="rId35"/>
    <p:sldId id="363" r:id="rId36"/>
    <p:sldId id="364" r:id="rId37"/>
    <p:sldId id="369" r:id="rId38"/>
    <p:sldId id="370" r:id="rId39"/>
    <p:sldId id="392" r:id="rId40"/>
    <p:sldId id="371" r:id="rId41"/>
    <p:sldId id="372" r:id="rId42"/>
    <p:sldId id="403" r:id="rId43"/>
    <p:sldId id="373" r:id="rId44"/>
    <p:sldId id="374" r:id="rId45"/>
    <p:sldId id="375" r:id="rId46"/>
    <p:sldId id="376" r:id="rId47"/>
    <p:sldId id="377" r:id="rId48"/>
    <p:sldId id="378" r:id="rId49"/>
    <p:sldId id="404" r:id="rId50"/>
    <p:sldId id="379" r:id="rId51"/>
    <p:sldId id="380" r:id="rId52"/>
    <p:sldId id="381" r:id="rId53"/>
    <p:sldId id="306" r:id="rId54"/>
    <p:sldId id="468" r:id="rId55"/>
    <p:sldId id="493" r:id="rId56"/>
    <p:sldId id="471" r:id="rId57"/>
    <p:sldId id="472" r:id="rId58"/>
    <p:sldId id="473" r:id="rId59"/>
    <p:sldId id="474" r:id="rId60"/>
    <p:sldId id="475" r:id="rId61"/>
    <p:sldId id="476" r:id="rId62"/>
    <p:sldId id="477" r:id="rId63"/>
    <p:sldId id="478" r:id="rId64"/>
    <p:sldId id="479" r:id="rId65"/>
    <p:sldId id="480" r:id="rId66"/>
    <p:sldId id="481" r:id="rId67"/>
    <p:sldId id="482" r:id="rId68"/>
    <p:sldId id="483" r:id="rId69"/>
    <p:sldId id="484" r:id="rId70"/>
    <p:sldId id="485" r:id="rId71"/>
    <p:sldId id="486" r:id="rId72"/>
    <p:sldId id="487" r:id="rId73"/>
    <p:sldId id="488" r:id="rId74"/>
    <p:sldId id="489" r:id="rId75"/>
    <p:sldId id="470" r:id="rId76"/>
    <p:sldId id="409" r:id="rId77"/>
    <p:sldId id="410" r:id="rId78"/>
    <p:sldId id="411" r:id="rId79"/>
    <p:sldId id="412" r:id="rId80"/>
    <p:sldId id="413" r:id="rId81"/>
    <p:sldId id="414" r:id="rId82"/>
    <p:sldId id="415" r:id="rId83"/>
    <p:sldId id="416" r:id="rId84"/>
    <p:sldId id="417" r:id="rId85"/>
    <p:sldId id="418" r:id="rId86"/>
    <p:sldId id="419" r:id="rId87"/>
    <p:sldId id="420" r:id="rId88"/>
    <p:sldId id="421" r:id="rId89"/>
    <p:sldId id="422" r:id="rId90"/>
    <p:sldId id="423" r:id="rId91"/>
    <p:sldId id="424" r:id="rId92"/>
    <p:sldId id="425" r:id="rId93"/>
    <p:sldId id="426" r:id="rId94"/>
    <p:sldId id="427" r:id="rId95"/>
    <p:sldId id="428" r:id="rId96"/>
    <p:sldId id="429" r:id="rId97"/>
    <p:sldId id="430" r:id="rId98"/>
    <p:sldId id="431" r:id="rId99"/>
    <p:sldId id="432" r:id="rId100"/>
    <p:sldId id="433" r:id="rId101"/>
    <p:sldId id="434" r:id="rId102"/>
    <p:sldId id="435" r:id="rId103"/>
    <p:sldId id="436" r:id="rId104"/>
    <p:sldId id="437" r:id="rId105"/>
    <p:sldId id="438" r:id="rId106"/>
    <p:sldId id="439" r:id="rId107"/>
    <p:sldId id="440" r:id="rId108"/>
    <p:sldId id="441" r:id="rId109"/>
    <p:sldId id="442" r:id="rId110"/>
    <p:sldId id="443" r:id="rId111"/>
    <p:sldId id="444" r:id="rId112"/>
    <p:sldId id="445" r:id="rId113"/>
    <p:sldId id="446" r:id="rId114"/>
    <p:sldId id="447" r:id="rId115"/>
    <p:sldId id="448" r:id="rId116"/>
    <p:sldId id="449" r:id="rId117"/>
    <p:sldId id="450" r:id="rId118"/>
    <p:sldId id="451" r:id="rId119"/>
    <p:sldId id="452" r:id="rId120"/>
    <p:sldId id="453" r:id="rId121"/>
    <p:sldId id="454" r:id="rId122"/>
    <p:sldId id="455" r:id="rId123"/>
    <p:sldId id="456" r:id="rId124"/>
    <p:sldId id="457" r:id="rId125"/>
    <p:sldId id="458" r:id="rId126"/>
    <p:sldId id="459" r:id="rId127"/>
    <p:sldId id="460" r:id="rId128"/>
    <p:sldId id="461" r:id="rId129"/>
    <p:sldId id="462" r:id="rId130"/>
    <p:sldId id="463" r:id="rId131"/>
    <p:sldId id="464" r:id="rId132"/>
    <p:sldId id="465" r:id="rId133"/>
    <p:sldId id="466" r:id="rId134"/>
    <p:sldId id="467" r:id="rId1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E"/>
    <a:srgbClr val="FFFFCA"/>
    <a:srgbClr val="005334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636" autoAdjust="0"/>
  </p:normalViewPr>
  <p:slideViewPr>
    <p:cSldViewPr snapToGrid="0">
      <p:cViewPr varScale="1">
        <p:scale>
          <a:sx n="84" d="100"/>
          <a:sy n="84" d="100"/>
        </p:scale>
        <p:origin x="10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FE53B-5066-174C-A72E-F750F1526F61}" type="datetimeFigureOut">
              <a:rPr lang="en-US" smtClean="0"/>
              <a:t>10/2/22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796E-1204-6D45-A7B7-2B1650A5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5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10/2/22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1667-7291-42E8-B00B-345BA5840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10/2/22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10/2/22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10/2/22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10/2/22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10/2/22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10/2/22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10/2/22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10/2/22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10/2/22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10/2/22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3806-7F59-464B-AFD0-4480C81518EB}" type="datetimeFigureOut">
              <a:rPr lang="en-US" smtClean="0"/>
              <a:pPr/>
              <a:t>10/2/22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130444"/>
            <a:ext cx="9144000" cy="1727556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UO_Signature_4c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000" y="30003"/>
            <a:ext cx="2239804" cy="3980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130444"/>
            <a:ext cx="9144000" cy="1727556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 userDrawn="1"/>
        </p:nvSpPr>
        <p:spPr>
          <a:xfrm rot="5400000" flipH="1">
            <a:off x="3510835" y="591853"/>
            <a:ext cx="2122328" cy="9144000"/>
          </a:xfrm>
          <a:prstGeom prst="parallelogram">
            <a:avLst>
              <a:gd name="adj" fmla="val 16594"/>
            </a:avLst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ix.cs.uoregon.edu/~hank/607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8"/>
          <p:cNvSpPr>
            <a:spLocks noGrp="1"/>
          </p:cNvSpPr>
          <p:nvPr>
            <p:ph type="subTitle" idx="1"/>
          </p:nvPr>
        </p:nvSpPr>
        <p:spPr>
          <a:xfrm>
            <a:off x="2362200" y="6172200"/>
            <a:ext cx="6781800" cy="6858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w Cen MT" charset="0"/>
                <a:ea typeface="ＭＳ Ｐゴシック" charset="0"/>
                <a:cs typeface="ＭＳ Ｐゴシック" charset="0"/>
              </a:rPr>
              <a:t>Hank Childs, University of Oregon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165007" y="6135688"/>
            <a:ext cx="24657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 dirty="0">
                <a:solidFill>
                  <a:schemeClr val="bg1"/>
                </a:solidFill>
                <a:latin typeface="Tw Cen MT" charset="0"/>
              </a:rPr>
              <a:t>October 3, 2022</a:t>
            </a:r>
          </a:p>
        </p:txBody>
      </p:sp>
      <p:sp>
        <p:nvSpPr>
          <p:cNvPr id="15371" name="Title 1"/>
          <p:cNvSpPr>
            <a:spLocks noGrp="1"/>
          </p:cNvSpPr>
          <p:nvPr>
            <p:ph type="ctrTitle"/>
          </p:nvPr>
        </p:nvSpPr>
        <p:spPr>
          <a:xfrm>
            <a:off x="1" y="-58704"/>
            <a:ext cx="9064022" cy="197831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cap="none" dirty="0">
                <a:latin typeface="Tw Cen MT" charset="0"/>
                <a:ea typeface="ＭＳ Ｐゴシック" charset="0"/>
                <a:cs typeface="ＭＳ Ｐゴシック" charset="0"/>
              </a:rPr>
              <a:t>							CIS 607: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        _   _      _                          _   ______    _ _____ 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      / / / /___  (_)  __   ____ _____  ____/ /  / ____/ _/_/ ____/__    __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     / / / / __ \/ / |/_/  / __ `/ __ \/ __  /  / /    _/_// /  __/ /___/ /_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    / /_/ / / / / /&gt;  &lt;   / /_/ / / / / /_/ /  / /____/_/ / /__/_  __/_  __/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    \____/_/ /_/_/_/|_|   \__,_/_/ /_/\__,_/   \____/_/   \____//_/   /_/ 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endParaRPr lang="en-US" sz="700" cap="none" dirty="0">
              <a:latin typeface="Courier"/>
              <a:ea typeface="ＭＳ Ｐゴシック" charset="0"/>
              <a:cs typeface="Courier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2672566"/>
            <a:ext cx="9144000" cy="213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w Cen MT" charset="0"/>
                <a:ea typeface="ＭＳ Ｐゴシック" charset="0"/>
                <a:cs typeface="ＭＳ Ｐゴシック" charset="0"/>
              </a:rPr>
              <a:t>Lecture 1.1:</a:t>
            </a:r>
          </a:p>
          <a:p>
            <a:r>
              <a:rPr lang="en-US" b="1" dirty="0">
                <a:latin typeface="Tw Cen MT" charset="0"/>
                <a:ea typeface="ＭＳ Ｐゴシック" charset="0"/>
                <a:cs typeface="ＭＳ Ｐゴシック" charset="0"/>
              </a:rPr>
              <a:t>Course Overview &amp;</a:t>
            </a:r>
          </a:p>
          <a:p>
            <a:r>
              <a:rPr lang="en-US" b="1" dirty="0">
                <a:latin typeface="Tw Cen MT" charset="0"/>
                <a:ea typeface="ＭＳ Ｐゴシック" charset="0"/>
                <a:cs typeface="ＭＳ Ｐゴシック" charset="0"/>
              </a:rPr>
              <a:t>Introduction to Unix</a:t>
            </a:r>
          </a:p>
        </p:txBody>
      </p:sp>
    </p:spTree>
    <p:extLst>
      <p:ext uri="{BB962C8B-B14F-4D97-AF65-F5344CB8AC3E}">
        <p14:creationId xmlns:p14="http://schemas.microsoft.com/office/powerpoint/2010/main" val="49202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0"/>
            <a:ext cx="8040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9097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Stack: memory set aside as scratch space for program execution</a:t>
            </a:r>
          </a:p>
          <a:p>
            <a:r>
              <a:rPr lang="en-US" dirty="0"/>
              <a:t>When a function has local variables, it uses this memory.</a:t>
            </a:r>
          </a:p>
          <a:p>
            <a:pPr lvl="1"/>
            <a:r>
              <a:rPr lang="en-US" dirty="0"/>
              <a:t>When you exit the function, the memory is lost</a:t>
            </a:r>
          </a:p>
        </p:txBody>
      </p:sp>
    </p:spTree>
    <p:extLst>
      <p:ext uri="{BB962C8B-B14F-4D97-AF65-F5344CB8AC3E}">
        <p14:creationId xmlns:p14="http://schemas.microsoft.com/office/powerpoint/2010/main" val="140258895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stack grows as you enter functions, and shrinks as you exit functions.</a:t>
            </a:r>
          </a:p>
          <a:p>
            <a:pPr lvl="1"/>
            <a:r>
              <a:rPr lang="en-US" dirty="0"/>
              <a:t>This can be done on a per variable basis, but the compiler typically does a grouping.</a:t>
            </a:r>
          </a:p>
          <a:p>
            <a:pPr lvl="2"/>
            <a:r>
              <a:rPr lang="en-US" dirty="0"/>
              <a:t>Some exceptions (discussed later)</a:t>
            </a:r>
          </a:p>
          <a:p>
            <a:r>
              <a:rPr lang="en-US" dirty="0"/>
              <a:t>Don’t have to manage memory: allocated and freed automatically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718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Heap (data structure): tree-based data structure</a:t>
            </a:r>
          </a:p>
          <a:p>
            <a:r>
              <a:rPr lang="en-US" dirty="0"/>
              <a:t>Heap (memory): area of computer memory that requires explicit management (</a:t>
            </a:r>
            <a:r>
              <a:rPr lang="en-US" dirty="0" err="1"/>
              <a:t>malloc</a:t>
            </a:r>
            <a:r>
              <a:rPr lang="en-US" dirty="0"/>
              <a:t>, free).</a:t>
            </a:r>
          </a:p>
          <a:p>
            <a:r>
              <a:rPr lang="en-US" dirty="0"/>
              <a:t>Memory from the heap is accessible any time, by any function.</a:t>
            </a:r>
          </a:p>
          <a:p>
            <a:pPr lvl="1"/>
            <a:r>
              <a:rPr lang="en-US" dirty="0"/>
              <a:t>Contrasts with the stack</a:t>
            </a:r>
          </a:p>
        </p:txBody>
      </p:sp>
    </p:spTree>
    <p:extLst>
      <p:ext uri="{BB962C8B-B14F-4D97-AF65-F5344CB8AC3E}">
        <p14:creationId xmlns:p14="http://schemas.microsoft.com/office/powerpoint/2010/main" val="16709679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Segments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5773" y="6386528"/>
            <a:ext cx="7764523" cy="471472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Source: http://</a:t>
            </a:r>
            <a:r>
              <a:rPr lang="en-US" sz="2400" dirty="0" err="1">
                <a:solidFill>
                  <a:schemeClr val="tx1"/>
                </a:solidFill>
              </a:rPr>
              <a:t>www.cs.uwm.edu</a:t>
            </a:r>
            <a:r>
              <a:rPr lang="en-US" sz="2400" dirty="0">
                <a:solidFill>
                  <a:schemeClr val="tx1"/>
                </a:solidFill>
              </a:rPr>
              <a:t>/classes/cs315/Bacon/</a:t>
            </a:r>
          </a:p>
        </p:txBody>
      </p:sp>
      <p:pic>
        <p:nvPicPr>
          <p:cNvPr id="4" name="Picture 3" descr="Screen Shot 2014-04-13 at 9.01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73" y="1216383"/>
            <a:ext cx="4658760" cy="50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2290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</a:t>
            </a:r>
            <a:r>
              <a:rPr lang="en-US" dirty="0" err="1"/>
              <a:t>vs</a:t>
            </a:r>
            <a:r>
              <a:rPr lang="en-US" dirty="0"/>
              <a:t> Heap: Pros and Cons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50182" y="1252668"/>
          <a:ext cx="8424594" cy="1873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331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Heap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331">
                <a:tc>
                  <a:txBody>
                    <a:bodyPr/>
                    <a:lstStyle/>
                    <a:p>
                      <a:r>
                        <a:rPr lang="en-US" sz="3200" dirty="0"/>
                        <a:t>Allocation/</a:t>
                      </a:r>
                      <a:r>
                        <a:rPr lang="en-US" sz="3200" dirty="0" err="1"/>
                        <a:t>Deallocation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Automatic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Explicit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0103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stack memory is allocated into Stack Memory Segment</a:t>
            </a:r>
          </a:p>
        </p:txBody>
      </p:sp>
      <p:pic>
        <p:nvPicPr>
          <p:cNvPr id="4" name="Picture 3" descr="Screen Shot 2014-04-13 at 9.40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4" y="1789582"/>
            <a:ext cx="3886200" cy="4305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36444" y="1789671"/>
            <a:ext cx="2058994" cy="4560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26823" y="1789672"/>
            <a:ext cx="2049372" cy="3944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5925280" y="2192241"/>
            <a:ext cx="2049372" cy="394497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5923736" y="5943226"/>
            <a:ext cx="2049372" cy="39449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1814" y="2622125"/>
            <a:ext cx="2049372" cy="39449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7675" y="5032247"/>
            <a:ext cx="60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181613938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stack memory is allocated into Stack Memory Segment</a:t>
            </a:r>
          </a:p>
        </p:txBody>
      </p:sp>
      <p:pic>
        <p:nvPicPr>
          <p:cNvPr id="4" name="Picture 3" descr="Screen Shot 2014-04-13 at 9.40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4" y="1789582"/>
            <a:ext cx="3886200" cy="4305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36444" y="1789671"/>
            <a:ext cx="2058994" cy="4560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26823" y="1789672"/>
            <a:ext cx="2049372" cy="3944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5925280" y="2192241"/>
            <a:ext cx="2049372" cy="394497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5923736" y="5943226"/>
            <a:ext cx="2049372" cy="39449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1814" y="2622125"/>
            <a:ext cx="2049372" cy="39449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7675" y="5032247"/>
            <a:ext cx="60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39892" y="3005450"/>
            <a:ext cx="2049372" cy="593136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stack_varC</a:t>
            </a:r>
            <a:endParaRPr lang="en-US" dirty="0"/>
          </a:p>
          <a:p>
            <a:r>
              <a:rPr lang="en-US" dirty="0" err="1"/>
              <a:t>stack_varD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347638" y="4041193"/>
            <a:ext cx="124116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63611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stack memory is allocated into Stack Memory Segment</a:t>
            </a:r>
          </a:p>
        </p:txBody>
      </p:sp>
      <p:pic>
        <p:nvPicPr>
          <p:cNvPr id="4" name="Picture 3" descr="Screen Shot 2014-04-13 at 9.40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4" y="1789582"/>
            <a:ext cx="3886200" cy="4305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36444" y="1789671"/>
            <a:ext cx="2058994" cy="4560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26823" y="1789672"/>
            <a:ext cx="2049372" cy="3944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5925280" y="2192241"/>
            <a:ext cx="2049372" cy="394497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5923736" y="5943226"/>
            <a:ext cx="2049372" cy="39449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1814" y="2622125"/>
            <a:ext cx="2049372" cy="39449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7675" y="5032247"/>
            <a:ext cx="60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39892" y="3005449"/>
            <a:ext cx="2049372" cy="1170449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stack_varC</a:t>
            </a:r>
            <a:endParaRPr lang="en-US" dirty="0"/>
          </a:p>
          <a:p>
            <a:r>
              <a:rPr lang="en-US" dirty="0" err="1"/>
              <a:t>stack_varD</a:t>
            </a:r>
            <a:endParaRPr lang="en-US" dirty="0"/>
          </a:p>
          <a:p>
            <a:r>
              <a:rPr lang="en-US" dirty="0" err="1"/>
              <a:t>stack_varA</a:t>
            </a:r>
            <a:endParaRPr lang="en-US" dirty="0"/>
          </a:p>
          <a:p>
            <a:r>
              <a:rPr lang="en-US" dirty="0" err="1"/>
              <a:t>stack_varB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434231" y="5542207"/>
            <a:ext cx="124116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586631" y="1970937"/>
            <a:ext cx="124116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1903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stack memory is allocated into Stack Memory Segment</a:t>
            </a:r>
          </a:p>
        </p:txBody>
      </p:sp>
      <p:pic>
        <p:nvPicPr>
          <p:cNvPr id="4" name="Picture 3" descr="Screen Shot 2014-04-13 at 9.40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4" y="1789582"/>
            <a:ext cx="3886200" cy="4305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36444" y="1789671"/>
            <a:ext cx="2058994" cy="4560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26823" y="1789672"/>
            <a:ext cx="2049372" cy="3944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5925280" y="2192241"/>
            <a:ext cx="2049372" cy="394497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5923736" y="5943226"/>
            <a:ext cx="2049372" cy="39449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1814" y="2622125"/>
            <a:ext cx="2049372" cy="39449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7675" y="5032247"/>
            <a:ext cx="60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39892" y="3005449"/>
            <a:ext cx="2049372" cy="612381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stack_varC</a:t>
            </a:r>
            <a:endParaRPr lang="en-US" dirty="0"/>
          </a:p>
          <a:p>
            <a:r>
              <a:rPr lang="en-US" dirty="0" err="1"/>
              <a:t>stack_varD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020508" y="5821242"/>
            <a:ext cx="124116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287733" y="3481573"/>
            <a:ext cx="124116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9296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stack memory is allocated into Stack Memory Segment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6444" y="1789671"/>
            <a:ext cx="2058994" cy="4560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26823" y="1789672"/>
            <a:ext cx="2049372" cy="3944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5925280" y="2192241"/>
            <a:ext cx="2049372" cy="394497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5923736" y="5943226"/>
            <a:ext cx="2049372" cy="39449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1814" y="2622125"/>
            <a:ext cx="2049372" cy="39449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7675" y="5032247"/>
            <a:ext cx="60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39892" y="3005449"/>
            <a:ext cx="2049372" cy="612381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stack_varC</a:t>
            </a:r>
            <a:endParaRPr lang="en-US" dirty="0"/>
          </a:p>
          <a:p>
            <a:r>
              <a:rPr lang="en-US" dirty="0" err="1"/>
              <a:t>stack_varD</a:t>
            </a:r>
            <a:endParaRPr lang="en-US" dirty="0"/>
          </a:p>
        </p:txBody>
      </p:sp>
      <p:pic>
        <p:nvPicPr>
          <p:cNvPr id="3" name="Picture 2" descr="Screen Shot 2014-04-13 at 9.48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6" y="2102885"/>
            <a:ext cx="5156447" cy="362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8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Misconduct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programming projects are individual efforts</a:t>
            </a:r>
          </a:p>
          <a:p>
            <a:pPr lvl="1"/>
            <a:r>
              <a:rPr lang="en-US" dirty="0"/>
              <a:t>You may discuss the projects with your classmates.</a:t>
            </a:r>
          </a:p>
          <a:p>
            <a:pPr lvl="1"/>
            <a:r>
              <a:rPr lang="en-US" dirty="0"/>
              <a:t>Do not let someone look at your code on your screen. (BUT: helper can look at </a:t>
            </a:r>
            <a:r>
              <a:rPr lang="en-US" dirty="0" err="1"/>
              <a:t>helpee’s</a:t>
            </a:r>
            <a:r>
              <a:rPr lang="en-US" dirty="0"/>
              <a:t> code)</a:t>
            </a:r>
          </a:p>
          <a:p>
            <a:pPr lvl="1"/>
            <a:r>
              <a:rPr lang="en-US" dirty="0"/>
              <a:t>Absolutely, positively do not email code.</a:t>
            </a:r>
          </a:p>
          <a:p>
            <a:pPr lvl="1"/>
            <a:r>
              <a:rPr lang="en-US" dirty="0"/>
              <a:t>Do not search the internet for previous implementations (includes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472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stack memory is allocated into Stack Memory Segment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6444" y="1789671"/>
            <a:ext cx="2058994" cy="4560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26823" y="1789672"/>
            <a:ext cx="2049372" cy="3944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5925280" y="2192241"/>
            <a:ext cx="2049372" cy="394497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5923736" y="5943226"/>
            <a:ext cx="2049372" cy="39449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1814" y="2622125"/>
            <a:ext cx="2049372" cy="39449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7675" y="5032247"/>
            <a:ext cx="60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39892" y="3005449"/>
            <a:ext cx="2049372" cy="1651544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stack_varC</a:t>
            </a:r>
            <a:endParaRPr lang="en-US" dirty="0"/>
          </a:p>
          <a:p>
            <a:r>
              <a:rPr lang="en-US" dirty="0" err="1"/>
              <a:t>stack_varD</a:t>
            </a:r>
            <a:endParaRPr lang="en-US" dirty="0"/>
          </a:p>
          <a:p>
            <a:r>
              <a:rPr lang="en-US" dirty="0"/>
              <a:t>&lt;info for how to get back to main&gt;</a:t>
            </a:r>
          </a:p>
          <a:p>
            <a:r>
              <a:rPr lang="en-US" dirty="0"/>
              <a:t>A (= 3)</a:t>
            </a:r>
          </a:p>
          <a:p>
            <a:r>
              <a:rPr lang="en-US" dirty="0"/>
              <a:t>&lt;Location for RV&gt;</a:t>
            </a:r>
          </a:p>
        </p:txBody>
      </p:sp>
      <p:pic>
        <p:nvPicPr>
          <p:cNvPr id="3" name="Picture 2" descr="Screen Shot 2014-04-13 at 9.48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6" y="2102885"/>
            <a:ext cx="5156447" cy="362213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4733761" y="4666615"/>
            <a:ext cx="1087227" cy="3463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7021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stack memory is allocated into Stack Memory Segment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6444" y="1789671"/>
            <a:ext cx="2058994" cy="4560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26823" y="1789672"/>
            <a:ext cx="2049372" cy="3944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5925280" y="2192241"/>
            <a:ext cx="2049372" cy="394497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5923736" y="5943226"/>
            <a:ext cx="2049372" cy="39449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1814" y="2622125"/>
            <a:ext cx="2049372" cy="39449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7675" y="5032247"/>
            <a:ext cx="60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39892" y="3005448"/>
            <a:ext cx="2049372" cy="195944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stack_varC</a:t>
            </a:r>
            <a:endParaRPr lang="en-US" dirty="0"/>
          </a:p>
          <a:p>
            <a:r>
              <a:rPr lang="en-US" dirty="0" err="1"/>
              <a:t>stack_varD</a:t>
            </a:r>
            <a:endParaRPr lang="en-US" dirty="0"/>
          </a:p>
          <a:p>
            <a:r>
              <a:rPr lang="en-US" dirty="0"/>
              <a:t>&lt;info for how to get back to main&gt;</a:t>
            </a:r>
          </a:p>
          <a:p>
            <a:r>
              <a:rPr lang="en-US" dirty="0"/>
              <a:t>A (= 3)</a:t>
            </a:r>
          </a:p>
          <a:p>
            <a:r>
              <a:rPr lang="en-US" dirty="0"/>
              <a:t>&lt;Location for RV&gt;</a:t>
            </a:r>
          </a:p>
          <a:p>
            <a:r>
              <a:rPr lang="en-US" dirty="0" err="1"/>
              <a:t>stack_varA</a:t>
            </a:r>
            <a:endParaRPr lang="en-US" dirty="0"/>
          </a:p>
        </p:txBody>
      </p:sp>
      <p:pic>
        <p:nvPicPr>
          <p:cNvPr id="3" name="Picture 2" descr="Screen Shot 2014-04-13 at 9.48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6" y="2102885"/>
            <a:ext cx="5156447" cy="362213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3117356" y="2270765"/>
            <a:ext cx="1125710" cy="96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54671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stack memory is allocated into Stack Memory Segment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6444" y="1789671"/>
            <a:ext cx="2058994" cy="4560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26823" y="1789672"/>
            <a:ext cx="2049372" cy="3944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5925280" y="2192241"/>
            <a:ext cx="2049372" cy="394497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5923736" y="5943226"/>
            <a:ext cx="2049372" cy="39449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1814" y="2622125"/>
            <a:ext cx="2049372" cy="39449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7675" y="5032247"/>
            <a:ext cx="60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39892" y="3005448"/>
            <a:ext cx="2049372" cy="195944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stack_varC</a:t>
            </a:r>
            <a:endParaRPr lang="en-US" dirty="0"/>
          </a:p>
          <a:p>
            <a:r>
              <a:rPr lang="en-US" dirty="0" err="1"/>
              <a:t>stack_varD</a:t>
            </a:r>
            <a:endParaRPr lang="en-US" dirty="0"/>
          </a:p>
          <a:p>
            <a:r>
              <a:rPr lang="en-US" dirty="0"/>
              <a:t>&lt;info for how to get back to main&gt;</a:t>
            </a:r>
          </a:p>
          <a:p>
            <a:r>
              <a:rPr lang="en-US" dirty="0"/>
              <a:t>A (= 3)</a:t>
            </a:r>
          </a:p>
          <a:p>
            <a:r>
              <a:rPr lang="en-US" dirty="0"/>
              <a:t>&lt;Location for RV&gt;</a:t>
            </a:r>
          </a:p>
          <a:p>
            <a:r>
              <a:rPr lang="en-US" dirty="0" err="1"/>
              <a:t>stack_varA</a:t>
            </a:r>
            <a:endParaRPr lang="en-US" dirty="0"/>
          </a:p>
        </p:txBody>
      </p:sp>
      <p:pic>
        <p:nvPicPr>
          <p:cNvPr id="3" name="Picture 2" descr="Screen Shot 2014-04-13 at 9.48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6" y="2102885"/>
            <a:ext cx="5156447" cy="362213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098112" y="3625046"/>
            <a:ext cx="2684390" cy="1157032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Return copies into location specified by calling function</a:t>
            </a:r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5782502" y="4203562"/>
            <a:ext cx="432965" cy="2609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0"/>
          </p:cNvCxnSpPr>
          <p:nvPr/>
        </p:nvCxnSpPr>
        <p:spPr>
          <a:xfrm flipH="1" flipV="1">
            <a:off x="3117356" y="3386904"/>
            <a:ext cx="1322951" cy="2381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78235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stack memory is allocated into Stack Memory Segment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6444" y="1789671"/>
            <a:ext cx="2058994" cy="4560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26823" y="1789672"/>
            <a:ext cx="2049372" cy="3944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5925280" y="2192241"/>
            <a:ext cx="2049372" cy="394497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5923736" y="5943226"/>
            <a:ext cx="2049372" cy="39449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1814" y="2622125"/>
            <a:ext cx="2049372" cy="39449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7675" y="5032247"/>
            <a:ext cx="60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39892" y="3005448"/>
            <a:ext cx="2049372" cy="64124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stack_varC</a:t>
            </a:r>
            <a:r>
              <a:rPr lang="en-US" dirty="0"/>
              <a:t> = 6</a:t>
            </a:r>
          </a:p>
          <a:p>
            <a:r>
              <a:rPr lang="en-US" dirty="0" err="1"/>
              <a:t>stack_varD</a:t>
            </a:r>
            <a:r>
              <a:rPr lang="en-US" dirty="0"/>
              <a:t> = 3</a:t>
            </a:r>
          </a:p>
        </p:txBody>
      </p:sp>
      <p:pic>
        <p:nvPicPr>
          <p:cNvPr id="3" name="Picture 2" descr="Screen Shot 2014-04-13 at 9.48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6" y="2102885"/>
            <a:ext cx="5156447" cy="362213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4320040" y="5532585"/>
            <a:ext cx="1322951" cy="2381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3759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code is very problematic … why?</a:t>
            </a:r>
          </a:p>
        </p:txBody>
      </p:sp>
      <p:pic>
        <p:nvPicPr>
          <p:cNvPr id="4" name="Picture 3" descr="Screen Shot 2014-04-13 at 10.01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" y="1252364"/>
            <a:ext cx="5484654" cy="54313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243698" y="2049462"/>
            <a:ext cx="3761993" cy="3896863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foo and bar are returning addresses that are on the stack … they could easily be overwritten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(and bar’s </a:t>
            </a:r>
            <a:r>
              <a:rPr lang="en-US" sz="2400" dirty="0" err="1">
                <a:solidFill>
                  <a:schemeClr val="tx1"/>
                </a:solidFill>
              </a:rPr>
              <a:t>stack_varD</a:t>
            </a:r>
            <a:r>
              <a:rPr lang="en-US" sz="2400" dirty="0">
                <a:solidFill>
                  <a:schemeClr val="tx1"/>
                </a:solidFill>
              </a:rPr>
              <a:t> overwrites foo’s </a:t>
            </a:r>
            <a:r>
              <a:rPr lang="en-US" sz="2400" dirty="0" err="1">
                <a:solidFill>
                  <a:schemeClr val="tx1"/>
                </a:solidFill>
              </a:rPr>
              <a:t>stack_varC</a:t>
            </a:r>
            <a:r>
              <a:rPr lang="en-US" sz="2400" dirty="0">
                <a:solidFill>
                  <a:schemeClr val="tx1"/>
                </a:solidFill>
              </a:rPr>
              <a:t> in this program)</a:t>
            </a:r>
          </a:p>
        </p:txBody>
      </p:sp>
    </p:spTree>
    <p:extLst>
      <p:ext uri="{BB962C8B-B14F-4D97-AF65-F5344CB8AC3E}">
        <p14:creationId xmlns:p14="http://schemas.microsoft.com/office/powerpoint/2010/main" val="95777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13 at 10.0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5" y="2171312"/>
            <a:ext cx="49022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Nested Scope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6444" y="1789671"/>
            <a:ext cx="2058994" cy="4560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26823" y="1789672"/>
            <a:ext cx="2049372" cy="3944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5925280" y="2192241"/>
            <a:ext cx="2049372" cy="394497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5923736" y="5943226"/>
            <a:ext cx="2049372" cy="39449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1814" y="2622125"/>
            <a:ext cx="2049372" cy="39449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7675" y="5032247"/>
            <a:ext cx="60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39892" y="3005449"/>
            <a:ext cx="2049372" cy="391078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stack_varA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896696" y="3030894"/>
            <a:ext cx="1250788" cy="192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36595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13 at 10.0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5" y="2171312"/>
            <a:ext cx="49022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Nested Scope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6444" y="1789671"/>
            <a:ext cx="2058994" cy="4560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26823" y="1789672"/>
            <a:ext cx="2049372" cy="3944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5925280" y="2192241"/>
            <a:ext cx="2049372" cy="394497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5923736" y="5943226"/>
            <a:ext cx="2049372" cy="39449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1814" y="2622125"/>
            <a:ext cx="2049372" cy="39449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7675" y="5032247"/>
            <a:ext cx="60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39892" y="3005448"/>
            <a:ext cx="2049372" cy="64124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stack_varA</a:t>
            </a:r>
            <a:endParaRPr lang="en-US" dirty="0"/>
          </a:p>
          <a:p>
            <a:r>
              <a:rPr lang="en-US" dirty="0" err="1"/>
              <a:t>stack_varB</a:t>
            </a:r>
            <a:r>
              <a:rPr lang="en-US" dirty="0"/>
              <a:t>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128243" y="3781402"/>
            <a:ext cx="606150" cy="96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48464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13 at 10.0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5" y="2171312"/>
            <a:ext cx="49022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Nested Scope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6444" y="1789671"/>
            <a:ext cx="2058994" cy="4560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26823" y="1789672"/>
            <a:ext cx="2049372" cy="3944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5925280" y="2192241"/>
            <a:ext cx="2049372" cy="394497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5923736" y="5943226"/>
            <a:ext cx="2049372" cy="39449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1814" y="2622125"/>
            <a:ext cx="2049372" cy="39449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7675" y="5032247"/>
            <a:ext cx="60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39892" y="3005449"/>
            <a:ext cx="2049372" cy="391078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stack_varA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039753" y="4368336"/>
            <a:ext cx="1250788" cy="192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55993" y="4753212"/>
            <a:ext cx="3819722" cy="1972486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You can create new scope within a function by adding ‘{‘ and ‘}’.</a:t>
            </a:r>
          </a:p>
        </p:txBody>
      </p:sp>
    </p:spTree>
    <p:extLst>
      <p:ext uri="{BB962C8B-B14F-4D97-AF65-F5344CB8AC3E}">
        <p14:creationId xmlns:p14="http://schemas.microsoft.com/office/powerpoint/2010/main" val="129727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</a:t>
            </a:r>
            <a:r>
              <a:rPr lang="en-US" dirty="0" err="1"/>
              <a:t>vs</a:t>
            </a:r>
            <a:r>
              <a:rPr lang="en-US" dirty="0"/>
              <a:t> Heap: Pros and Cons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50182" y="1252668"/>
          <a:ext cx="8424594" cy="2679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331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Heap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331">
                <a:tc>
                  <a:txBody>
                    <a:bodyPr/>
                    <a:lstStyle/>
                    <a:p>
                      <a:r>
                        <a:rPr lang="en-US" sz="3200" dirty="0"/>
                        <a:t>Allocation/</a:t>
                      </a:r>
                      <a:r>
                        <a:rPr lang="en-US" sz="3200" dirty="0" err="1"/>
                        <a:t>Deallocation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Automatic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Explicit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331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Slower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55993" y="4753212"/>
            <a:ext cx="3819722" cy="1972486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Memory pages associated with stack are almost always immediately available.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55245" y="4751662"/>
            <a:ext cx="3819722" cy="1972486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Memory pages associated with heap may be located anywhere ... may be caching effects</a:t>
            </a:r>
          </a:p>
        </p:txBody>
      </p:sp>
    </p:spTree>
    <p:extLst>
      <p:ext uri="{BB962C8B-B14F-4D97-AF65-F5344CB8AC3E}">
        <p14:creationId xmlns:p14="http://schemas.microsoft.com/office/powerpoint/2010/main" val="208023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</a:t>
            </a:r>
            <a:r>
              <a:rPr lang="en-US" dirty="0" err="1"/>
              <a:t>vs</a:t>
            </a:r>
            <a:r>
              <a:rPr lang="en-US" dirty="0"/>
              <a:t> Heap: Pros and Cons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50182" y="1252668"/>
          <a:ext cx="8424594" cy="3485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331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Heap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331">
                <a:tc>
                  <a:txBody>
                    <a:bodyPr/>
                    <a:lstStyle/>
                    <a:p>
                      <a:r>
                        <a:rPr lang="en-US" sz="3200" dirty="0"/>
                        <a:t>Allocation/</a:t>
                      </a:r>
                      <a:r>
                        <a:rPr lang="en-US" sz="3200" dirty="0" err="1"/>
                        <a:t>Deallocation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Automatic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Explicit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331">
                <a:tc>
                  <a:txBody>
                    <a:bodyPr/>
                    <a:lstStyle/>
                    <a:p>
                      <a:r>
                        <a:rPr lang="en-US" sz="3200" dirty="0"/>
                        <a:t>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Slower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331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Variable 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Unlimited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30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Misconduct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I detect collusion, all individuals involved will receive an F in the course immediately</a:t>
            </a:r>
          </a:p>
          <a:p>
            <a:pPr lvl="1"/>
            <a:r>
              <a:rPr lang="en-US" dirty="0"/>
              <a:t>I choose to not enumerate cases that involve collusion.  Whiteboard conversations are fine. If appropriate, the helper can look at the </a:t>
            </a:r>
            <a:r>
              <a:rPr lang="en-US" dirty="0" err="1"/>
              <a:t>helpee’s</a:t>
            </a:r>
            <a:r>
              <a:rPr lang="en-US" dirty="0"/>
              <a:t> code.  If you feel you are in a gray area, then you should email me.</a:t>
            </a:r>
          </a:p>
          <a:p>
            <a:pPr lvl="1"/>
            <a:r>
              <a:rPr lang="en-US" dirty="0"/>
              <a:t>Please note that if you are the one providing too much help, then you will also get an F</a:t>
            </a:r>
          </a:p>
        </p:txBody>
      </p:sp>
    </p:spTree>
    <p:extLst>
      <p:ext uri="{BB962C8B-B14F-4D97-AF65-F5344CB8AC3E}">
        <p14:creationId xmlns:p14="http://schemas.microsoft.com/office/powerpoint/2010/main" val="42749191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scope: stack and heap</a:t>
            </a:r>
          </a:p>
        </p:txBody>
      </p:sp>
      <p:pic>
        <p:nvPicPr>
          <p:cNvPr id="4" name="Picture 3" descr="Screen Shot 2014-04-13 at 10.10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8" y="1253724"/>
            <a:ext cx="5094796" cy="56042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359156" y="677333"/>
            <a:ext cx="3646536" cy="5989083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foo is bad code … never return memory on the stack from a function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bar returned memory from heap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The calling function – i.e., the function that calls bar – must understand this and take responsibility for calling free.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If it doesn’t, then this is a “memory leak”.</a:t>
            </a:r>
          </a:p>
        </p:txBody>
      </p:sp>
    </p:spTree>
    <p:extLst>
      <p:ext uri="{BB962C8B-B14F-4D97-AF65-F5344CB8AC3E}">
        <p14:creationId xmlns:p14="http://schemas.microsoft.com/office/powerpoint/2010/main" val="43960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leaks</a:t>
            </a:r>
          </a:p>
        </p:txBody>
      </p:sp>
      <p:pic>
        <p:nvPicPr>
          <p:cNvPr id="4" name="Picture 3" descr="Screen Shot 2014-04-13 at 10.16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90"/>
            <a:ext cx="6251184" cy="52346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25404" y="1404796"/>
            <a:ext cx="2058994" cy="4560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15783" y="1404797"/>
            <a:ext cx="2049372" cy="3944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6714240" y="1807366"/>
            <a:ext cx="2049372" cy="394497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6731938" y="5558351"/>
            <a:ext cx="2049372" cy="3944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9" name="Rectangle 8"/>
          <p:cNvSpPr/>
          <p:nvPr/>
        </p:nvSpPr>
        <p:spPr>
          <a:xfrm>
            <a:off x="6720774" y="2237250"/>
            <a:ext cx="2049372" cy="39449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27771" y="3473502"/>
            <a:ext cx="60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8852" y="2620574"/>
            <a:ext cx="2049372" cy="391078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stack_varA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30394" y="3839134"/>
            <a:ext cx="2049372" cy="17272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6968" y="1289332"/>
            <a:ext cx="6532975" cy="3309929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It is OK that we are using the heap … that’s what it is there for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The problem is that we lost the references to the first 49 allocations on heap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The heap’s memory manager will not be able to re-claim them … we have effectively limited the memory available to the program.</a:t>
            </a:r>
          </a:p>
        </p:txBody>
      </p:sp>
    </p:spTree>
    <p:extLst>
      <p:ext uri="{BB962C8B-B14F-4D97-AF65-F5344CB8AC3E}">
        <p14:creationId xmlns:p14="http://schemas.microsoft.com/office/powerpoint/2010/main" val="10241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out of memory (stack)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5404" y="1404796"/>
            <a:ext cx="2058994" cy="4560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15783" y="1404797"/>
            <a:ext cx="2049372" cy="3944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6714240" y="1807366"/>
            <a:ext cx="2049372" cy="394497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6731938" y="5558351"/>
            <a:ext cx="2049372" cy="3944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9" name="Rectangle 8"/>
          <p:cNvSpPr/>
          <p:nvPr/>
        </p:nvSpPr>
        <p:spPr>
          <a:xfrm>
            <a:off x="6720774" y="2237250"/>
            <a:ext cx="2049372" cy="39449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6257" y="4974516"/>
            <a:ext cx="60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Free</a:t>
            </a:r>
          </a:p>
        </p:txBody>
      </p:sp>
      <p:pic>
        <p:nvPicPr>
          <p:cNvPr id="3" name="Picture 2" descr="Screen Shot 2014-04-13 at 10.22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4" y="1363872"/>
            <a:ext cx="3479800" cy="3213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728852" y="2582088"/>
            <a:ext cx="2049372" cy="2979363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5" name="Rounded Rectangle 14"/>
          <p:cNvSpPr/>
          <p:nvPr/>
        </p:nvSpPr>
        <p:spPr>
          <a:xfrm>
            <a:off x="144318" y="4714724"/>
            <a:ext cx="7543233" cy="2030217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stack overflow: when the stack runs into the heap.</a:t>
            </a:r>
          </a:p>
          <a:p>
            <a:pPr algn="ctr"/>
            <a:r>
              <a:rPr lang="en-US" sz="2400" u="sng" dirty="0">
                <a:solidFill>
                  <a:schemeClr val="tx1"/>
                </a:solidFill>
              </a:rPr>
              <a:t>There is no protection for stack overflows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(Checking for it would require coordination with the heap’s memory manager on every function calls.)</a:t>
            </a:r>
          </a:p>
        </p:txBody>
      </p:sp>
    </p:spTree>
    <p:extLst>
      <p:ext uri="{BB962C8B-B14F-4D97-AF65-F5344CB8AC3E}">
        <p14:creationId xmlns:p14="http://schemas.microsoft.com/office/powerpoint/2010/main" val="69958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out of memory (heap)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5404" y="1404796"/>
            <a:ext cx="2058994" cy="4560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15783" y="1404797"/>
            <a:ext cx="2049372" cy="3944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6714240" y="1807366"/>
            <a:ext cx="2049372" cy="394497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6731938" y="5558351"/>
            <a:ext cx="2049372" cy="3944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9" name="Rectangle 8"/>
          <p:cNvSpPr/>
          <p:nvPr/>
        </p:nvSpPr>
        <p:spPr>
          <a:xfrm>
            <a:off x="6720774" y="2237250"/>
            <a:ext cx="2049372" cy="39449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6257" y="4974516"/>
            <a:ext cx="60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Free</a:t>
            </a:r>
          </a:p>
        </p:txBody>
      </p:sp>
      <p:pic>
        <p:nvPicPr>
          <p:cNvPr id="4" name="Picture 3" descr="Screen Shot 2014-04-13 at 10.2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473200"/>
            <a:ext cx="6391015" cy="27989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16569" y="2530556"/>
            <a:ext cx="2078236" cy="348312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44318" y="4753212"/>
            <a:ext cx="4772251" cy="1991729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If the heap memory manager doesn’t have room to make an allocation, then </a:t>
            </a:r>
            <a:r>
              <a:rPr lang="en-US" sz="2400" dirty="0" err="1">
                <a:solidFill>
                  <a:schemeClr val="tx1"/>
                </a:solidFill>
              </a:rPr>
              <a:t>malloc</a:t>
            </a:r>
            <a:r>
              <a:rPr lang="en-US" sz="2400" dirty="0">
                <a:solidFill>
                  <a:schemeClr val="tx1"/>
                </a:solidFill>
              </a:rPr>
              <a:t> returns NULL …. a more graceful error scenario.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965941" y="2540178"/>
            <a:ext cx="596531" cy="1058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994805" y="5551829"/>
            <a:ext cx="471452" cy="4426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275256" y="2982786"/>
            <a:ext cx="1797153" cy="1951691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Allocation too big … not enough free memory</a:t>
            </a:r>
          </a:p>
        </p:txBody>
      </p:sp>
    </p:spTree>
    <p:extLst>
      <p:ext uri="{BB962C8B-B14F-4D97-AF65-F5344CB8AC3E}">
        <p14:creationId xmlns:p14="http://schemas.microsoft.com/office/powerpoint/2010/main" val="43362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</a:t>
            </a:r>
            <a:r>
              <a:rPr lang="en-US" dirty="0" err="1"/>
              <a:t>vs</a:t>
            </a:r>
            <a:r>
              <a:rPr lang="en-US" dirty="0"/>
              <a:t> Heap: Pros and Cons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50182" y="1252668"/>
          <a:ext cx="8424594" cy="4292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331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Heap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331">
                <a:tc>
                  <a:txBody>
                    <a:bodyPr/>
                    <a:lstStyle/>
                    <a:p>
                      <a:r>
                        <a:rPr lang="en-US" sz="3200" dirty="0"/>
                        <a:t>Allocation/</a:t>
                      </a:r>
                      <a:r>
                        <a:rPr lang="en-US" sz="3200" dirty="0" err="1"/>
                        <a:t>Deallocation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Automatic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Explicit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331">
                <a:tc>
                  <a:txBody>
                    <a:bodyPr/>
                    <a:lstStyle/>
                    <a:p>
                      <a:r>
                        <a:rPr lang="en-US" sz="3200" dirty="0"/>
                        <a:t>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Slower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331">
                <a:tc>
                  <a:txBody>
                    <a:bodyPr/>
                    <a:lstStyle/>
                    <a:p>
                      <a:r>
                        <a:rPr lang="en-US" sz="3200" dirty="0"/>
                        <a:t>Variable 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Unlimited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331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Fragmentation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57030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fragmentation: the memory allocated on the heap is spread out of the memory space, rather than being concentrated in a certain address space.</a:t>
            </a:r>
          </a:p>
        </p:txBody>
      </p:sp>
    </p:spTree>
    <p:extLst>
      <p:ext uri="{BB962C8B-B14F-4D97-AF65-F5344CB8AC3E}">
        <p14:creationId xmlns:p14="http://schemas.microsoft.com/office/powerpoint/2010/main" val="87263552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Fragmentation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5404" y="1404796"/>
            <a:ext cx="2058994" cy="4560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15783" y="1404797"/>
            <a:ext cx="2049372" cy="3944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6714240" y="1807366"/>
            <a:ext cx="2049372" cy="394497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6731938" y="5558351"/>
            <a:ext cx="2049372" cy="3944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9" name="Rectangle 8"/>
          <p:cNvSpPr/>
          <p:nvPr/>
        </p:nvSpPr>
        <p:spPr>
          <a:xfrm>
            <a:off x="6720774" y="2237250"/>
            <a:ext cx="2049372" cy="39449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79664" y="2905810"/>
            <a:ext cx="60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15783" y="3252198"/>
            <a:ext cx="2078236" cy="230925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40530" y="4770051"/>
            <a:ext cx="4772251" cy="1991729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Negative aspects of </a:t>
            </a:r>
            <a:r>
              <a:rPr lang="en-US" sz="2400" u="sng" dirty="0">
                <a:solidFill>
                  <a:schemeClr val="tx1"/>
                </a:solidFill>
              </a:rPr>
              <a:t>fragmentation?</a:t>
            </a:r>
          </a:p>
          <a:p>
            <a:pPr marL="457200" indent="-457200" algn="ctr">
              <a:buAutoNum type="arabicParenBoth"/>
            </a:pPr>
            <a:r>
              <a:rPr lang="en-US" sz="2400" dirty="0">
                <a:solidFill>
                  <a:schemeClr val="tx1"/>
                </a:solidFill>
              </a:rPr>
              <a:t>can’t make big allocations</a:t>
            </a:r>
          </a:p>
          <a:p>
            <a:pPr marL="457200" indent="-457200" algn="ctr">
              <a:buAutoNum type="arabicParenBoth"/>
            </a:pPr>
            <a:r>
              <a:rPr lang="en-US" sz="2400" dirty="0">
                <a:solidFill>
                  <a:schemeClr val="tx1"/>
                </a:solidFill>
              </a:rPr>
              <a:t>losing cache coherency</a:t>
            </a:r>
          </a:p>
        </p:txBody>
      </p:sp>
      <p:pic>
        <p:nvPicPr>
          <p:cNvPr id="3" name="Picture 2" descr="Screen Shot 2014-04-13 at 10.42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0" y="1251986"/>
            <a:ext cx="3569564" cy="344062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3252055" y="4031571"/>
            <a:ext cx="1279655" cy="96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715783" y="3473501"/>
            <a:ext cx="2068615" cy="1731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704619" y="3856826"/>
            <a:ext cx="2068615" cy="1731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22317" y="4220907"/>
            <a:ext cx="2068615" cy="1731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20774" y="4604232"/>
            <a:ext cx="2068615" cy="1731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28859" y="4977938"/>
            <a:ext cx="2068615" cy="1731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27323" y="5342022"/>
            <a:ext cx="2068615" cy="1731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9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636E-6 4.99306E-6 L -0.00208 0.055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and Big Allocations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5404" y="1404796"/>
            <a:ext cx="2058994" cy="4560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15783" y="1404797"/>
            <a:ext cx="2049372" cy="3944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6714240" y="1807366"/>
            <a:ext cx="2049372" cy="394497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6731938" y="5558351"/>
            <a:ext cx="2049372" cy="39449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9" name="Rectangle 8"/>
          <p:cNvSpPr/>
          <p:nvPr/>
        </p:nvSpPr>
        <p:spPr>
          <a:xfrm>
            <a:off x="6720774" y="2237250"/>
            <a:ext cx="2049372" cy="39449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79664" y="2905810"/>
            <a:ext cx="60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15783" y="3252198"/>
            <a:ext cx="2078236" cy="230925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15783" y="3232954"/>
            <a:ext cx="2068615" cy="8948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22317" y="4220906"/>
            <a:ext cx="2068615" cy="14078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41332" y="3598586"/>
            <a:ext cx="2078236" cy="20013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25072" y="1450500"/>
            <a:ext cx="5128248" cy="1991729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Even if there is lots of memory available, the memory manager can only accept your request if there is a big enough contiguous chunk.</a:t>
            </a:r>
          </a:p>
        </p:txBody>
      </p:sp>
    </p:spTree>
    <p:extLst>
      <p:ext uri="{BB962C8B-B14F-4D97-AF65-F5344CB8AC3E}">
        <p14:creationId xmlns:p14="http://schemas.microsoft.com/office/powerpoint/2010/main" val="44724356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</a:t>
            </a:r>
            <a:r>
              <a:rPr lang="en-US" dirty="0" err="1"/>
              <a:t>vs</a:t>
            </a:r>
            <a:r>
              <a:rPr lang="en-US" dirty="0"/>
              <a:t> Heap: Pros and Cons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50182" y="1252668"/>
          <a:ext cx="8424594" cy="4292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331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Heap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331">
                <a:tc>
                  <a:txBody>
                    <a:bodyPr/>
                    <a:lstStyle/>
                    <a:p>
                      <a:r>
                        <a:rPr lang="en-US" sz="3200" dirty="0"/>
                        <a:t>Allocation/</a:t>
                      </a:r>
                      <a:r>
                        <a:rPr lang="en-US" sz="3200" dirty="0" err="1"/>
                        <a:t>Deallocation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Automatic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Explicit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331">
                <a:tc>
                  <a:txBody>
                    <a:bodyPr/>
                    <a:lstStyle/>
                    <a:p>
                      <a:r>
                        <a:rPr lang="en-US" sz="3200" dirty="0"/>
                        <a:t>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Slower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331">
                <a:tc>
                  <a:txBody>
                    <a:bodyPr/>
                    <a:lstStyle/>
                    <a:p>
                      <a:r>
                        <a:rPr lang="en-US" sz="3200" dirty="0"/>
                        <a:t>Variable 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Unlimited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331">
                <a:tc>
                  <a:txBody>
                    <a:bodyPr/>
                    <a:lstStyle/>
                    <a:p>
                      <a:r>
                        <a:rPr lang="en-US" sz="3200" dirty="0"/>
                        <a:t>Fragmentation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79884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 bounds read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Array bounds write</a:t>
            </a:r>
          </a:p>
          <a:p>
            <a:endParaRPr lang="en-US" dirty="0"/>
          </a:p>
        </p:txBody>
      </p:sp>
      <p:pic>
        <p:nvPicPr>
          <p:cNvPr id="4" name="Picture 3" descr="Screen Shot 2014-04-13 at 10.51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9" y="2169762"/>
            <a:ext cx="4196167" cy="1747531"/>
          </a:xfrm>
          <a:prstGeom prst="rect">
            <a:avLst/>
          </a:prstGeom>
        </p:spPr>
      </p:pic>
      <p:pic>
        <p:nvPicPr>
          <p:cNvPr id="5" name="Picture 4" descr="Screen Shot 2014-04-13 at 10.52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33" y="4543290"/>
            <a:ext cx="31242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IDEs are great</a:t>
            </a:r>
          </a:p>
          <a:p>
            <a:pPr lvl="1"/>
            <a:r>
              <a:rPr lang="en-US" dirty="0"/>
              <a:t>… but in this class, we will learn how to get by without them</a:t>
            </a:r>
          </a:p>
          <a:p>
            <a:r>
              <a:rPr lang="en-US" dirty="0"/>
              <a:t>Many, many Unix-based projects don’t use IDEs</a:t>
            </a:r>
          </a:p>
          <a:p>
            <a:pPr lvl="1"/>
            <a:r>
              <a:rPr lang="en-US" dirty="0"/>
              <a:t>The skills you are using will be useful going forward in your careers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869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memory read / free memory write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Screen Shot 2014-04-13 at 10.56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21" y="2558125"/>
            <a:ext cx="6616700" cy="2819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40530" y="5821242"/>
            <a:ext cx="8447653" cy="940538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When does this happen in real-world scenarios?</a:t>
            </a:r>
          </a:p>
        </p:txBody>
      </p:sp>
    </p:spTree>
    <p:extLst>
      <p:ext uri="{BB962C8B-B14F-4D97-AF65-F5344CB8AC3E}">
        <p14:creationId xmlns:p14="http://schemas.microsoft.com/office/powerpoint/2010/main" val="111727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Freeing unallocated memory</a:t>
            </a:r>
          </a:p>
          <a:p>
            <a:endParaRPr lang="en-US" dirty="0"/>
          </a:p>
        </p:txBody>
      </p:sp>
      <p:pic>
        <p:nvPicPr>
          <p:cNvPr id="4" name="Picture 3" descr="Screen Shot 2014-04-13 at 10.58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50" y="2439585"/>
            <a:ext cx="6934200" cy="2844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69395" y="5147710"/>
            <a:ext cx="8447653" cy="61580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When does this happen in real-world scenarios?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3003" y="5848556"/>
            <a:ext cx="8447653" cy="940538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Vocabulary: “dangling pointer”: pointer that points to memory that has already been freed.</a:t>
            </a:r>
          </a:p>
        </p:txBody>
      </p:sp>
    </p:spTree>
    <p:extLst>
      <p:ext uri="{BB962C8B-B14F-4D97-AF65-F5344CB8AC3E}">
        <p14:creationId xmlns:p14="http://schemas.microsoft.com/office/powerpoint/2010/main" val="36907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Freeing non-heap memory</a:t>
            </a:r>
          </a:p>
          <a:p>
            <a:endParaRPr lang="en-US" dirty="0"/>
          </a:p>
        </p:txBody>
      </p:sp>
      <p:pic>
        <p:nvPicPr>
          <p:cNvPr id="5" name="Picture 4" descr="Screen Shot 2014-04-13 at 11.00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53" y="2316029"/>
            <a:ext cx="2921000" cy="25019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40530" y="5821242"/>
            <a:ext cx="8447653" cy="940538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When does this happen in real-world scenarios?</a:t>
            </a:r>
          </a:p>
        </p:txBody>
      </p:sp>
    </p:spTree>
    <p:extLst>
      <p:ext uri="{BB962C8B-B14F-4D97-AF65-F5344CB8AC3E}">
        <p14:creationId xmlns:p14="http://schemas.microsoft.com/office/powerpoint/2010/main" val="109497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NULL pointer read / write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NULL is never a valid location to read from or write to, and accessing them results in a “segmentation fault”</a:t>
            </a:r>
          </a:p>
          <a:p>
            <a:pPr lvl="1"/>
            <a:r>
              <a:rPr lang="en-US" dirty="0"/>
              <a:t>…. remember those memory segments?</a:t>
            </a: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50152" y="5898216"/>
            <a:ext cx="8447653" cy="940538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When does this happen in real-world scenarios?</a:t>
            </a:r>
          </a:p>
        </p:txBody>
      </p:sp>
      <p:pic>
        <p:nvPicPr>
          <p:cNvPr id="4" name="Picture 3" descr="Screen Shot 2014-04-13 at 11.03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45" y="2076623"/>
            <a:ext cx="3385288" cy="189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3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Unitialized</a:t>
            </a:r>
            <a:r>
              <a:rPr lang="en-US" dirty="0"/>
              <a:t> memory read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50152" y="5888594"/>
            <a:ext cx="8447653" cy="940538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When does this happen in real-world scenarios?</a:t>
            </a:r>
          </a:p>
        </p:txBody>
      </p:sp>
      <p:pic>
        <p:nvPicPr>
          <p:cNvPr id="5" name="Picture 4" descr="Screen Shot 2014-04-13 at 11.05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6" y="2245188"/>
            <a:ext cx="69596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7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 Unix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Rm</a:t>
            </a:r>
            <a:r>
              <a:rPr lang="en-US" dirty="0"/>
              <a:t> 100, Deschutes</a:t>
            </a:r>
          </a:p>
          <a:p>
            <a:r>
              <a:rPr lang="en-US" dirty="0"/>
              <a:t>Remote logins (</a:t>
            </a:r>
            <a:r>
              <a:rPr lang="en-US" dirty="0" err="1"/>
              <a:t>ssh</a:t>
            </a:r>
            <a:r>
              <a:rPr lang="en-US" dirty="0"/>
              <a:t>, </a:t>
            </a:r>
            <a:r>
              <a:rPr lang="en-US" dirty="0" err="1"/>
              <a:t>scp</a:t>
            </a:r>
            <a:r>
              <a:rPr lang="en-US" dirty="0"/>
              <a:t>)</a:t>
            </a:r>
          </a:p>
          <a:p>
            <a:r>
              <a:rPr lang="en-US" dirty="0"/>
              <a:t>Windows options</a:t>
            </a:r>
          </a:p>
          <a:p>
            <a:pPr lvl="1"/>
            <a:r>
              <a:rPr lang="en-US" dirty="0"/>
              <a:t>Cygwin / MSYS</a:t>
            </a:r>
          </a:p>
          <a:p>
            <a:pPr lvl="1"/>
            <a:r>
              <a:rPr lang="en-US" u="sng" dirty="0"/>
              <a:t>Virtual machines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45829" y="4538537"/>
            <a:ext cx="7229761" cy="625682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Who has home access to a Unix environment?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94042" y="5472392"/>
            <a:ext cx="6323997" cy="1304106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Who has Windows?</a:t>
            </a:r>
          </a:p>
        </p:txBody>
      </p:sp>
    </p:spTree>
    <p:extLst>
      <p:ext uri="{BB962C8B-B14F-4D97-AF65-F5344CB8AC3E}">
        <p14:creationId xmlns:p14="http://schemas.microsoft.com/office/powerpoint/2010/main" val="137587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72DD-D2B1-204B-91E5-436D8393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Missed Class on Week 1 Is an Opportunity??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EC5F1-E799-D043-9813-FAB60902D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class: do 3A-3H, 4B</a:t>
            </a:r>
          </a:p>
          <a:p>
            <a:r>
              <a:rPr lang="en-US" dirty="0"/>
              <a:t>But: need to get through a lot of lecture before you can begin</a:t>
            </a:r>
          </a:p>
          <a:p>
            <a:r>
              <a:rPr lang="en-US" dirty="0"/>
              <a:t>Ends up being crowded at the end</a:t>
            </a:r>
          </a:p>
          <a:p>
            <a:r>
              <a:rPr lang="en-US" dirty="0"/>
              <a:t>Different idea?</a:t>
            </a:r>
          </a:p>
          <a:p>
            <a:pPr lvl="1"/>
            <a:r>
              <a:rPr lang="en-US" dirty="0"/>
              <a:t>More lectures early in the term</a:t>
            </a:r>
          </a:p>
          <a:p>
            <a:pPr lvl="1"/>
            <a:r>
              <a:rPr lang="en-US" dirty="0"/>
              <a:t>Skip lectures later in the term</a:t>
            </a:r>
          </a:p>
        </p:txBody>
      </p:sp>
    </p:spTree>
    <p:extLst>
      <p:ext uri="{BB962C8B-B14F-4D97-AF65-F5344CB8AC3E}">
        <p14:creationId xmlns:p14="http://schemas.microsoft.com/office/powerpoint/2010/main" val="2596898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Overview</a:t>
            </a:r>
          </a:p>
          <a:p>
            <a:r>
              <a:rPr lang="en-US" dirty="0">
                <a:solidFill>
                  <a:srgbClr val="FF0000"/>
                </a:solidFill>
              </a:rPr>
              <a:t>Getting Started With Unix</a:t>
            </a:r>
          </a:p>
          <a:p>
            <a:pPr lvl="1"/>
            <a:r>
              <a:rPr lang="en-US" dirty="0"/>
              <a:t>Unix History</a:t>
            </a:r>
          </a:p>
          <a:p>
            <a:pPr lvl="1"/>
            <a:r>
              <a:rPr lang="en-US" dirty="0"/>
              <a:t>Shells</a:t>
            </a:r>
          </a:p>
          <a:p>
            <a:pPr lvl="1"/>
            <a:r>
              <a:rPr lang="en-US" dirty="0"/>
              <a:t>Files</a:t>
            </a:r>
          </a:p>
          <a:p>
            <a:pPr lvl="1"/>
            <a:r>
              <a:rPr lang="en-US" dirty="0"/>
              <a:t>File Editors</a:t>
            </a:r>
          </a:p>
          <a:p>
            <a:r>
              <a:rPr lang="en-US" dirty="0"/>
              <a:t>Project 1</a:t>
            </a:r>
          </a:p>
        </p:txBody>
      </p:sp>
    </p:spTree>
    <p:extLst>
      <p:ext uri="{BB962C8B-B14F-4D97-AF65-F5344CB8AC3E}">
        <p14:creationId xmlns:p14="http://schemas.microsoft.com/office/powerpoint/2010/main" val="4212701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and Data </a:t>
            </a:r>
            <a:r>
              <a:rPr lang="en-US"/>
              <a:t>Structures:</a:t>
            </a:r>
          </a:p>
          <a:p>
            <a:pPr lvl="1"/>
            <a:r>
              <a:rPr lang="en-US"/>
              <a:t>Chapter </a:t>
            </a:r>
            <a:r>
              <a:rPr lang="en-US" dirty="0"/>
              <a:t>2.1, 2.2, 2.3, 2.4., 2.5, and 2.6.1.</a:t>
            </a:r>
          </a:p>
        </p:txBody>
      </p:sp>
    </p:spTree>
    <p:extLst>
      <p:ext uri="{BB962C8B-B14F-4D97-AF65-F5344CB8AC3E}">
        <p14:creationId xmlns:p14="http://schemas.microsoft.com/office/powerpoint/2010/main" val="518222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Overview</a:t>
            </a:r>
          </a:p>
          <a:p>
            <a:r>
              <a:rPr lang="en-US" dirty="0">
                <a:solidFill>
                  <a:srgbClr val="FF0000"/>
                </a:solidFill>
              </a:rPr>
              <a:t>Getting Started With Unix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Unix History</a:t>
            </a:r>
          </a:p>
          <a:p>
            <a:pPr lvl="1"/>
            <a:r>
              <a:rPr lang="en-US" dirty="0"/>
              <a:t>Shells</a:t>
            </a:r>
          </a:p>
          <a:p>
            <a:pPr lvl="1"/>
            <a:r>
              <a:rPr lang="en-US" dirty="0"/>
              <a:t>Files</a:t>
            </a:r>
          </a:p>
          <a:p>
            <a:pPr lvl="1"/>
            <a:r>
              <a:rPr lang="en-US" dirty="0"/>
              <a:t>File Editors</a:t>
            </a:r>
          </a:p>
          <a:p>
            <a:r>
              <a:rPr lang="en-US" dirty="0"/>
              <a:t>Project 1</a:t>
            </a:r>
          </a:p>
        </p:txBody>
      </p:sp>
    </p:spTree>
    <p:extLst>
      <p:ext uri="{BB962C8B-B14F-4D97-AF65-F5344CB8AC3E}">
        <p14:creationId xmlns:p14="http://schemas.microsoft.com/office/powerpoint/2010/main" val="1629925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Unix?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Operating system</a:t>
            </a:r>
          </a:p>
          <a:p>
            <a:pPr lvl="1"/>
            <a:r>
              <a:rPr lang="en-US" dirty="0"/>
              <a:t>Multi-tasking</a:t>
            </a:r>
          </a:p>
          <a:p>
            <a:pPr lvl="1"/>
            <a:r>
              <a:rPr lang="en-US" dirty="0"/>
              <a:t>Multi-user</a:t>
            </a:r>
          </a:p>
          <a:p>
            <a:r>
              <a:rPr lang="en-US" dirty="0"/>
              <a:t>Started at AT&amp;T Bell Labs in late </a:t>
            </a:r>
            <a:r>
              <a:rPr lang="fr-FR" dirty="0"/>
              <a:t>’</a:t>
            </a:r>
            <a:r>
              <a:rPr lang="en-US" dirty="0"/>
              <a:t>60s, early ‘70s</a:t>
            </a:r>
          </a:p>
          <a:p>
            <a:r>
              <a:rPr lang="en-US" dirty="0"/>
              <a:t>First release in 1973</a:t>
            </a:r>
          </a:p>
        </p:txBody>
      </p:sp>
    </p:spTree>
    <p:extLst>
      <p:ext uri="{BB962C8B-B14F-4D97-AF65-F5344CB8AC3E}">
        <p14:creationId xmlns:p14="http://schemas.microsoft.com/office/powerpoint/2010/main" val="157119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Overview</a:t>
            </a:r>
          </a:p>
          <a:p>
            <a:r>
              <a:rPr lang="en-US" dirty="0"/>
              <a:t>Getting Started With Unix</a:t>
            </a:r>
          </a:p>
          <a:p>
            <a:pPr lvl="1"/>
            <a:r>
              <a:rPr lang="en-US" dirty="0"/>
              <a:t>Unix History</a:t>
            </a:r>
          </a:p>
          <a:p>
            <a:pPr lvl="1"/>
            <a:r>
              <a:rPr lang="en-US" dirty="0"/>
              <a:t>Shell Prompts</a:t>
            </a:r>
          </a:p>
          <a:p>
            <a:pPr lvl="1"/>
            <a:r>
              <a:rPr lang="en-US" dirty="0"/>
              <a:t>Files</a:t>
            </a:r>
          </a:p>
          <a:p>
            <a:pPr lvl="1"/>
            <a:r>
              <a:rPr lang="en-US" dirty="0"/>
              <a:t>File Editors</a:t>
            </a:r>
          </a:p>
          <a:p>
            <a:r>
              <a:rPr lang="en-US" dirty="0"/>
              <a:t>Project 1</a:t>
            </a:r>
          </a:p>
        </p:txBody>
      </p:sp>
    </p:spTree>
    <p:extLst>
      <p:ext uri="{BB962C8B-B14F-4D97-AF65-F5344CB8AC3E}">
        <p14:creationId xmlns:p14="http://schemas.microsoft.com/office/powerpoint/2010/main" val="2490951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Unix?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557"/>
            <a:ext cx="8229600" cy="47391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80s &amp; 90s: many competing versions, all conforming to same standard</a:t>
            </a:r>
          </a:p>
          <a:p>
            <a:pPr lvl="1"/>
            <a:r>
              <a:rPr lang="en-US" dirty="0"/>
              <a:t>AIX (IBM), Solaris (Sun), HP-UX (Hewlett-Packard)</a:t>
            </a:r>
          </a:p>
          <a:p>
            <a:r>
              <a:rPr lang="en-US" dirty="0"/>
              <a:t>1990s: Linux takes off</a:t>
            </a:r>
          </a:p>
          <a:p>
            <a:pPr lvl="1"/>
            <a:r>
              <a:rPr lang="en-US" dirty="0"/>
              <a:t>Open source</a:t>
            </a:r>
          </a:p>
          <a:p>
            <a:r>
              <a:rPr lang="en-US" dirty="0"/>
              <a:t>2000s: commercial </a:t>
            </a:r>
            <a:r>
              <a:rPr lang="en-US" dirty="0" err="1"/>
              <a:t>Unixes</a:t>
            </a:r>
            <a:r>
              <a:rPr lang="en-US" dirty="0"/>
              <a:t> abandoned, companies use Linux, back Linux</a:t>
            </a:r>
          </a:p>
          <a:p>
            <a:pPr lvl="1"/>
            <a:r>
              <a:rPr lang="en-US" dirty="0"/>
              <a:t>Several variants of Linux</a:t>
            </a:r>
          </a:p>
          <a:p>
            <a:r>
              <a:rPr lang="en-US" dirty="0"/>
              <a:t>OS X: used on Macs since 2002</a:t>
            </a:r>
          </a:p>
          <a:p>
            <a:pPr lvl="1"/>
            <a:r>
              <a:rPr lang="en-US" dirty="0"/>
              <a:t>Meets Unix standard</a:t>
            </a:r>
          </a:p>
        </p:txBody>
      </p:sp>
    </p:spTree>
    <p:extLst>
      <p:ext uri="{BB962C8B-B14F-4D97-AF65-F5344CB8AC3E}">
        <p14:creationId xmlns:p14="http://schemas.microsoft.com/office/powerpoint/2010/main" val="131947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Overview</a:t>
            </a:r>
          </a:p>
          <a:p>
            <a:r>
              <a:rPr lang="en-US" dirty="0">
                <a:solidFill>
                  <a:srgbClr val="FF0000"/>
                </a:solidFill>
              </a:rPr>
              <a:t>Getting Started With Unix</a:t>
            </a:r>
          </a:p>
          <a:p>
            <a:pPr lvl="1"/>
            <a:r>
              <a:rPr lang="en-US" dirty="0"/>
              <a:t>Unix History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Shells</a:t>
            </a:r>
          </a:p>
          <a:p>
            <a:pPr lvl="1"/>
            <a:r>
              <a:rPr lang="en-US" dirty="0"/>
              <a:t>Files</a:t>
            </a:r>
          </a:p>
          <a:p>
            <a:pPr lvl="1"/>
            <a:r>
              <a:rPr lang="en-US" dirty="0"/>
              <a:t>File Editors</a:t>
            </a:r>
          </a:p>
          <a:p>
            <a:r>
              <a:rPr lang="en-US" dirty="0"/>
              <a:t>Project 1</a:t>
            </a:r>
          </a:p>
        </p:txBody>
      </p:sp>
    </p:spTree>
    <p:extLst>
      <p:ext uri="{BB962C8B-B14F-4D97-AF65-F5344CB8AC3E}">
        <p14:creationId xmlns:p14="http://schemas.microsoft.com/office/powerpoint/2010/main" val="4058887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148" y="1282687"/>
            <a:ext cx="8229600" cy="4525963"/>
          </a:xfrm>
        </p:spPr>
        <p:txBody>
          <a:bodyPr/>
          <a:lstStyle/>
          <a:p>
            <a:r>
              <a:rPr lang="en-US" dirty="0"/>
              <a:t>Shells are accessed through a terminal program</a:t>
            </a:r>
          </a:p>
          <a:p>
            <a:pPr lvl="1"/>
            <a:r>
              <a:rPr lang="en-US" dirty="0"/>
              <a:t>Typically exposed on all Linux</a:t>
            </a:r>
          </a:p>
          <a:p>
            <a:pPr lvl="1"/>
            <a:r>
              <a:rPr lang="en-US" dirty="0"/>
              <a:t>Mac: Applications-&gt;Utilities-&gt;Terminal</a:t>
            </a:r>
          </a:p>
          <a:p>
            <a:pPr lvl="2"/>
            <a:r>
              <a:rPr lang="en-US" dirty="0"/>
              <a:t>(I always post this on the dock immediately upon getting a new Mac)</a:t>
            </a:r>
          </a:p>
        </p:txBody>
      </p:sp>
      <p:pic>
        <p:nvPicPr>
          <p:cNvPr id="5" name="Picture 4" descr="Screen shot 2014-03-31 at 6.45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48" y="4707832"/>
            <a:ext cx="7467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08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Shells are interpreters</a:t>
            </a:r>
          </a:p>
          <a:p>
            <a:pPr lvl="1"/>
            <a:r>
              <a:rPr lang="en-US" dirty="0"/>
              <a:t>Like Python</a:t>
            </a:r>
          </a:p>
          <a:p>
            <a:r>
              <a:rPr lang="en-US" dirty="0"/>
              <a:t>You type a command, it carries out the command</a:t>
            </a:r>
          </a:p>
        </p:txBody>
      </p:sp>
      <p:pic>
        <p:nvPicPr>
          <p:cNvPr id="4" name="Picture 3" descr="Screen shot 2014-03-31 at 6.44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90" y="3944081"/>
            <a:ext cx="74422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89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types of shells</a:t>
            </a:r>
          </a:p>
          <a:p>
            <a:r>
              <a:rPr lang="en-US" dirty="0"/>
              <a:t>Two most popular:</a:t>
            </a:r>
          </a:p>
          <a:p>
            <a:pPr lvl="1"/>
            <a:r>
              <a:rPr lang="en-US" dirty="0" err="1"/>
              <a:t>sh</a:t>
            </a:r>
            <a:r>
              <a:rPr lang="en-US" dirty="0"/>
              <a:t>  (= bash &amp; </a:t>
            </a:r>
            <a:r>
              <a:rPr lang="en-US" dirty="0" err="1"/>
              <a:t>ksh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csh</a:t>
            </a:r>
            <a:r>
              <a:rPr lang="en-US" dirty="0"/>
              <a:t> (= </a:t>
            </a:r>
            <a:r>
              <a:rPr lang="en-US" dirty="0" err="1"/>
              <a:t>tcsh</a:t>
            </a:r>
            <a:r>
              <a:rPr lang="en-US" dirty="0"/>
              <a:t>)</a:t>
            </a:r>
          </a:p>
          <a:p>
            <a:r>
              <a:rPr lang="en-US" dirty="0"/>
              <a:t>They differ in syntax, particularly for</a:t>
            </a:r>
          </a:p>
          <a:p>
            <a:pPr lvl="1"/>
            <a:r>
              <a:rPr lang="en-US" dirty="0"/>
              <a:t>Environment variables</a:t>
            </a:r>
          </a:p>
          <a:p>
            <a:pPr lvl="1"/>
            <a:r>
              <a:rPr lang="en-US" dirty="0"/>
              <a:t>Iteration / loops / conditionals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58977" y="5715228"/>
            <a:ext cx="6502888" cy="98949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examples in this course will use syntax for </a:t>
            </a:r>
            <a:r>
              <a:rPr lang="en-US" sz="2400" dirty="0" err="1">
                <a:solidFill>
                  <a:schemeClr val="tx1"/>
                </a:solidFill>
              </a:rPr>
              <a:t>sh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29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Environment variables: variables stored by shell interpreter</a:t>
            </a:r>
          </a:p>
          <a:p>
            <a:r>
              <a:rPr lang="en-US" dirty="0"/>
              <a:t>Some environment variables create side effects in the shell</a:t>
            </a:r>
          </a:p>
          <a:p>
            <a:r>
              <a:rPr lang="en-US" dirty="0"/>
              <a:t>Other environment variables can be just for your own private purposes</a:t>
            </a:r>
          </a:p>
        </p:txBody>
      </p:sp>
    </p:spTree>
    <p:extLst>
      <p:ext uri="{BB962C8B-B14F-4D97-AF65-F5344CB8AC3E}">
        <p14:creationId xmlns:p14="http://schemas.microsoft.com/office/powerpoint/2010/main" val="3254738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Variables</a:t>
            </a:r>
          </a:p>
        </p:txBody>
      </p:sp>
      <p:pic>
        <p:nvPicPr>
          <p:cNvPr id="5" name="Picture 4" descr="Screen shot 2014-03-31 at 6.50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6" y="1115187"/>
            <a:ext cx="7904182" cy="57428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0124" y="1894127"/>
            <a:ext cx="7707125" cy="3722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1152" y="2287399"/>
            <a:ext cx="7707125" cy="41066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92691" y="5868510"/>
            <a:ext cx="7569819" cy="783972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New commands: export, echo, </a:t>
            </a:r>
            <a:r>
              <a:rPr lang="en-US" sz="2400" dirty="0" err="1">
                <a:solidFill>
                  <a:schemeClr val="tx1"/>
                </a:solidFill>
              </a:rPr>
              <a:t>env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0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lots more to shells … we will learn about them as we go through the quarter</a:t>
            </a:r>
          </a:p>
        </p:txBody>
      </p:sp>
    </p:spTree>
    <p:extLst>
      <p:ext uri="{BB962C8B-B14F-4D97-AF65-F5344CB8AC3E}">
        <p14:creationId xmlns:p14="http://schemas.microsoft.com/office/powerpoint/2010/main" val="1268163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Overview</a:t>
            </a:r>
          </a:p>
          <a:p>
            <a:r>
              <a:rPr lang="en-US" dirty="0">
                <a:solidFill>
                  <a:srgbClr val="FF0000"/>
                </a:solidFill>
              </a:rPr>
              <a:t>Getting Started With Unix</a:t>
            </a:r>
          </a:p>
          <a:p>
            <a:pPr lvl="1"/>
            <a:r>
              <a:rPr lang="en-US" dirty="0"/>
              <a:t>Unix History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Shells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Files</a:t>
            </a:r>
          </a:p>
          <a:p>
            <a:pPr lvl="1"/>
            <a:r>
              <a:rPr lang="en-US" dirty="0"/>
              <a:t>File Editors</a:t>
            </a:r>
          </a:p>
          <a:p>
            <a:r>
              <a:rPr lang="en-US" dirty="0"/>
              <a:t>Project 1</a:t>
            </a:r>
          </a:p>
        </p:txBody>
      </p:sp>
    </p:spTree>
    <p:extLst>
      <p:ext uri="{BB962C8B-B14F-4D97-AF65-F5344CB8AC3E}">
        <p14:creationId xmlns:p14="http://schemas.microsoft.com/office/powerpoint/2010/main" val="39067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Unix maintains a file system</a:t>
            </a:r>
          </a:p>
          <a:p>
            <a:pPr lvl="1"/>
            <a:r>
              <a:rPr lang="en-US" dirty="0"/>
              <a:t>File system controls how data is stored and retrieved</a:t>
            </a:r>
          </a:p>
          <a:p>
            <a:r>
              <a:rPr lang="en-US" dirty="0"/>
              <a:t>Primary abstractions:</a:t>
            </a:r>
          </a:p>
          <a:p>
            <a:pPr lvl="1"/>
            <a:r>
              <a:rPr lang="en-US" dirty="0"/>
              <a:t>Directories</a:t>
            </a:r>
          </a:p>
          <a:p>
            <a:pPr lvl="1"/>
            <a:r>
              <a:rPr lang="en-US" dirty="0"/>
              <a:t>Files</a:t>
            </a:r>
          </a:p>
          <a:p>
            <a:r>
              <a:rPr lang="en-US" dirty="0"/>
              <a:t>Files are contained within directories</a:t>
            </a:r>
          </a:p>
        </p:txBody>
      </p:sp>
    </p:spTree>
    <p:extLst>
      <p:ext uri="{BB962C8B-B14F-4D97-AF65-F5344CB8AC3E}">
        <p14:creationId xmlns:p14="http://schemas.microsoft.com/office/powerpoint/2010/main" val="295463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/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to quarantine or feel sick, then:</a:t>
            </a:r>
          </a:p>
          <a:p>
            <a:pPr lvl="1"/>
            <a:r>
              <a:rPr lang="en-US" dirty="0"/>
              <a:t>(1) email me ahead of time</a:t>
            </a:r>
          </a:p>
          <a:p>
            <a:pPr lvl="1"/>
            <a:r>
              <a:rPr lang="en-US" dirty="0"/>
              <a:t>(2) call in to the Zoom</a:t>
            </a:r>
          </a:p>
          <a:p>
            <a:pPr lvl="2"/>
            <a:r>
              <a:rPr lang="en-US" dirty="0"/>
              <a:t>Zoom listed on Canvas site</a:t>
            </a:r>
          </a:p>
          <a:p>
            <a:pPr lvl="1"/>
            <a:r>
              <a:rPr lang="en-US" dirty="0"/>
              <a:t>(3) you will be credited with attending</a:t>
            </a:r>
          </a:p>
          <a:p>
            <a:r>
              <a:rPr lang="en-US" dirty="0"/>
              <a:t>Please, please stay home if there is a possibility of spreading COVID</a:t>
            </a:r>
          </a:p>
        </p:txBody>
      </p:sp>
    </p:spTree>
    <p:extLst>
      <p:ext uri="{BB962C8B-B14F-4D97-AF65-F5344CB8AC3E}">
        <p14:creationId xmlns:p14="http://schemas.microsoft.com/office/powerpoint/2010/main" val="498258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 are hierarchical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Directories can be placed within other directories</a:t>
            </a:r>
          </a:p>
          <a:p>
            <a:r>
              <a:rPr lang="en-US" dirty="0"/>
              <a:t>“/” -- The root directory</a:t>
            </a:r>
          </a:p>
          <a:p>
            <a:pPr lvl="1"/>
            <a:r>
              <a:rPr lang="en-US" dirty="0"/>
              <a:t>Note “/”, where Windows uses “\”</a:t>
            </a:r>
          </a:p>
          <a:p>
            <a:r>
              <a:rPr lang="en-US" dirty="0"/>
              <a:t>“/dir1/dir2/file1”</a:t>
            </a:r>
          </a:p>
          <a:p>
            <a:pPr lvl="1"/>
            <a:r>
              <a:rPr lang="en-US" dirty="0"/>
              <a:t>What does this mean?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93290" y="5025459"/>
            <a:ext cx="6962686" cy="1659869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File file1 is contained in directory dir2,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which is contained in directory dir1,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which is in the root directory</a:t>
            </a:r>
          </a:p>
        </p:txBody>
      </p:sp>
    </p:spTree>
    <p:extLst>
      <p:ext uri="{BB962C8B-B14F-4D97-AF65-F5344CB8AC3E}">
        <p14:creationId xmlns:p14="http://schemas.microsoft.com/office/powerpoint/2010/main" val="292979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Unix supports multiple users</a:t>
            </a:r>
          </a:p>
          <a:p>
            <a:r>
              <a:rPr lang="en-US" dirty="0"/>
              <a:t>Each user has their own directory that they control</a:t>
            </a:r>
          </a:p>
          <a:p>
            <a:r>
              <a:rPr lang="en-US" dirty="0"/>
              <a:t>Location varies over Unix implementation, but typically something like “/home/username”</a:t>
            </a:r>
          </a:p>
          <a:p>
            <a:r>
              <a:rPr lang="en-US" dirty="0"/>
              <a:t>Stored in environment variables</a:t>
            </a:r>
          </a:p>
        </p:txBody>
      </p:sp>
      <p:pic>
        <p:nvPicPr>
          <p:cNvPr id="4" name="Picture 3" descr="Screen shot 2014-04-01 at 5.27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8" y="5091466"/>
            <a:ext cx="52070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60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shell formatting</a:t>
            </a:r>
          </a:p>
        </p:txBody>
      </p:sp>
      <p:pic>
        <p:nvPicPr>
          <p:cNvPr id="4" name="Picture 3" descr="Screen shot 2014-04-01 at 5.27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15" y="2792236"/>
            <a:ext cx="5207000" cy="660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718776" y="2156896"/>
            <a:ext cx="558329" cy="569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914" y="1784640"/>
            <a:ext cx="158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Machine name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15658" y="2210758"/>
            <a:ext cx="97662" cy="646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68881" y="1302014"/>
            <a:ext cx="1035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</a:t>
            </a:r>
          </a:p>
          <a:p>
            <a:r>
              <a:rPr lang="en-US" dirty="0"/>
              <a:t>working </a:t>
            </a:r>
          </a:p>
          <a:p>
            <a:r>
              <a:rPr lang="en-US" dirty="0"/>
              <a:t>directory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9901" y="3690524"/>
            <a:ext cx="8681463" cy="1553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“~” (tilde) is shorthand for your home directory</a:t>
            </a:r>
          </a:p>
          <a:p>
            <a:pPr lvl="1"/>
            <a:r>
              <a:rPr lang="en-US" dirty="0"/>
              <a:t>You can use it when invoking commands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91467" y="2155132"/>
            <a:ext cx="458068" cy="658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36467" y="1771926"/>
            <a:ext cx="114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Username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193290" y="5003562"/>
            <a:ext cx="6962686" cy="1659869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shell formatting varies over Unix implementation and can be customized with environment variables. (PS1, PS2, </a:t>
            </a:r>
            <a:r>
              <a:rPr lang="en-US" sz="2400" dirty="0" err="1">
                <a:solidFill>
                  <a:schemeClr val="tx1"/>
                </a:solidFill>
              </a:rPr>
              <a:t>etc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150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build="p"/>
      <p:bldP spid="14" grpId="0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manipulation</a:t>
            </a:r>
          </a:p>
        </p:txBody>
      </p:sp>
      <p:pic>
        <p:nvPicPr>
          <p:cNvPr id="4" name="Picture 3" descr="Screen shot 2014-04-01 at 5.09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5" y="1471020"/>
            <a:ext cx="8255000" cy="441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7381" y="2332076"/>
            <a:ext cx="7707125" cy="3722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3671" y="2648706"/>
            <a:ext cx="7707125" cy="3722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595" y="2987235"/>
            <a:ext cx="7707125" cy="6258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1938" y="3654225"/>
            <a:ext cx="7707125" cy="6258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2966" y="4255523"/>
            <a:ext cx="7707125" cy="6258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2099" y="4856821"/>
            <a:ext cx="7707125" cy="11211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094761" y="5988946"/>
            <a:ext cx="6962686" cy="718279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New commands: </a:t>
            </a:r>
            <a:r>
              <a:rPr lang="en-US" sz="2400" dirty="0" err="1">
                <a:solidFill>
                  <a:schemeClr val="tx1"/>
                </a:solidFill>
              </a:rPr>
              <a:t>mkdir</a:t>
            </a:r>
            <a:r>
              <a:rPr lang="en-US" sz="2400" dirty="0">
                <a:solidFill>
                  <a:schemeClr val="tx1"/>
                </a:solidFill>
              </a:rPr>
              <a:t>, cd, touch, ls, </a:t>
            </a:r>
            <a:r>
              <a:rPr lang="en-US" sz="2400" dirty="0" err="1">
                <a:solidFill>
                  <a:schemeClr val="tx1"/>
                </a:solidFill>
              </a:rPr>
              <a:t>rmdir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rm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Also, “*” is a wildcard that matches any filename</a:t>
            </a:r>
          </a:p>
        </p:txBody>
      </p:sp>
    </p:spTree>
    <p:extLst>
      <p:ext uri="{BB962C8B-B14F-4D97-AF65-F5344CB8AC3E}">
        <p14:creationId xmlns:p14="http://schemas.microsoft.com/office/powerpoint/2010/main" val="75701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cd: change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shell always has a “present working directory”</a:t>
            </a:r>
          </a:p>
          <a:p>
            <a:pPr lvl="1"/>
            <a:r>
              <a:rPr lang="en-US" dirty="0"/>
              <a:t>directory that commands are relative to</a:t>
            </a:r>
          </a:p>
          <a:p>
            <a:r>
              <a:rPr lang="en-US" dirty="0"/>
              <a:t>“cd” changes the present working directory</a:t>
            </a:r>
          </a:p>
          <a:p>
            <a:r>
              <a:rPr lang="en-US" dirty="0"/>
              <a:t>When you start a shell, the shell is in your “home” directory</a:t>
            </a:r>
          </a:p>
        </p:txBody>
      </p:sp>
    </p:spTree>
    <p:extLst>
      <p:ext uri="{BB962C8B-B14F-4D97-AF65-F5344CB8AC3E}">
        <p14:creationId xmlns:p14="http://schemas.microsoft.com/office/powerpoint/2010/main" val="2258163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commands: </a:t>
            </a:r>
            <a:r>
              <a:rPr lang="en-US" dirty="0" err="1"/>
              <a:t>mkdir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mkdir</a:t>
            </a:r>
            <a:r>
              <a:rPr lang="en-US" dirty="0"/>
              <a:t>: makes a directory</a:t>
            </a:r>
          </a:p>
          <a:p>
            <a:pPr lvl="1"/>
            <a:r>
              <a:rPr lang="en-US" dirty="0"/>
              <a:t>Two flavors</a:t>
            </a:r>
          </a:p>
          <a:p>
            <a:pPr lvl="2"/>
            <a:r>
              <a:rPr lang="en-US" dirty="0"/>
              <a:t>Relative to current directory</a:t>
            </a:r>
          </a:p>
          <a:p>
            <a:pPr lvl="3"/>
            <a:r>
              <a:rPr lang="en-US" dirty="0" err="1"/>
              <a:t>mkdir</a:t>
            </a:r>
            <a:r>
              <a:rPr lang="en-US" dirty="0"/>
              <a:t> </a:t>
            </a:r>
            <a:r>
              <a:rPr lang="en-US" dirty="0" err="1"/>
              <a:t>dirNew</a:t>
            </a:r>
            <a:endParaRPr lang="en-US" dirty="0"/>
          </a:p>
          <a:p>
            <a:pPr lvl="2"/>
            <a:r>
              <a:rPr lang="en-US" dirty="0"/>
              <a:t>Relative to absolute path</a:t>
            </a:r>
          </a:p>
          <a:p>
            <a:pPr lvl="3"/>
            <a:r>
              <a:rPr lang="en-US" dirty="0" err="1"/>
              <a:t>mkdir</a:t>
            </a:r>
            <a:r>
              <a:rPr lang="en-US" dirty="0"/>
              <a:t> /dir1/dir2/</a:t>
            </a:r>
            <a:r>
              <a:rPr lang="en-US" dirty="0" err="1"/>
              <a:t>dirNew</a:t>
            </a:r>
            <a:endParaRPr lang="en-US" dirty="0"/>
          </a:p>
          <a:p>
            <a:pPr lvl="4"/>
            <a:r>
              <a:rPr lang="en-US" dirty="0"/>
              <a:t>(dir1 and dir2 already exist)</a:t>
            </a:r>
          </a:p>
        </p:txBody>
      </p:sp>
    </p:spTree>
    <p:extLst>
      <p:ext uri="{BB962C8B-B14F-4D97-AF65-F5344CB8AC3E}">
        <p14:creationId xmlns:p14="http://schemas.microsoft.com/office/powerpoint/2010/main" val="3424791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commands: </a:t>
            </a:r>
            <a:r>
              <a:rPr lang="en-US" dirty="0" err="1"/>
              <a:t>rmdir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169"/>
            <a:ext cx="8229600" cy="4525963"/>
          </a:xfrm>
        </p:spPr>
        <p:txBody>
          <a:bodyPr/>
          <a:lstStyle/>
          <a:p>
            <a:r>
              <a:rPr lang="en-US" dirty="0" err="1"/>
              <a:t>rmdir</a:t>
            </a:r>
            <a:r>
              <a:rPr lang="en-US" dirty="0"/>
              <a:t>: removes a directory</a:t>
            </a:r>
          </a:p>
          <a:p>
            <a:pPr lvl="1"/>
            <a:r>
              <a:rPr lang="en-US" dirty="0"/>
              <a:t>Two flavors</a:t>
            </a:r>
          </a:p>
          <a:p>
            <a:pPr lvl="2"/>
            <a:r>
              <a:rPr lang="en-US" dirty="0"/>
              <a:t>Relative to current directory</a:t>
            </a:r>
          </a:p>
          <a:p>
            <a:pPr lvl="3"/>
            <a:r>
              <a:rPr lang="en-US" dirty="0" err="1"/>
              <a:t>rmdir</a:t>
            </a:r>
            <a:r>
              <a:rPr lang="en-US" dirty="0"/>
              <a:t> </a:t>
            </a:r>
            <a:r>
              <a:rPr lang="en-US" dirty="0" err="1"/>
              <a:t>badDir</a:t>
            </a:r>
            <a:endParaRPr lang="en-US" dirty="0"/>
          </a:p>
          <a:p>
            <a:pPr lvl="2"/>
            <a:r>
              <a:rPr lang="en-US" dirty="0"/>
              <a:t>Relative to absolute path</a:t>
            </a:r>
          </a:p>
          <a:p>
            <a:pPr lvl="3"/>
            <a:r>
              <a:rPr lang="en-US" dirty="0" err="1"/>
              <a:t>rmdir</a:t>
            </a:r>
            <a:r>
              <a:rPr lang="en-US" dirty="0"/>
              <a:t> /dir1/dir2/</a:t>
            </a:r>
            <a:r>
              <a:rPr lang="en-US" dirty="0" err="1"/>
              <a:t>badDir</a:t>
            </a:r>
            <a:endParaRPr lang="en-US" dirty="0"/>
          </a:p>
          <a:p>
            <a:pPr lvl="4"/>
            <a:r>
              <a:rPr lang="en-US" dirty="0"/>
              <a:t>Removes </a:t>
            </a:r>
            <a:r>
              <a:rPr lang="en-US" dirty="0" err="1"/>
              <a:t>badDir</a:t>
            </a:r>
            <a:r>
              <a:rPr lang="en-US" dirty="0"/>
              <a:t>, leaves dir1, dir2 in place</a:t>
            </a:r>
          </a:p>
          <a:p>
            <a:r>
              <a:rPr lang="en-US" dirty="0"/>
              <a:t>Only works on empty directories!</a:t>
            </a:r>
          </a:p>
          <a:p>
            <a:pPr lvl="1"/>
            <a:r>
              <a:rPr lang="en-US" dirty="0"/>
              <a:t>“Empty” directories are directories with no files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5063" y="5605739"/>
            <a:ext cx="8462510" cy="1164669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Most Unix commands can distinguish between absolute and relative path, via the “/” at beginning of filename.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(I’m not going to point this feature out for subsequent commands.)</a:t>
            </a:r>
          </a:p>
        </p:txBody>
      </p:sp>
    </p:spTree>
    <p:extLst>
      <p:ext uri="{BB962C8B-B14F-4D97-AF65-F5344CB8AC3E}">
        <p14:creationId xmlns:p14="http://schemas.microsoft.com/office/powerpoint/2010/main" val="49661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commands: touch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touch: “touch” a file</a:t>
            </a:r>
          </a:p>
          <a:p>
            <a:r>
              <a:rPr lang="en-US" dirty="0"/>
              <a:t>Behavior:</a:t>
            </a:r>
          </a:p>
          <a:p>
            <a:pPr lvl="1"/>
            <a:r>
              <a:rPr lang="en-US" dirty="0"/>
              <a:t>If the file doesn’t exist</a:t>
            </a:r>
          </a:p>
          <a:p>
            <a:pPr lvl="2"/>
            <a:r>
              <a:rPr lang="en-US" dirty="0">
                <a:sym typeface="Wingdings"/>
              </a:rPr>
              <a:t> create it</a:t>
            </a:r>
          </a:p>
          <a:p>
            <a:pPr lvl="1"/>
            <a:r>
              <a:rPr lang="en-US" dirty="0">
                <a:sym typeface="Wingdings"/>
              </a:rPr>
              <a:t>If the file does exist</a:t>
            </a:r>
          </a:p>
          <a:p>
            <a:pPr lvl="2"/>
            <a:r>
              <a:rPr lang="en-US" dirty="0">
                <a:sym typeface="Wingdings"/>
              </a:rPr>
              <a:t> update time stamp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24012" y="4817434"/>
            <a:ext cx="8024607" cy="718279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Time stamps record the last modification to a file or directory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2198" y="5780038"/>
            <a:ext cx="8024607" cy="718279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Why could time stamps be useful?</a:t>
            </a:r>
          </a:p>
        </p:txBody>
      </p:sp>
    </p:spTree>
    <p:extLst>
      <p:ext uri="{BB962C8B-B14F-4D97-AF65-F5344CB8AC3E}">
        <p14:creationId xmlns:p14="http://schemas.microsoft.com/office/powerpoint/2010/main" val="330336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commands: </a:t>
            </a:r>
            <a:r>
              <a:rPr lang="en-US" dirty="0" err="1"/>
              <a:t>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ls</a:t>
            </a:r>
            <a:r>
              <a:rPr lang="en-US" dirty="0"/>
              <a:t>: list the contents of a directory</a:t>
            </a:r>
          </a:p>
          <a:p>
            <a:pPr lvl="1"/>
            <a:r>
              <a:rPr lang="en-US" dirty="0"/>
              <a:t>Note this is “LS”, not “is” with a capital ‘</a:t>
            </a:r>
            <a:r>
              <a:rPr lang="en-US" dirty="0" err="1"/>
              <a:t>i</a:t>
            </a:r>
            <a:r>
              <a:rPr lang="en-US" dirty="0"/>
              <a:t>’</a:t>
            </a:r>
          </a:p>
          <a:p>
            <a:r>
              <a:rPr lang="en-US" dirty="0"/>
              <a:t>Many flags, which we will discuss later</a:t>
            </a:r>
          </a:p>
          <a:p>
            <a:pPr lvl="1"/>
            <a:r>
              <a:rPr lang="en-US" dirty="0"/>
              <a:t>A flag is a mechanism for modifying a Unix programs behavior.</a:t>
            </a:r>
          </a:p>
          <a:p>
            <a:pPr lvl="1"/>
            <a:r>
              <a:rPr lang="en-US" dirty="0"/>
              <a:t>Convention of using hyphens to signify special status</a:t>
            </a:r>
          </a:p>
          <a:p>
            <a:r>
              <a:rPr lang="en-US" dirty="0"/>
              <a:t>“ls” is also useful with “*” wild cards (discussed more later)</a:t>
            </a:r>
          </a:p>
        </p:txBody>
      </p:sp>
    </p:spTree>
    <p:extLst>
      <p:ext uri="{BB962C8B-B14F-4D97-AF65-F5344CB8AC3E}">
        <p14:creationId xmlns:p14="http://schemas.microsoft.com/office/powerpoint/2010/main" val="35445086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Important: “man”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5080"/>
            <a:ext cx="8229600" cy="4525963"/>
          </a:xfrm>
        </p:spPr>
        <p:txBody>
          <a:bodyPr/>
          <a:lstStyle/>
          <a:p>
            <a:r>
              <a:rPr lang="en-US" dirty="0"/>
              <a:t>Get a man page:</a:t>
            </a:r>
          </a:p>
          <a:p>
            <a:r>
              <a:rPr lang="en-US" dirty="0">
                <a:sym typeface="Wingdings"/>
              </a:rPr>
              <a:t> “man </a:t>
            </a:r>
            <a:r>
              <a:rPr lang="en-US" dirty="0" err="1">
                <a:sym typeface="Wingdings"/>
              </a:rPr>
              <a:t>rmdir</a:t>
            </a:r>
            <a:r>
              <a:rPr lang="en-US" dirty="0">
                <a:sym typeface="Wingdings"/>
              </a:rPr>
              <a:t>” gives:</a:t>
            </a:r>
          </a:p>
          <a:p>
            <a:endParaRPr lang="en-US" dirty="0"/>
          </a:p>
        </p:txBody>
      </p:sp>
      <p:pic>
        <p:nvPicPr>
          <p:cNvPr id="4" name="Picture 3" descr="Screen Shot 2015-04-01 at 1.36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76" y="2692400"/>
            <a:ext cx="71755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Seminar Exist?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Some schools make their undergraduate students do a lot of Unix/C/C++ preparation.</a:t>
            </a:r>
          </a:p>
          <a:p>
            <a:r>
              <a:rPr lang="en-US" dirty="0"/>
              <a:t>Some do not.</a:t>
            </a:r>
          </a:p>
          <a:p>
            <a:r>
              <a:rPr lang="en-US" dirty="0"/>
              <a:t>At UO, we assume our grad students know Unix/C/C++.</a:t>
            </a:r>
          </a:p>
          <a:p>
            <a:r>
              <a:rPr lang="en-US" dirty="0"/>
              <a:t>If you didn’t get a lot of preparation, this is a chance to do it now.</a:t>
            </a:r>
          </a:p>
          <a:p>
            <a:r>
              <a:rPr lang="en-US" dirty="0"/>
              <a:t>(Also a good refresher for those interviewing for jobs)</a:t>
            </a:r>
          </a:p>
          <a:p>
            <a:r>
              <a:rPr lang="en-US" dirty="0"/>
              <a:t>Note: this course draws a lot of material from previous courses.  Apologies in advance.</a:t>
            </a:r>
          </a:p>
          <a:p>
            <a:r>
              <a:rPr lang="en-US" dirty="0"/>
              <a:t>Note #2: material is pretty basic this week.  Will get more advanced.</a:t>
            </a:r>
          </a:p>
        </p:txBody>
      </p:sp>
    </p:spTree>
    <p:extLst>
      <p:ext uri="{BB962C8B-B14F-4D97-AF65-F5344CB8AC3E}">
        <p14:creationId xmlns:p14="http://schemas.microsoft.com/office/powerpoint/2010/main" val="2002785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Overview</a:t>
            </a:r>
          </a:p>
          <a:p>
            <a:r>
              <a:rPr lang="en-US" dirty="0">
                <a:solidFill>
                  <a:srgbClr val="FF0000"/>
                </a:solidFill>
              </a:rPr>
              <a:t>Getting Started With Unix</a:t>
            </a:r>
          </a:p>
          <a:p>
            <a:pPr lvl="1"/>
            <a:r>
              <a:rPr lang="en-US" dirty="0"/>
              <a:t>Unix History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Shells</a:t>
            </a:r>
          </a:p>
          <a:p>
            <a:pPr lvl="1"/>
            <a:r>
              <a:rPr lang="en-US" dirty="0"/>
              <a:t>Files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File Editors</a:t>
            </a:r>
          </a:p>
          <a:p>
            <a:r>
              <a:rPr lang="en-US" dirty="0"/>
              <a:t>Project 1</a:t>
            </a:r>
          </a:p>
        </p:txBody>
      </p:sp>
    </p:spTree>
    <p:extLst>
      <p:ext uri="{BB962C8B-B14F-4D97-AF65-F5344CB8AC3E}">
        <p14:creationId xmlns:p14="http://schemas.microsoft.com/office/powerpoint/2010/main" val="34367751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Editors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file editors:</a:t>
            </a:r>
          </a:p>
          <a:p>
            <a:pPr lvl="1"/>
            <a:r>
              <a:rPr lang="en-US" dirty="0"/>
              <a:t>Vi</a:t>
            </a:r>
          </a:p>
          <a:p>
            <a:pPr lvl="1"/>
            <a:r>
              <a:rPr lang="en-US" dirty="0" err="1"/>
              <a:t>Emacs</a:t>
            </a:r>
            <a:endParaRPr lang="en-US" dirty="0"/>
          </a:p>
          <a:p>
            <a:pPr lvl="1"/>
            <a:r>
              <a:rPr lang="en-US" dirty="0"/>
              <a:t>Two or three hot new editors that everyone loves (and ultimately fade away and die)</a:t>
            </a:r>
          </a:p>
          <a:p>
            <a:r>
              <a:rPr lang="en-US" dirty="0"/>
              <a:t>This has been the state of things for 25 years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0303" y="4926921"/>
            <a:ext cx="8024607" cy="881627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 will use “vi” in this course.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You are welcome to use whatever editor you want.</a:t>
            </a:r>
          </a:p>
        </p:txBody>
      </p:sp>
    </p:spTree>
    <p:extLst>
      <p:ext uri="{BB962C8B-B14F-4D97-AF65-F5344CB8AC3E}">
        <p14:creationId xmlns:p14="http://schemas.microsoft.com/office/powerpoint/2010/main" val="363582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Mental </a:t>
            </a:r>
            <a:r>
              <a:rPr lang="en-US" dirty="0"/>
              <a:t>Model for File Editors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07559" y="5044611"/>
            <a:ext cx="65035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407559" y="1799690"/>
            <a:ext cx="1712" cy="3244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2546350"/>
            <a:ext cx="1255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How efficient you can </a:t>
            </a:r>
            <a:r>
              <a:rPr lang="en-US"/>
              <a:t>be after </a:t>
            </a:r>
            <a:r>
              <a:rPr lang="en-US" dirty="0"/>
              <a:t>you </a:t>
            </a:r>
            <a:r>
              <a:rPr lang="en-US"/>
              <a:t>are proficient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7874" y="5161810"/>
            <a:ext cx="430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Investment to be proficient with your editor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407559" y="5003515"/>
            <a:ext cx="6493268" cy="41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02693" y="1526856"/>
            <a:ext cx="782587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emacs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82961" y="1623605"/>
            <a:ext cx="34176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vi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91698" y="2546350"/>
            <a:ext cx="1212351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Everything else</a:t>
            </a:r>
          </a:p>
        </p:txBody>
      </p:sp>
    </p:spTree>
    <p:extLst>
      <p:ext uri="{BB962C8B-B14F-4D97-AF65-F5344CB8AC3E}">
        <p14:creationId xmlns:p14="http://schemas.microsoft.com/office/powerpoint/2010/main" val="829423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 has two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 mode</a:t>
            </a:r>
          </a:p>
          <a:p>
            <a:pPr lvl="1"/>
            <a:r>
              <a:rPr lang="en-US" dirty="0"/>
              <a:t>When you type keystrokes, they are telling vi a command you want to perform, and the keystrokes don’t appear in the file</a:t>
            </a:r>
          </a:p>
          <a:p>
            <a:r>
              <a:rPr lang="en-US" dirty="0"/>
              <a:t>Edit mode</a:t>
            </a:r>
          </a:p>
          <a:p>
            <a:pPr lvl="1"/>
            <a:r>
              <a:rPr lang="en-US" dirty="0"/>
              <a:t>When you type keystrokes, they appear in the file.</a:t>
            </a:r>
          </a:p>
        </p:txBody>
      </p:sp>
    </p:spTree>
    <p:extLst>
      <p:ext uri="{BB962C8B-B14F-4D97-AF65-F5344CB8AC3E}">
        <p14:creationId xmlns:p14="http://schemas.microsoft.com/office/powerpoint/2010/main" val="2613889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Transitioning between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 mode to edit mode</a:t>
            </a:r>
          </a:p>
          <a:p>
            <a:pPr lvl="1"/>
            <a:r>
              <a:rPr lang="en-US" dirty="0" err="1"/>
              <a:t>i</a:t>
            </a:r>
            <a:r>
              <a:rPr lang="en-US" dirty="0"/>
              <a:t>: enter into edit mode at the current cursor position</a:t>
            </a:r>
          </a:p>
          <a:p>
            <a:pPr lvl="1"/>
            <a:r>
              <a:rPr lang="en-US" dirty="0"/>
              <a:t>a: enter into edit mode at the cursor position immediately to the right of the current position</a:t>
            </a:r>
          </a:p>
          <a:p>
            <a:pPr lvl="1"/>
            <a:r>
              <a:rPr lang="en-US" dirty="0"/>
              <a:t>I: enter into edit mode at the beginning of the current line</a:t>
            </a:r>
          </a:p>
          <a:p>
            <a:pPr lvl="1"/>
            <a:r>
              <a:rPr lang="en-US" dirty="0"/>
              <a:t>A: enter into edit mode at the end of the current line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2198" y="5976373"/>
            <a:ext cx="8024607" cy="881627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There are other ways to enter edit mode as well</a:t>
            </a:r>
          </a:p>
        </p:txBody>
      </p:sp>
    </p:spTree>
    <p:extLst>
      <p:ext uri="{BB962C8B-B14F-4D97-AF65-F5344CB8AC3E}">
        <p14:creationId xmlns:p14="http://schemas.microsoft.com/office/powerpoint/2010/main" val="226869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Transitioning between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Edit mode to command mode</a:t>
            </a:r>
          </a:p>
          <a:p>
            <a:pPr lvl="1"/>
            <a:r>
              <a:rPr lang="en-US" dirty="0"/>
              <a:t>Press Escape</a:t>
            </a:r>
          </a:p>
        </p:txBody>
      </p:sp>
    </p:spTree>
    <p:extLst>
      <p:ext uri="{BB962C8B-B14F-4D97-AF65-F5344CB8AC3E}">
        <p14:creationId xmlns:p14="http://schemas.microsoft.com/office/powerpoint/2010/main" val="18394548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147" y="138122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yy</a:t>
            </a:r>
            <a:r>
              <a:rPr lang="en-US" dirty="0"/>
              <a:t>: yank the current line and put it in a buffer</a:t>
            </a:r>
          </a:p>
          <a:p>
            <a:pPr lvl="1"/>
            <a:r>
              <a:rPr lang="en-US" dirty="0"/>
              <a:t>2yy: yank the current line and the line below it</a:t>
            </a:r>
          </a:p>
          <a:p>
            <a:r>
              <a:rPr lang="en-US" dirty="0"/>
              <a:t>p: paste the contents of the buffer</a:t>
            </a:r>
          </a:p>
          <a:p>
            <a:pPr lvl="1"/>
            <a:r>
              <a:rPr lang="en-US" dirty="0"/>
              <a:t>2pp: past the contents of the buffer two times</a:t>
            </a:r>
          </a:p>
          <a:p>
            <a:r>
              <a:rPr lang="en-US" dirty="0"/>
              <a:t>x: delete the character at the current cursor</a:t>
            </a:r>
          </a:p>
          <a:p>
            <a:r>
              <a:rPr lang="en-US" dirty="0"/>
              <a:t>“:100” go to line 100 in the file</a:t>
            </a:r>
          </a:p>
          <a:p>
            <a:r>
              <a:rPr lang="en-US" dirty="0"/>
              <a:t>Arrows can be used to navigate the cursor position (while in command mode)</a:t>
            </a:r>
          </a:p>
          <a:p>
            <a:pPr lvl="1"/>
            <a:r>
              <a:rPr lang="en-US" dirty="0"/>
              <a:t>So do h, j, k, and 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3669" y="5866918"/>
            <a:ext cx="8024607" cy="881627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 will discuss more tips for “vi” throughout the quarter.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They will mostly be student-driven (Q&amp;A time each class)</a:t>
            </a:r>
          </a:p>
        </p:txBody>
      </p:sp>
    </p:spTree>
    <p:extLst>
      <p:ext uri="{BB962C8B-B14F-4D97-AF65-F5344CB8AC3E}">
        <p14:creationId xmlns:p14="http://schemas.microsoft.com/office/powerpoint/2010/main" val="222174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first vi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a shell, type: “vi cis330file”</a:t>
            </a:r>
          </a:p>
          <a:p>
            <a:r>
              <a:rPr lang="en-US" dirty="0"/>
              <a:t>Press ‘</a:t>
            </a:r>
            <a:r>
              <a:rPr lang="en-US" dirty="0" err="1"/>
              <a:t>i</a:t>
            </a:r>
            <a:r>
              <a:rPr lang="en-US" dirty="0"/>
              <a:t>’ (to enter edit mode)</a:t>
            </a:r>
          </a:p>
          <a:p>
            <a:r>
              <a:rPr lang="en-US" dirty="0"/>
              <a:t>Type “I am using vi and it is fun” (text appears on the screen)</a:t>
            </a:r>
          </a:p>
          <a:p>
            <a:r>
              <a:rPr lang="en-US" dirty="0"/>
              <a:t>Press “Escape” (to enter command mode)</a:t>
            </a:r>
          </a:p>
          <a:p>
            <a:r>
              <a:rPr lang="en-US" dirty="0"/>
              <a:t>Press “:</a:t>
            </a:r>
            <a:r>
              <a:rPr lang="en-US" dirty="0" err="1"/>
              <a:t>wq</a:t>
            </a:r>
            <a:r>
              <a:rPr lang="en-US" dirty="0"/>
              <a:t>” (command mode sequence for “write and quit”) </a:t>
            </a:r>
          </a:p>
        </p:txBody>
      </p:sp>
    </p:spTree>
    <p:extLst>
      <p:ext uri="{BB962C8B-B14F-4D97-AF65-F5344CB8AC3E}">
        <p14:creationId xmlns:p14="http://schemas.microsoft.com/office/powerpoint/2010/main" val="13152990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-vim-cheat-shee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20"/>
            <a:ext cx="9144000" cy="6465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2267" y="6488668"/>
            <a:ext cx="454483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www.viemu.com</a:t>
            </a:r>
            <a:r>
              <a:rPr lang="en-US" dirty="0"/>
              <a:t>/vi-vim-cheat-</a:t>
            </a:r>
            <a:r>
              <a:rPr lang="en-US" dirty="0" err="1"/>
              <a:t>sheet.gif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43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vimtutor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Past students have liked </a:t>
            </a:r>
            <a:r>
              <a:rPr lang="en-US" dirty="0" err="1"/>
              <a:t>vimtutor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9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Derived from CIS 330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06" y="147416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330 Goals: </a:t>
            </a:r>
            <a:r>
              <a:rPr lang="en-US" u="sng" dirty="0"/>
              <a:t>excellence</a:t>
            </a:r>
            <a:r>
              <a:rPr lang="en-US" dirty="0"/>
              <a:t> in C, C++, and Unix</a:t>
            </a:r>
          </a:p>
          <a:p>
            <a:endParaRPr lang="en-US" dirty="0"/>
          </a:p>
          <a:p>
            <a:r>
              <a:rPr lang="en-US" dirty="0"/>
              <a:t>Why 607?</a:t>
            </a:r>
          </a:p>
          <a:p>
            <a:pPr lvl="1"/>
            <a:r>
              <a:rPr lang="en-US" dirty="0"/>
              <a:t>Many of our grad-level classes require strong knowledge in C, C++, and Unix</a:t>
            </a:r>
          </a:p>
          <a:p>
            <a:pPr lvl="1"/>
            <a:r>
              <a:rPr lang="en-US" dirty="0"/>
              <a:t>Critical for success after graduation</a:t>
            </a:r>
          </a:p>
          <a:p>
            <a:pPr lvl="2"/>
            <a:endParaRPr lang="en-US" dirty="0"/>
          </a:p>
          <a:p>
            <a:r>
              <a:rPr lang="en-US" dirty="0"/>
              <a:t>Programming Languages Beacon: http://</a:t>
            </a:r>
            <a:r>
              <a:rPr lang="en-US" dirty="0" err="1"/>
              <a:t>www.lextrait.com</a:t>
            </a:r>
            <a:r>
              <a:rPr lang="en-US" dirty="0"/>
              <a:t>/</a:t>
            </a:r>
            <a:r>
              <a:rPr lang="en-US" dirty="0" err="1"/>
              <a:t>vincent</a:t>
            </a:r>
            <a:r>
              <a:rPr lang="en-US" dirty="0"/>
              <a:t>/</a:t>
            </a:r>
            <a:r>
              <a:rPr lang="en-US" dirty="0" err="1"/>
              <a:t>implementations.html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using an editor</a:t>
            </a:r>
          </a:p>
          <a:p>
            <a:r>
              <a:rPr lang="en-US" dirty="0"/>
              <a:t>Must be written using editor on Unix platform</a:t>
            </a:r>
          </a:p>
          <a:p>
            <a:pPr lvl="1"/>
            <a:r>
              <a:rPr lang="en-US" dirty="0"/>
              <a:t>I realize this is unenforceable.</a:t>
            </a:r>
          </a:p>
          <a:p>
            <a:pPr lvl="1"/>
            <a:r>
              <a:rPr lang="en-US" dirty="0"/>
              <a:t>If you want to do it with another mechanism, I can’t stop you</a:t>
            </a:r>
          </a:p>
          <a:p>
            <a:pPr lvl="2"/>
            <a:r>
              <a:rPr lang="en-US" dirty="0"/>
              <a:t>But realize this project is simply to prepare you for later projects</a:t>
            </a:r>
          </a:p>
        </p:txBody>
      </p:sp>
    </p:spTree>
    <p:extLst>
      <p:ext uri="{BB962C8B-B14F-4D97-AF65-F5344CB8AC3E}">
        <p14:creationId xmlns:p14="http://schemas.microsoft.com/office/powerpoint/2010/main" val="27308651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 &gt;=300 words using editor (vi, </a:t>
            </a:r>
            <a:r>
              <a:rPr lang="en-US" dirty="0" err="1"/>
              <a:t>emacs</a:t>
            </a:r>
            <a:r>
              <a:rPr lang="en-US" dirty="0"/>
              <a:t>, other)</a:t>
            </a:r>
          </a:p>
          <a:p>
            <a:r>
              <a:rPr lang="en-US" dirty="0"/>
              <a:t>Topic: what you know about C programming language</a:t>
            </a:r>
          </a:p>
          <a:p>
            <a:r>
              <a:rPr lang="en-US" dirty="0"/>
              <a:t>Can’t write 300 words?</a:t>
            </a:r>
          </a:p>
          <a:p>
            <a:pPr lvl="1"/>
            <a:r>
              <a:rPr lang="en-US" dirty="0"/>
              <a:t>Bonus topic: what you want from this course</a:t>
            </a:r>
          </a:p>
          <a:p>
            <a:r>
              <a:rPr lang="en-US" dirty="0"/>
              <a:t>How will you know if it is 300 words?</a:t>
            </a:r>
          </a:p>
          <a:p>
            <a:pPr lvl="1"/>
            <a:r>
              <a:rPr lang="en-US" dirty="0"/>
              <a:t>Unix command: “</a:t>
            </a:r>
            <a:r>
              <a:rPr lang="en-US" dirty="0" err="1"/>
              <a:t>wc</a:t>
            </a:r>
            <a:r>
              <a:rPr lang="en-US" dirty="0"/>
              <a:t>” (word count)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271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command: </a:t>
            </a:r>
            <a:r>
              <a:rPr lang="en-US" dirty="0" err="1"/>
              <a:t>wc</a:t>
            </a:r>
            <a:r>
              <a:rPr lang="en-US" dirty="0"/>
              <a:t> (word count)</a:t>
            </a:r>
          </a:p>
        </p:txBody>
      </p:sp>
      <p:pic>
        <p:nvPicPr>
          <p:cNvPr id="4" name="Picture 3" descr="Screen shot 2014-04-01 at 6.29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57" y="1933008"/>
            <a:ext cx="6654800" cy="1993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1843" y="4390433"/>
            <a:ext cx="415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(63 = lines, 252 = words, 1071 = character)</a:t>
            </a:r>
          </a:p>
        </p:txBody>
      </p:sp>
    </p:spTree>
    <p:extLst>
      <p:ext uri="{BB962C8B-B14F-4D97-AF65-F5344CB8AC3E}">
        <p14:creationId xmlns:p14="http://schemas.microsoft.com/office/powerpoint/2010/main" val="36960340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>
              <a:latin typeface="Tw Cen MT" charset="0"/>
              <a:ea typeface="ＭＳ Ｐゴシック" charset="0"/>
            </a:endParaRPr>
          </a:p>
          <a:p>
            <a:r>
              <a:rPr lang="en-US" dirty="0">
                <a:latin typeface="+mj-lt"/>
                <a:ea typeface="ＭＳ Ｐゴシック" charset="0"/>
              </a:rPr>
              <a:t>This lecture is available online</a:t>
            </a:r>
          </a:p>
          <a:p>
            <a:pPr lvl="1"/>
            <a:r>
              <a:rPr lang="en-US" dirty="0">
                <a:latin typeface="+mj-lt"/>
                <a:hlinkClick r:id="rId2"/>
              </a:rPr>
              <a:t>http://ix.cs.uoregon.edu/~hank/607</a:t>
            </a:r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All project prompts are available online</a:t>
            </a:r>
          </a:p>
          <a:p>
            <a:endParaRPr lang="en-US" dirty="0">
              <a:latin typeface="Tw Cen MT" charset="0"/>
              <a:ea typeface="ＭＳ Ｐゴシック" charset="0"/>
            </a:endParaRPr>
          </a:p>
          <a:p>
            <a:endParaRPr lang="en-US" dirty="0">
              <a:latin typeface="Tw Cen MT" charset="0"/>
              <a:ea typeface="ＭＳ Ｐゴシック" charset="0"/>
            </a:endParaRPr>
          </a:p>
          <a:p>
            <a:endParaRPr lang="en-US" dirty="0">
              <a:latin typeface="Tw Cen MT" charset="0"/>
              <a:ea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46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8"/>
          <p:cNvSpPr>
            <a:spLocks noGrp="1"/>
          </p:cNvSpPr>
          <p:nvPr>
            <p:ph type="subTitle" idx="1"/>
          </p:nvPr>
        </p:nvSpPr>
        <p:spPr>
          <a:xfrm>
            <a:off x="2362200" y="6172200"/>
            <a:ext cx="6781800" cy="6858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w Cen MT" charset="0"/>
                <a:ea typeface="ＭＳ Ｐゴシック" charset="0"/>
                <a:cs typeface="ＭＳ Ｐゴシック" charset="0"/>
              </a:rPr>
              <a:t>Hank Childs, University of Oregon</a:t>
            </a:r>
          </a:p>
        </p:txBody>
      </p:sp>
      <p:sp>
        <p:nvSpPr>
          <p:cNvPr id="15371" name="Title 1"/>
          <p:cNvSpPr>
            <a:spLocks noGrp="1"/>
          </p:cNvSpPr>
          <p:nvPr>
            <p:ph type="ctrTitle"/>
          </p:nvPr>
        </p:nvSpPr>
        <p:spPr>
          <a:xfrm>
            <a:off x="1" y="-58704"/>
            <a:ext cx="9064022" cy="197831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cap="none" dirty="0">
                <a:latin typeface="Tw Cen MT" charset="0"/>
                <a:ea typeface="ＭＳ Ｐゴシック" charset="0"/>
                <a:cs typeface="ＭＳ Ｐゴシック" charset="0"/>
              </a:rPr>
              <a:t>							CIS 607:</a:t>
            </a:r>
            <a:br>
              <a:rPr lang="en-US" b="1" cap="none" dirty="0"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en-US" sz="2200" b="1" cap="none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        _   _      _                          _   ______    _ _____ 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      / / / /___  (_)  __   ____ _____  ____/ /  / ____/ _/_/ ____/__    __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     / / / / __ \/ / |/_/  / __ `/ __ \/ __  /  / /    _/_// /  __/ /___/ /_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    / /_/ / / / / /&gt;  &lt;   / /_/ / / / / /_/ /  / /____/_/ / /__/_  __/_  __/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    \____/_/ /_/_/_/|_|   \__,_/_/ /_/\__,_/   \____/_/   \____//_/   /_/ 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endParaRPr lang="en-US" sz="700" cap="none" dirty="0">
              <a:latin typeface="Courier"/>
              <a:ea typeface="ＭＳ Ｐゴシック" charset="0"/>
              <a:cs typeface="Courier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2672566"/>
            <a:ext cx="9144000" cy="213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w Cen MT" charset="0"/>
                <a:ea typeface="ＭＳ Ｐゴシック" charset="0"/>
                <a:cs typeface="ＭＳ Ｐゴシック" charset="0"/>
              </a:rPr>
              <a:t>Lecture 1.2:</a:t>
            </a:r>
          </a:p>
          <a:p>
            <a:r>
              <a:rPr lang="en-US" b="1" dirty="0">
                <a:latin typeface="Tw Cen MT" charset="0"/>
                <a:ea typeface="ＭＳ Ｐゴシック" charset="0"/>
                <a:cs typeface="ＭＳ Ｐゴシック" charset="0"/>
              </a:rPr>
              <a:t>Permissions</a:t>
            </a:r>
          </a:p>
        </p:txBody>
      </p:sp>
    </p:spTree>
    <p:extLst>
      <p:ext uri="{BB962C8B-B14F-4D97-AF65-F5344CB8AC3E}">
        <p14:creationId xmlns:p14="http://schemas.microsoft.com/office/powerpoint/2010/main" val="13163673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43FF-BE19-DE4C-B5C6-E280833FB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73BBD-88AD-DE43-A92F-720930F1A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851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Permissions: System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002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System calls: a request from a program to the OS to do something on its behalf</a:t>
            </a:r>
          </a:p>
          <a:p>
            <a:pPr lvl="1"/>
            <a:r>
              <a:rPr lang="en-US" dirty="0"/>
              <a:t>… including accessing files and directories</a:t>
            </a:r>
          </a:p>
          <a:p>
            <a:pPr lvl="1"/>
            <a:endParaRPr lang="en-US" dirty="0"/>
          </a:p>
          <a:p>
            <a:r>
              <a:rPr lang="en-US" dirty="0"/>
              <a:t>System calls:</a:t>
            </a:r>
          </a:p>
          <a:p>
            <a:pPr lvl="1"/>
            <a:r>
              <a:rPr lang="en-US" dirty="0"/>
              <a:t>Typically exposed through functions in C library</a:t>
            </a:r>
          </a:p>
          <a:p>
            <a:pPr lvl="1"/>
            <a:r>
              <a:rPr lang="en-US" dirty="0"/>
              <a:t>Unix utilities (cd, </a:t>
            </a:r>
            <a:r>
              <a:rPr lang="en-US" dirty="0" err="1"/>
              <a:t>ls</a:t>
            </a:r>
            <a:r>
              <a:rPr lang="en-US" dirty="0"/>
              <a:t>, touch) are programs that call these functions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89559" y="5656161"/>
            <a:ext cx="6621099" cy="891939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</a:rPr>
              <a:t>Permissions in Unix are enforced via system calls.</a:t>
            </a:r>
          </a:p>
        </p:txBody>
      </p:sp>
    </p:spTree>
    <p:extLst>
      <p:ext uri="{BB962C8B-B14F-4D97-AF65-F5344CB8AC3E}">
        <p14:creationId xmlns:p14="http://schemas.microsoft.com/office/powerpoint/2010/main" val="5703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Permissions: Unix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Groups are a mechanism for saying that a subset of Unix users are related</a:t>
            </a:r>
          </a:p>
          <a:p>
            <a:pPr lvl="1"/>
            <a:r>
              <a:rPr lang="en-US" dirty="0"/>
              <a:t>In 2014, we had a “330_S14” </a:t>
            </a:r>
            <a:r>
              <a:rPr lang="en-US" dirty="0" err="1"/>
              <a:t>unix</a:t>
            </a:r>
            <a:r>
              <a:rPr lang="en-US" dirty="0"/>
              <a:t> group on ix</a:t>
            </a:r>
          </a:p>
          <a:p>
            <a:pPr lvl="1"/>
            <a:r>
              <a:rPr lang="en-US" dirty="0"/>
              <a:t>Members:</a:t>
            </a:r>
          </a:p>
          <a:p>
            <a:pPr lvl="2"/>
            <a:r>
              <a:rPr lang="en-US" dirty="0"/>
              <a:t>Me</a:t>
            </a:r>
          </a:p>
          <a:p>
            <a:pPr lvl="2"/>
            <a:r>
              <a:rPr lang="en-US" dirty="0"/>
              <a:t>2 TAs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66977" y="5712192"/>
            <a:ext cx="6621099" cy="891939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commands for creating a group tend to vary, and are often done by a system administrator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14657" y="4375567"/>
            <a:ext cx="2959309" cy="891939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CIS uses “</a:t>
            </a:r>
            <a:r>
              <a:rPr lang="en-US" sz="2400" dirty="0" err="1">
                <a:solidFill>
                  <a:schemeClr val="tx1"/>
                </a:solidFill>
              </a:rPr>
              <a:t>groupctl</a:t>
            </a:r>
            <a:r>
              <a:rPr lang="en-US" sz="2400" dirty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302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Permissions are properties associated with files and directories</a:t>
            </a:r>
          </a:p>
          <a:p>
            <a:pPr lvl="1"/>
            <a:r>
              <a:rPr lang="en-US" dirty="0"/>
              <a:t>System calls have built-in checks to permissions</a:t>
            </a:r>
          </a:p>
          <a:p>
            <a:pPr lvl="2"/>
            <a:r>
              <a:rPr lang="en-US" dirty="0"/>
              <a:t>Only succeed if proper permissions are in place</a:t>
            </a:r>
          </a:p>
          <a:p>
            <a:r>
              <a:rPr lang="en-US" dirty="0"/>
              <a:t>Three classes of permissions:</a:t>
            </a:r>
          </a:p>
          <a:p>
            <a:pPr lvl="1"/>
            <a:r>
              <a:rPr lang="en-US" dirty="0"/>
              <a:t>User: access for whoever owns the file</a:t>
            </a:r>
          </a:p>
          <a:p>
            <a:pPr lvl="2"/>
            <a:r>
              <a:rPr lang="en-US" dirty="0"/>
              <a:t>You can prevent yourself from accessing a file!</a:t>
            </a:r>
          </a:p>
          <a:p>
            <a:pPr lvl="3"/>
            <a:r>
              <a:rPr lang="en-US" dirty="0"/>
              <a:t>(But you can always change it back)</a:t>
            </a:r>
          </a:p>
          <a:p>
            <a:pPr lvl="1"/>
            <a:r>
              <a:rPr lang="en-US" dirty="0"/>
              <a:t>Group: allow a Unix group to access a file</a:t>
            </a:r>
          </a:p>
          <a:p>
            <a:pPr lvl="1"/>
            <a:r>
              <a:rPr lang="en-US" dirty="0"/>
              <a:t>Other: allow anyone on the system to access a file</a:t>
            </a:r>
          </a:p>
        </p:txBody>
      </p:sp>
    </p:spTree>
    <p:extLst>
      <p:ext uri="{BB962C8B-B14F-4D97-AF65-F5344CB8AC3E}">
        <p14:creationId xmlns:p14="http://schemas.microsoft.com/office/powerpoint/2010/main" val="84254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permissions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</a:t>
            </a:r>
          </a:p>
          <a:p>
            <a:r>
              <a:rPr lang="en-US" dirty="0"/>
              <a:t>Write</a:t>
            </a:r>
          </a:p>
          <a:p>
            <a:r>
              <a:rPr lang="en-US" dirty="0"/>
              <a:t>Execute (see next slide)</a:t>
            </a:r>
          </a:p>
        </p:txBody>
      </p:sp>
    </p:spTree>
    <p:extLst>
      <p:ext uri="{BB962C8B-B14F-4D97-AF65-F5344CB8AC3E}">
        <p14:creationId xmlns:p14="http://schemas.microsoft.com/office/powerpoint/2010/main" val="119688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For This Course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 assign ~18 projects</a:t>
            </a:r>
          </a:p>
          <a:p>
            <a:r>
              <a:rPr lang="en-US" dirty="0"/>
              <a:t>Only 2 will be graded: 3H and 4B</a:t>
            </a:r>
          </a:p>
          <a:p>
            <a:r>
              <a:rPr lang="en-US" dirty="0">
                <a:sym typeface="Wingdings"/>
              </a:rPr>
              <a:t> these two depend on 3A-3G</a:t>
            </a:r>
            <a:endParaRPr lang="en-US" dirty="0"/>
          </a:p>
          <a:p>
            <a:r>
              <a:rPr lang="en-US" dirty="0"/>
              <a:t>The rest of the projects are to prepare you to do 3H and 4B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117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Executable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09" y="1063713"/>
            <a:ext cx="82296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An executable file: a file that you can invoke from the command line</a:t>
            </a:r>
          </a:p>
          <a:p>
            <a:pPr lvl="1"/>
            <a:r>
              <a:rPr lang="en-US" dirty="0"/>
              <a:t>Scripts</a:t>
            </a:r>
          </a:p>
          <a:p>
            <a:pPr lvl="1"/>
            <a:r>
              <a:rPr lang="en-US" dirty="0"/>
              <a:t>Binary programs</a:t>
            </a:r>
          </a:p>
          <a:p>
            <a:pPr lvl="1"/>
            <a:endParaRPr lang="en-US" dirty="0"/>
          </a:p>
          <a:p>
            <a:r>
              <a:rPr lang="en-US" dirty="0"/>
              <a:t>The concept of whether a file is executable is linked with file permissions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913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are 9 file permission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Can user read?</a:t>
            </a:r>
          </a:p>
          <a:p>
            <a:r>
              <a:rPr lang="en-US" dirty="0"/>
              <a:t>Can user write?</a:t>
            </a:r>
          </a:p>
          <a:p>
            <a:r>
              <a:rPr lang="en-US" dirty="0"/>
              <a:t>Can user execute? </a:t>
            </a:r>
          </a:p>
          <a:p>
            <a:r>
              <a:rPr lang="en-US" dirty="0"/>
              <a:t>Can group read?</a:t>
            </a:r>
          </a:p>
          <a:p>
            <a:r>
              <a:rPr lang="en-US" dirty="0"/>
              <a:t>Can group write?</a:t>
            </a:r>
          </a:p>
          <a:p>
            <a:r>
              <a:rPr lang="en-US" dirty="0"/>
              <a:t>Can group execute?</a:t>
            </a:r>
          </a:p>
          <a:p>
            <a:r>
              <a:rPr lang="en-US" dirty="0"/>
              <a:t>Can other read?</a:t>
            </a:r>
          </a:p>
          <a:p>
            <a:r>
              <a:rPr lang="en-US" dirty="0"/>
              <a:t>Can other write?</a:t>
            </a:r>
          </a:p>
          <a:p>
            <a:r>
              <a:rPr lang="en-US" dirty="0"/>
              <a:t>Can other execute?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18130" y="5887372"/>
            <a:ext cx="7010796" cy="835138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 bunch of bits … we could represent this with binary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44734" y="3116466"/>
            <a:ext cx="4535052" cy="835138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User = “owner”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Other = “not owner, not group”</a:t>
            </a:r>
          </a:p>
        </p:txBody>
      </p:sp>
    </p:spTree>
    <p:extLst>
      <p:ext uri="{BB962C8B-B14F-4D97-AF65-F5344CB8AC3E}">
        <p14:creationId xmlns:p14="http://schemas.microsoft.com/office/powerpoint/2010/main" val="42493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Translating R/W/E permissions to binary</a:t>
            </a:r>
          </a:p>
        </p:txBody>
      </p:sp>
      <p:pic>
        <p:nvPicPr>
          <p:cNvPr id="4" name="Picture 3" descr="Screen shot 2014-04-02 at 6.32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3" y="1215687"/>
            <a:ext cx="34925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442" y="6404996"/>
            <a:ext cx="221955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Image from </a:t>
            </a:r>
            <a:r>
              <a:rPr lang="en-US" dirty="0" err="1"/>
              <a:t>wikipedia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444734" y="3116466"/>
            <a:ext cx="4535052" cy="835138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Which of these modes make sense?  Which don’t?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43867" y="4506071"/>
            <a:ext cx="4535052" cy="835138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 can have separate values (0-7) for user, group, and other</a:t>
            </a:r>
          </a:p>
        </p:txBody>
      </p:sp>
    </p:spTree>
    <p:extLst>
      <p:ext uri="{BB962C8B-B14F-4D97-AF65-F5344CB8AC3E}">
        <p14:creationId xmlns:p14="http://schemas.microsoft.com/office/powerpoint/2010/main" val="156042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command: </a:t>
            </a:r>
            <a:r>
              <a:rPr lang="en-US" dirty="0" err="1"/>
              <a:t>chmod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chmod</a:t>
            </a:r>
            <a:r>
              <a:rPr lang="en-US" dirty="0"/>
              <a:t>: change file mode</a:t>
            </a:r>
          </a:p>
          <a:p>
            <a:endParaRPr lang="en-US" dirty="0"/>
          </a:p>
          <a:p>
            <a:r>
              <a:rPr lang="en-US" dirty="0" err="1"/>
              <a:t>chmod</a:t>
            </a:r>
            <a:r>
              <a:rPr lang="en-US" dirty="0"/>
              <a:t> 750 &lt;filename&gt;</a:t>
            </a:r>
          </a:p>
          <a:p>
            <a:pPr lvl="1"/>
            <a:r>
              <a:rPr lang="en-US" dirty="0"/>
              <a:t>User gets 7 (</a:t>
            </a:r>
            <a:r>
              <a:rPr lang="en-US" dirty="0" err="1"/>
              <a:t>rwx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Group gets 5 (</a:t>
            </a:r>
            <a:r>
              <a:rPr lang="en-US" dirty="0" err="1"/>
              <a:t>rx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Other gets 0 (no access)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4902" y="5523973"/>
            <a:ext cx="5346531" cy="835138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Lots of options to </a:t>
            </a:r>
            <a:r>
              <a:rPr lang="en-US" sz="2400" dirty="0" err="1">
                <a:solidFill>
                  <a:schemeClr val="tx1"/>
                </a:solidFill>
              </a:rPr>
              <a:t>chmod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(usage shown here is most common)</a:t>
            </a:r>
          </a:p>
        </p:txBody>
      </p:sp>
    </p:spTree>
    <p:extLst>
      <p:ext uri="{BB962C8B-B14F-4D97-AF65-F5344CB8AC3E}">
        <p14:creationId xmlns:p14="http://schemas.microsoft.com/office/powerpoint/2010/main" val="104536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Manpage</a:t>
            </a:r>
            <a:r>
              <a:rPr lang="en-US" dirty="0"/>
              <a:t> for </a:t>
            </a:r>
            <a:r>
              <a:rPr lang="en-US" dirty="0" err="1"/>
              <a:t>chmod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“man </a:t>
            </a:r>
            <a:r>
              <a:rPr lang="en-US" dirty="0" err="1"/>
              <a:t>chmod</a:t>
            </a:r>
            <a:r>
              <a:rPr lang="en-US" dirty="0"/>
              <a:t>”</a:t>
            </a:r>
          </a:p>
        </p:txBody>
      </p:sp>
      <p:pic>
        <p:nvPicPr>
          <p:cNvPr id="4" name="Picture 3" descr="Screen Shot 2014-04-03 at 6.55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9" y="2193494"/>
            <a:ext cx="7145719" cy="44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791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commands for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chgrp</a:t>
            </a:r>
            <a:r>
              <a:rPr lang="en-US" dirty="0"/>
              <a:t>: changes the group for a file or directory</a:t>
            </a:r>
          </a:p>
          <a:p>
            <a:pPr lvl="1"/>
            <a:r>
              <a:rPr lang="en-US" dirty="0" err="1"/>
              <a:t>chgrp</a:t>
            </a:r>
            <a:r>
              <a:rPr lang="en-US" dirty="0"/>
              <a:t> &lt;group&gt; &lt;filename&gt;</a:t>
            </a:r>
          </a:p>
          <a:p>
            <a:pPr lvl="1"/>
            <a:endParaRPr lang="en-US" dirty="0"/>
          </a:p>
          <a:p>
            <a:r>
              <a:rPr lang="en-US" dirty="0"/>
              <a:t>groups: lists groups you are in</a:t>
            </a:r>
          </a:p>
        </p:txBody>
      </p:sp>
    </p:spTree>
    <p:extLst>
      <p:ext uri="{BB962C8B-B14F-4D97-AF65-F5344CB8AC3E}">
        <p14:creationId xmlns:p14="http://schemas.microsoft.com/office/powerpoint/2010/main" val="15222863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ls</a:t>
            </a:r>
            <a:r>
              <a:rPr lang="en-US" dirty="0"/>
              <a:t> -l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listing of files</a:t>
            </a:r>
          </a:p>
        </p:txBody>
      </p:sp>
      <p:pic>
        <p:nvPicPr>
          <p:cNvPr id="4" name="Picture 3" descr="Screen Shot 2014-04-03 at 8.14.4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09"/>
          <a:stretch/>
        </p:blipFill>
        <p:spPr>
          <a:xfrm>
            <a:off x="1478060" y="2568405"/>
            <a:ext cx="6019800" cy="215690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475366" y="4762662"/>
            <a:ext cx="793709" cy="700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4444" y="5407999"/>
            <a:ext cx="130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Permissions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68743" y="5953547"/>
            <a:ext cx="5346531" cy="835138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How to interpret this?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586559" y="4728291"/>
            <a:ext cx="544587" cy="6974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77443" y="5373628"/>
            <a:ext cx="95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Links (*)</a:t>
            </a:r>
          </a:p>
        </p:txBody>
      </p:sp>
      <p:cxnSp>
        <p:nvCxnSpPr>
          <p:cNvPr id="13" name="Straight Arrow Connector 12"/>
          <p:cNvCxnSpPr>
            <a:endCxn id="14" idx="0"/>
          </p:cNvCxnSpPr>
          <p:nvPr/>
        </p:nvCxnSpPr>
        <p:spPr>
          <a:xfrm flipH="1">
            <a:off x="3501191" y="4749951"/>
            <a:ext cx="146527" cy="6640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91632" y="5413965"/>
            <a:ext cx="81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</a:t>
            </a:r>
          </a:p>
        </p:txBody>
      </p:sp>
      <p:cxnSp>
        <p:nvCxnSpPr>
          <p:cNvPr id="17" name="Straight Arrow Connector 16"/>
          <p:cNvCxnSpPr>
            <a:endCxn id="18" idx="0"/>
          </p:cNvCxnSpPr>
          <p:nvPr/>
        </p:nvCxnSpPr>
        <p:spPr>
          <a:xfrm flipH="1">
            <a:off x="4341225" y="4743596"/>
            <a:ext cx="168565" cy="6640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53701" y="5407610"/>
            <a:ext cx="77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Group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042390" y="4809355"/>
            <a:ext cx="179581" cy="591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34446" y="5382576"/>
            <a:ext cx="91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 size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053864" y="4718953"/>
            <a:ext cx="179581" cy="591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45920" y="5292174"/>
            <a:ext cx="1242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Date of</a:t>
            </a:r>
          </a:p>
          <a:p>
            <a:r>
              <a:rPr lang="en-US" dirty="0"/>
              <a:t>last change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984643" y="4715969"/>
            <a:ext cx="425359" cy="557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34531" y="5217465"/>
            <a:ext cx="104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Filename</a:t>
            </a:r>
          </a:p>
        </p:txBody>
      </p:sp>
    </p:spTree>
    <p:extLst>
      <p:ext uri="{BB962C8B-B14F-4D97-AF65-F5344CB8AC3E}">
        <p14:creationId xmlns:p14="http://schemas.microsoft.com/office/powerpoint/2010/main" val="209339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/>
      <p:bldP spid="14" grpId="0"/>
      <p:bldP spid="18" grpId="0"/>
      <p:bldP spid="20" grpId="0"/>
      <p:bldP spid="23" grpId="0"/>
      <p:bldP spid="2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Permissions and Directories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only enter a directory if you have “execute” permissions to the directory</a:t>
            </a:r>
          </a:p>
          <a:p>
            <a:endParaRPr lang="en-US" dirty="0"/>
          </a:p>
          <a:p>
            <a:r>
              <a:rPr lang="en-US" dirty="0"/>
              <a:t>Quiz: a directory has permissions “400”.  What can you do with this directory?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66029" y="4407796"/>
            <a:ext cx="6074877" cy="1064152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Answer: it depends on what permissions a system call requires.</a:t>
            </a:r>
          </a:p>
        </p:txBody>
      </p:sp>
    </p:spTree>
    <p:extLst>
      <p:ext uri="{BB962C8B-B14F-4D97-AF65-F5344CB8AC3E}">
        <p14:creationId xmlns:p14="http://schemas.microsoft.com/office/powerpoint/2010/main" val="142630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Directories with read, but no execute</a:t>
            </a:r>
          </a:p>
        </p:txBody>
      </p:sp>
      <p:pic>
        <p:nvPicPr>
          <p:cNvPr id="4" name="Picture 3" descr="Screen Shot 2014-04-03 at 8.57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676400"/>
            <a:ext cx="7188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578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Permissions</a:t>
            </a:r>
          </a:p>
          <a:p>
            <a:r>
              <a:rPr lang="en-US" dirty="0">
                <a:solidFill>
                  <a:srgbClr val="FF0000"/>
                </a:solidFill>
              </a:rPr>
              <a:t>Project 1B Overview</a:t>
            </a:r>
          </a:p>
          <a:p>
            <a:r>
              <a:rPr lang="en-US" dirty="0"/>
              <a:t>More on memory / arrays / pointers</a:t>
            </a:r>
          </a:p>
        </p:txBody>
      </p:sp>
    </p:spTree>
    <p:extLst>
      <p:ext uri="{BB962C8B-B14F-4D97-AF65-F5344CB8AC3E}">
        <p14:creationId xmlns:p14="http://schemas.microsoft.com/office/powerpoint/2010/main" val="1592061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For This Course (2/2)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2844"/>
            <a:ext cx="9144000" cy="475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41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Scripts</a:t>
            </a:r>
          </a:p>
          <a:p>
            <a:pPr lvl="1"/>
            <a:r>
              <a:rPr lang="en-US" dirty="0"/>
              <a:t>Use an editor (vi/</a:t>
            </a:r>
            <a:r>
              <a:rPr lang="en-US" dirty="0" err="1"/>
              <a:t>emacs</a:t>
            </a:r>
            <a:r>
              <a:rPr lang="en-US" dirty="0"/>
              <a:t>/other) to create a file that contains a bunch of Unix commands</a:t>
            </a:r>
          </a:p>
          <a:p>
            <a:pPr lvl="1"/>
            <a:r>
              <a:rPr lang="en-US" dirty="0"/>
              <a:t>Give the file execute permissions</a:t>
            </a:r>
          </a:p>
          <a:p>
            <a:pPr lvl="1"/>
            <a:r>
              <a:rPr lang="en-US" dirty="0"/>
              <a:t>Run it like you would any program!!</a:t>
            </a:r>
          </a:p>
        </p:txBody>
      </p:sp>
    </p:spTree>
    <p:extLst>
      <p:ext uri="{BB962C8B-B14F-4D97-AF65-F5344CB8AC3E}">
        <p14:creationId xmlns:p14="http://schemas.microsoft.com/office/powerpoint/2010/main" val="1291367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</a:t>
            </a:r>
          </a:p>
          <a:p>
            <a:pPr lvl="1"/>
            <a:r>
              <a:rPr lang="en-US" dirty="0"/>
              <a:t>Assume you have a script named “</a:t>
            </a:r>
            <a:r>
              <a:rPr lang="en-US" dirty="0" err="1"/>
              <a:t>myscript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If you invoke it as “</a:t>
            </a:r>
            <a:r>
              <a:rPr lang="en-US" dirty="0" err="1"/>
              <a:t>myscript</a:t>
            </a:r>
            <a:r>
              <a:rPr lang="en-US" dirty="0"/>
              <a:t> foo bar”</a:t>
            </a:r>
          </a:p>
          <a:p>
            <a:pPr lvl="1"/>
            <a:r>
              <a:rPr lang="en-US" dirty="0"/>
              <a:t>Then</a:t>
            </a:r>
          </a:p>
          <a:p>
            <a:pPr lvl="2"/>
            <a:r>
              <a:rPr lang="en-US" dirty="0"/>
              <a:t>$# == 2</a:t>
            </a:r>
          </a:p>
          <a:p>
            <a:pPr lvl="2"/>
            <a:r>
              <a:rPr lang="en-US" dirty="0"/>
              <a:t>$1 == foo</a:t>
            </a:r>
          </a:p>
          <a:p>
            <a:pPr lvl="2"/>
            <a:r>
              <a:rPr lang="en-US" dirty="0"/>
              <a:t>$2 == bar</a:t>
            </a:r>
          </a:p>
        </p:txBody>
      </p:sp>
    </p:spTree>
    <p:extLst>
      <p:ext uri="{BB962C8B-B14F-4D97-AF65-F5344CB8AC3E}">
        <p14:creationId xmlns:p14="http://schemas.microsoft.com/office/powerpoint/2010/main" val="14427393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1B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Summary: write a script that will create a specific directory structure, with files in the directories, and specific permissions. </a:t>
            </a:r>
          </a:p>
        </p:txBody>
      </p:sp>
    </p:spTree>
    <p:extLst>
      <p:ext uri="{BB962C8B-B14F-4D97-AF65-F5344CB8AC3E}">
        <p14:creationId xmlns:p14="http://schemas.microsoft.com/office/powerpoint/2010/main" val="8819601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816100"/>
            <a:ext cx="77089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985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1B</a:t>
            </a:r>
          </a:p>
        </p:txBody>
      </p:sp>
      <p:pic>
        <p:nvPicPr>
          <p:cNvPr id="4" name="Picture 3" descr="CIS330_project1B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" t="39287" r="-302" b="15442"/>
          <a:stretch/>
        </p:blipFill>
        <p:spPr>
          <a:xfrm>
            <a:off x="-584910" y="1090088"/>
            <a:ext cx="9505047" cy="55740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2000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8"/>
          <p:cNvSpPr>
            <a:spLocks noGrp="1"/>
          </p:cNvSpPr>
          <p:nvPr>
            <p:ph type="subTitle" idx="1"/>
          </p:nvPr>
        </p:nvSpPr>
        <p:spPr>
          <a:xfrm>
            <a:off x="2362200" y="6172200"/>
            <a:ext cx="6781800" cy="6858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w Cen MT" charset="0"/>
                <a:ea typeface="ＭＳ Ｐゴシック" charset="0"/>
                <a:cs typeface="ＭＳ Ｐゴシック" charset="0"/>
              </a:rPr>
              <a:t>Hank Childs, University of Oregon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380610" y="6135688"/>
            <a:ext cx="20345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 dirty="0">
                <a:solidFill>
                  <a:schemeClr val="bg1"/>
                </a:solidFill>
                <a:latin typeface="Tw Cen MT" charset="0"/>
              </a:rPr>
              <a:t>Oct 3</a:t>
            </a:r>
            <a:r>
              <a:rPr lang="en-US" sz="2600" baseline="30000" dirty="0">
                <a:solidFill>
                  <a:schemeClr val="bg1"/>
                </a:solidFill>
                <a:latin typeface="Tw Cen MT" charset="0"/>
              </a:rPr>
              <a:t>rd</a:t>
            </a:r>
            <a:r>
              <a:rPr lang="en-US" sz="2600" dirty="0">
                <a:solidFill>
                  <a:schemeClr val="bg1"/>
                </a:solidFill>
                <a:latin typeface="Tw Cen MT" charset="0"/>
              </a:rPr>
              <a:t>, 2022</a:t>
            </a:r>
          </a:p>
        </p:txBody>
      </p:sp>
      <p:sp>
        <p:nvSpPr>
          <p:cNvPr id="15371" name="Title 1"/>
          <p:cNvSpPr>
            <a:spLocks noGrp="1"/>
          </p:cNvSpPr>
          <p:nvPr>
            <p:ph type="ctrTitle"/>
          </p:nvPr>
        </p:nvSpPr>
        <p:spPr>
          <a:xfrm>
            <a:off x="1" y="-58704"/>
            <a:ext cx="9064022" cy="197831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cap="none" dirty="0">
                <a:latin typeface="Tw Cen MT" charset="0"/>
                <a:ea typeface="ＭＳ Ｐゴシック" charset="0"/>
                <a:cs typeface="ＭＳ Ｐゴシック" charset="0"/>
              </a:rPr>
              <a:t>							CIS 607:</a:t>
            </a:r>
            <a:br>
              <a:rPr lang="en-US" b="1" cap="none" dirty="0"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en-US" sz="2200" b="1" cap="none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        _   _      _                          _   ______    _ _____ 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      / / / /___  (_)  __   ____ _____  ____/ /  / ____/ _/_/ ____/__    __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     / / / / __ \/ / |/_/  / __ `/ __ \/ __  /  / /    _/_// /  __/ /___/ /_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    / /_/ / / / / /&gt;  &lt;   / /_/ / / / / /_/ /  / /____/_/ / /__/_  __/_  __/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    \____/_/ /_/_/_/|_|   \__,_/_/ /_/\__,_/   \____/_/   \____//_/   /_/ 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endParaRPr lang="en-US" sz="700" cap="none" dirty="0">
              <a:latin typeface="Courier"/>
              <a:ea typeface="ＭＳ Ｐゴシック" charset="0"/>
              <a:cs typeface="Courier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2672566"/>
            <a:ext cx="9144000" cy="213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w Cen MT" charset="0"/>
                <a:ea typeface="ＭＳ Ｐゴシック" charset="0"/>
                <a:cs typeface="ＭＳ Ｐゴシック" charset="0"/>
              </a:rPr>
              <a:t>Lecture 1.2:</a:t>
            </a:r>
          </a:p>
          <a:p>
            <a:r>
              <a:rPr lang="en-US" b="1" dirty="0">
                <a:latin typeface="Tw Cen MT" charset="0"/>
                <a:ea typeface="ＭＳ Ｐゴシック" charset="0"/>
                <a:cs typeface="ＭＳ Ｐゴシック" charset="0"/>
              </a:rPr>
              <a:t>Memory in C</a:t>
            </a:r>
          </a:p>
        </p:txBody>
      </p:sp>
    </p:spTree>
    <p:extLst>
      <p:ext uri="{BB962C8B-B14F-4D97-AF65-F5344CB8AC3E}">
        <p14:creationId xmlns:p14="http://schemas.microsoft.com/office/powerpoint/2010/main" val="3390129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Baby steps into C and </a:t>
            </a:r>
            <a:r>
              <a:rPr lang="en-US" dirty="0" err="1">
                <a:solidFill>
                  <a:srgbClr val="FF0000"/>
                </a:solidFill>
              </a:rPr>
              <a:t>gcc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3219118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 Compilers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GNU compilers: open source</a:t>
            </a:r>
          </a:p>
          <a:p>
            <a:pPr lvl="1"/>
            <a:r>
              <a:rPr lang="en-US" dirty="0" err="1"/>
              <a:t>gcc</a:t>
            </a:r>
            <a:r>
              <a:rPr lang="en-US" dirty="0"/>
              <a:t>: GNU compiler for C</a:t>
            </a:r>
          </a:p>
          <a:p>
            <a:pPr lvl="1"/>
            <a:r>
              <a:rPr lang="en-US" dirty="0"/>
              <a:t>g++: GNU compiler for C++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481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</a:t>
            </a:r>
            <a:r>
              <a:rPr lang="en-US" dirty="0" err="1"/>
              <a:t>gcc</a:t>
            </a:r>
            <a:r>
              <a:rPr lang="en-US" dirty="0"/>
              <a:t> program</a:t>
            </a:r>
          </a:p>
        </p:txBody>
      </p:sp>
      <p:pic>
        <p:nvPicPr>
          <p:cNvPr id="4" name="Picture 3" descr="Screen Shot 2014-04-03 at 2.37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87500"/>
            <a:ext cx="5638800" cy="36703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endCxn id="7" idx="2"/>
          </p:cNvCxnSpPr>
          <p:nvPr/>
        </p:nvCxnSpPr>
        <p:spPr>
          <a:xfrm flipV="1">
            <a:off x="5593320" y="2817009"/>
            <a:ext cx="895647" cy="638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66767" y="2447677"/>
            <a:ext cx="2044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Invoke </a:t>
            </a:r>
            <a:r>
              <a:rPr lang="en-US" dirty="0" err="1"/>
              <a:t>gcc</a:t>
            </a:r>
            <a:r>
              <a:rPr lang="en-US" dirty="0"/>
              <a:t> compiler</a:t>
            </a:r>
          </a:p>
        </p:txBody>
      </p:sp>
      <p:cxnSp>
        <p:nvCxnSpPr>
          <p:cNvPr id="10" name="Straight Arrow Connector 9"/>
          <p:cNvCxnSpPr>
            <a:endCxn id="11" idx="2"/>
          </p:cNvCxnSpPr>
          <p:nvPr/>
        </p:nvCxnSpPr>
        <p:spPr>
          <a:xfrm flipV="1">
            <a:off x="6228285" y="3305597"/>
            <a:ext cx="1588993" cy="177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27645" y="2936265"/>
            <a:ext cx="237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Name of file to compile</a:t>
            </a:r>
          </a:p>
        </p:txBody>
      </p:sp>
      <p:cxnSp>
        <p:nvCxnSpPr>
          <p:cNvPr id="13" name="Straight Arrow Connector 12"/>
          <p:cNvCxnSpPr>
            <a:endCxn id="14" idx="0"/>
          </p:cNvCxnSpPr>
          <p:nvPr/>
        </p:nvCxnSpPr>
        <p:spPr>
          <a:xfrm>
            <a:off x="5892126" y="4099625"/>
            <a:ext cx="1493167" cy="10715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26070" y="5171162"/>
            <a:ext cx="391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gcc’s</a:t>
            </a:r>
            <a:r>
              <a:rPr lang="en-US" dirty="0"/>
              <a:t> default name for output programs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618568" y="5733871"/>
            <a:ext cx="4796472" cy="794731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You should use this for </a:t>
            </a:r>
            <a:r>
              <a:rPr lang="en-US" sz="2400" dirty="0" err="1">
                <a:solidFill>
                  <a:schemeClr val="tx1"/>
                </a:solidFill>
              </a:rPr>
              <a:t>Proj</a:t>
            </a:r>
            <a:r>
              <a:rPr lang="en-US" sz="2400">
                <a:solidFill>
                  <a:schemeClr val="tx1"/>
                </a:solidFill>
              </a:rPr>
              <a:t> 2A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endCxn id="16" idx="2"/>
          </p:cNvCxnSpPr>
          <p:nvPr/>
        </p:nvCxnSpPr>
        <p:spPr>
          <a:xfrm flipV="1">
            <a:off x="6597367" y="1677585"/>
            <a:ext cx="1049160" cy="361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70814" y="1031254"/>
            <a:ext cx="2351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Unix command that</a:t>
            </a:r>
          </a:p>
          <a:p>
            <a:r>
              <a:rPr lang="en-US" dirty="0"/>
              <a:t>prints contents of a file</a:t>
            </a:r>
          </a:p>
        </p:txBody>
      </p:sp>
    </p:spTree>
    <p:extLst>
      <p:ext uri="{BB962C8B-B14F-4D97-AF65-F5344CB8AC3E}">
        <p14:creationId xmlns:p14="http://schemas.microsoft.com/office/powerpoint/2010/main" val="181220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5" grpId="0" animBg="1"/>
      <p:bldP spid="1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Baby steps into C and </a:t>
            </a:r>
            <a:r>
              <a:rPr lang="en-US" dirty="0" err="1"/>
              <a:t>gcc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204818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Norms for this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Please ask questions</a:t>
            </a:r>
          </a:p>
          <a:p>
            <a:r>
              <a:rPr lang="en-US" dirty="0"/>
              <a:t>Please ask me to slow down</a:t>
            </a:r>
          </a:p>
          <a:p>
            <a:r>
              <a:rPr lang="en-US" dirty="0"/>
              <a:t>Please give feedback</a:t>
            </a:r>
          </a:p>
          <a:p>
            <a:r>
              <a:rPr lang="en-US" dirty="0"/>
              <a:t>Quiet classroom greatly valued</a:t>
            </a:r>
          </a:p>
          <a:p>
            <a:r>
              <a:rPr lang="en-US" dirty="0"/>
              <a:t>Please do not arrive late</a:t>
            </a:r>
          </a:p>
        </p:txBody>
      </p:sp>
    </p:spTree>
    <p:extLst>
      <p:ext uri="{BB962C8B-B14F-4D97-AF65-F5344CB8AC3E}">
        <p14:creationId xmlns:p14="http://schemas.microsoft.com/office/powerpoint/2010/main" val="6476141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4.1 (but NOT 4.1.2 </a:t>
            </a:r>
            <a:r>
              <a:rPr lang="mr-IN" dirty="0"/>
              <a:t>…</a:t>
            </a:r>
            <a:r>
              <a:rPr lang="en-US" dirty="0"/>
              <a:t> covered later)</a:t>
            </a:r>
          </a:p>
          <a:p>
            <a:r>
              <a:rPr lang="en-US" dirty="0"/>
              <a:t>4.2</a:t>
            </a:r>
          </a:p>
          <a:p>
            <a:r>
              <a:rPr lang="en-US" dirty="0"/>
              <a:t>4.3-4.5.2 (what I assume you know from 314)</a:t>
            </a:r>
          </a:p>
          <a:p>
            <a:pPr lvl="1"/>
            <a:r>
              <a:rPr lang="en-US" dirty="0"/>
              <a:t>NOT 4.5.3 to 4.5.8</a:t>
            </a:r>
          </a:p>
          <a:p>
            <a:r>
              <a:rPr lang="en-US" dirty="0"/>
              <a:t>4.6: today’s lecture</a:t>
            </a:r>
          </a:p>
        </p:txBody>
      </p:sp>
    </p:spTree>
    <p:extLst>
      <p:ext uri="{BB962C8B-B14F-4D97-AF65-F5344CB8AC3E}">
        <p14:creationId xmlns:p14="http://schemas.microsoft.com/office/powerpoint/2010/main" val="18140178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control the memory</a:t>
            </a:r>
          </a:p>
          <a:p>
            <a:r>
              <a:rPr lang="en-US" dirty="0"/>
              <a:t>That helps get good performance</a:t>
            </a:r>
          </a:p>
          <a:p>
            <a:pPr lvl="3"/>
            <a:endParaRPr lang="en-US" dirty="0"/>
          </a:p>
          <a:p>
            <a:r>
              <a:rPr lang="en-US" dirty="0"/>
              <a:t>If you don’t control the memory (like in other programming languages), you are likely to get poor performance</a:t>
            </a:r>
          </a:p>
          <a:p>
            <a:pPr lvl="2"/>
            <a:endParaRPr lang="en-US" dirty="0"/>
          </a:p>
          <a:p>
            <a:r>
              <a:rPr lang="en-US" dirty="0"/>
              <a:t>… so let’s talk about memory</a:t>
            </a:r>
          </a:p>
        </p:txBody>
      </p:sp>
    </p:spTree>
    <p:extLst>
      <p:ext uri="{BB962C8B-B14F-4D97-AF65-F5344CB8AC3E}">
        <p14:creationId xmlns:p14="http://schemas.microsoft.com/office/powerpoint/2010/main" val="3720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8329" cy="1143000"/>
          </a:xfrm>
        </p:spPr>
        <p:txBody>
          <a:bodyPr/>
          <a:lstStyle/>
          <a:p>
            <a:r>
              <a:rPr lang="en-US" dirty="0"/>
              <a:t>Motivation: Project 2A</a:t>
            </a:r>
          </a:p>
        </p:txBody>
      </p:sp>
      <p:pic>
        <p:nvPicPr>
          <p:cNvPr id="4" name="Picture 3" descr="Screen Shot 2016-04-01 at 8.46.3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2"/>
          <a:stretch/>
        </p:blipFill>
        <p:spPr>
          <a:xfrm>
            <a:off x="1213037" y="1240118"/>
            <a:ext cx="6840256" cy="561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44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types have different sizes:</a:t>
            </a:r>
          </a:p>
          <a:p>
            <a:pPr lvl="1"/>
            <a:r>
              <a:rPr lang="en-US" dirty="0" err="1"/>
              <a:t>int</a:t>
            </a:r>
            <a:r>
              <a:rPr lang="en-US" dirty="0"/>
              <a:t>: 4 bytes</a:t>
            </a:r>
          </a:p>
          <a:p>
            <a:pPr lvl="1"/>
            <a:r>
              <a:rPr lang="en-US" dirty="0"/>
              <a:t>float: 4 bytes</a:t>
            </a:r>
          </a:p>
          <a:p>
            <a:pPr lvl="1"/>
            <a:r>
              <a:rPr lang="en-US" dirty="0"/>
              <a:t>double: 8 bytes</a:t>
            </a:r>
          </a:p>
          <a:p>
            <a:pPr lvl="1"/>
            <a:r>
              <a:rPr lang="en-US" dirty="0"/>
              <a:t>char: 1 byte</a:t>
            </a:r>
          </a:p>
          <a:p>
            <a:pPr lvl="1"/>
            <a:r>
              <a:rPr lang="en-US" dirty="0"/>
              <a:t>unsigned char: 1 byte</a:t>
            </a:r>
          </a:p>
        </p:txBody>
      </p:sp>
    </p:spTree>
    <p:extLst>
      <p:ext uri="{BB962C8B-B14F-4D97-AF65-F5344CB8AC3E}">
        <p14:creationId xmlns:p14="http://schemas.microsoft.com/office/powerpoint/2010/main" val="12253652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Important Memory Concepts in C (1/9):</a:t>
            </a:r>
            <a:br>
              <a:rPr lang="en-US" sz="4000" dirty="0"/>
            </a:br>
            <a:r>
              <a:rPr lang="en-US" dirty="0"/>
              <a:t>Stack versus 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allocate variables that only live for the invocation of your function</a:t>
            </a:r>
          </a:p>
          <a:p>
            <a:pPr lvl="1"/>
            <a:r>
              <a:rPr lang="en-US" dirty="0"/>
              <a:t>Called stack variables (will talk more about this later)</a:t>
            </a:r>
          </a:p>
          <a:p>
            <a:r>
              <a:rPr lang="en-US" dirty="0"/>
              <a:t>You can allocated variables that live for the whole program (or until you delete them)</a:t>
            </a:r>
          </a:p>
          <a:p>
            <a:pPr lvl="1"/>
            <a:r>
              <a:rPr lang="en-US" dirty="0"/>
              <a:t>Called heap variables (will talk more about this later as well)</a:t>
            </a:r>
          </a:p>
        </p:txBody>
      </p:sp>
    </p:spTree>
    <p:extLst>
      <p:ext uri="{BB962C8B-B14F-4D97-AF65-F5344CB8AC3E}">
        <p14:creationId xmlns:p14="http://schemas.microsoft.com/office/powerpoint/2010/main" val="3462543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Important Memory Concepts in C (2/9):</a:t>
            </a:r>
            <a:br>
              <a:rPr lang="en-US" sz="4000" dirty="0"/>
            </a:br>
            <a:r>
              <a:rPr lang="en-US" dirty="0"/>
              <a:t>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Pointer: points to memory location</a:t>
            </a:r>
          </a:p>
          <a:p>
            <a:pPr lvl="1"/>
            <a:r>
              <a:rPr lang="en-US" dirty="0"/>
              <a:t>Denoted with ‘*’</a:t>
            </a:r>
          </a:p>
          <a:p>
            <a:pPr lvl="1"/>
            <a:r>
              <a:rPr lang="en-US" dirty="0"/>
              <a:t>Example: “</a:t>
            </a:r>
            <a:r>
              <a:rPr lang="en-US" dirty="0" err="1"/>
              <a:t>int</a:t>
            </a:r>
            <a:r>
              <a:rPr lang="en-US" dirty="0"/>
              <a:t> *p”</a:t>
            </a:r>
          </a:p>
          <a:p>
            <a:pPr lvl="2"/>
            <a:r>
              <a:rPr lang="en-US" dirty="0"/>
              <a:t>pointer to an integer</a:t>
            </a:r>
          </a:p>
          <a:p>
            <a:pPr lvl="1"/>
            <a:r>
              <a:rPr lang="en-US" dirty="0"/>
              <a:t>You need pointers to get to heap memory</a:t>
            </a:r>
          </a:p>
          <a:p>
            <a:r>
              <a:rPr lang="en-US" dirty="0"/>
              <a:t>Address of: gets the address of memory</a:t>
            </a:r>
          </a:p>
          <a:p>
            <a:pPr lvl="1"/>
            <a:r>
              <a:rPr lang="en-US" dirty="0"/>
              <a:t>Operator: ‘&amp;’</a:t>
            </a:r>
          </a:p>
          <a:p>
            <a:pPr lvl="1"/>
            <a:r>
              <a:rPr lang="en-US" dirty="0"/>
              <a:t>Example:</a:t>
            </a:r>
          </a:p>
          <a:p>
            <a:pPr marL="914400" lvl="2" indent="0">
              <a:buNone/>
            </a:pPr>
            <a:r>
              <a:rPr lang="en-US" dirty="0" err="1"/>
              <a:t>int</a:t>
            </a:r>
            <a:r>
              <a:rPr lang="en-US" dirty="0"/>
              <a:t> x;</a:t>
            </a:r>
          </a:p>
          <a:p>
            <a:pPr marL="914400" lvl="2" indent="0">
              <a:buNone/>
            </a:pPr>
            <a:r>
              <a:rPr lang="en-US" dirty="0" err="1"/>
              <a:t>int</a:t>
            </a:r>
            <a:r>
              <a:rPr lang="en-US" dirty="0"/>
              <a:t> *y = &amp;x;</a:t>
            </a:r>
          </a:p>
        </p:txBody>
      </p:sp>
    </p:spTree>
    <p:extLst>
      <p:ext uri="{BB962C8B-B14F-4D97-AF65-F5344CB8AC3E}">
        <p14:creationId xmlns:p14="http://schemas.microsoft.com/office/powerpoint/2010/main" val="19628203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Important Memory Concepts in C (3/9):</a:t>
            </a:r>
            <a:br>
              <a:rPr lang="en-US" sz="4000" dirty="0"/>
            </a:br>
            <a:r>
              <a:rPr lang="en-US" dirty="0"/>
              <a:t>Memory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built-in function to allocate memory from heap: </a:t>
            </a:r>
            <a:r>
              <a:rPr lang="en-US" u="sng" dirty="0" err="1"/>
              <a:t>malloc</a:t>
            </a:r>
            <a:endParaRPr lang="en-US" u="sng" dirty="0"/>
          </a:p>
          <a:p>
            <a:pPr lvl="1"/>
            <a:r>
              <a:rPr lang="en-US" dirty="0"/>
              <a:t>Interacts with Operating System</a:t>
            </a:r>
          </a:p>
          <a:p>
            <a:pPr lvl="1"/>
            <a:r>
              <a:rPr lang="en-US" dirty="0"/>
              <a:t>Argument for </a:t>
            </a:r>
            <a:r>
              <a:rPr lang="en-US" dirty="0" err="1"/>
              <a:t>malloc</a:t>
            </a:r>
            <a:r>
              <a:rPr lang="en-US" dirty="0"/>
              <a:t> is how many bytes you want</a:t>
            </a:r>
          </a:p>
          <a:p>
            <a:r>
              <a:rPr lang="en-US" dirty="0"/>
              <a:t>Also built-in function to </a:t>
            </a:r>
            <a:r>
              <a:rPr lang="en-US" dirty="0" err="1"/>
              <a:t>deallocate</a:t>
            </a:r>
            <a:r>
              <a:rPr lang="en-US" dirty="0"/>
              <a:t> memory: </a:t>
            </a:r>
            <a:r>
              <a:rPr lang="en-US" u="sng" dirty="0"/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16257746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free/</a:t>
            </a:r>
            <a:r>
              <a:rPr lang="en-US" dirty="0" err="1"/>
              <a:t>malloc</a:t>
            </a:r>
            <a:r>
              <a:rPr lang="en-US" dirty="0"/>
              <a:t> example</a:t>
            </a:r>
          </a:p>
        </p:txBody>
      </p:sp>
      <p:pic>
        <p:nvPicPr>
          <p:cNvPr id="3" name="Picture 2" descr="Screen shot 2016-03-31 at 6.17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25" y="2329342"/>
            <a:ext cx="6311900" cy="29337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95227" y="1652924"/>
            <a:ext cx="7792781" cy="681714"/>
            <a:chOff x="1195227" y="1652924"/>
            <a:chExt cx="7792781" cy="681714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1494041" y="2007789"/>
              <a:ext cx="196093" cy="32684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195227" y="1652924"/>
              <a:ext cx="779278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Enables compiler to see functions that aren’t in this file.  More on this next week.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44193" y="2253574"/>
            <a:ext cx="3377273" cy="1351108"/>
            <a:chOff x="4715567" y="1185996"/>
            <a:chExt cx="3377273" cy="1351108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4992705" y="2185222"/>
              <a:ext cx="152401" cy="35188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715567" y="1185996"/>
              <a:ext cx="3377273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sizeof</a:t>
              </a:r>
              <a:r>
                <a:rPr lang="en-US" dirty="0"/>
                <a:t> is a built in function in C.  It returns the number of bytes for a type (4 bytes for </a:t>
              </a:r>
              <a:r>
                <a:rPr lang="en-US" dirty="0" err="1"/>
                <a:t>int</a:t>
              </a:r>
              <a:r>
                <a:rPr lang="en-US" dirty="0"/>
                <a:t>).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4671451" y="4814104"/>
            <a:ext cx="729914" cy="5109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385671" y="4816974"/>
            <a:ext cx="4615632" cy="646331"/>
            <a:chOff x="3477208" y="1185996"/>
            <a:chExt cx="4615632" cy="646331"/>
          </a:xfrm>
        </p:grpSpPr>
        <p:cxnSp>
          <p:nvCxnSpPr>
            <p:cNvPr id="11" name="Straight Arrow Connector 10"/>
            <p:cNvCxnSpPr>
              <a:endCxn id="15" idx="1"/>
            </p:cNvCxnSpPr>
            <p:nvPr/>
          </p:nvCxnSpPr>
          <p:spPr>
            <a:xfrm>
              <a:off x="3477208" y="1200493"/>
              <a:ext cx="1238359" cy="30866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715567" y="1185996"/>
              <a:ext cx="337727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don’t have to say how many bytes to free … the OS knows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04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Important Memory Concepts in C (4/9):</a:t>
            </a:r>
            <a:br>
              <a:rPr lang="en-US" sz="4000" dirty="0"/>
            </a:br>
            <a:r>
              <a:rPr lang="en-US" dirty="0"/>
              <a:t>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Arrays lie in contiguous memory</a:t>
            </a:r>
          </a:p>
          <a:p>
            <a:pPr lvl="1"/>
            <a:r>
              <a:rPr lang="en-US" dirty="0"/>
              <a:t>So if you know address to one element, you know address of the rest</a:t>
            </a:r>
          </a:p>
          <a:p>
            <a:r>
              <a:rPr lang="en-US" dirty="0" err="1"/>
              <a:t>int</a:t>
            </a:r>
            <a:r>
              <a:rPr lang="en-US" dirty="0"/>
              <a:t> *a = </a:t>
            </a:r>
            <a:r>
              <a:rPr lang="en-US" dirty="0" err="1"/>
              <a:t>malloc</a:t>
            </a:r>
            <a:r>
              <a:rPr lang="en-US" dirty="0"/>
              <a:t>(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)*1);</a:t>
            </a:r>
          </a:p>
          <a:p>
            <a:pPr lvl="1"/>
            <a:r>
              <a:rPr lang="en-US" dirty="0"/>
              <a:t>a single integer</a:t>
            </a:r>
          </a:p>
          <a:p>
            <a:pPr lvl="1"/>
            <a:r>
              <a:rPr lang="en-US" dirty="0"/>
              <a:t>… or an array of a single integer</a:t>
            </a:r>
          </a:p>
          <a:p>
            <a:r>
              <a:rPr lang="en-US" dirty="0" err="1"/>
              <a:t>int</a:t>
            </a:r>
            <a:r>
              <a:rPr lang="en-US" dirty="0"/>
              <a:t> *a = </a:t>
            </a:r>
            <a:r>
              <a:rPr lang="en-US" dirty="0" err="1"/>
              <a:t>malloc</a:t>
            </a:r>
            <a:r>
              <a:rPr lang="en-US" dirty="0"/>
              <a:t>(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)*2);</a:t>
            </a:r>
          </a:p>
          <a:p>
            <a:pPr lvl="1"/>
            <a:r>
              <a:rPr lang="en-US" dirty="0"/>
              <a:t>an array of two integers</a:t>
            </a:r>
          </a:p>
          <a:p>
            <a:pPr lvl="1"/>
            <a:r>
              <a:rPr lang="en-US" dirty="0"/>
              <a:t>first integer is at ‘a’</a:t>
            </a:r>
          </a:p>
          <a:p>
            <a:pPr lvl="1"/>
            <a:r>
              <a:rPr lang="en-US" dirty="0"/>
              <a:t>second integer is at the address ‘a+4’</a:t>
            </a:r>
          </a:p>
          <a:p>
            <a:pPr lvl="2"/>
            <a:r>
              <a:rPr lang="en-US" dirty="0"/>
              <a:t>Tricky point here, since C/C++ will refer to it as ‘a+1’</a:t>
            </a:r>
          </a:p>
        </p:txBody>
      </p:sp>
    </p:spTree>
    <p:extLst>
      <p:ext uri="{BB962C8B-B14F-4D97-AF65-F5344CB8AC3E}">
        <p14:creationId xmlns:p14="http://schemas.microsoft.com/office/powerpoint/2010/main" val="80329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Important Memory Concepts in C (5/9):</a:t>
            </a:r>
            <a:br>
              <a:rPr lang="en-US" sz="4000" dirty="0"/>
            </a:br>
            <a:r>
              <a:rPr lang="en-US" dirty="0"/>
              <a:t>Dereferencing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two operators for getting the value at a memory location: *, and []</a:t>
            </a:r>
          </a:p>
          <a:p>
            <a:pPr lvl="1"/>
            <a:r>
              <a:rPr lang="en-US" dirty="0"/>
              <a:t>This is called </a:t>
            </a:r>
            <a:r>
              <a:rPr lang="en-US" dirty="0" err="1"/>
              <a:t>deferencing</a:t>
            </a:r>
            <a:endParaRPr lang="en-US" dirty="0"/>
          </a:p>
          <a:p>
            <a:pPr lvl="2"/>
            <a:r>
              <a:rPr lang="en-US" dirty="0"/>
              <a:t>* = “dereference operator”</a:t>
            </a:r>
          </a:p>
          <a:p>
            <a:r>
              <a:rPr lang="en-US" dirty="0" err="1"/>
              <a:t>int</a:t>
            </a:r>
            <a:r>
              <a:rPr lang="en-US" dirty="0"/>
              <a:t> *p = </a:t>
            </a:r>
            <a:r>
              <a:rPr lang="en-US" dirty="0" err="1"/>
              <a:t>malloc</a:t>
            </a:r>
            <a:r>
              <a:rPr lang="en-US" dirty="0"/>
              <a:t>(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)*1);</a:t>
            </a:r>
          </a:p>
          <a:p>
            <a:r>
              <a:rPr lang="en-US" dirty="0"/>
              <a:t>*p = 2;  </a:t>
            </a:r>
            <a:r>
              <a:rPr lang="en-US" sz="2400" dirty="0"/>
              <a:t>/* sets memory p points to to have value 2 */</a:t>
            </a:r>
            <a:endParaRPr lang="en-US" sz="2800" dirty="0"/>
          </a:p>
          <a:p>
            <a:r>
              <a:rPr lang="en-US" dirty="0"/>
              <a:t>p[0] = 2; </a:t>
            </a:r>
            <a:r>
              <a:rPr lang="en-US" sz="2400" dirty="0"/>
              <a:t>/* sets memory p points to to have value 2 */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84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>
                <a:latin typeface="Tw Cen MT" charset="0"/>
                <a:ea typeface="ＭＳ Ｐゴシック" charset="0"/>
                <a:cs typeface="ＭＳ Ｐゴシック" charset="0"/>
              </a:rPr>
              <a:t>Course Materials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342253" y="1600200"/>
            <a:ext cx="8503796" cy="4495800"/>
          </a:xfrm>
        </p:spPr>
        <p:txBody>
          <a:bodyPr>
            <a:normAutofit/>
          </a:bodyPr>
          <a:lstStyle/>
          <a:p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PowerPoint lectures will be posted online.</a:t>
            </a:r>
          </a:p>
          <a:p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I will “live code” frequently.</a:t>
            </a:r>
          </a:p>
          <a:p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Textbook: </a:t>
            </a:r>
          </a:p>
          <a:p>
            <a:pPr lvl="1"/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Past terms: none</a:t>
            </a:r>
          </a:p>
          <a:p>
            <a:pPr lvl="1"/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This term: incorporating “C and Data Structures” by </a:t>
            </a:r>
            <a:r>
              <a:rPr lang="en-US" dirty="0" err="1">
                <a:latin typeface="Tw Cen MT" charset="0"/>
                <a:ea typeface="ＭＳ Ｐゴシック" charset="0"/>
                <a:cs typeface="ＭＳ Ｐゴシック" charset="0"/>
              </a:rPr>
              <a:t>Sventek</a:t>
            </a: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pPr lvl="2"/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On Canvas (legal statement next slide)</a:t>
            </a:r>
          </a:p>
          <a:p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554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Important Memory Concepts in C (6/9):</a:t>
            </a:r>
            <a:br>
              <a:rPr lang="en-US" sz="4000" dirty="0"/>
            </a:br>
            <a:r>
              <a:rPr lang="en-US" dirty="0"/>
              <a:t>pointer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int</a:t>
            </a:r>
            <a:r>
              <a:rPr lang="en-US" dirty="0"/>
              <a:t> *p = </a:t>
            </a:r>
            <a:r>
              <a:rPr lang="en-US" dirty="0" err="1"/>
              <a:t>malloc</a:t>
            </a:r>
            <a:r>
              <a:rPr lang="en-US" dirty="0"/>
              <a:t>(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)*5);</a:t>
            </a:r>
          </a:p>
          <a:p>
            <a:r>
              <a:rPr lang="en-US" dirty="0"/>
              <a:t>C/C++ allows you to modify pointer with math operations</a:t>
            </a:r>
          </a:p>
          <a:p>
            <a:pPr lvl="1"/>
            <a:r>
              <a:rPr lang="en-US" dirty="0"/>
              <a:t>called pointer arithmetic</a:t>
            </a:r>
          </a:p>
          <a:p>
            <a:pPr lvl="1"/>
            <a:r>
              <a:rPr lang="en-US" dirty="0"/>
              <a:t>“does the right thing” with respect to type</a:t>
            </a:r>
          </a:p>
          <a:p>
            <a:pPr lvl="2"/>
            <a:r>
              <a:rPr lang="en-US" dirty="0" err="1"/>
              <a:t>int</a:t>
            </a:r>
            <a:r>
              <a:rPr lang="en-US" dirty="0"/>
              <a:t> *p = </a:t>
            </a:r>
            <a:r>
              <a:rPr lang="en-US" dirty="0" err="1"/>
              <a:t>malloc</a:t>
            </a:r>
            <a:r>
              <a:rPr lang="en-US" dirty="0"/>
              <a:t>(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)*5);</a:t>
            </a:r>
          </a:p>
          <a:p>
            <a:pPr lvl="2"/>
            <a:r>
              <a:rPr lang="en-US" dirty="0"/>
              <a:t>p+1 is 4 bytes bigger than p!!</a:t>
            </a:r>
          </a:p>
          <a:p>
            <a:r>
              <a:rPr lang="en-US" dirty="0"/>
              <a:t>Then:</a:t>
            </a:r>
          </a:p>
          <a:p>
            <a:pPr lvl="1"/>
            <a:r>
              <a:rPr lang="en-US" dirty="0"/>
              <a:t>“p+3” is the same as “&amp;(p[3])” (ADDRESSES)</a:t>
            </a:r>
          </a:p>
          <a:p>
            <a:pPr lvl="1"/>
            <a:r>
              <a:rPr lang="en-US" dirty="0"/>
              <a:t>“*(p+3)” is the same as “p[3]” (VALUES)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0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 Memory Concepts in C (7/9)</a:t>
            </a:r>
            <a:br>
              <a:rPr lang="en-US" dirty="0"/>
            </a:br>
            <a:r>
              <a:rPr lang="en-US" dirty="0"/>
              <a:t>Pointers to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</a:t>
            </a:r>
            <a:r>
              <a:rPr lang="en-US" dirty="0"/>
              <a:t> **p = </a:t>
            </a:r>
            <a:r>
              <a:rPr lang="en-US" dirty="0" err="1"/>
              <a:t>malloc</a:t>
            </a:r>
            <a:r>
              <a:rPr lang="en-US" dirty="0"/>
              <a:t>(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*)*5);</a:t>
            </a:r>
          </a:p>
          <a:p>
            <a:r>
              <a:rPr lang="en-US" dirty="0"/>
              <a:t>p[0] = </a:t>
            </a:r>
            <a:r>
              <a:rPr lang="en-US" dirty="0" err="1"/>
              <a:t>malloc</a:t>
            </a:r>
            <a:r>
              <a:rPr lang="en-US" dirty="0"/>
              <a:t>(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)*50);</a:t>
            </a:r>
          </a:p>
          <a:p>
            <a:r>
              <a:rPr lang="en-US" dirty="0"/>
              <a:t>….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09142" y="3679390"/>
            <a:ext cx="3482984" cy="5509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090798" y="3698067"/>
            <a:ext cx="0" cy="560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38099" y="3673034"/>
            <a:ext cx="0" cy="560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75782" y="3682373"/>
            <a:ext cx="0" cy="560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94790" y="3682373"/>
            <a:ext cx="0" cy="560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48876" y="3614020"/>
            <a:ext cx="5415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00084" y="3075368"/>
            <a:ext cx="395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p[0]  p[1]  p[2]  p[3]  p[4]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390466" y="3940869"/>
            <a:ext cx="410862" cy="1092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44058" y="5092495"/>
            <a:ext cx="5422242" cy="5509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28481" y="5164220"/>
            <a:ext cx="2061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50 integers…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87395" y="5481643"/>
            <a:ext cx="907602" cy="224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21305" y="5068314"/>
            <a:ext cx="0" cy="560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31394" y="5627986"/>
            <a:ext cx="16432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p[0][0]</a:t>
            </a:r>
          </a:p>
        </p:txBody>
      </p:sp>
    </p:spTree>
    <p:extLst>
      <p:ext uri="{BB962C8B-B14F-4D97-AF65-F5344CB8AC3E}">
        <p14:creationId xmlns:p14="http://schemas.microsoft.com/office/powerpoint/2010/main" val="140899740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Important Memory Concepts in C (8/9):</a:t>
            </a:r>
            <a:br>
              <a:rPr lang="en-US" sz="4000" dirty="0"/>
            </a:br>
            <a:r>
              <a:rPr lang="en-US" dirty="0"/>
              <a:t>Hexadecimal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Addresses are in hexadecimal</a:t>
            </a:r>
          </a:p>
          <a:p>
            <a:r>
              <a:rPr lang="en-US" dirty="0" err="1"/>
              <a:t>int</a:t>
            </a:r>
            <a:r>
              <a:rPr lang="en-US" dirty="0"/>
              <a:t> *A = 0x8000;</a:t>
            </a:r>
          </a:p>
          <a:p>
            <a:r>
              <a:rPr lang="en-US" dirty="0"/>
              <a:t>Then A+1 is 0x8004.  (Since </a:t>
            </a:r>
            <a:r>
              <a:rPr lang="en-US" dirty="0" err="1"/>
              <a:t>int</a:t>
            </a:r>
            <a:r>
              <a:rPr lang="en-US" dirty="0"/>
              <a:t> is 4 bytes)</a:t>
            </a:r>
          </a:p>
        </p:txBody>
      </p:sp>
    </p:spTree>
    <p:extLst>
      <p:ext uri="{BB962C8B-B14F-4D97-AF65-F5344CB8AC3E}">
        <p14:creationId xmlns:p14="http://schemas.microsoft.com/office/powerpoint/2010/main" val="71712633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 Memory Concepts in C (9/9)</a:t>
            </a:r>
            <a:br>
              <a:rPr lang="en-US" dirty="0"/>
            </a:br>
            <a:r>
              <a:rPr lang="en-US" dirty="0"/>
              <a:t>NULL pointer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</a:t>
            </a:r>
            <a:r>
              <a:rPr lang="en-US" dirty="0"/>
              <a:t> *p = NULL;</a:t>
            </a:r>
          </a:p>
          <a:p>
            <a:r>
              <a:rPr lang="en-US" dirty="0"/>
              <a:t>often stored as address 0x0000000</a:t>
            </a:r>
          </a:p>
          <a:p>
            <a:r>
              <a:rPr lang="en-US" dirty="0"/>
              <a:t>used to initialize something to a known value</a:t>
            </a:r>
          </a:p>
          <a:p>
            <a:pPr lvl="1"/>
            <a:r>
              <a:rPr lang="en-US" dirty="0"/>
              <a:t>And also indicate that it is uninitialized…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1815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2A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now know what you need to do Project 2A</a:t>
            </a:r>
          </a:p>
          <a:p>
            <a:pPr lvl="1"/>
            <a:r>
              <a:rPr lang="en-US" dirty="0"/>
              <a:t>But: practice writing C programs and testing yourself!!</a:t>
            </a:r>
          </a:p>
          <a:p>
            <a:pPr lvl="1"/>
            <a:r>
              <a:rPr lang="en-US" dirty="0"/>
              <a:t>Hint: you can </a:t>
            </a:r>
            <a:r>
              <a:rPr lang="en-US" dirty="0" err="1"/>
              <a:t>printf</a:t>
            </a:r>
            <a:r>
              <a:rPr lang="en-US" dirty="0"/>
              <a:t>                                                    with a pointer</a:t>
            </a:r>
          </a:p>
        </p:txBody>
      </p:sp>
      <p:pic>
        <p:nvPicPr>
          <p:cNvPr id="4" name="Picture 3" descr="Screen shot 2016-03-31 at 6.46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59" y="3707406"/>
            <a:ext cx="4917041" cy="301206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85676890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2A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Assigned now</a:t>
            </a:r>
          </a:p>
          <a:p>
            <a:r>
              <a:rPr lang="en-US" dirty="0"/>
              <a:t>Worksheet.  You print it out, complete it on your own, and bring it to class.</a:t>
            </a:r>
          </a:p>
          <a:p>
            <a:r>
              <a:rPr lang="en-US" dirty="0"/>
              <a:t>Due Monday 10am </a:t>
            </a:r>
            <a:r>
              <a:rPr lang="en-US" dirty="0">
                <a:solidFill>
                  <a:srgbClr val="FF0000"/>
                </a:solidFill>
              </a:rPr>
              <a:t>in class</a:t>
            </a:r>
          </a:p>
          <a:p>
            <a:r>
              <a:rPr lang="en-US" dirty="0"/>
              <a:t>Practice with C, vi, </a:t>
            </a:r>
            <a:r>
              <a:rPr lang="en-US" dirty="0" err="1"/>
              <a:t>gcc</a:t>
            </a:r>
            <a:r>
              <a:rPr lang="en-US" dirty="0"/>
              <a:t>, </a:t>
            </a:r>
            <a:r>
              <a:rPr lang="en-US" dirty="0" err="1"/>
              <a:t>printf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8277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Segments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Von Neumann architecture: one memory space, for both instructions and data</a:t>
            </a:r>
          </a:p>
          <a:p>
            <a:r>
              <a:rPr lang="en-US" dirty="0">
                <a:sym typeface="Wingdings"/>
              </a:rPr>
              <a:t> so break memory into “segments”</a:t>
            </a:r>
          </a:p>
          <a:p>
            <a:pPr lvl="1"/>
            <a:r>
              <a:rPr lang="en-US" dirty="0">
                <a:sym typeface="Wingdings"/>
              </a:rPr>
              <a:t>… creates boundaries to prevent confusion</a:t>
            </a:r>
          </a:p>
          <a:p>
            <a:r>
              <a:rPr lang="en-US" dirty="0">
                <a:sym typeface="Wingdings"/>
              </a:rPr>
              <a:t>4 segments:</a:t>
            </a:r>
          </a:p>
          <a:p>
            <a:pPr lvl="1"/>
            <a:r>
              <a:rPr lang="en-US" dirty="0">
                <a:sym typeface="Wingdings"/>
              </a:rPr>
              <a:t>Code segment</a:t>
            </a:r>
          </a:p>
          <a:p>
            <a:pPr lvl="1"/>
            <a:r>
              <a:rPr lang="en-US" dirty="0">
                <a:sym typeface="Wingdings"/>
              </a:rPr>
              <a:t>Data segment</a:t>
            </a:r>
          </a:p>
          <a:p>
            <a:pPr lvl="1"/>
            <a:r>
              <a:rPr lang="en-US" dirty="0">
                <a:sym typeface="Wingdings"/>
              </a:rPr>
              <a:t>Stack segment</a:t>
            </a:r>
          </a:p>
          <a:p>
            <a:pPr lvl="1"/>
            <a:r>
              <a:rPr lang="en-US" dirty="0">
                <a:sym typeface="Wingdings"/>
              </a:rPr>
              <a:t>Heap segment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9515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Segment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Contains assembly code instructions</a:t>
            </a:r>
          </a:p>
          <a:p>
            <a:r>
              <a:rPr lang="en-US" dirty="0"/>
              <a:t>Also called text segment</a:t>
            </a:r>
          </a:p>
          <a:p>
            <a:r>
              <a:rPr lang="en-US" dirty="0"/>
              <a:t>This segment is modify-able, but that’s a bad idea</a:t>
            </a:r>
          </a:p>
          <a:p>
            <a:pPr lvl="1"/>
            <a:r>
              <a:rPr lang="en-US" dirty="0"/>
              <a:t>“Self-modifying code”</a:t>
            </a:r>
          </a:p>
          <a:p>
            <a:pPr lvl="2"/>
            <a:r>
              <a:rPr lang="en-US" dirty="0"/>
              <a:t>Typically ends in a bad state very quickly.</a:t>
            </a:r>
          </a:p>
        </p:txBody>
      </p:sp>
    </p:spTree>
    <p:extLst>
      <p:ext uri="{BB962C8B-B14F-4D97-AF65-F5344CB8AC3E}">
        <p14:creationId xmlns:p14="http://schemas.microsoft.com/office/powerpoint/2010/main" val="52053897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Contains data not associated with heap or stack</a:t>
            </a:r>
          </a:p>
          <a:p>
            <a:pPr lvl="1"/>
            <a:r>
              <a:rPr lang="en-US" dirty="0"/>
              <a:t>global variables</a:t>
            </a:r>
          </a:p>
          <a:p>
            <a:pPr lvl="1"/>
            <a:r>
              <a:rPr lang="en-US" dirty="0"/>
              <a:t>statics (to be discussed later)</a:t>
            </a:r>
          </a:p>
          <a:p>
            <a:pPr lvl="1"/>
            <a:r>
              <a:rPr lang="en-US" dirty="0"/>
              <a:t>character strings you’ve compiled in</a:t>
            </a:r>
          </a:p>
          <a:p>
            <a:pPr marL="914400" lvl="2" indent="0">
              <a:buNone/>
            </a:pPr>
            <a:r>
              <a:rPr lang="en-US" dirty="0">
                <a:latin typeface="Courier"/>
                <a:cs typeface="Courier"/>
              </a:rPr>
              <a:t>char *</a:t>
            </a:r>
            <a:r>
              <a:rPr lang="en-US" dirty="0" err="1">
                <a:latin typeface="Courier"/>
                <a:cs typeface="Courier"/>
              </a:rPr>
              <a:t>str</a:t>
            </a:r>
            <a:r>
              <a:rPr lang="en-US" dirty="0">
                <a:latin typeface="Courier"/>
                <a:cs typeface="Courier"/>
              </a:rPr>
              <a:t> = “hello world\n”</a:t>
            </a:r>
          </a:p>
        </p:txBody>
      </p:sp>
    </p:spTree>
    <p:extLst>
      <p:ext uri="{BB962C8B-B14F-4D97-AF65-F5344CB8AC3E}">
        <p14:creationId xmlns:p14="http://schemas.microsoft.com/office/powerpoint/2010/main" val="199760817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Stack: data structure for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stack contains things</a:t>
            </a:r>
          </a:p>
          <a:p>
            <a:r>
              <a:rPr lang="en-US" dirty="0"/>
              <a:t>It has only two methods: push and pop</a:t>
            </a:r>
          </a:p>
          <a:p>
            <a:pPr lvl="1"/>
            <a:r>
              <a:rPr lang="en-US" dirty="0"/>
              <a:t>Push puts something onto the stack</a:t>
            </a:r>
          </a:p>
          <a:p>
            <a:pPr lvl="1"/>
            <a:r>
              <a:rPr lang="en-US" dirty="0"/>
              <a:t>Pop returns the most recently pushed item (and removes that item from the stack)</a:t>
            </a:r>
          </a:p>
          <a:p>
            <a:r>
              <a:rPr lang="en-US" dirty="0"/>
              <a:t>LIFO: last in, first out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23335" y="4995332"/>
            <a:ext cx="8222072" cy="1514594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Imagine a stack of trays.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You can place on top (push).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Or take one off the top (pop).</a:t>
            </a:r>
          </a:p>
        </p:txBody>
      </p:sp>
    </p:spTree>
    <p:extLst>
      <p:ext uri="{BB962C8B-B14F-4D97-AF65-F5344CB8AC3E}">
        <p14:creationId xmlns:p14="http://schemas.microsoft.com/office/powerpoint/2010/main" val="4122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7994</TotalTime>
  <Words>5077</Words>
  <Application>Microsoft Macintosh PowerPoint</Application>
  <PresentationFormat>On-screen Show (4:3)</PresentationFormat>
  <Paragraphs>855</Paragraphs>
  <Slides>134</Slides>
  <Notes>0</Notes>
  <HiddenSlides>21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134</vt:i4>
      </vt:variant>
    </vt:vector>
  </HeadingPairs>
  <TitlesOfParts>
    <vt:vector size="142" baseType="lpstr">
      <vt:lpstr>ＭＳ Ｐゴシック</vt:lpstr>
      <vt:lpstr>Arial</vt:lpstr>
      <vt:lpstr>Calibri</vt:lpstr>
      <vt:lpstr>Courier</vt:lpstr>
      <vt:lpstr>Mangal</vt:lpstr>
      <vt:lpstr>Tw Cen MT</vt:lpstr>
      <vt:lpstr>Wingdings</vt:lpstr>
      <vt:lpstr>Office Theme</vt:lpstr>
      <vt:lpstr>       CIS 607:          _   _      _                          _   ______    _ _____         / / / /___  (_)  __   ____ _____  ____/ /  / ____/ _/_/ ____/__    __       / / / / __ \/ / |/_/  / __ `/ __ \/ __  /  / /    _/_// /  __/ /___/ /_      / /_/ / / / / /&gt;  &lt;   / /_/ / / / / /_/ /  / /____/_/ / /__/_  __/_  __/      \____/_/ /_/_/_/|_|   \__,_/_/ /_/\__,_/   \____/_/   \____//_/   /_/  </vt:lpstr>
      <vt:lpstr>Outline</vt:lpstr>
      <vt:lpstr>COVID / Illness</vt:lpstr>
      <vt:lpstr>Why Does This Seminar Exist?</vt:lpstr>
      <vt:lpstr>Course Derived from CIS 330</vt:lpstr>
      <vt:lpstr>Grading For This Course (1/2)</vt:lpstr>
      <vt:lpstr>Grading For This Course (2/2)</vt:lpstr>
      <vt:lpstr>Norms for this class</vt:lpstr>
      <vt:lpstr>Course Materials</vt:lpstr>
      <vt:lpstr>PowerPoint Presentation</vt:lpstr>
      <vt:lpstr>Academic Misconduct (1 of 2)</vt:lpstr>
      <vt:lpstr>Academic Misconduct (2 of 2)</vt:lpstr>
      <vt:lpstr>IDEs</vt:lpstr>
      <vt:lpstr>Accessing a Unix environment</vt:lpstr>
      <vt:lpstr>Missed Class on Week 1 Is an Opportunity??</vt:lpstr>
      <vt:lpstr>Outline</vt:lpstr>
      <vt:lpstr>Reading</vt:lpstr>
      <vt:lpstr>Outline</vt:lpstr>
      <vt:lpstr>What is Unix?</vt:lpstr>
      <vt:lpstr>What is Unix?</vt:lpstr>
      <vt:lpstr>Outline</vt:lpstr>
      <vt:lpstr>Shells</vt:lpstr>
      <vt:lpstr>Shells</vt:lpstr>
      <vt:lpstr>Shells</vt:lpstr>
      <vt:lpstr>Environment Variables</vt:lpstr>
      <vt:lpstr>Environment Variables</vt:lpstr>
      <vt:lpstr>Shells</vt:lpstr>
      <vt:lpstr>Outline</vt:lpstr>
      <vt:lpstr>Files</vt:lpstr>
      <vt:lpstr>Directories are hierarchical</vt:lpstr>
      <vt:lpstr>Home directory</vt:lpstr>
      <vt:lpstr>Anatomy of shell formatting</vt:lpstr>
      <vt:lpstr>File manipulation</vt:lpstr>
      <vt:lpstr>cd: change directory</vt:lpstr>
      <vt:lpstr>Unix commands: mkdir</vt:lpstr>
      <vt:lpstr>Unix commands: rmdir</vt:lpstr>
      <vt:lpstr>Unix commands: touch</vt:lpstr>
      <vt:lpstr>Unix commands: ls</vt:lpstr>
      <vt:lpstr>Important: “man”</vt:lpstr>
      <vt:lpstr>Outline</vt:lpstr>
      <vt:lpstr>File Editors</vt:lpstr>
      <vt:lpstr>My Mental Model for File Editors</vt:lpstr>
      <vt:lpstr>Vi has two modes</vt:lpstr>
      <vt:lpstr>Transitioning between modes</vt:lpstr>
      <vt:lpstr>Transitioning between modes</vt:lpstr>
      <vt:lpstr>Useful commands</vt:lpstr>
      <vt:lpstr>My first vi sequence</vt:lpstr>
      <vt:lpstr>PowerPoint Presentation</vt:lpstr>
      <vt:lpstr>vimtutor</vt:lpstr>
      <vt:lpstr>Project 1A</vt:lpstr>
      <vt:lpstr>Project 1A</vt:lpstr>
      <vt:lpstr>Unix command: wc (word count)</vt:lpstr>
      <vt:lpstr>Don’t forget</vt:lpstr>
      <vt:lpstr>       CIS 607:            _   _      _                          _   ______    _ _____         / / / /___  (_)  __   ____ _____  ____/ /  / ____/ _/_/ ____/__    __       / / / / __ \/ / |/_/  / __ `/ __ \/ __  /  / /    _/_// /  __/ /___/ /_      / /_/ / / / / /&gt;  &lt;   / /_/ / / / / /_/ /  / /____/_/ / /__/_  __/_  __/      \____/_/ /_/_/_/|_|   \__,_/_/ /_/\__,_/   \____/_/   \____//_/   /_/  </vt:lpstr>
      <vt:lpstr>PowerPoint Presentation</vt:lpstr>
      <vt:lpstr>Permissions: System Calls</vt:lpstr>
      <vt:lpstr>Permissions: Unix Groups</vt:lpstr>
      <vt:lpstr>Permissions</vt:lpstr>
      <vt:lpstr>Three types of permissions</vt:lpstr>
      <vt:lpstr>Executable files</vt:lpstr>
      <vt:lpstr>There are 9 file permission attributes</vt:lpstr>
      <vt:lpstr>Translating R/W/E permissions to binary</vt:lpstr>
      <vt:lpstr>Unix command: chmod</vt:lpstr>
      <vt:lpstr>Manpage for chmod</vt:lpstr>
      <vt:lpstr>Unix commands for groups</vt:lpstr>
      <vt:lpstr>ls -l</vt:lpstr>
      <vt:lpstr>Permissions and Directories</vt:lpstr>
      <vt:lpstr>Directories with read, but no execute</vt:lpstr>
      <vt:lpstr>Outline</vt:lpstr>
      <vt:lpstr>Unix scripts</vt:lpstr>
      <vt:lpstr>Unix scripts</vt:lpstr>
      <vt:lpstr>Project 1B </vt:lpstr>
      <vt:lpstr>Project 1B</vt:lpstr>
      <vt:lpstr>Project 1B</vt:lpstr>
      <vt:lpstr>       CIS 607:            _   _      _                          _   ______    _ _____         / / / /___  (_)  __   ____ _____  ____/ /  / ____/ _/_/ ____/__    __       / / / / __ \/ / |/_/  / __ `/ __ \/ __  /  / /    _/_// /  __/ /___/ /_      / /_/ / / / / /&gt;  &lt;   / /_/ / / / / /_/ /  / /____/_/ / /__/_  __/_  __/      \____/_/ /_/_/_/|_|   \__,_/_/ /_/\__,_/   \____/_/   \____//_/   /_/  </vt:lpstr>
      <vt:lpstr>Plan for today</vt:lpstr>
      <vt:lpstr>GNU Compilers</vt:lpstr>
      <vt:lpstr>Our first gcc program</vt:lpstr>
      <vt:lpstr>Plan for today</vt:lpstr>
      <vt:lpstr>Reading</vt:lpstr>
      <vt:lpstr>Why C?</vt:lpstr>
      <vt:lpstr>Motivation: Project 2A</vt:lpstr>
      <vt:lpstr>Important Context</vt:lpstr>
      <vt:lpstr>Important Memory Concepts in C (1/9): Stack versus Heap</vt:lpstr>
      <vt:lpstr>Important Memory Concepts in C (2/9): Pointers</vt:lpstr>
      <vt:lpstr>Important Memory Concepts in C (3/9): Memory allocation</vt:lpstr>
      <vt:lpstr>free/malloc example</vt:lpstr>
      <vt:lpstr>Important Memory Concepts in C (4/9): Arrays</vt:lpstr>
      <vt:lpstr>Important Memory Concepts in C (5/9): Dereferencing</vt:lpstr>
      <vt:lpstr>Important Memory Concepts in C (6/9): pointer arithmetic</vt:lpstr>
      <vt:lpstr>Important Memory Concepts in C (7/9) Pointers to pointers</vt:lpstr>
      <vt:lpstr>Important Memory Concepts in C (8/9): Hexadecimal address</vt:lpstr>
      <vt:lpstr>Important Memory Concepts in C (9/9) NULL pointer</vt:lpstr>
      <vt:lpstr>Project 2A</vt:lpstr>
      <vt:lpstr>Project 2A</vt:lpstr>
      <vt:lpstr>Memory Segments</vt:lpstr>
      <vt:lpstr>Code Segment</vt:lpstr>
      <vt:lpstr>Data Segment</vt:lpstr>
      <vt:lpstr>Stack: data structure for collection</vt:lpstr>
      <vt:lpstr>Stack</vt:lpstr>
      <vt:lpstr>Stack</vt:lpstr>
      <vt:lpstr>Heap</vt:lpstr>
      <vt:lpstr>Memory Segments</vt:lpstr>
      <vt:lpstr>Stack vs Heap: Pros and Cons</vt:lpstr>
      <vt:lpstr>How stack memory is allocated into Stack Memory Segment</vt:lpstr>
      <vt:lpstr>How stack memory is allocated into Stack Memory Segment</vt:lpstr>
      <vt:lpstr>How stack memory is allocated into Stack Memory Segment</vt:lpstr>
      <vt:lpstr>How stack memory is allocated into Stack Memory Segment</vt:lpstr>
      <vt:lpstr>How stack memory is allocated into Stack Memory Segment</vt:lpstr>
      <vt:lpstr>How stack memory is allocated into Stack Memory Segment</vt:lpstr>
      <vt:lpstr>How stack memory is allocated into Stack Memory Segment</vt:lpstr>
      <vt:lpstr>How stack memory is allocated into Stack Memory Segment</vt:lpstr>
      <vt:lpstr>How stack memory is allocated into Stack Memory Segment</vt:lpstr>
      <vt:lpstr>This code is very problematic … why?</vt:lpstr>
      <vt:lpstr>Nested Scope</vt:lpstr>
      <vt:lpstr>Nested Scope</vt:lpstr>
      <vt:lpstr>Nested Scope</vt:lpstr>
      <vt:lpstr>Stack vs Heap: Pros and Cons</vt:lpstr>
      <vt:lpstr>Stack vs Heap: Pros and Cons</vt:lpstr>
      <vt:lpstr>Variable scope: stack and heap</vt:lpstr>
      <vt:lpstr>Memory leaks</vt:lpstr>
      <vt:lpstr>Running out of memory (stack)</vt:lpstr>
      <vt:lpstr>Running out of memory (heap)</vt:lpstr>
      <vt:lpstr>Stack vs Heap: Pros and Cons</vt:lpstr>
      <vt:lpstr>Memory Fragmentation</vt:lpstr>
      <vt:lpstr>Memory Fragmentation</vt:lpstr>
      <vt:lpstr>Fragmentation and Big Allocations</vt:lpstr>
      <vt:lpstr>Stack vs Heap: Pros and Cons</vt:lpstr>
      <vt:lpstr>Memory Errors</vt:lpstr>
      <vt:lpstr>Memory Errors</vt:lpstr>
      <vt:lpstr>Memory Errors</vt:lpstr>
      <vt:lpstr>Memory Errors</vt:lpstr>
      <vt:lpstr>Memory Errors</vt:lpstr>
      <vt:lpstr>Memory Errors</vt:lpstr>
    </vt:vector>
  </TitlesOfParts>
  <Manager/>
  <Company>University of Oregon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Colin Miller</dc:creator>
  <cp:keywords/>
  <dc:description/>
  <cp:lastModifiedBy>Hank Childs</cp:lastModifiedBy>
  <cp:revision>126</cp:revision>
  <cp:lastPrinted>2018-04-01T21:01:27Z</cp:lastPrinted>
  <dcterms:created xsi:type="dcterms:W3CDTF">2013-10-02T16:37:11Z</dcterms:created>
  <dcterms:modified xsi:type="dcterms:W3CDTF">2022-10-03T01:19:19Z</dcterms:modified>
  <cp:category/>
</cp:coreProperties>
</file>