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  <p:sldMasterId id="2147483727" r:id="rId2"/>
  </p:sldMasterIdLst>
  <p:notesMasterIdLst>
    <p:notesMasterId r:id="rId71"/>
  </p:notesMasterIdLst>
  <p:sldIdLst>
    <p:sldId id="384" r:id="rId3"/>
    <p:sldId id="795" r:id="rId4"/>
    <p:sldId id="918" r:id="rId5"/>
    <p:sldId id="796" r:id="rId6"/>
    <p:sldId id="797" r:id="rId7"/>
    <p:sldId id="889" r:id="rId8"/>
    <p:sldId id="890" r:id="rId9"/>
    <p:sldId id="891" r:id="rId10"/>
    <p:sldId id="892" r:id="rId11"/>
    <p:sldId id="893" r:id="rId12"/>
    <p:sldId id="894" r:id="rId13"/>
    <p:sldId id="895" r:id="rId14"/>
    <p:sldId id="896" r:id="rId15"/>
    <p:sldId id="865" r:id="rId16"/>
    <p:sldId id="867" r:id="rId17"/>
    <p:sldId id="868" r:id="rId18"/>
    <p:sldId id="870" r:id="rId19"/>
    <p:sldId id="866" r:id="rId20"/>
    <p:sldId id="869" r:id="rId21"/>
    <p:sldId id="871" r:id="rId22"/>
    <p:sldId id="872" r:id="rId23"/>
    <p:sldId id="873" r:id="rId24"/>
    <p:sldId id="874" r:id="rId25"/>
    <p:sldId id="875" r:id="rId26"/>
    <p:sldId id="877" r:id="rId27"/>
    <p:sldId id="876" r:id="rId28"/>
    <p:sldId id="879" r:id="rId29"/>
    <p:sldId id="881" r:id="rId30"/>
    <p:sldId id="880" r:id="rId31"/>
    <p:sldId id="878" r:id="rId32"/>
    <p:sldId id="882" r:id="rId33"/>
    <p:sldId id="883" r:id="rId34"/>
    <p:sldId id="884" r:id="rId35"/>
    <p:sldId id="885" r:id="rId36"/>
    <p:sldId id="887" r:id="rId37"/>
    <p:sldId id="886" r:id="rId38"/>
    <p:sldId id="930" r:id="rId39"/>
    <p:sldId id="888" r:id="rId40"/>
    <p:sldId id="898" r:id="rId41"/>
    <p:sldId id="929" r:id="rId42"/>
    <p:sldId id="900" r:id="rId43"/>
    <p:sldId id="901" r:id="rId44"/>
    <p:sldId id="902" r:id="rId45"/>
    <p:sldId id="903" r:id="rId46"/>
    <p:sldId id="904" r:id="rId47"/>
    <p:sldId id="905" r:id="rId48"/>
    <p:sldId id="906" r:id="rId49"/>
    <p:sldId id="908" r:id="rId50"/>
    <p:sldId id="907" r:id="rId51"/>
    <p:sldId id="909" r:id="rId52"/>
    <p:sldId id="910" r:id="rId53"/>
    <p:sldId id="911" r:id="rId54"/>
    <p:sldId id="912" r:id="rId55"/>
    <p:sldId id="913" r:id="rId56"/>
    <p:sldId id="914" r:id="rId57"/>
    <p:sldId id="915" r:id="rId58"/>
    <p:sldId id="916" r:id="rId59"/>
    <p:sldId id="917" r:id="rId60"/>
    <p:sldId id="927" r:id="rId61"/>
    <p:sldId id="928" r:id="rId62"/>
    <p:sldId id="919" r:id="rId63"/>
    <p:sldId id="920" r:id="rId64"/>
    <p:sldId id="921" r:id="rId65"/>
    <p:sldId id="922" r:id="rId66"/>
    <p:sldId id="923" r:id="rId67"/>
    <p:sldId id="924" r:id="rId68"/>
    <p:sldId id="925" r:id="rId69"/>
    <p:sldId id="926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E"/>
    <a:srgbClr val="FFFFCA"/>
    <a:srgbClr val="00533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9" autoAdjust="0"/>
    <p:restoredTop sz="94658" autoAdjust="0"/>
  </p:normalViewPr>
  <p:slideViewPr>
    <p:cSldViewPr snapToGrid="0">
      <p:cViewPr varScale="1">
        <p:scale>
          <a:sx n="192" d="100"/>
          <a:sy n="192" d="100"/>
        </p:scale>
        <p:origin x="2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E53B-5066-174C-A72E-F750F1526F61}" type="datetimeFigureOut">
              <a:rPr lang="en-US" smtClean="0"/>
              <a:t>5/3/21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796E-1204-6D45-A7B7-2B1650A50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5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03943AA0-C876-624A-8A94-5A9F976699BF}" type="datetime1">
              <a:rPr lang="en-US" smtClean="0">
                <a:solidFill>
                  <a:prstClr val="black"/>
                </a:solidFill>
              </a:rPr>
              <a:pPr/>
              <a:t>5/3/21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EBDDC3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E64BE-ACD0-8248-86F9-D9BA4E660E8A}" type="slidenum">
              <a:rPr lang="en-US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108952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AA2FC-BA5F-D04E-A9C7-98C325B83168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C7947-34BD-D14B-AA43-9893E30C1985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3355975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3109913"/>
            <a:ext cx="1295400" cy="1312862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109913"/>
            <a:ext cx="7772400" cy="1312862"/>
          </a:xfrm>
          <a:prstGeom prst="rect">
            <a:avLst/>
          </a:prstGeom>
          <a:solidFill>
            <a:srgbClr val="00512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575175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87626-06CD-0C47-A9FB-E6DC13FD2097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84575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</a:lstStyle>
          <a:p>
            <a:fld id="{304768B1-F04C-5E42-A24E-B3ECD8DC9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BCEFE-8E30-F944-907B-947878BC8024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CB3A3E-2557-484E-B0B1-ABAE2AA7038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92C1A-4572-C548-B1A2-DBA54317E66B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0ED0CC-B89C-EF43-9CE1-47297D4CE0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055C55-7302-B845-A7AE-7AC594D134B9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70C68-BA47-554E-AAFB-2373257ED969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AD557F-D3C8-4348-A402-EA719CFD27A0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36A4EE-CEAF-A441-B40D-43FD6B26B585}" type="slidenum">
              <a:rPr lang="en-US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3FB3E8-5E3A-3647-9D6F-D90C16D81708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F7DDF-B86B-854D-B8C1-BF301BF6ECEF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AF9786B5-6B3A-6B4F-B233-B92ED4930B2E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E0ED9A8B-25A4-A247-966B-3D757F92845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580F9F-2EFF-3D40-A073-C9153B2F6A55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737FA-0A4E-3743-8D7E-DD1B308C17F2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A736616B-A7FB-AB49-AFA7-33B70186F334}" type="datetime1">
              <a:rPr lang="en-US">
                <a:solidFill>
                  <a:srgbClr val="775F55"/>
                </a:solidFill>
              </a:rPr>
              <a:pPr/>
              <a:t>5/3/21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504A381-746D-FB4C-92DB-AFA06A6CD9FD}" type="slidenum">
              <a:rPr lang="en-US"/>
              <a:pPr/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63806-7F59-464B-AFD0-4480C81518EB}" type="datetimeFigureOut">
              <a:rPr lang="en-US" smtClean="0"/>
              <a:pPr/>
              <a:t>5/3/21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C2DF-54B6-5640-932D-11171D2C7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UO_Signature_4c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0000" y="30003"/>
            <a:ext cx="2239804" cy="3980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130444"/>
            <a:ext cx="9144000" cy="1727556"/>
          </a:xfrm>
          <a:prstGeom prst="rect">
            <a:avLst/>
          </a:prstGeom>
          <a:solidFill>
            <a:srgbClr val="0053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arallelogram 9"/>
          <p:cNvSpPr/>
          <p:nvPr userDrawn="1"/>
        </p:nvSpPr>
        <p:spPr>
          <a:xfrm rot="5400000" flipH="1">
            <a:off x="3510835" y="591853"/>
            <a:ext cx="2122328" cy="9144000"/>
          </a:xfrm>
          <a:prstGeom prst="parallelogram">
            <a:avLst>
              <a:gd name="adj" fmla="val 16594"/>
            </a:avLst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87867" y="228600"/>
            <a:ext cx="7382933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36872A31-4FC0-C94D-87AD-7CD86215F89D}" type="datetime1">
              <a:rPr lang="en-US">
                <a:solidFill>
                  <a:srgbClr val="775F55"/>
                </a:solidFill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5/3/21</a:t>
            </a:fld>
            <a:endParaRPr lang="en-US">
              <a:solidFill>
                <a:srgbClr val="775F55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defTabSz="45701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FFFF0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rgbClr val="003A2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019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000000"/>
                </a:solidFill>
                <a:latin typeface="Tw Cen MT" charset="0"/>
              </a:defRPr>
            </a:lvl1pPr>
          </a:lstStyle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A6E227F2-33E2-524A-9496-12AA41ADE749}" type="slidenum">
              <a:rPr lang="en-US" smtClean="0">
                <a:ea typeface="ＭＳ Ｐゴシック" charset="0"/>
                <a:cs typeface="ＭＳ Ｐゴシック" charset="0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imgres.jpe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07"/>
          <a:stretch/>
        </p:blipFill>
        <p:spPr>
          <a:xfrm>
            <a:off x="7848600" y="127006"/>
            <a:ext cx="1295400" cy="103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3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charset="-18"/>
          <a:ea typeface="ＭＳ Ｐゴシック" charset="-128"/>
          <a:cs typeface="ＭＳ Ｐゴシック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rgbClr val="005128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rgbClr val="005128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005128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8"/>
          <p:cNvSpPr>
            <a:spLocks noGrp="1"/>
          </p:cNvSpPr>
          <p:nvPr>
            <p:ph type="subTitle" idx="1"/>
          </p:nvPr>
        </p:nvSpPr>
        <p:spPr>
          <a:xfrm>
            <a:off x="3903132" y="6443132"/>
            <a:ext cx="5240867" cy="41486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w Cen MT" charset="0"/>
                <a:ea typeface="ＭＳ Ｐゴシック" charset="0"/>
                <a:cs typeface="ＭＳ Ｐゴシック" charset="0"/>
              </a:rPr>
              <a:t>Hank Childs, University of Oregon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520199" y="6365557"/>
            <a:ext cx="196374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600" dirty="0">
                <a:solidFill>
                  <a:schemeClr val="bg1"/>
                </a:solidFill>
                <a:latin typeface="Tw Cen MT" charset="0"/>
              </a:rPr>
              <a:t>May 4, 2021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675" y="1114425"/>
            <a:ext cx="41497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943225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1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r="3677"/>
          <a:stretch>
            <a:fillRect/>
          </a:stretch>
        </p:blipFill>
        <p:spPr bwMode="auto">
          <a:xfrm>
            <a:off x="388938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8" descr="hero_v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1144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4594225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 descr="entropy00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2943225"/>
            <a:ext cx="1830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 24"/>
          <p:cNvGrpSpPr>
            <a:grpSpLocks/>
          </p:cNvGrpSpPr>
          <p:nvPr/>
        </p:nvGrpSpPr>
        <p:grpSpPr bwMode="auto">
          <a:xfrm>
            <a:off x="5256213" y="4584700"/>
            <a:ext cx="2768600" cy="1389063"/>
            <a:chOff x="1359236" y="1990051"/>
            <a:chExt cx="2768974" cy="1906669"/>
          </a:xfrm>
        </p:grpSpPr>
        <p:pic>
          <p:nvPicPr>
            <p:cNvPr id="15372" name="Picture 17" descr="Picture 169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238" y="1990051"/>
              <a:ext cx="2768972" cy="19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59236" y="3347600"/>
              <a:ext cx="1003436" cy="549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529641" y="1990051"/>
              <a:ext cx="598569" cy="3028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18189" y="3698426"/>
              <a:ext cx="582692" cy="1982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3619" y="3373748"/>
              <a:ext cx="46043" cy="503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117475" y="-58704"/>
            <a:ext cx="9026525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CIS 441/541: Intro to Computer Graphics</a:t>
            </a:r>
            <a:b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latin typeface="Tw Cen MT" charset="0"/>
                <a:ea typeface="ＭＳ Ｐゴシック" charset="0"/>
                <a:cs typeface="ＭＳ Ｐゴシック" charset="0"/>
              </a:rPr>
              <a:t>Lecture 9: OpenGL</a:t>
            </a:r>
            <a:endParaRPr lang="en-US" sz="3200" dirty="0">
              <a:latin typeface="Tw Cen MT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1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 flipV="1">
            <a:off x="2237568" y="2286970"/>
            <a:ext cx="3045417" cy="3225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3445053" y="1511800"/>
            <a:ext cx="32681" cy="19870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68197" y="3537353"/>
            <a:ext cx="2441271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91823" y="3564079"/>
            <a:ext cx="11598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</a:t>
            </a:r>
            <a:r>
              <a:rPr lang="en-US" sz="1350" dirty="0" err="1">
                <a:solidFill>
                  <a:prstClr val="black"/>
                </a:solidFill>
              </a:rPr>
              <a:t>v_x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v_y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v_z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= (0,0,0)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6440" y="1003694"/>
            <a:ext cx="24309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</a:t>
            </a:r>
            <a:r>
              <a:rPr lang="en-US" sz="1350" dirty="0" err="1">
                <a:solidFill>
                  <a:prstClr val="black"/>
                </a:solidFill>
              </a:rPr>
              <a:t>c_x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c_y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c_z</a:t>
            </a:r>
            <a:r>
              <a:rPr lang="en-US" sz="1350" dirty="0">
                <a:solidFill>
                  <a:prstClr val="black"/>
                </a:solidFill>
              </a:rPr>
              <a:t>) / camera = (0,1,0)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87068" y="3372721"/>
            <a:ext cx="2676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</a:t>
            </a:r>
            <a:r>
              <a:rPr lang="en-US" sz="1350" dirty="0" err="1">
                <a:solidFill>
                  <a:prstClr val="black"/>
                </a:solidFill>
              </a:rPr>
              <a:t>l_x</a:t>
            </a:r>
            <a:r>
              <a:rPr lang="en-US" sz="1350" dirty="0">
                <a:solidFill>
                  <a:prstClr val="black"/>
                </a:solidFill>
              </a:rPr>
              <a:t>, </a:t>
            </a:r>
            <a:r>
              <a:rPr lang="en-US" sz="1350" dirty="0" err="1">
                <a:solidFill>
                  <a:prstClr val="black"/>
                </a:solidFill>
              </a:rPr>
              <a:t>l_y</a:t>
            </a:r>
            <a:r>
              <a:rPr lang="en-US" sz="1350" dirty="0">
                <a:solidFill>
                  <a:prstClr val="black"/>
                </a:solidFill>
              </a:rPr>
              <a:t> , </a:t>
            </a:r>
            <a:r>
              <a:rPr lang="en-US" sz="1350" dirty="0" err="1">
                <a:solidFill>
                  <a:prstClr val="black"/>
                </a:solidFill>
              </a:rPr>
              <a:t>l_z</a:t>
            </a:r>
            <a:r>
              <a:rPr lang="en-US" sz="1350" dirty="0">
                <a:solidFill>
                  <a:prstClr val="black"/>
                </a:solidFill>
              </a:rPr>
              <a:t>) / light source = (1,0,0)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497757" y="2616826"/>
            <a:ext cx="1106336" cy="92052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42471" y="2286969"/>
            <a:ext cx="227267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(0.707,0.707,0) / view normal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8797" y="1879564"/>
            <a:ext cx="437068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viewDir</a:t>
            </a:r>
            <a:r>
              <a:rPr lang="en-US" sz="1350" dirty="0">
                <a:solidFill>
                  <a:prstClr val="black"/>
                </a:solidFill>
              </a:rPr>
              <a:t> = normalize(</a:t>
            </a:r>
            <a:r>
              <a:rPr lang="en-US" sz="1350" dirty="0" err="1">
                <a:solidFill>
                  <a:prstClr val="black"/>
                </a:solidFill>
              </a:rPr>
              <a:t>c_x-v_x</a:t>
            </a:r>
            <a:r>
              <a:rPr lang="en-US" sz="1350" dirty="0">
                <a:solidFill>
                  <a:prstClr val="black"/>
                </a:solidFill>
              </a:rPr>
              <a:t>,    </a:t>
            </a:r>
            <a:r>
              <a:rPr lang="en-US" sz="1350" dirty="0" err="1">
                <a:solidFill>
                  <a:prstClr val="black"/>
                </a:solidFill>
              </a:rPr>
              <a:t>c_y-v_y</a:t>
            </a:r>
            <a:r>
              <a:rPr lang="en-US" sz="1350" dirty="0">
                <a:solidFill>
                  <a:prstClr val="black"/>
                </a:solidFill>
              </a:rPr>
              <a:t>,     </a:t>
            </a:r>
            <a:r>
              <a:rPr lang="en-US" sz="1350" dirty="0" err="1">
                <a:solidFill>
                  <a:prstClr val="black"/>
                </a:solidFill>
              </a:rPr>
              <a:t>c_z-v_z</a:t>
            </a:r>
            <a:r>
              <a:rPr lang="en-US" sz="1350" dirty="0">
                <a:solidFill>
                  <a:prstClr val="black"/>
                </a:solidFill>
              </a:rPr>
              <a:t>) = (0, 1, 0)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300035" y="1003695"/>
            <a:ext cx="296405" cy="259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9" name="Triangle 28"/>
          <p:cNvSpPr/>
          <p:nvPr/>
        </p:nvSpPr>
        <p:spPr>
          <a:xfrm>
            <a:off x="3378115" y="1237928"/>
            <a:ext cx="149400" cy="1434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0" name="Sun 29"/>
          <p:cNvSpPr/>
          <p:nvPr/>
        </p:nvSpPr>
        <p:spPr>
          <a:xfrm>
            <a:off x="6065039" y="3299899"/>
            <a:ext cx="522029" cy="47490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13086" y="3588177"/>
            <a:ext cx="29607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</a:rPr>
              <a:t>lightDir</a:t>
            </a:r>
            <a:r>
              <a:rPr lang="en-US" sz="1350" dirty="0">
                <a:solidFill>
                  <a:prstClr val="black"/>
                </a:solidFill>
              </a:rPr>
              <a:t> 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= normalize(</a:t>
            </a:r>
            <a:r>
              <a:rPr lang="en-US" sz="1350" dirty="0" err="1">
                <a:solidFill>
                  <a:prstClr val="black"/>
                </a:solidFill>
              </a:rPr>
              <a:t>l_x-v_x</a:t>
            </a:r>
            <a:r>
              <a:rPr lang="en-US" sz="1350" dirty="0">
                <a:solidFill>
                  <a:prstClr val="black"/>
                </a:solidFill>
              </a:rPr>
              <a:t>,    </a:t>
            </a:r>
            <a:r>
              <a:rPr lang="en-US" sz="1350" dirty="0" err="1">
                <a:solidFill>
                  <a:prstClr val="black"/>
                </a:solidFill>
              </a:rPr>
              <a:t>l_y-v_y</a:t>
            </a:r>
            <a:r>
              <a:rPr lang="en-US" sz="1350" dirty="0">
                <a:solidFill>
                  <a:prstClr val="black"/>
                </a:solidFill>
              </a:rPr>
              <a:t>,    </a:t>
            </a:r>
            <a:r>
              <a:rPr lang="en-US" sz="1350" dirty="0" err="1">
                <a:solidFill>
                  <a:prstClr val="black"/>
                </a:solidFill>
              </a:rPr>
              <a:t>l_z-v_z</a:t>
            </a:r>
            <a:r>
              <a:rPr lang="en-US" sz="1350" dirty="0">
                <a:solidFill>
                  <a:prstClr val="black"/>
                </a:solidFill>
              </a:rPr>
              <a:t>)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= (1, 0, 0)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4832" y="1795969"/>
            <a:ext cx="1895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</a:rPr>
              <a:t>This example has a triangle vertex, v, at the origin, the camera one unit along the Y-axis and the light source one unit along the X-axis.</a:t>
            </a:r>
          </a:p>
          <a:p>
            <a:pPr defTabSz="685800"/>
            <a:endParaRPr lang="en-US" sz="1350" dirty="0">
              <a:solidFill>
                <a:prstClr val="black"/>
              </a:solidFill>
            </a:endParaRPr>
          </a:p>
          <a:p>
            <a:pPr defTabSz="685800"/>
            <a:r>
              <a:rPr lang="en-US" sz="1350" dirty="0">
                <a:solidFill>
                  <a:prstClr val="black"/>
                </a:solidFill>
              </a:rPr>
              <a:t>The </a:t>
            </a:r>
            <a:r>
              <a:rPr lang="en-US" sz="1350" dirty="0" err="1">
                <a:solidFill>
                  <a:prstClr val="black"/>
                </a:solidFill>
              </a:rPr>
              <a:t>lightDir</a:t>
            </a:r>
            <a:r>
              <a:rPr lang="en-US" sz="1350" dirty="0">
                <a:solidFill>
                  <a:prstClr val="black"/>
                </a:solidFill>
              </a:rPr>
              <a:t> and </a:t>
            </a:r>
            <a:r>
              <a:rPr lang="en-US" sz="1350" dirty="0" err="1">
                <a:solidFill>
                  <a:prstClr val="black"/>
                </a:solidFill>
              </a:rPr>
              <a:t>viewDir</a:t>
            </a:r>
            <a:r>
              <a:rPr lang="en-US" sz="1350" dirty="0">
                <a:solidFill>
                  <a:prstClr val="black"/>
                </a:solidFill>
              </a:rPr>
              <a:t> formulas show the conventions we should use for direction for general positions.</a:t>
            </a:r>
          </a:p>
        </p:txBody>
      </p:sp>
    </p:spTree>
    <p:extLst>
      <p:ext uri="{BB962C8B-B14F-4D97-AF65-F5344CB8AC3E}">
        <p14:creationId xmlns:p14="http://schemas.microsoft.com/office/powerpoint/2010/main" val="16447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63357" cy="990600"/>
          </a:xfrm>
        </p:spPr>
        <p:txBody>
          <a:bodyPr/>
          <a:lstStyle/>
          <a:p>
            <a:r>
              <a:rPr lang="en-US" dirty="0"/>
              <a:t>More comments (3/3)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459631"/>
            <a:ext cx="8153400" cy="4495800"/>
          </a:xfrm>
        </p:spPr>
        <p:txBody>
          <a:bodyPr/>
          <a:lstStyle/>
          <a:p>
            <a:r>
              <a:rPr lang="en-US" dirty="0"/>
              <a:t>I haven’t said anything about movie encoders</a:t>
            </a:r>
          </a:p>
        </p:txBody>
      </p:sp>
    </p:spTree>
    <p:extLst>
      <p:ext uri="{BB962C8B-B14F-4D97-AF65-F5344CB8AC3E}">
        <p14:creationId xmlns:p14="http://schemas.microsoft.com/office/powerpoint/2010/main" val="13292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6" y="147537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#1F (8%), </a:t>
            </a:r>
            <a:br>
              <a:rPr lang="en-US" dirty="0"/>
            </a:br>
            <a:r>
              <a:rPr lang="en-US" dirty="0"/>
              <a:t>Due Weds May 5th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605" y="1344180"/>
            <a:ext cx="8085802" cy="4495800"/>
          </a:xfrm>
        </p:spPr>
        <p:txBody>
          <a:bodyPr/>
          <a:lstStyle/>
          <a:p>
            <a:r>
              <a:rPr lang="en-US" sz="2800" dirty="0"/>
              <a:t>Goal: add shading, movie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405" y="1964353"/>
            <a:ext cx="4595473" cy="45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(Lecture Begins)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3393E-9859-774C-A8BE-EE426C2E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GLFW: </a:t>
            </a:r>
            <a:br>
              <a:rPr lang="en-US" dirty="0"/>
            </a:br>
            <a:r>
              <a:rPr lang="en-US" dirty="0"/>
              <a:t>Graphics Library </a:t>
            </a:r>
            <a:r>
              <a:rPr lang="en-US" dirty="0" err="1"/>
              <a:t>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0F21BB-60A0-9B43-A714-16405D80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Source, multi-platform library for</a:t>
            </a:r>
          </a:p>
          <a:p>
            <a:pPr lvl="1"/>
            <a:r>
              <a:rPr lang="en-US" dirty="0"/>
              <a:t>OpenGL, </a:t>
            </a:r>
          </a:p>
          <a:p>
            <a:pPr lvl="1"/>
            <a:r>
              <a:rPr lang="en-US" dirty="0"/>
              <a:t>OpenGL ES, and</a:t>
            </a:r>
          </a:p>
          <a:p>
            <a:pPr lvl="1"/>
            <a:r>
              <a:rPr lang="en-US" dirty="0"/>
              <a:t>Vulkan development </a:t>
            </a:r>
          </a:p>
          <a:p>
            <a:r>
              <a:rPr lang="en-US" dirty="0"/>
              <a:t>on the desktop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FEA43E-2218-824B-A6D3-6C2994B17563}"/>
              </a:ext>
            </a:extLst>
          </p:cNvPr>
          <p:cNvSpPr txBox="1"/>
          <p:nvPr/>
        </p:nvSpPr>
        <p:spPr>
          <a:xfrm>
            <a:off x="5996539" y="6488668"/>
            <a:ext cx="30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https://</a:t>
            </a:r>
            <a:r>
              <a:rPr lang="en-US" dirty="0" err="1">
                <a:solidFill>
                  <a:schemeClr val="bg1"/>
                </a:solidFill>
              </a:rPr>
              <a:t>www.glfw.org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567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BC8C3A-D687-0D43-ADFD-DECA5ED49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OpenGL 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F80C3D-BC7C-0C48-A878-E30C6E258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OpenGL ES</a:t>
            </a:r>
            <a:r>
              <a:rPr lang="en-US" dirty="0"/>
              <a:t> is an “embeddable subset” of OpenGL</a:t>
            </a:r>
          </a:p>
          <a:p>
            <a:r>
              <a:rPr lang="en-US" dirty="0"/>
              <a:t>Slims down large OpenGL API to bare essentials</a:t>
            </a:r>
          </a:p>
          <a:p>
            <a:r>
              <a:rPr lang="en-US" dirty="0"/>
              <a:t>Enables implementation on devices with</a:t>
            </a:r>
          </a:p>
          <a:p>
            <a:pPr lvl="1"/>
            <a:r>
              <a:rPr lang="en-US" dirty="0"/>
              <a:t>simpler, cheaper hardware</a:t>
            </a:r>
          </a:p>
          <a:p>
            <a:pPr lvl="1"/>
            <a:r>
              <a:rPr lang="en-US" dirty="0"/>
              <a:t>power requirements (runs on batteries)</a:t>
            </a:r>
          </a:p>
          <a:p>
            <a:r>
              <a:rPr lang="en-US" dirty="0"/>
              <a:t>Standard on smartphones running both Apple’s </a:t>
            </a:r>
            <a:r>
              <a:rPr lang="en-US" b="1" dirty="0"/>
              <a:t>IOS</a:t>
            </a:r>
            <a:r>
              <a:rPr lang="en-US" dirty="0"/>
              <a:t> and Google’s </a:t>
            </a:r>
            <a:r>
              <a:rPr lang="en-US" b="1" dirty="0"/>
              <a:t>Android</a:t>
            </a:r>
            <a:r>
              <a:rPr lang="en-US" dirty="0"/>
              <a:t> operating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260E79-40EB-504F-AE97-F0EF7D3FC66D}"/>
              </a:ext>
            </a:extLst>
          </p:cNvPr>
          <p:cNvSpPr txBox="1"/>
          <p:nvPr/>
        </p:nvSpPr>
        <p:spPr>
          <a:xfrm>
            <a:off x="6968691" y="6488668"/>
            <a:ext cx="206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 err="1">
                <a:solidFill>
                  <a:schemeClr val="bg1"/>
                </a:solidFill>
              </a:rPr>
              <a:t>khronos.org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0C33E6-5427-2246-8B7E-C76860B2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Vulkan?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9A53C6-98AE-4246-B4E1-AC82147C5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generation graphics and compute API</a:t>
            </a:r>
          </a:p>
          <a:p>
            <a:r>
              <a:rPr lang="en-US" dirty="0"/>
              <a:t>Features:</a:t>
            </a:r>
          </a:p>
          <a:p>
            <a:pPr lvl="1"/>
            <a:r>
              <a:rPr lang="en-US" dirty="0"/>
              <a:t>high-efficiency</a:t>
            </a:r>
          </a:p>
          <a:p>
            <a:pPr lvl="1"/>
            <a:r>
              <a:rPr lang="en-US" dirty="0"/>
              <a:t>cross-platform access to modern GPUs </a:t>
            </a:r>
          </a:p>
          <a:p>
            <a:pPr lvl="2"/>
            <a:r>
              <a:rPr lang="en-US" dirty="0"/>
              <a:t>PCs</a:t>
            </a:r>
          </a:p>
          <a:p>
            <a:pPr lvl="2"/>
            <a:r>
              <a:rPr lang="en-US" dirty="0"/>
              <a:t>consoles</a:t>
            </a:r>
          </a:p>
          <a:p>
            <a:pPr lvl="2"/>
            <a:r>
              <a:rPr lang="en-US" dirty="0"/>
              <a:t>mobile phones</a:t>
            </a:r>
          </a:p>
          <a:p>
            <a:pPr lvl="2"/>
            <a:r>
              <a:rPr lang="en-US" dirty="0"/>
              <a:t>embedded platforms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C0D2A7-7827-8B4A-89B8-9055B3487FB5}"/>
              </a:ext>
            </a:extLst>
          </p:cNvPr>
          <p:cNvSpPr txBox="1"/>
          <p:nvPr/>
        </p:nvSpPr>
        <p:spPr>
          <a:xfrm>
            <a:off x="6968691" y="6488668"/>
            <a:ext cx="206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</a:t>
            </a:r>
            <a:r>
              <a:rPr lang="en-US" dirty="0" err="1">
                <a:solidFill>
                  <a:schemeClr val="bg1"/>
                </a:solidFill>
              </a:rPr>
              <a:t>khronos.org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3393E-9859-774C-A8BE-EE426C2E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GLFW: </a:t>
            </a:r>
            <a:br>
              <a:rPr lang="en-US" dirty="0"/>
            </a:br>
            <a:r>
              <a:rPr lang="en-US" dirty="0"/>
              <a:t>Graphics Library </a:t>
            </a:r>
            <a:r>
              <a:rPr lang="en-US" dirty="0" err="1"/>
              <a:t>FrameWork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0F21BB-60A0-9B43-A714-16405D80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Written in C</a:t>
            </a:r>
          </a:p>
          <a:p>
            <a:r>
              <a:rPr lang="en-US" dirty="0"/>
              <a:t>Supports </a:t>
            </a:r>
          </a:p>
          <a:p>
            <a:pPr lvl="1"/>
            <a:r>
              <a:rPr lang="en-US" dirty="0"/>
              <a:t>Windows </a:t>
            </a:r>
          </a:p>
          <a:p>
            <a:pPr lvl="1"/>
            <a:r>
              <a:rPr lang="en-US" dirty="0"/>
              <a:t>macOS </a:t>
            </a:r>
          </a:p>
          <a:p>
            <a:pPr lvl="1"/>
            <a:r>
              <a:rPr lang="en-US" dirty="0"/>
              <a:t>two Unix (X11 and Wayland)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BFEA43E-2218-824B-A6D3-6C2994B17563}"/>
              </a:ext>
            </a:extLst>
          </p:cNvPr>
          <p:cNvSpPr txBox="1"/>
          <p:nvPr/>
        </p:nvSpPr>
        <p:spPr>
          <a:xfrm>
            <a:off x="5996539" y="6488668"/>
            <a:ext cx="30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https://</a:t>
            </a:r>
            <a:r>
              <a:rPr lang="en-US" dirty="0" err="1">
                <a:solidFill>
                  <a:schemeClr val="bg1"/>
                </a:solidFill>
              </a:rPr>
              <a:t>www.glfw.org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362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E3393E-9859-774C-A8BE-EE426C2E6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GLFW: </a:t>
            </a:r>
            <a:br>
              <a:rPr lang="en-US" dirty="0"/>
            </a:br>
            <a:r>
              <a:rPr lang="en-US" dirty="0"/>
              <a:t>Does Things We Don’t Want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30F21BB-60A0-9B43-A714-16405D808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GLFW provides a simple API for </a:t>
            </a:r>
          </a:p>
          <a:p>
            <a:pPr lvl="1"/>
            <a:r>
              <a:rPr lang="en-US" dirty="0"/>
              <a:t>creating windows</a:t>
            </a:r>
          </a:p>
          <a:p>
            <a:pPr lvl="1"/>
            <a:r>
              <a:rPr lang="en-US" dirty="0"/>
              <a:t>receiving input and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5CC13D3-D58F-D547-8D61-B9795B89DA58}"/>
              </a:ext>
            </a:extLst>
          </p:cNvPr>
          <p:cNvSpPr txBox="1"/>
          <p:nvPr/>
        </p:nvSpPr>
        <p:spPr>
          <a:xfrm>
            <a:off x="5996539" y="6488668"/>
            <a:ext cx="30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https://</a:t>
            </a:r>
            <a:r>
              <a:rPr lang="en-US" dirty="0" err="1">
                <a:solidFill>
                  <a:schemeClr val="bg1"/>
                </a:solidFill>
              </a:rPr>
              <a:t>www.glfw.org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016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6BBB77-B54C-6742-8875-78978F06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1882" y="274638"/>
            <a:ext cx="3854918" cy="1143000"/>
          </a:xfrm>
        </p:spPr>
        <p:txBody>
          <a:bodyPr/>
          <a:lstStyle/>
          <a:p>
            <a:r>
              <a:rPr lang="en-US" dirty="0"/>
              <a:t>GLFW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722AC0C-7160-7D4E-AE91-2DF535A8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65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38122E-93AF-4248-83C6-CE793C22B70D}"/>
              </a:ext>
            </a:extLst>
          </p:cNvPr>
          <p:cNvSpPr txBox="1"/>
          <p:nvPr/>
        </p:nvSpPr>
        <p:spPr>
          <a:xfrm>
            <a:off x="5996539" y="6488668"/>
            <a:ext cx="30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https://</a:t>
            </a:r>
            <a:r>
              <a:rPr lang="en-US" dirty="0" err="1">
                <a:solidFill>
                  <a:schemeClr val="bg1"/>
                </a:solidFill>
              </a:rPr>
              <a:t>www.glfw.org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675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u="sng" dirty="0"/>
              <a:t>Plan</a:t>
            </a:r>
            <a:r>
              <a:rPr lang="en-US" dirty="0"/>
              <a:t> (1/2)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714412"/>
              </p:ext>
            </p:extLst>
          </p:nvPr>
        </p:nvGraphicFramePr>
        <p:xfrm>
          <a:off x="457200" y="1178339"/>
          <a:ext cx="8229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0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8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55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89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84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Lec</a:t>
                      </a:r>
                      <a:r>
                        <a:rPr lang="en-US" dirty="0"/>
                        <a:t> 7 (shading), </a:t>
                      </a:r>
                    </a:p>
                    <a:p>
                      <a:r>
                        <a:rPr lang="en-US" strike="sngStrike" dirty="0"/>
                        <a:t>1F</a:t>
                      </a:r>
                      <a:r>
                        <a:rPr lang="en-US" strike="sngStrike" baseline="0" dirty="0"/>
                        <a:t> assigned, </a:t>
                      </a:r>
                    </a:p>
                    <a:p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1E due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Lec</a:t>
                      </a:r>
                      <a:r>
                        <a:rPr lang="en-US" dirty="0"/>
                        <a:t> 8 (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finish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shading, </a:t>
                      </a:r>
                      <a:r>
                        <a:rPr lang="en-US" baseline="0" dirty="0"/>
                        <a:t>GL</a:t>
                      </a:r>
                      <a:r>
                        <a:rPr lang="en-US" dirty="0"/>
                        <a:t>), </a:t>
                      </a:r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2A assigned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1F</a:t>
                      </a:r>
                      <a:r>
                        <a:rPr lang="en-US" strike="noStrike" baseline="0" dirty="0">
                          <a:solidFill>
                            <a:srgbClr val="FF0000"/>
                          </a:solidFill>
                        </a:rPr>
                        <a:t> assigned</a:t>
                      </a:r>
                      <a:endParaRPr lang="en-US" strike="sngStrike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1F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Lec</a:t>
                      </a:r>
                      <a:r>
                        <a:rPr lang="en-US" dirty="0"/>
                        <a:t> 9 (GL), </a:t>
                      </a:r>
                    </a:p>
                    <a:p>
                      <a:r>
                        <a:rPr lang="en-US" strike="sngStrike" dirty="0"/>
                        <a:t>2B</a:t>
                      </a:r>
                      <a:r>
                        <a:rPr lang="en-US" strike="sngStrike" baseline="0" dirty="0"/>
                        <a:t> assigned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2A 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assigned (sort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 of)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  <a:p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1F due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2B assigned</a:t>
                      </a:r>
                    </a:p>
                    <a:p>
                      <a:r>
                        <a:rPr lang="en-US" strike="sngStrike" dirty="0"/>
                        <a:t>Discussion of final projects / 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More</a:t>
                      </a:r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 GL </a:t>
                      </a:r>
                      <a:r>
                        <a:rPr lang="en-US" strike="sngStrike" dirty="0" smtClean="0"/>
                        <a:t>Quiz</a:t>
                      </a:r>
                      <a:r>
                        <a:rPr lang="en-US" strike="sngStrike" baseline="0" dirty="0" smtClean="0"/>
                        <a:t> </a:t>
                      </a:r>
                      <a:r>
                        <a:rPr lang="en-US" strike="sngStrike" baseline="0" dirty="0"/>
                        <a:t>3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2A due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err="1"/>
                        <a:t>Lec</a:t>
                      </a:r>
                      <a:r>
                        <a:rPr lang="en-US" strike="sngStrike" baseline="0" dirty="0"/>
                        <a:t> 11 </a:t>
                      </a:r>
                      <a:r>
                        <a:rPr lang="mr-IN" strike="sngStrike" baseline="0" dirty="0"/>
                        <a:t>–</a:t>
                      </a:r>
                      <a:r>
                        <a:rPr lang="en-US" strike="sngStrike" baseline="0" dirty="0"/>
                        <a:t> ray </a:t>
                      </a:r>
                      <a:r>
                        <a:rPr lang="en-US" strike="sngStrike" baseline="0" dirty="0" smtClean="0"/>
                        <a:t>tracing</a:t>
                      </a:r>
                    </a:p>
                    <a:p>
                      <a:r>
                        <a:rPr lang="en-US" strike="noStrike" baseline="0" dirty="0" smtClean="0">
                          <a:solidFill>
                            <a:srgbClr val="FF0000"/>
                          </a:solidFill>
                        </a:rPr>
                        <a:t>Even more GL</a:t>
                      </a:r>
                      <a:endParaRPr lang="en-US" strike="noStrike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noStrike" dirty="0">
                          <a:solidFill>
                            <a:srgbClr val="FF0000"/>
                          </a:solidFill>
                        </a:rPr>
                        <a:t>2B </a:t>
                      </a:r>
                      <a:r>
                        <a:rPr lang="en-US" strike="noStrike" dirty="0" smtClean="0">
                          <a:solidFill>
                            <a:srgbClr val="FF0000"/>
                          </a:solidFill>
                        </a:rPr>
                        <a:t>assigned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2A due</a:t>
                      </a:r>
                      <a:endParaRPr lang="en-US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/>
                        <a:t>More </a:t>
                      </a:r>
                      <a:r>
                        <a:rPr lang="en-US" dirty="0"/>
                        <a:t>discussion of final </a:t>
                      </a:r>
                      <a:r>
                        <a:rPr lang="en-US" dirty="0" smtClean="0"/>
                        <a:t>projects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Quiz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>
                          <a:solidFill>
                            <a:srgbClr val="FF0000"/>
                          </a:solidFill>
                        </a:rPr>
                        <a:t>2B due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8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Simple OpenGL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windows</a:t>
            </a:r>
          </a:p>
          <a:p>
            <a:r>
              <a:rPr lang="en-US" dirty="0"/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/>
              <a:t>Render</a:t>
            </a:r>
          </a:p>
        </p:txBody>
      </p:sp>
    </p:spTree>
    <p:extLst>
      <p:ext uri="{BB962C8B-B14F-4D97-AF65-F5344CB8AC3E}">
        <p14:creationId xmlns:p14="http://schemas.microsoft.com/office/powerpoint/2010/main" val="15636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Simple OpenGL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windows</a:t>
            </a:r>
          </a:p>
          <a:p>
            <a:r>
              <a:rPr lang="en-US" dirty="0"/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/>
              <a:t>Render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D830F3E-3F41-3747-97DC-A868C31F1245}"/>
              </a:ext>
            </a:extLst>
          </p:cNvPr>
          <p:cNvCxnSpPr/>
          <p:nvPr/>
        </p:nvCxnSpPr>
        <p:spPr>
          <a:xfrm flipH="1">
            <a:off x="3773103" y="1713297"/>
            <a:ext cx="760396" cy="125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6BF3-F5DD-9D4C-BB5D-A2464B22ACC4}"/>
              </a:ext>
            </a:extLst>
          </p:cNvPr>
          <p:cNvSpPr txBox="1"/>
          <p:nvPr/>
        </p:nvSpPr>
        <p:spPr>
          <a:xfrm>
            <a:off x="4572000" y="1251632"/>
            <a:ext cx="25399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done for you in 2A</a:t>
            </a:r>
          </a:p>
          <a:p>
            <a:r>
              <a:rPr lang="en-US" dirty="0"/>
              <a:t>Simple through GLFW</a:t>
            </a:r>
          </a:p>
          <a:p>
            <a:r>
              <a:rPr lang="en-US" dirty="0"/>
              <a:t>Will talk about this first</a:t>
            </a:r>
          </a:p>
        </p:txBody>
      </p:sp>
    </p:spTree>
    <p:extLst>
      <p:ext uri="{BB962C8B-B14F-4D97-AF65-F5344CB8AC3E}">
        <p14:creationId xmlns:p14="http://schemas.microsoft.com/office/powerpoint/2010/main" val="27538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Simple OpenGL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windows</a:t>
            </a:r>
          </a:p>
          <a:p>
            <a:r>
              <a:rPr lang="en-US" dirty="0"/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/>
              <a:t>Render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D830F3E-3F41-3747-97DC-A868C31F124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136808" y="5370898"/>
            <a:ext cx="856648" cy="265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6BF3-F5DD-9D4C-BB5D-A2464B22ACC4}"/>
              </a:ext>
            </a:extLst>
          </p:cNvPr>
          <p:cNvSpPr txBox="1"/>
          <p:nvPr/>
        </p:nvSpPr>
        <p:spPr>
          <a:xfrm>
            <a:off x="2993456" y="5174305"/>
            <a:ext cx="2662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done for you in 2A</a:t>
            </a:r>
          </a:p>
          <a:p>
            <a:r>
              <a:rPr lang="en-US" dirty="0"/>
              <a:t>Simple through GLFW</a:t>
            </a:r>
          </a:p>
          <a:p>
            <a:r>
              <a:rPr lang="en-US" dirty="0"/>
              <a:t>Will talk about this second</a:t>
            </a:r>
          </a:p>
        </p:txBody>
      </p:sp>
    </p:spTree>
    <p:extLst>
      <p:ext uri="{BB962C8B-B14F-4D97-AF65-F5344CB8AC3E}">
        <p14:creationId xmlns:p14="http://schemas.microsoft.com/office/powerpoint/2010/main" val="13912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Simple OpenGL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windows</a:t>
            </a:r>
          </a:p>
          <a:p>
            <a:r>
              <a:rPr lang="en-US" dirty="0"/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/>
              <a:t>Render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D830F3E-3F41-3747-97DC-A868C31F124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630779" y="3739793"/>
            <a:ext cx="683394" cy="3605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6BF3-F5DD-9D4C-BB5D-A2464B22ACC4}"/>
              </a:ext>
            </a:extLst>
          </p:cNvPr>
          <p:cNvSpPr txBox="1"/>
          <p:nvPr/>
        </p:nvSpPr>
        <p:spPr>
          <a:xfrm>
            <a:off x="6314173" y="3278128"/>
            <a:ext cx="26469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will be discussed for 2B.  In 2A, renders one time and you are done.</a:t>
            </a:r>
          </a:p>
        </p:txBody>
      </p:sp>
    </p:spTree>
    <p:extLst>
      <p:ext uri="{BB962C8B-B14F-4D97-AF65-F5344CB8AC3E}">
        <p14:creationId xmlns:p14="http://schemas.microsoft.com/office/powerpoint/2010/main" val="31246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Simple OpenGL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windows</a:t>
            </a:r>
          </a:p>
          <a:p>
            <a:r>
              <a:rPr lang="en-US" dirty="0"/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/>
              <a:t>Render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D830F3E-3F41-3747-97DC-A868C31F124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5948414" y="2581019"/>
            <a:ext cx="442762" cy="138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6BF3-F5DD-9D4C-BB5D-A2464B22ACC4}"/>
              </a:ext>
            </a:extLst>
          </p:cNvPr>
          <p:cNvSpPr txBox="1"/>
          <p:nvPr/>
        </p:nvSpPr>
        <p:spPr>
          <a:xfrm>
            <a:off x="6391176" y="2257850"/>
            <a:ext cx="264694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Majority of this </a:t>
            </a:r>
            <a:r>
              <a:rPr lang="en-US" dirty="0" smtClean="0"/>
              <a:t>lecture &amp; next.</a:t>
            </a:r>
            <a:endParaRPr lang="en-US" dirty="0"/>
          </a:p>
          <a:p>
            <a:r>
              <a:rPr lang="en-US" dirty="0" smtClean="0"/>
              <a:t>You do </a:t>
            </a:r>
            <a:r>
              <a:rPr lang="en-US" dirty="0"/>
              <a:t>both in 2A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F8754BFB-5FE9-8941-89BC-4BC5E8C7A0E0}"/>
              </a:ext>
            </a:extLst>
          </p:cNvPr>
          <p:cNvCxnSpPr>
            <a:cxnSpLocks/>
          </p:cNvCxnSpPr>
          <p:nvPr/>
        </p:nvCxnSpPr>
        <p:spPr>
          <a:xfrm flipH="1">
            <a:off x="6035040" y="2733416"/>
            <a:ext cx="356136" cy="260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3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74638"/>
            <a:ext cx="875968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remainder of this lecture </a:t>
            </a:r>
            <a:r>
              <a:rPr lang="en-US" dirty="0" smtClean="0"/>
              <a:t>and </a:t>
            </a:r>
            <a:r>
              <a:rPr lang="en-US" smtClean="0"/>
              <a:t>Thursday’s lecture are</a:t>
            </a:r>
            <a:r>
              <a:rPr lang="en-US" smtClean="0"/>
              <a:t> </a:t>
            </a:r>
            <a:r>
              <a:rPr lang="en-US" dirty="0"/>
              <a:t>made up of 4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Set up </a:t>
            </a:r>
            <a:r>
              <a:rPr lang="en-US" dirty="0" smtClean="0"/>
              <a:t>windows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Doing a render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Set up things to render (VBOs)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Set up how to render (</a:t>
            </a:r>
            <a:r>
              <a:rPr lang="en-US" dirty="0" err="1"/>
              <a:t>shaders</a:t>
            </a:r>
            <a:r>
              <a:rPr lang="en-US" dirty="0" smtClean="0"/>
              <a:t>)  (Thursday)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Set up windows</a:t>
            </a:r>
          </a:p>
          <a:p>
            <a:r>
              <a:rPr lang="en-US" dirty="0"/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/>
              <a:t>Render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D830F3E-3F41-3747-97DC-A868C31F1245}"/>
              </a:ext>
            </a:extLst>
          </p:cNvPr>
          <p:cNvCxnSpPr/>
          <p:nvPr/>
        </p:nvCxnSpPr>
        <p:spPr>
          <a:xfrm flipH="1">
            <a:off x="3773103" y="1713297"/>
            <a:ext cx="760396" cy="125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6BF3-F5DD-9D4C-BB5D-A2464B22ACC4}"/>
              </a:ext>
            </a:extLst>
          </p:cNvPr>
          <p:cNvSpPr txBox="1"/>
          <p:nvPr/>
        </p:nvSpPr>
        <p:spPr>
          <a:xfrm>
            <a:off x="4572000" y="1251632"/>
            <a:ext cx="25399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done for you in 2A</a:t>
            </a:r>
          </a:p>
          <a:p>
            <a:r>
              <a:rPr lang="en-US" dirty="0"/>
              <a:t>Simple through GLFW</a:t>
            </a:r>
          </a:p>
          <a:p>
            <a:r>
              <a:rPr lang="en-US" dirty="0"/>
              <a:t>Will talk about this first</a:t>
            </a:r>
          </a:p>
        </p:txBody>
      </p:sp>
    </p:spTree>
    <p:extLst>
      <p:ext uri="{BB962C8B-B14F-4D97-AF65-F5344CB8AC3E}">
        <p14:creationId xmlns:p14="http://schemas.microsoft.com/office/powerpoint/2010/main" val="7478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E488E6-F90C-B94F-A531-3D19043C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3F5940-6749-7944-A0EB-63B22A238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09" y="274638"/>
            <a:ext cx="7210880" cy="6232686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="" xmlns:a16="http://schemas.microsoft.com/office/drawing/2014/main" id="{C4C19F6E-C605-C34A-8115-A4B0FECB681B}"/>
              </a:ext>
            </a:extLst>
          </p:cNvPr>
          <p:cNvSpPr/>
          <p:nvPr/>
        </p:nvSpPr>
        <p:spPr>
          <a:xfrm flipH="1">
            <a:off x="4504621" y="5897905"/>
            <a:ext cx="2223437" cy="5534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???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5AF84D-D5A5-EB41-B826-38B1E12248F3}"/>
              </a:ext>
            </a:extLst>
          </p:cNvPr>
          <p:cNvSpPr txBox="1"/>
          <p:nvPr/>
        </p:nvSpPr>
        <p:spPr>
          <a:xfrm>
            <a:off x="3590223" y="6507324"/>
            <a:ext cx="566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www.glfw.org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documentation.html#example-code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B8152-CE93-8F48-88A5-0AB553D12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OpenGL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AFF6B3-2E1A-F64D-9F43-71EF5E2CA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 </a:t>
            </a:r>
            <a:r>
              <a:rPr lang="en-US" b="1" dirty="0"/>
              <a:t>OpenGL context</a:t>
            </a:r>
            <a:r>
              <a:rPr lang="en-US" dirty="0"/>
              <a:t> represents many things</a:t>
            </a:r>
          </a:p>
          <a:p>
            <a:pPr lvl="1"/>
            <a:r>
              <a:rPr lang="en-US" dirty="0"/>
              <a:t>A context stores all of the state associated with this instance of OpenGL</a:t>
            </a:r>
          </a:p>
          <a:p>
            <a:pPr lvl="1"/>
            <a:r>
              <a:rPr lang="en-US" dirty="0"/>
              <a:t>All of your buffers are within this context</a:t>
            </a:r>
          </a:p>
          <a:p>
            <a:r>
              <a:rPr lang="en-US" dirty="0"/>
              <a:t>If you have two OpenGL programs running, they can co-exist since each works in its own context</a:t>
            </a:r>
          </a:p>
          <a:p>
            <a:r>
              <a:rPr lang="en-US" dirty="0"/>
              <a:t>(Not something you need to worry about when writing your first GL programs)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0EADD9-01D0-884C-A5AF-487DCC6AF5A8}"/>
              </a:ext>
            </a:extLst>
          </p:cNvPr>
          <p:cNvSpPr txBox="1"/>
          <p:nvPr/>
        </p:nvSpPr>
        <p:spPr>
          <a:xfrm>
            <a:off x="3590223" y="6507324"/>
            <a:ext cx="5660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www.khronos.org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opengl</a:t>
            </a:r>
            <a:r>
              <a:rPr lang="en-US" dirty="0">
                <a:solidFill>
                  <a:schemeClr val="bg1"/>
                </a:solidFill>
              </a:rPr>
              <a:t>/wiki/</a:t>
            </a:r>
            <a:r>
              <a:rPr lang="en-US" dirty="0" err="1">
                <a:solidFill>
                  <a:schemeClr val="bg1"/>
                </a:solidFill>
              </a:rPr>
              <a:t>OpenGL_Context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7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6A2AA2-7F36-8C40-97EB-FF8AF1DF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Note: Abhishek’s program has some extra stuff – not worth worrying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9EE8BC-4956-D449-B125-8630EE44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EXCEPT:</a:t>
            </a:r>
          </a:p>
          <a:p>
            <a:pPr marL="800100" lvl="2" indent="0">
              <a:buNone/>
            </a:pPr>
            <a:r>
              <a:rPr lang="en-US" dirty="0"/>
              <a:t>  // uncomment these lines if on Apple OS X</a:t>
            </a:r>
          </a:p>
          <a:p>
            <a:pPr marL="800100" lvl="2" indent="0">
              <a:buNone/>
            </a:pPr>
            <a:r>
              <a:rPr lang="en-US" dirty="0"/>
              <a:t>  </a:t>
            </a:r>
            <a:r>
              <a:rPr lang="en-US" dirty="0" err="1"/>
              <a:t>glfwWindowHint</a:t>
            </a:r>
            <a:r>
              <a:rPr lang="en-US" dirty="0"/>
              <a:t>(GLFW_CONTEXT_VERSION_MAJOR, 3);</a:t>
            </a:r>
          </a:p>
          <a:p>
            <a:pPr marL="800100" lvl="2" indent="0">
              <a:buNone/>
            </a:pPr>
            <a:r>
              <a:rPr lang="en-US" dirty="0"/>
              <a:t>  </a:t>
            </a:r>
            <a:r>
              <a:rPr lang="en-US" dirty="0" err="1"/>
              <a:t>glfwWindowHint</a:t>
            </a:r>
            <a:r>
              <a:rPr lang="en-US" dirty="0"/>
              <a:t>(GLFW_CONTEXT_VERSION_MINOR, 2);</a:t>
            </a:r>
          </a:p>
          <a:p>
            <a:pPr marL="800100" lvl="2" indent="0">
              <a:buNone/>
            </a:pPr>
            <a:r>
              <a:rPr lang="en-US" dirty="0"/>
              <a:t>  </a:t>
            </a:r>
            <a:r>
              <a:rPr lang="en-US" dirty="0" err="1"/>
              <a:t>glfwWindowHint</a:t>
            </a:r>
            <a:r>
              <a:rPr lang="en-US" dirty="0"/>
              <a:t>(GLFW_OPENGL_FORWARD_COMPAT,   					     GL_TRUE);</a:t>
            </a:r>
          </a:p>
          <a:p>
            <a:pPr marL="800100" lvl="2" indent="0">
              <a:buNone/>
            </a:pPr>
            <a:r>
              <a:rPr lang="en-US" dirty="0"/>
              <a:t>  </a:t>
            </a:r>
            <a:r>
              <a:rPr lang="en-US" dirty="0" err="1"/>
              <a:t>glfwWindowHint</a:t>
            </a:r>
            <a:r>
              <a:rPr lang="en-US" dirty="0"/>
              <a:t>(GLFW_OPENGL_PROFILE, 									     GLFW_OPENGL_CORE_PROFILE);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Old: Thursday of Week 6 (in two days)</a:t>
            </a:r>
          </a:p>
          <a:p>
            <a:r>
              <a:rPr lang="en-US" dirty="0" smtClean="0"/>
              <a:t>Old: on matrices</a:t>
            </a:r>
          </a:p>
          <a:p>
            <a:r>
              <a:rPr lang="en-US" dirty="0" smtClean="0"/>
              <a:t>New: Thursday of Week 7 (in nine days)</a:t>
            </a:r>
          </a:p>
          <a:p>
            <a:r>
              <a:rPr lang="en-US" dirty="0" smtClean="0"/>
              <a:t>New: on </a:t>
            </a:r>
            <a:r>
              <a:rPr lang="en-US" dirty="0" err="1" smtClean="0"/>
              <a:t>Phong</a:t>
            </a:r>
            <a:r>
              <a:rPr lang="en-US" dirty="0" smtClean="0"/>
              <a:t> shading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0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windows</a:t>
            </a:r>
          </a:p>
          <a:p>
            <a:r>
              <a:rPr lang="en-US" dirty="0"/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Render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D830F3E-3F41-3747-97DC-A868C31F124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2136808" y="5370898"/>
            <a:ext cx="856648" cy="265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6BF3-F5DD-9D4C-BB5D-A2464B22ACC4}"/>
              </a:ext>
            </a:extLst>
          </p:cNvPr>
          <p:cNvSpPr txBox="1"/>
          <p:nvPr/>
        </p:nvSpPr>
        <p:spPr>
          <a:xfrm>
            <a:off x="2993456" y="5174305"/>
            <a:ext cx="266297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is done for you in 2A</a:t>
            </a:r>
          </a:p>
          <a:p>
            <a:r>
              <a:rPr lang="en-US" dirty="0"/>
              <a:t>Simple through GLFW</a:t>
            </a:r>
          </a:p>
          <a:p>
            <a:r>
              <a:rPr lang="en-US" dirty="0"/>
              <a:t>Will talk about this second</a:t>
            </a:r>
          </a:p>
        </p:txBody>
      </p:sp>
    </p:spTree>
    <p:extLst>
      <p:ext uri="{BB962C8B-B14F-4D97-AF65-F5344CB8AC3E}">
        <p14:creationId xmlns:p14="http://schemas.microsoft.com/office/powerpoint/2010/main" val="23895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FA4411-FA8B-1540-B0A4-8D41577F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Render: 3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D46F83-CE58-844C-98D8-9C9B92854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Initialize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Perform Render Actions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Finalize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72641-160A-7249-9992-8E014778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Step #1: Initialize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05BE27-0F6F-E54C-9F6D-A8F58E62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Need to clear everything off the screen from the last render</a:t>
            </a:r>
          </a:p>
          <a:p>
            <a:r>
              <a:rPr lang="en-US" dirty="0"/>
              <a:t>You did this in Project 1</a:t>
            </a:r>
          </a:p>
          <a:p>
            <a:pPr marL="0" indent="0">
              <a:buNone/>
            </a:pPr>
            <a:r>
              <a:rPr lang="en-US" dirty="0"/>
              <a:t>       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 ; </a:t>
            </a:r>
            <a:r>
              <a:rPr lang="en-US" dirty="0" err="1"/>
              <a:t>i</a:t>
            </a:r>
            <a:r>
              <a:rPr lang="en-US" dirty="0"/>
              <a:t> &lt; </a:t>
            </a:r>
            <a:r>
              <a:rPr lang="en-US" dirty="0" err="1"/>
              <a:t>npixels</a:t>
            </a:r>
            <a:r>
              <a:rPr lang="en-US" dirty="0"/>
              <a:t> ; </a:t>
            </a:r>
            <a:r>
              <a:rPr lang="en-US" dirty="0" err="1"/>
              <a:t>i</a:t>
            </a:r>
            <a:r>
              <a:rPr lang="en-US" dirty="0"/>
              <a:t>++)</a:t>
            </a:r>
          </a:p>
          <a:p>
            <a:pPr marL="0" indent="0">
              <a:buNone/>
            </a:pPr>
            <a:r>
              <a:rPr lang="en-US" dirty="0"/>
              <a:t>       {</a:t>
            </a:r>
          </a:p>
          <a:p>
            <a:pPr marL="0" indent="0">
              <a:buNone/>
            </a:pPr>
            <a:r>
              <a:rPr lang="en-US" dirty="0"/>
              <a:t>           </a:t>
            </a:r>
            <a:r>
              <a:rPr lang="en-US" dirty="0" err="1"/>
              <a:t>zbuffer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-1.0;</a:t>
            </a:r>
          </a:p>
          <a:p>
            <a:pPr marL="0" indent="0">
              <a:buNone/>
            </a:pPr>
            <a:r>
              <a:rPr lang="en-US" dirty="0"/>
              <a:t>           buffer[3*i+0] = 0;</a:t>
            </a:r>
          </a:p>
          <a:p>
            <a:pPr marL="0" indent="0">
              <a:buNone/>
            </a:pPr>
            <a:r>
              <a:rPr lang="en-US" dirty="0"/>
              <a:t>           buffer[3*i+1] = 0;</a:t>
            </a:r>
          </a:p>
          <a:p>
            <a:pPr marL="0" indent="0">
              <a:buNone/>
            </a:pPr>
            <a:r>
              <a:rPr lang="en-US" dirty="0"/>
              <a:t>           buffer[3*i+2] = 0;</a:t>
            </a:r>
          </a:p>
          <a:p>
            <a:pPr marL="0" indent="0">
              <a:buNone/>
            </a:pPr>
            <a:r>
              <a:rPr lang="en-US" dirty="0"/>
              <a:t>       }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72641-160A-7249-9992-8E014778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Step #1: Initialize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05BE27-0F6F-E54C-9F6D-A8F58E62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GL command: </a:t>
            </a:r>
            <a:r>
              <a:rPr lang="en-US" dirty="0" err="1"/>
              <a:t>glClear</a:t>
            </a:r>
            <a:endParaRPr lang="en-US" dirty="0"/>
          </a:p>
          <a:p>
            <a:r>
              <a:rPr lang="en-US" dirty="0"/>
              <a:t>Arguments: what to clear</a:t>
            </a:r>
          </a:p>
          <a:p>
            <a:pPr lvl="1"/>
            <a:r>
              <a:rPr lang="en-US" dirty="0"/>
              <a:t>Color buffer</a:t>
            </a:r>
          </a:p>
          <a:p>
            <a:pPr lvl="1"/>
            <a:r>
              <a:rPr lang="en-US" dirty="0"/>
              <a:t>Depth buffer </a:t>
            </a:r>
            <a:r>
              <a:rPr lang="en-US" dirty="0">
                <a:sym typeface="Wingdings" pitchFamily="2" charset="2"/>
              </a:rPr>
              <a:t> </a:t>
            </a:r>
            <a:r>
              <a:rPr lang="en-US" dirty="0"/>
              <a:t> Z buffer</a:t>
            </a:r>
          </a:p>
          <a:p>
            <a:pPr lvl="1"/>
            <a:endParaRPr lang="en-US" dirty="0"/>
          </a:p>
          <a:p>
            <a:r>
              <a:rPr lang="en-US" dirty="0"/>
              <a:t>Actual invocation: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glClear</a:t>
            </a:r>
            <a:r>
              <a:rPr lang="en-US" sz="2400" dirty="0"/>
              <a:t>(GL_COLOR_BUFFER_BIT | GL_DEPTH_BUFFER_BIT);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93B62F-289A-AA40-9D6E-A20F5CCA1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Render Step #2: </a:t>
            </a:r>
            <a:br>
              <a:rPr lang="en-US" dirty="0"/>
            </a:br>
            <a:r>
              <a:rPr lang="en-US" dirty="0"/>
              <a:t>Perform Render Actions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E0D0CD-ACD6-3549-BE80-0AECFADD5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 needs to know:</a:t>
            </a:r>
          </a:p>
          <a:p>
            <a:pPr lvl="1"/>
            <a:r>
              <a:rPr lang="en-US" dirty="0"/>
              <a:t>Geometry to render</a:t>
            </a:r>
          </a:p>
          <a:p>
            <a:pPr lvl="1"/>
            <a:r>
              <a:rPr lang="en-US" dirty="0"/>
              <a:t>How to render that geometry</a:t>
            </a:r>
          </a:p>
          <a:p>
            <a:r>
              <a:rPr lang="en-US" dirty="0"/>
              <a:t>After a clear, you have to instruct GL to render geometry</a:t>
            </a:r>
          </a:p>
          <a:p>
            <a:r>
              <a:rPr lang="en-US" dirty="0"/>
              <a:t>You can optionally tell it how to render that geometry during a render cycle</a:t>
            </a:r>
          </a:p>
          <a:p>
            <a:pPr lvl="1"/>
            <a:r>
              <a:rPr lang="en-US" dirty="0"/>
              <a:t>Or you can tell it ahead of time</a:t>
            </a:r>
          </a:p>
        </p:txBody>
      </p:sp>
    </p:spTree>
    <p:extLst>
      <p:ext uri="{BB962C8B-B14F-4D97-AF65-F5344CB8AC3E}">
        <p14:creationId xmlns:p14="http://schemas.microsoft.com/office/powerpoint/2010/main" val="35412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6CACC-80DD-3A47-A39E-65DE0FB7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Example Program (a little modified)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283B93-A52D-0140-95D2-6EF39558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/>
              <a:t>glUseProgram</a:t>
            </a:r>
            <a:r>
              <a:rPr lang="en-US" dirty="0"/>
              <a:t>(</a:t>
            </a:r>
            <a:r>
              <a:rPr lang="en-US" dirty="0" err="1"/>
              <a:t>shader_programme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glBindVertexArray</a:t>
            </a:r>
            <a:r>
              <a:rPr lang="en-US" dirty="0"/>
              <a:t>(</a:t>
            </a:r>
            <a:r>
              <a:rPr lang="en-US" dirty="0" err="1"/>
              <a:t>vao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while (!</a:t>
            </a:r>
            <a:r>
              <a:rPr lang="en-US" dirty="0" err="1"/>
              <a:t>glfwWindowShouldClose</a:t>
            </a:r>
            <a:r>
              <a:rPr lang="en-US" dirty="0"/>
              <a:t>(window)) {</a:t>
            </a:r>
          </a:p>
          <a:p>
            <a:pPr marL="0" indent="0">
              <a:buNone/>
            </a:pPr>
            <a:r>
              <a:rPr lang="en-US" dirty="0"/>
              <a:t>    // wipe the drawing surface clear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glClear</a:t>
            </a:r>
            <a:r>
              <a:rPr lang="en-US" dirty="0"/>
              <a:t>(GL_COLOR_BUFFER_BIT | 				</a:t>
            </a:r>
          </a:p>
          <a:p>
            <a:pPr marL="0" indent="0">
              <a:buNone/>
            </a:pPr>
            <a:r>
              <a:rPr lang="en-US" dirty="0"/>
              <a:t>		       GL_DEPTH_BUFFER_BIT);</a:t>
            </a:r>
          </a:p>
          <a:p>
            <a:pPr marL="0" indent="0">
              <a:buNone/>
            </a:pPr>
            <a:r>
              <a:rPr lang="en-US" dirty="0"/>
              <a:t>    // draw points 0-3 from the currently bound VAO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glDrawElements</a:t>
            </a:r>
            <a:r>
              <a:rPr lang="en-US" dirty="0"/>
              <a:t>( GL_TRIANGLES, 6, </a:t>
            </a:r>
          </a:p>
          <a:p>
            <a:pPr marL="0" indent="0">
              <a:buNone/>
            </a:pPr>
            <a:r>
              <a:rPr lang="en-US" dirty="0"/>
              <a:t>						GL_UNSIGNED_INT, NULL );</a:t>
            </a:r>
          </a:p>
          <a:p>
            <a:pPr marL="0" indent="0">
              <a:buNone/>
            </a:pPr>
            <a:r>
              <a:rPr lang="en-US" dirty="0"/>
              <a:t>     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CF7897E-E284-8F4A-82FC-76A7B4CD3AC8}"/>
              </a:ext>
            </a:extLst>
          </p:cNvPr>
          <p:cNvSpPr/>
          <p:nvPr/>
        </p:nvSpPr>
        <p:spPr>
          <a:xfrm>
            <a:off x="1203158" y="5765533"/>
            <a:ext cx="6737684" cy="9432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glUseProgram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glBindVertexArray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glDrawElements</a:t>
            </a:r>
            <a:r>
              <a:rPr lang="en-US" sz="2400" dirty="0">
                <a:solidFill>
                  <a:schemeClr val="tx1"/>
                </a:solidFill>
              </a:rPr>
              <a:t> will be discussed later this lecture</a:t>
            </a:r>
          </a:p>
        </p:txBody>
      </p:sp>
    </p:spTree>
    <p:extLst>
      <p:ext uri="{BB962C8B-B14F-4D97-AF65-F5344CB8AC3E}">
        <p14:creationId xmlns:p14="http://schemas.microsoft.com/office/powerpoint/2010/main" val="39533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6CACC-80DD-3A47-A39E-65DE0FB7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... But this works too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283B93-A52D-0140-95D2-6EF39558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 while (!</a:t>
            </a:r>
            <a:r>
              <a:rPr lang="en-US" dirty="0" err="1"/>
              <a:t>glfwWindowShouldClose</a:t>
            </a:r>
            <a:r>
              <a:rPr lang="en-US" dirty="0"/>
              <a:t>(window)) {</a:t>
            </a:r>
          </a:p>
          <a:p>
            <a:pPr marL="0" indent="0">
              <a:buNone/>
            </a:pPr>
            <a:r>
              <a:rPr lang="en-US" dirty="0"/>
              <a:t>    // wipe the drawing surface clear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glClear</a:t>
            </a:r>
            <a:r>
              <a:rPr lang="en-US" dirty="0"/>
              <a:t>(GL_COLOR_BUFFER_BIT | 				</a:t>
            </a:r>
          </a:p>
          <a:p>
            <a:pPr marL="0" indent="0">
              <a:buNone/>
            </a:pPr>
            <a:r>
              <a:rPr lang="en-US" dirty="0"/>
              <a:t>		       GL_DEPTH_BUFFER_BIT);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glUseProgram</a:t>
            </a:r>
            <a:r>
              <a:rPr lang="en-US" dirty="0"/>
              <a:t>(</a:t>
            </a:r>
            <a:r>
              <a:rPr lang="en-US" dirty="0" err="1"/>
              <a:t>shader_programme</a:t>
            </a:r>
            <a:r>
              <a:rPr lang="en-US" dirty="0" smtClean="0"/>
              <a:t>); </a:t>
            </a:r>
            <a:r>
              <a:rPr lang="en-US" sz="1900" dirty="0" smtClean="0">
                <a:solidFill>
                  <a:srgbClr val="FF0000"/>
                </a:solidFill>
              </a:rPr>
              <a:t>// modify </a:t>
            </a:r>
            <a:r>
              <a:rPr lang="en-US" sz="1900" dirty="0" err="1" smtClean="0">
                <a:solidFill>
                  <a:srgbClr val="FF0000"/>
                </a:solidFill>
              </a:rPr>
              <a:t>shader</a:t>
            </a:r>
            <a:r>
              <a:rPr lang="en-US" sz="1900" dirty="0" smtClean="0">
                <a:solidFill>
                  <a:srgbClr val="FF0000"/>
                </a:solidFill>
              </a:rPr>
              <a:t> each render</a:t>
            </a:r>
            <a:endParaRPr lang="en-US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glBindVertexArray</a:t>
            </a:r>
            <a:r>
              <a:rPr lang="en-US" dirty="0"/>
              <a:t>(</a:t>
            </a:r>
            <a:r>
              <a:rPr lang="en-US" dirty="0" err="1"/>
              <a:t>vao</a:t>
            </a:r>
            <a:r>
              <a:rPr lang="en-US" dirty="0" smtClean="0"/>
              <a:t>); </a:t>
            </a:r>
            <a:r>
              <a:rPr lang="en-US" sz="1900" dirty="0" smtClean="0">
                <a:solidFill>
                  <a:srgbClr val="FF0000"/>
                </a:solidFill>
              </a:rPr>
              <a:t>// modify geometry each render</a:t>
            </a:r>
            <a:endParaRPr lang="en-US" sz="1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    // draw points 0-3 from the currently bound VAO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glDrawElements</a:t>
            </a:r>
            <a:r>
              <a:rPr lang="en-US" dirty="0"/>
              <a:t>( GL_TRIANGLES, 6, </a:t>
            </a:r>
          </a:p>
          <a:p>
            <a:pPr marL="0" indent="0">
              <a:buNone/>
            </a:pPr>
            <a:r>
              <a:rPr lang="en-US" dirty="0"/>
              <a:t>						GL_UNSIGNED_INT, NULL );</a:t>
            </a:r>
          </a:p>
          <a:p>
            <a:pPr marL="0" indent="0">
              <a:buNone/>
            </a:pPr>
            <a:r>
              <a:rPr lang="en-US" dirty="0"/>
              <a:t>     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CF7897E-E284-8F4A-82FC-76A7B4CD3AC8}"/>
              </a:ext>
            </a:extLst>
          </p:cNvPr>
          <p:cNvSpPr/>
          <p:nvPr/>
        </p:nvSpPr>
        <p:spPr>
          <a:xfrm>
            <a:off x="1203158" y="5765533"/>
            <a:ext cx="6737684" cy="9432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glUseProgram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glBindVertexArray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glDrawElements</a:t>
            </a:r>
            <a:r>
              <a:rPr lang="en-US" sz="2400" dirty="0">
                <a:solidFill>
                  <a:schemeClr val="tx1"/>
                </a:solidFill>
              </a:rPr>
              <a:t> will be discussed later this lecture</a:t>
            </a:r>
          </a:p>
        </p:txBody>
      </p:sp>
    </p:spTree>
    <p:extLst>
      <p:ext uri="{BB962C8B-B14F-4D97-AF65-F5344CB8AC3E}">
        <p14:creationId xmlns:p14="http://schemas.microsoft.com/office/powerpoint/2010/main" val="291401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Step #3: Finalize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Finalize means getting the image to the viewer on the display</a:t>
            </a:r>
          </a:p>
          <a:p>
            <a:r>
              <a:rPr lang="en-US" dirty="0"/>
              <a:t>In graphics, maintain two copies of buffers</a:t>
            </a:r>
          </a:p>
          <a:p>
            <a:pPr lvl="1"/>
            <a:r>
              <a:rPr lang="en-US" dirty="0"/>
              <a:t>Copy #</a:t>
            </a:r>
            <a:r>
              <a:rPr lang="en-US" dirty="0" smtClean="0"/>
              <a:t>1 (“front buffer”): </a:t>
            </a:r>
            <a:r>
              <a:rPr lang="en-US" dirty="0"/>
              <a:t>given to the display for user to see</a:t>
            </a:r>
          </a:p>
          <a:p>
            <a:pPr lvl="1"/>
            <a:r>
              <a:rPr lang="en-US" dirty="0"/>
              <a:t>Copy #</a:t>
            </a:r>
            <a:r>
              <a:rPr lang="en-US" dirty="0" smtClean="0"/>
              <a:t>2 (“back buffer”): </a:t>
            </a:r>
            <a:r>
              <a:rPr lang="en-US" dirty="0"/>
              <a:t>being generated “right now”</a:t>
            </a:r>
          </a:p>
          <a:p>
            <a:r>
              <a:rPr lang="en-US" dirty="0"/>
              <a:t>When rendering is done, swap “copy #2” into “copy #1” and start over</a:t>
            </a:r>
          </a:p>
          <a:p>
            <a:r>
              <a:rPr lang="en-US" dirty="0"/>
              <a:t>Command:  </a:t>
            </a:r>
            <a:r>
              <a:rPr lang="en-US" dirty="0" err="1"/>
              <a:t>glfwSwapBuffers</a:t>
            </a:r>
            <a:r>
              <a:rPr lang="en-US" dirty="0"/>
              <a:t>(window);</a:t>
            </a:r>
          </a:p>
          <a:p>
            <a:pPr lvl="1"/>
            <a:r>
              <a:rPr lang="en-US" dirty="0"/>
              <a:t>(And there is an OpenGL equivalent)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807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172641-160A-7249-9992-8E014778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Double Buffered?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05BE27-0F6F-E54C-9F6D-A8F58E62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computer science idea: double buffering (or “multiple buffering”)</a:t>
            </a:r>
          </a:p>
          <a:p>
            <a:pPr lvl="1"/>
            <a:r>
              <a:rPr lang="en-US" dirty="0"/>
              <a:t>use of more than </a:t>
            </a:r>
            <a:r>
              <a:rPr lang="en-US" dirty="0" smtClean="0"/>
              <a:t>one buffer</a:t>
            </a:r>
            <a:r>
              <a:rPr lang="en-US" dirty="0"/>
              <a:t> to hold a block of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"reader</a:t>
            </a:r>
            <a:r>
              <a:rPr lang="en-US" dirty="0"/>
              <a:t>" </a:t>
            </a:r>
            <a:r>
              <a:rPr lang="en-US" dirty="0" smtClean="0"/>
              <a:t>sees </a:t>
            </a:r>
            <a:r>
              <a:rPr lang="en-US" dirty="0"/>
              <a:t>a complete (though perhaps old) version of the data, rather than a partially updated version of the data being created by </a:t>
            </a:r>
            <a:r>
              <a:rPr lang="en-US" dirty="0" smtClean="0"/>
              <a:t>a “writer”</a:t>
            </a:r>
          </a:p>
          <a:p>
            <a:r>
              <a:rPr lang="en-US" dirty="0" smtClean="0"/>
              <a:t>In other words: if you are continuously working on something, then regularly make a copy and show that to the user, rather than risking them see incomplete/partial versions</a:t>
            </a:r>
            <a:r>
              <a:rPr lang="en-US" dirty="0"/>
              <a:t> </a:t>
            </a:r>
            <a:endParaRPr lang="en-US" sz="24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2609" y="6394174"/>
            <a:ext cx="4780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</a:t>
            </a:r>
            <a:r>
              <a:rPr lang="en-US" dirty="0" err="1">
                <a:solidFill>
                  <a:schemeClr val="bg1"/>
                </a:solidFill>
              </a:rPr>
              <a:t>Multiple_buffering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3EDEB7-A919-9A41-A845-D7B65A66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8A58EC-7AE9-0D47-B983-7F27393E3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up windows</a:t>
            </a:r>
          </a:p>
          <a:p>
            <a:r>
              <a:rPr lang="en-US" dirty="0">
                <a:solidFill>
                  <a:srgbClr val="FF0000"/>
                </a:solidFill>
              </a:rPr>
              <a:t>Set up things to render (VBOs)</a:t>
            </a:r>
          </a:p>
          <a:p>
            <a:r>
              <a:rPr lang="en-US" dirty="0"/>
              <a:t>Set up how to render (shaders)</a:t>
            </a:r>
          </a:p>
          <a:p>
            <a:r>
              <a:rPr lang="en-US" dirty="0"/>
              <a:t>While (1)</a:t>
            </a:r>
          </a:p>
          <a:p>
            <a:pPr lvl="1"/>
            <a:r>
              <a:rPr lang="en-US" dirty="0"/>
              <a:t>Accept events, make changes</a:t>
            </a:r>
          </a:p>
          <a:p>
            <a:pPr lvl="2"/>
            <a:r>
              <a:rPr lang="en-US" dirty="0"/>
              <a:t>New camera positions, new geometry, etc.</a:t>
            </a:r>
          </a:p>
          <a:p>
            <a:pPr lvl="1"/>
            <a:r>
              <a:rPr lang="en-US" dirty="0"/>
              <a:t>Render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6D830F3E-3F41-3747-97DC-A868C31F124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48414" y="2581016"/>
            <a:ext cx="44276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6516BF3-F5DD-9D4C-BB5D-A2464B22ACC4}"/>
              </a:ext>
            </a:extLst>
          </p:cNvPr>
          <p:cNvSpPr txBox="1"/>
          <p:nvPr/>
        </p:nvSpPr>
        <p:spPr>
          <a:xfrm>
            <a:off x="6391176" y="2257850"/>
            <a:ext cx="26469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Majority of this </a:t>
            </a:r>
            <a:r>
              <a:rPr lang="en-US" dirty="0" smtClean="0"/>
              <a:t>lecture and you do both in 2A.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F8754BFB-5FE9-8941-89BC-4BC5E8C7A0E0}"/>
              </a:ext>
            </a:extLst>
          </p:cNvPr>
          <p:cNvCxnSpPr>
            <a:cxnSpLocks/>
          </p:cNvCxnSpPr>
          <p:nvPr/>
        </p:nvCxnSpPr>
        <p:spPr>
          <a:xfrm flipH="1">
            <a:off x="6035040" y="2733416"/>
            <a:ext cx="356136" cy="2600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6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u="sng" dirty="0"/>
              <a:t>Plan</a:t>
            </a:r>
            <a:r>
              <a:rPr lang="en-US" dirty="0"/>
              <a:t>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Early part of Week 8: 2B due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Rest of </a:t>
            </a:r>
            <a:r>
              <a:rPr lang="en-US" dirty="0" smtClean="0">
                <a:solidFill>
                  <a:srgbClr val="FF0000"/>
                </a:solidFill>
              </a:rPr>
              <a:t>Week 8 </a:t>
            </a:r>
            <a:r>
              <a:rPr lang="en-US" dirty="0" smtClean="0"/>
              <a:t>-&gt; Week 10 </a:t>
            </a:r>
            <a:r>
              <a:rPr lang="en-US" dirty="0">
                <a:sym typeface="Wingdings"/>
              </a:rPr>
              <a:t> you work on final projects</a:t>
            </a:r>
            <a:endParaRPr lang="en-US" dirty="0"/>
          </a:p>
          <a:p>
            <a:r>
              <a:rPr lang="en-US" dirty="0"/>
              <a:t>Lectures will be on misc. topics in graphics, esp. in support of final projects</a:t>
            </a:r>
          </a:p>
          <a:p>
            <a:r>
              <a:rPr lang="en-US" strike="sngStrike" dirty="0">
                <a:solidFill>
                  <a:srgbClr val="FF0000"/>
                </a:solidFill>
              </a:rPr>
              <a:t>Quiz 3 (Week 6): likely on matrices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Quiz 3 (Week 7): </a:t>
            </a:r>
            <a:r>
              <a:rPr lang="en-US" dirty="0" err="1" smtClean="0">
                <a:solidFill>
                  <a:srgbClr val="FF0000"/>
                </a:solidFill>
              </a:rPr>
              <a:t>Phong</a:t>
            </a:r>
            <a:r>
              <a:rPr lang="en-US" dirty="0" smtClean="0">
                <a:solidFill>
                  <a:srgbClr val="FF0000"/>
                </a:solidFill>
              </a:rPr>
              <a:t> shading</a:t>
            </a:r>
          </a:p>
          <a:p>
            <a:r>
              <a:rPr lang="en-US" dirty="0" smtClean="0"/>
              <a:t>Quiz </a:t>
            </a:r>
            <a:r>
              <a:rPr lang="en-US" dirty="0"/>
              <a:t>4 (Week 8): likely on GL</a:t>
            </a:r>
          </a:p>
          <a:p>
            <a:r>
              <a:rPr lang="en-US" dirty="0"/>
              <a:t>Quiz 5 (Week 10): likely on topics in final weeks</a:t>
            </a:r>
          </a:p>
        </p:txBody>
      </p:sp>
    </p:spTree>
    <p:extLst>
      <p:ext uri="{BB962C8B-B14F-4D97-AF65-F5344CB8AC3E}">
        <p14:creationId xmlns:p14="http://schemas.microsoft.com/office/powerpoint/2010/main" val="12717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Set up small things</a:t>
            </a:r>
          </a:p>
          <a:p>
            <a:pPr lvl="1"/>
            <a:r>
              <a:rPr lang="en-US" dirty="0" smtClean="0"/>
              <a:t>Wrap the small things up into one big thing</a:t>
            </a:r>
          </a:p>
          <a:p>
            <a:r>
              <a:rPr lang="en-US" dirty="0" smtClean="0"/>
              <a:t>More detail</a:t>
            </a:r>
          </a:p>
          <a:p>
            <a:pPr lvl="1"/>
            <a:r>
              <a:rPr lang="en-US" dirty="0" smtClean="0"/>
              <a:t>Small things are buffers / Vertex Buffer Objects (VBOs)</a:t>
            </a:r>
          </a:p>
          <a:p>
            <a:pPr lvl="1"/>
            <a:r>
              <a:rPr lang="en-US" dirty="0" smtClean="0"/>
              <a:t>Big things are arrays of buffers / Vertex Array Object (VAOs)</a:t>
            </a:r>
          </a:p>
          <a:p>
            <a:r>
              <a:rPr lang="en-US" dirty="0" smtClean="0"/>
              <a:t>Lecture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tarts with VBO and then go on to VAO</a:t>
            </a:r>
          </a:p>
          <a:p>
            <a:pPr lvl="1"/>
            <a:r>
              <a:rPr lang="en-US" dirty="0" smtClean="0"/>
              <a:t>Focuses on starter code for 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Walking Through the Starter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" y="1417638"/>
            <a:ext cx="4444093" cy="271831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5479" y="1600200"/>
            <a:ext cx="449852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4 points: </a:t>
            </a:r>
          </a:p>
          <a:p>
            <a:pPr lvl="1"/>
            <a:r>
              <a:rPr lang="en-US" dirty="0" smtClean="0"/>
              <a:t>V0 = (0.5, 0, 0), red</a:t>
            </a:r>
          </a:p>
          <a:p>
            <a:pPr lvl="1"/>
            <a:r>
              <a:rPr lang="en-US" dirty="0" smtClean="0"/>
              <a:t>V1 = (0, 0, 0), green</a:t>
            </a:r>
          </a:p>
          <a:p>
            <a:pPr lvl="1"/>
            <a:r>
              <a:rPr lang="en-US" dirty="0" smtClean="0"/>
              <a:t>V2 = (0, .5, 0), blue</a:t>
            </a:r>
          </a:p>
          <a:p>
            <a:pPr lvl="1"/>
            <a:r>
              <a:rPr lang="en-US" dirty="0" smtClean="0"/>
              <a:t>V3 = (-0.5, 0, 0), red</a:t>
            </a:r>
          </a:p>
          <a:p>
            <a:r>
              <a:rPr lang="en-US" dirty="0" smtClean="0"/>
              <a:t>6 indices for 2 triangles</a:t>
            </a:r>
          </a:p>
          <a:p>
            <a:pPr lvl="1"/>
            <a:r>
              <a:rPr lang="en-US" dirty="0" smtClean="0"/>
              <a:t>Triangle 0: (V0,V1,V2)</a:t>
            </a:r>
          </a:p>
          <a:p>
            <a:pPr lvl="1"/>
            <a:r>
              <a:rPr lang="en-US" dirty="0" smtClean="0"/>
              <a:t>Triangle 1: (V1,V2,V3)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glGenBuffers</a:t>
            </a:r>
            <a:r>
              <a:rPr lang="en-US" dirty="0" smtClean="0"/>
              <a:t> / </a:t>
            </a:r>
            <a:r>
              <a:rPr lang="en-US" dirty="0" err="1" smtClean="0"/>
              <a:t>glBindBuffers</a:t>
            </a:r>
            <a:r>
              <a:rPr lang="en-US" dirty="0" smtClean="0"/>
              <a:t> / </a:t>
            </a:r>
            <a:r>
              <a:rPr lang="en-US" dirty="0" err="1" smtClean="0"/>
              <a:t>glBufferData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3559629"/>
            <a:ext cx="8229600" cy="2076677"/>
          </a:xfrm>
        </p:spPr>
        <p:txBody>
          <a:bodyPr/>
          <a:lstStyle/>
          <a:p>
            <a:r>
              <a:rPr lang="en-US" dirty="0" err="1" smtClean="0"/>
              <a:t>GLuint</a:t>
            </a:r>
            <a:r>
              <a:rPr lang="en-US" dirty="0" smtClean="0"/>
              <a:t>: this is an unsigned integer, but OpenGL defines its own type so it can deal with portability issues (like 32 bits vs 64 bits)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1702707"/>
            <a:ext cx="8915400" cy="108535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79614" y="1992086"/>
            <a:ext cx="710293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2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glGenBuffers</a:t>
            </a:r>
            <a:r>
              <a:rPr lang="en-US" dirty="0" smtClean="0"/>
              <a:t> / </a:t>
            </a:r>
            <a:r>
              <a:rPr lang="en-US" dirty="0" err="1" smtClean="0"/>
              <a:t>glBindBuffers</a:t>
            </a:r>
            <a:r>
              <a:rPr lang="en-US" dirty="0" smtClean="0"/>
              <a:t> / </a:t>
            </a:r>
            <a:r>
              <a:rPr lang="en-US" dirty="0" err="1" smtClean="0"/>
              <a:t>glBufferData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08" y="3073129"/>
            <a:ext cx="8229600" cy="2862307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glGenBuffers</a:t>
            </a:r>
            <a:endParaRPr lang="en-US" dirty="0" smtClean="0"/>
          </a:p>
          <a:p>
            <a:pPr lvl="1"/>
            <a:r>
              <a:rPr lang="en-US" dirty="0" smtClean="0"/>
              <a:t>Asks OpenGL to generate a new buffer for the programmer to work with</a:t>
            </a:r>
          </a:p>
          <a:p>
            <a:pPr lvl="1"/>
            <a:r>
              <a:rPr lang="en-US" dirty="0" smtClean="0"/>
              <a:t>That buffer will have a unique identifier (</a:t>
            </a:r>
            <a:r>
              <a:rPr lang="en-US" dirty="0" err="1" smtClean="0"/>
              <a:t>points_vbo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unique identifier is useful: lets programmer tell OpenGL which buffer they want to operate 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1702707"/>
            <a:ext cx="8915400" cy="108535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46958" y="2245382"/>
            <a:ext cx="143691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5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glGenBuffers</a:t>
            </a:r>
            <a:r>
              <a:rPr lang="en-US" dirty="0" smtClean="0"/>
              <a:t> / </a:t>
            </a:r>
            <a:r>
              <a:rPr lang="en-US" dirty="0" err="1" smtClean="0"/>
              <a:t>glBindBuffers</a:t>
            </a:r>
            <a:r>
              <a:rPr lang="en-US" dirty="0" smtClean="0"/>
              <a:t> / </a:t>
            </a:r>
            <a:r>
              <a:rPr lang="en-US" dirty="0" err="1" smtClean="0"/>
              <a:t>glBufferData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8" y="3224893"/>
            <a:ext cx="8229600" cy="277585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glBindBuffer</a:t>
            </a:r>
            <a:endParaRPr lang="en-US" dirty="0" smtClean="0"/>
          </a:p>
          <a:p>
            <a:pPr lvl="1"/>
            <a:r>
              <a:rPr lang="en-US" dirty="0" smtClean="0"/>
              <a:t>Buffers can operate on different types of “targets”</a:t>
            </a:r>
          </a:p>
          <a:p>
            <a:pPr lvl="2"/>
            <a:r>
              <a:rPr lang="en-US" dirty="0" smtClean="0"/>
              <a:t>(I think types would be a better word than targets)</a:t>
            </a:r>
          </a:p>
          <a:p>
            <a:pPr lvl="1"/>
            <a:r>
              <a:rPr lang="en-US" dirty="0" err="1" smtClean="0"/>
              <a:t>glBindBuffer</a:t>
            </a:r>
            <a:r>
              <a:rPr lang="en-US" dirty="0" smtClean="0"/>
              <a:t> says what type of target a buffer will operate on</a:t>
            </a:r>
          </a:p>
          <a:p>
            <a:pPr lvl="1"/>
            <a:r>
              <a:rPr lang="en-US" dirty="0" smtClean="0"/>
              <a:t>It also makes the buffer “active,” meaning subsequent GL calls will use this buffer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1702707"/>
            <a:ext cx="8915400" cy="108535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87779" y="2465615"/>
            <a:ext cx="143691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 for </a:t>
            </a:r>
            <a:r>
              <a:rPr lang="en-US" dirty="0" err="1" smtClean="0"/>
              <a:t>glBindBuffers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859" y="1600200"/>
            <a:ext cx="331001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We will use the ones underlined in red</a:t>
            </a:r>
          </a:p>
          <a:p>
            <a:r>
              <a:rPr lang="en-US" dirty="0" smtClean="0"/>
              <a:t>Distinction</a:t>
            </a:r>
          </a:p>
          <a:p>
            <a:pPr lvl="1"/>
            <a:r>
              <a:rPr lang="en-US" dirty="0" smtClean="0"/>
              <a:t>Is this the data?</a:t>
            </a:r>
          </a:p>
          <a:p>
            <a:pPr lvl="1"/>
            <a:r>
              <a:rPr lang="en-US" dirty="0" smtClean="0"/>
              <a:t>Or are these indices into existing data?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3" y="1417638"/>
            <a:ext cx="5466588" cy="431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212272" y="1910442"/>
            <a:ext cx="1232807" cy="816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2271" y="3624943"/>
            <a:ext cx="1926772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5079" y="6509306"/>
            <a:ext cx="783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www.khronos.org</a:t>
            </a:r>
            <a:r>
              <a:rPr lang="en-US" dirty="0">
                <a:solidFill>
                  <a:schemeClr val="bg1"/>
                </a:solidFill>
              </a:rPr>
              <a:t>/registry/OpenGL-</a:t>
            </a:r>
            <a:r>
              <a:rPr lang="en-US" dirty="0" err="1">
                <a:solidFill>
                  <a:schemeClr val="bg1"/>
                </a:solidFill>
              </a:rPr>
              <a:t>Refpages</a:t>
            </a:r>
            <a:r>
              <a:rPr lang="en-US" dirty="0">
                <a:solidFill>
                  <a:schemeClr val="bg1"/>
                </a:solidFill>
              </a:rPr>
              <a:t>/gl4/html/</a:t>
            </a:r>
            <a:r>
              <a:rPr lang="en-US" dirty="0" err="1">
                <a:solidFill>
                  <a:schemeClr val="bg1"/>
                </a:solidFill>
              </a:rPr>
              <a:t>glBindBuffer.xhtml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glGenBuffers</a:t>
            </a:r>
            <a:r>
              <a:rPr lang="en-US" dirty="0" smtClean="0"/>
              <a:t> / </a:t>
            </a:r>
            <a:r>
              <a:rPr lang="en-US" dirty="0" err="1" smtClean="0"/>
              <a:t>glBindBuffers</a:t>
            </a:r>
            <a:r>
              <a:rPr lang="en-US" dirty="0" smtClean="0"/>
              <a:t> / </a:t>
            </a:r>
            <a:r>
              <a:rPr lang="en-US" dirty="0" err="1" smtClean="0"/>
              <a:t>glBufferData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8" y="3224893"/>
            <a:ext cx="8229600" cy="2775857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glBufferData</a:t>
            </a:r>
            <a:endParaRPr lang="en-US" dirty="0" smtClean="0"/>
          </a:p>
          <a:p>
            <a:pPr lvl="1"/>
            <a:r>
              <a:rPr lang="en-US" dirty="0" smtClean="0"/>
              <a:t>Tells OpenGL about your actual data</a:t>
            </a:r>
          </a:p>
          <a:p>
            <a:pPr lvl="1"/>
            <a:r>
              <a:rPr lang="en-US" dirty="0" smtClean="0"/>
              <a:t>Notes: </a:t>
            </a:r>
          </a:p>
          <a:p>
            <a:pPr lvl="2"/>
            <a:r>
              <a:rPr lang="en-US" dirty="0" smtClean="0"/>
              <a:t>“target” (GL_ARRAY_BUFFER) is repeated</a:t>
            </a:r>
          </a:p>
          <a:p>
            <a:pPr lvl="2"/>
            <a:r>
              <a:rPr lang="en-US" dirty="0" smtClean="0"/>
              <a:t>Passing 48 bytes, but not saying anything (yet) about how to interpret the data</a:t>
            </a:r>
          </a:p>
          <a:p>
            <a:pPr lvl="2"/>
            <a:r>
              <a:rPr lang="en-US" dirty="0" smtClean="0"/>
              <a:t>GL_STATIC_DRAW tells OpenGL about the usage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1702707"/>
            <a:ext cx="8915400" cy="108535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95943" y="2702379"/>
            <a:ext cx="143691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6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glBufferData</a:t>
            </a:r>
            <a:r>
              <a:rPr lang="en-US" dirty="0" smtClean="0"/>
              <a:t>: usage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778"/>
            <a:ext cx="8229600" cy="4525963"/>
          </a:xfrm>
        </p:spPr>
        <p:txBody>
          <a:bodyPr/>
          <a:lstStyle/>
          <a:p>
            <a:r>
              <a:rPr lang="en-US" dirty="0" smtClean="0"/>
              <a:t>Hint to OpenGL about how data will be used</a:t>
            </a:r>
          </a:p>
          <a:p>
            <a:r>
              <a:rPr lang="en-US" dirty="0" smtClean="0"/>
              <a:t>Two parts: </a:t>
            </a:r>
          </a:p>
          <a:p>
            <a:pPr lvl="1"/>
            <a:r>
              <a:rPr lang="en-US" dirty="0" smtClean="0"/>
              <a:t>Frequency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of access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Nature of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access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493" y="2247814"/>
            <a:ext cx="6249307" cy="167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129716"/>
            <a:ext cx="6858000" cy="1931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2421" y="6502251"/>
            <a:ext cx="7877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www.khronos.org</a:t>
            </a:r>
            <a:r>
              <a:rPr lang="en-US" dirty="0">
                <a:solidFill>
                  <a:schemeClr val="bg1"/>
                </a:solidFill>
              </a:rPr>
              <a:t>/registry/OpenGL-</a:t>
            </a:r>
            <a:r>
              <a:rPr lang="en-US" dirty="0" err="1">
                <a:solidFill>
                  <a:schemeClr val="bg1"/>
                </a:solidFill>
              </a:rPr>
              <a:t>Refpages</a:t>
            </a:r>
            <a:r>
              <a:rPr lang="en-US" dirty="0">
                <a:solidFill>
                  <a:schemeClr val="bg1"/>
                </a:solidFill>
              </a:rPr>
              <a:t>/gl4/html/</a:t>
            </a:r>
            <a:r>
              <a:rPr lang="en-US" dirty="0" err="1">
                <a:solidFill>
                  <a:schemeClr val="bg1"/>
                </a:solidFill>
              </a:rPr>
              <a:t>glBufferData.xhtml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5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glGenBuffers</a:t>
            </a:r>
            <a:r>
              <a:rPr lang="en-US" dirty="0" smtClean="0"/>
              <a:t> / </a:t>
            </a:r>
            <a:r>
              <a:rPr lang="en-US" dirty="0" err="1" smtClean="0"/>
              <a:t>glBindBuffers</a:t>
            </a:r>
            <a:r>
              <a:rPr lang="en-US" dirty="0" smtClean="0"/>
              <a:t> / </a:t>
            </a:r>
            <a:r>
              <a:rPr lang="en-US" dirty="0" err="1" smtClean="0"/>
              <a:t>glBufferData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8" y="3224893"/>
            <a:ext cx="8229600" cy="27758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 what did this code do?</a:t>
            </a:r>
          </a:p>
          <a:p>
            <a:r>
              <a:rPr lang="en-US" dirty="0" smtClean="0"/>
              <a:t>1) asked GL to make a buffer</a:t>
            </a:r>
          </a:p>
          <a:p>
            <a:r>
              <a:rPr lang="en-US" dirty="0" smtClean="0"/>
              <a:t>2) told GL the buffer would be used to store an array</a:t>
            </a:r>
          </a:p>
          <a:p>
            <a:r>
              <a:rPr lang="en-US" dirty="0" smtClean="0"/>
              <a:t>3) told GL the actual data to put in the buffer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1702707"/>
            <a:ext cx="8915400" cy="108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Starter Code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54704"/>
            <a:ext cx="8686800" cy="306939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204357" y="4620986"/>
            <a:ext cx="138793" cy="547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4499" y="5225143"/>
            <a:ext cx="2773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This one is indices, not 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1778"/>
            <a:ext cx="9144000" cy="463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Vertex Buffer Object versus</a:t>
            </a:r>
            <a:br>
              <a:rPr lang="en-US" dirty="0" smtClean="0"/>
            </a:br>
            <a:r>
              <a:rPr lang="en-US" dirty="0" smtClean="0"/>
              <a:t>Vertex Array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Vertex </a:t>
            </a:r>
            <a:r>
              <a:rPr lang="en-US" dirty="0"/>
              <a:t>Buffer Object (VBO</a:t>
            </a:r>
            <a:r>
              <a:rPr lang="en-US" dirty="0" smtClean="0"/>
              <a:t>):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emory buffer in your GPU</a:t>
            </a:r>
          </a:p>
          <a:p>
            <a:pPr lvl="1"/>
            <a:r>
              <a:rPr lang="en-US" dirty="0" smtClean="0"/>
              <a:t>Contains information about vertices</a:t>
            </a:r>
          </a:p>
          <a:p>
            <a:r>
              <a:rPr lang="en-US" dirty="0" smtClean="0"/>
              <a:t>Vertex Array Object (VAO):</a:t>
            </a:r>
          </a:p>
          <a:p>
            <a:pPr lvl="1"/>
            <a:r>
              <a:rPr lang="en-US" dirty="0" smtClean="0"/>
              <a:t>Contains one or more VBOs</a:t>
            </a:r>
          </a:p>
          <a:p>
            <a:pPr lvl="1"/>
            <a:r>
              <a:rPr lang="en-US" dirty="0" smtClean="0"/>
              <a:t>Should contain a “complete” </a:t>
            </a:r>
            <a:r>
              <a:rPr lang="en-US" dirty="0" err="1" smtClean="0"/>
              <a:t>renderable</a:t>
            </a:r>
            <a:r>
              <a:rPr lang="en-US" dirty="0" smtClean="0"/>
              <a:t> object</a:t>
            </a:r>
          </a:p>
          <a:p>
            <a:r>
              <a:rPr lang="en-US" dirty="0" smtClean="0"/>
              <a:t>Summary:</a:t>
            </a:r>
          </a:p>
          <a:p>
            <a:pPr lvl="1"/>
            <a:r>
              <a:rPr lang="en-US" dirty="0" smtClean="0"/>
              <a:t>VBOs store your vertex data</a:t>
            </a:r>
          </a:p>
          <a:p>
            <a:pPr lvl="1"/>
            <a:r>
              <a:rPr lang="en-US" dirty="0" smtClean="0"/>
              <a:t>VAOs wrap up VBOs into something that can be rendered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 in Starter Code:</a:t>
            </a:r>
            <a:br>
              <a:rPr lang="en-US" dirty="0" smtClean="0"/>
            </a:br>
            <a:r>
              <a:rPr lang="en-US" dirty="0" smtClean="0"/>
              <a:t>Make a VAO and put VBOs into VAO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6679"/>
            <a:ext cx="5739493" cy="22156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2" y="3762352"/>
            <a:ext cx="8229600" cy="286230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glGenVertexArrays</a:t>
            </a:r>
            <a:endParaRPr lang="en-US" dirty="0" smtClean="0"/>
          </a:p>
          <a:p>
            <a:pPr lvl="1"/>
            <a:r>
              <a:rPr lang="en-US" dirty="0" smtClean="0"/>
              <a:t>Just like </a:t>
            </a:r>
            <a:r>
              <a:rPr lang="en-US" dirty="0" err="1" smtClean="0"/>
              <a:t>glGenBuffers</a:t>
            </a:r>
            <a:r>
              <a:rPr lang="en-US" dirty="0" smtClean="0"/>
              <a:t>, but for VAOs</a:t>
            </a:r>
          </a:p>
          <a:p>
            <a:pPr lvl="1"/>
            <a:r>
              <a:rPr lang="en-US" dirty="0" smtClean="0"/>
              <a:t>Asks OpenGL to generate a new VAO for the programmer to work with</a:t>
            </a:r>
          </a:p>
          <a:p>
            <a:pPr lvl="1"/>
            <a:r>
              <a:rPr lang="en-US" dirty="0" smtClean="0"/>
              <a:t>That buffer will have a unique identifier (</a:t>
            </a:r>
            <a:r>
              <a:rPr lang="en-US" dirty="0" err="1" smtClean="0"/>
              <a:t>vao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unique identifier is useful: lets programmer tell OpenGL which buffer they want to operate on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371600" y="1943100"/>
            <a:ext cx="1698171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 in Starter Code:</a:t>
            </a:r>
            <a:br>
              <a:rPr lang="en-US" dirty="0" smtClean="0"/>
            </a:br>
            <a:r>
              <a:rPr lang="en-US" dirty="0" smtClean="0"/>
              <a:t>Make a VAO and put VBOs into VAO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6679"/>
            <a:ext cx="5739493" cy="22156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2" y="3762352"/>
            <a:ext cx="8229600" cy="286230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glBindVertexArray</a:t>
            </a:r>
            <a:endParaRPr lang="en-US" dirty="0" smtClean="0"/>
          </a:p>
          <a:p>
            <a:pPr lvl="1"/>
            <a:r>
              <a:rPr lang="en-US" dirty="0" smtClean="0"/>
              <a:t>Just like </a:t>
            </a:r>
            <a:r>
              <a:rPr lang="en-US" dirty="0" err="1" smtClean="0"/>
              <a:t>glBindBuffer</a:t>
            </a:r>
            <a:r>
              <a:rPr lang="en-US" dirty="0" smtClean="0"/>
              <a:t>, but for VAOs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also makes the buffer “active,” meaning subsequent GL calls will use this </a:t>
            </a:r>
            <a:r>
              <a:rPr lang="en-US" dirty="0" smtClean="0"/>
              <a:t>buffer</a:t>
            </a:r>
          </a:p>
          <a:p>
            <a:pPr lvl="2"/>
            <a:r>
              <a:rPr lang="en-US" dirty="0" err="1" smtClean="0"/>
              <a:t>glBindBuffer</a:t>
            </a:r>
            <a:r>
              <a:rPr lang="en-US" dirty="0" smtClean="0"/>
              <a:t> commands will put the VBOs into this VAO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71600" y="2130879"/>
            <a:ext cx="1698171" cy="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 in Starter Code:</a:t>
            </a:r>
            <a:br>
              <a:rPr lang="en-US" dirty="0" smtClean="0"/>
            </a:br>
            <a:r>
              <a:rPr lang="en-US" dirty="0" smtClean="0"/>
              <a:t>Make a VAO and put VBOs into VAO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6679"/>
            <a:ext cx="5739493" cy="22156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2" y="3762352"/>
            <a:ext cx="8531678" cy="286230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We’ve seen this before!</a:t>
            </a:r>
          </a:p>
          <a:p>
            <a:r>
              <a:rPr lang="en-US" dirty="0" smtClean="0"/>
              <a:t>Further, this code could be tightened up</a:t>
            </a:r>
          </a:p>
          <a:p>
            <a:r>
              <a:rPr lang="en-US" dirty="0" smtClean="0"/>
              <a:t>Could start by building VAO, and then build VBOs are part of the VAO building process</a:t>
            </a:r>
          </a:p>
          <a:p>
            <a:pPr lvl="1"/>
            <a:r>
              <a:rPr lang="en-US" dirty="0" smtClean="0"/>
              <a:t>(Call </a:t>
            </a:r>
            <a:r>
              <a:rPr lang="en-US" dirty="0" err="1" smtClean="0"/>
              <a:t>glBindBuffer</a:t>
            </a:r>
            <a:r>
              <a:rPr lang="en-US" dirty="0" smtClean="0"/>
              <a:t> once, not twice)</a:t>
            </a:r>
          </a:p>
          <a:p>
            <a:r>
              <a:rPr lang="en-US" dirty="0" smtClean="0"/>
              <a:t>I like how Abhishek set it up </a:t>
            </a:r>
            <a:r>
              <a:rPr lang="mr-IN" dirty="0" smtClean="0"/>
              <a:t>–</a:t>
            </a:r>
            <a:r>
              <a:rPr lang="en-US" dirty="0" smtClean="0"/>
              <a:t> easier to understand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2326821"/>
            <a:ext cx="1265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7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 in Starter Code:</a:t>
            </a:r>
            <a:br>
              <a:rPr lang="en-US" dirty="0" smtClean="0"/>
            </a:br>
            <a:r>
              <a:rPr lang="en-US" dirty="0" smtClean="0"/>
              <a:t>Make a VAO and put VBOs into VAO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6679"/>
            <a:ext cx="5739493" cy="22156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2" y="3762352"/>
            <a:ext cx="8531678" cy="286230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Tells GL how to interpret a VBO within the VAO</a:t>
            </a:r>
          </a:p>
          <a:p>
            <a:r>
              <a:rPr lang="en-US" dirty="0" smtClean="0"/>
              <a:t>This one is for the 0</a:t>
            </a:r>
            <a:r>
              <a:rPr lang="en-US" baseline="30000" dirty="0" smtClean="0"/>
              <a:t>th</a:t>
            </a:r>
            <a:r>
              <a:rPr lang="en-US" dirty="0" smtClean="0"/>
              <a:t> VBO, which is </a:t>
            </a:r>
            <a:r>
              <a:rPr lang="en-US" dirty="0" err="1" smtClean="0"/>
              <a:t>points_vbo</a:t>
            </a:r>
            <a:endParaRPr lang="en-US" dirty="0" smtClean="0"/>
          </a:p>
          <a:p>
            <a:r>
              <a:rPr lang="en-US" dirty="0" smtClean="0"/>
              <a:t>Arguments:</a:t>
            </a:r>
          </a:p>
          <a:p>
            <a:pPr lvl="1"/>
            <a:r>
              <a:rPr lang="en-US" dirty="0" smtClean="0"/>
              <a:t>0: the 0th VBO </a:t>
            </a:r>
            <a:r>
              <a:rPr lang="mr-IN" dirty="0" smtClean="0"/>
              <a:t>–</a:t>
            </a:r>
            <a:r>
              <a:rPr lang="en-US" dirty="0" smtClean="0"/>
              <a:t> goes in “location 0” of the </a:t>
            </a:r>
            <a:r>
              <a:rPr lang="en-US" dirty="0" err="1" smtClean="0"/>
              <a:t>shader</a:t>
            </a:r>
            <a:r>
              <a:rPr lang="en-US" dirty="0" smtClean="0"/>
              <a:t> program</a:t>
            </a:r>
          </a:p>
          <a:p>
            <a:pPr lvl="1"/>
            <a:r>
              <a:rPr lang="en-US" dirty="0" smtClean="0"/>
              <a:t>3: there are 3 values per vertex</a:t>
            </a:r>
          </a:p>
          <a:p>
            <a:pPr lvl="1"/>
            <a:r>
              <a:rPr lang="en-US" dirty="0" smtClean="0"/>
              <a:t>GL_FLOAT: they are floats</a:t>
            </a:r>
          </a:p>
          <a:p>
            <a:pPr lvl="1"/>
            <a:r>
              <a:rPr lang="en-US" dirty="0" smtClean="0"/>
              <a:t>GL_FALSE: don’t normalize this data</a:t>
            </a:r>
          </a:p>
          <a:p>
            <a:pPr lvl="1"/>
            <a:r>
              <a:rPr lang="en-US" dirty="0" smtClean="0"/>
              <a:t>0/NULL: deals with data layout stuff (always 0/NULL for 441)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00" y="2514600"/>
            <a:ext cx="20737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9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 in Starter Code:</a:t>
            </a:r>
            <a:br>
              <a:rPr lang="en-US" dirty="0" smtClean="0"/>
            </a:br>
            <a:r>
              <a:rPr lang="en-US" dirty="0" smtClean="0"/>
              <a:t>Make a VAO and put VBOs into VAO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46679"/>
            <a:ext cx="5739493" cy="2215673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6572" y="3762352"/>
            <a:ext cx="8531678" cy="286230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Tells GL how that array 0 (i.e., </a:t>
            </a:r>
            <a:r>
              <a:rPr lang="en-US" dirty="0" err="1" smtClean="0"/>
              <a:t>points_vbo</a:t>
            </a:r>
            <a:r>
              <a:rPr lang="en-US" dirty="0" smtClean="0"/>
              <a:t>) should be enabled </a:t>
            </a:r>
            <a:r>
              <a:rPr lang="mr-IN" dirty="0" smtClean="0"/>
              <a:t>–</a:t>
            </a:r>
            <a:r>
              <a:rPr lang="en-US" dirty="0" smtClean="0"/>
              <a:t> it should be processed when </a:t>
            </a:r>
            <a:r>
              <a:rPr lang="en-US" dirty="0" err="1" smtClean="0"/>
              <a:t>vao</a:t>
            </a:r>
            <a:r>
              <a:rPr lang="en-US" dirty="0" smtClean="0"/>
              <a:t> is processed</a:t>
            </a:r>
          </a:p>
          <a:p>
            <a:r>
              <a:rPr lang="en-US" dirty="0" smtClean="0"/>
              <a:t>We always want to enable for 441</a:t>
            </a:r>
          </a:p>
          <a:p>
            <a:r>
              <a:rPr lang="en-US" dirty="0" smtClean="0"/>
              <a:t>Why disable? Improved performance if not using an array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371600" y="3510643"/>
            <a:ext cx="2432957" cy="16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50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6CACC-80DD-3A47-A39E-65DE0FB7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(REPEAT SLIDE FROM PART 2)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Example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283B93-A52D-0140-95D2-6EF39558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  while (!</a:t>
            </a:r>
            <a:r>
              <a:rPr lang="en-US" dirty="0" err="1"/>
              <a:t>glfwWindowShouldClose</a:t>
            </a:r>
            <a:r>
              <a:rPr lang="en-US" dirty="0"/>
              <a:t>(window)) {</a:t>
            </a:r>
          </a:p>
          <a:p>
            <a:pPr marL="0" indent="0">
              <a:buNone/>
            </a:pPr>
            <a:r>
              <a:rPr lang="en-US" dirty="0"/>
              <a:t>    // wipe the drawing surface clear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glClear</a:t>
            </a:r>
            <a:r>
              <a:rPr lang="en-US" dirty="0"/>
              <a:t>(GL_COLOR_BUFFER_BIT | 				</a:t>
            </a:r>
          </a:p>
          <a:p>
            <a:pPr marL="0" indent="0">
              <a:buNone/>
            </a:pPr>
            <a:r>
              <a:rPr lang="en-US" dirty="0"/>
              <a:t>		       GL_DEPTH_BUFFER_BIT);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glUseProgram</a:t>
            </a:r>
            <a:r>
              <a:rPr lang="en-US" dirty="0"/>
              <a:t>(</a:t>
            </a:r>
            <a:r>
              <a:rPr lang="en-US" dirty="0" err="1"/>
              <a:t>shader_programme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glBindVertexArray</a:t>
            </a:r>
            <a:r>
              <a:rPr lang="en-US" dirty="0"/>
              <a:t>(</a:t>
            </a:r>
            <a:r>
              <a:rPr lang="en-US" dirty="0" err="1"/>
              <a:t>vao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/>
              <a:t>    // draw points 0-3 from the currently bound VAO</a:t>
            </a:r>
          </a:p>
          <a:p>
            <a:pPr marL="0" indent="0">
              <a:buNone/>
            </a:pPr>
            <a:r>
              <a:rPr lang="en-US" dirty="0"/>
              <a:t>    </a:t>
            </a:r>
            <a:r>
              <a:rPr lang="en-US" dirty="0" err="1"/>
              <a:t>glDrawElements</a:t>
            </a:r>
            <a:r>
              <a:rPr lang="en-US" dirty="0"/>
              <a:t>( GL_TRIANGLES, 6, </a:t>
            </a:r>
          </a:p>
          <a:p>
            <a:pPr marL="0" indent="0">
              <a:buNone/>
            </a:pPr>
            <a:r>
              <a:rPr lang="en-US" dirty="0"/>
              <a:t>						GL_UNSIGNED_INT, NULL );</a:t>
            </a:r>
          </a:p>
          <a:p>
            <a:pPr marL="0" indent="0">
              <a:buNone/>
            </a:pPr>
            <a:r>
              <a:rPr lang="en-US" dirty="0"/>
              <a:t>     …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CF7897E-E284-8F4A-82FC-76A7B4CD3AC8}"/>
              </a:ext>
            </a:extLst>
          </p:cNvPr>
          <p:cNvSpPr/>
          <p:nvPr/>
        </p:nvSpPr>
        <p:spPr>
          <a:xfrm>
            <a:off x="1203158" y="5765533"/>
            <a:ext cx="6737684" cy="9432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err="1">
                <a:solidFill>
                  <a:srgbClr val="FF0000"/>
                </a:solidFill>
              </a:rPr>
              <a:t>glUseProgram</a:t>
            </a:r>
            <a:r>
              <a:rPr lang="en-US" sz="2400" u="sng" dirty="0">
                <a:solidFill>
                  <a:srgbClr val="FF0000"/>
                </a:solidFill>
              </a:rPr>
              <a:t>, </a:t>
            </a:r>
            <a:r>
              <a:rPr lang="en-US" sz="2400" u="sng" dirty="0" err="1">
                <a:solidFill>
                  <a:srgbClr val="FF0000"/>
                </a:solidFill>
              </a:rPr>
              <a:t>glBindVertexArray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glDrawElements</a:t>
            </a:r>
            <a:r>
              <a:rPr lang="en-US" sz="2400" dirty="0">
                <a:solidFill>
                  <a:schemeClr val="tx1"/>
                </a:solidFill>
              </a:rPr>
              <a:t> will be discussed </a:t>
            </a:r>
            <a:r>
              <a:rPr lang="en-US" sz="2400" strike="sngStrike" dirty="0">
                <a:solidFill>
                  <a:schemeClr val="tx1"/>
                </a:solidFill>
              </a:rPr>
              <a:t>later this </a:t>
            </a:r>
            <a:r>
              <a:rPr lang="en-US" sz="2400" strike="sngStrike" dirty="0" smtClean="0">
                <a:solidFill>
                  <a:schemeClr val="tx1"/>
                </a:solidFill>
              </a:rPr>
              <a:t>lecture </a:t>
            </a:r>
            <a:r>
              <a:rPr lang="en-US" sz="2400" dirty="0" smtClean="0">
                <a:solidFill>
                  <a:srgbClr val="FF0000"/>
                </a:solidFill>
              </a:rPr>
              <a:t>now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6CACC-80DD-3A47-A39E-65DE0FB7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(REPEAT SLIDE FROM PART 2)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Example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283B93-A52D-0140-95D2-6EF39558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   </a:t>
            </a:r>
            <a:r>
              <a:rPr lang="en-US" sz="2800" dirty="0" err="1"/>
              <a:t>glBindVertexArray</a:t>
            </a:r>
            <a:r>
              <a:rPr lang="en-US" sz="2800" dirty="0"/>
              <a:t>(</a:t>
            </a:r>
            <a:r>
              <a:rPr lang="en-US" sz="2800" dirty="0" err="1"/>
              <a:t>vao</a:t>
            </a:r>
            <a:r>
              <a:rPr lang="en-US" sz="2800" dirty="0"/>
              <a:t>);</a:t>
            </a:r>
          </a:p>
          <a:p>
            <a:pPr marL="0" indent="0">
              <a:buNone/>
            </a:pPr>
            <a:r>
              <a:rPr lang="en-US" sz="2800" dirty="0"/>
              <a:t>    // draw points 0-3 from the currently bound VAO</a:t>
            </a:r>
          </a:p>
          <a:p>
            <a:pPr marL="0" indent="0">
              <a:buNone/>
            </a:pPr>
            <a:r>
              <a:rPr lang="en-US" sz="2800" dirty="0"/>
              <a:t>    </a:t>
            </a:r>
            <a:r>
              <a:rPr lang="en-US" sz="2800" dirty="0" err="1"/>
              <a:t>glDrawElements</a:t>
            </a:r>
            <a:r>
              <a:rPr lang="en-US" sz="2800" dirty="0"/>
              <a:t>( GL_TRIANGLES, 6, </a:t>
            </a:r>
          </a:p>
          <a:p>
            <a:pPr marL="0" indent="0">
              <a:buNone/>
            </a:pPr>
            <a:r>
              <a:rPr lang="en-US" sz="2800" dirty="0"/>
              <a:t>						</a:t>
            </a:r>
            <a:r>
              <a:rPr lang="en-US" sz="2800" dirty="0" smtClean="0"/>
              <a:t>  GL_UNSIGNED_INT</a:t>
            </a:r>
            <a:r>
              <a:rPr lang="en-US" sz="2800" dirty="0"/>
              <a:t>, NULL );</a:t>
            </a:r>
          </a:p>
          <a:p>
            <a:pPr marL="0" indent="0">
              <a:buNone/>
            </a:pPr>
            <a:r>
              <a:rPr lang="en-US" sz="2800" dirty="0"/>
              <a:t>     …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83771" y="2179864"/>
            <a:ext cx="3649436" cy="8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26572" y="3762352"/>
            <a:ext cx="8531678" cy="28623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Tells OpenGL that commands that follow will be for vertex array object “</a:t>
            </a:r>
            <a:r>
              <a:rPr lang="en-US" dirty="0" err="1" smtClean="0"/>
              <a:t>vao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06CACC-80DD-3A47-A39E-65DE0FB71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(REPEAT SLIDE FROM PART 2)</a:t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Example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283B93-A52D-0140-95D2-6EF395583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   </a:t>
            </a:r>
            <a:r>
              <a:rPr lang="en-US" sz="2800" dirty="0" err="1"/>
              <a:t>glBindVertexArray</a:t>
            </a:r>
            <a:r>
              <a:rPr lang="en-US" sz="2800" dirty="0"/>
              <a:t>(</a:t>
            </a:r>
            <a:r>
              <a:rPr lang="en-US" sz="2800" dirty="0" err="1"/>
              <a:t>vao</a:t>
            </a:r>
            <a:r>
              <a:rPr lang="en-US" sz="2800" dirty="0"/>
              <a:t>);</a:t>
            </a:r>
          </a:p>
          <a:p>
            <a:pPr marL="0" indent="0">
              <a:buNone/>
            </a:pPr>
            <a:r>
              <a:rPr lang="en-US" sz="2800" dirty="0"/>
              <a:t>    // draw points 0-3 from the currently bound VAO</a:t>
            </a:r>
          </a:p>
          <a:p>
            <a:pPr marL="0" indent="0">
              <a:buNone/>
            </a:pPr>
            <a:r>
              <a:rPr lang="en-US" sz="2800" dirty="0"/>
              <a:t>    </a:t>
            </a:r>
            <a:r>
              <a:rPr lang="en-US" sz="2800" dirty="0" err="1"/>
              <a:t>glDrawElements</a:t>
            </a:r>
            <a:r>
              <a:rPr lang="en-US" sz="2800" dirty="0"/>
              <a:t>( GL_TRIANGLES, 6, </a:t>
            </a:r>
          </a:p>
          <a:p>
            <a:pPr marL="0" indent="0">
              <a:buNone/>
            </a:pPr>
            <a:r>
              <a:rPr lang="en-US" sz="2800" dirty="0"/>
              <a:t>						</a:t>
            </a:r>
            <a:r>
              <a:rPr lang="en-US" sz="2800" dirty="0" smtClean="0"/>
              <a:t>  GL_UNSIGNED_INT</a:t>
            </a:r>
            <a:r>
              <a:rPr lang="en-US" sz="2800" dirty="0"/>
              <a:t>, NULL );</a:t>
            </a:r>
          </a:p>
          <a:p>
            <a:pPr marL="0" indent="0">
              <a:buNone/>
            </a:pPr>
            <a:r>
              <a:rPr lang="en-US" sz="2800" dirty="0"/>
              <a:t>     …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08264" y="3151414"/>
            <a:ext cx="2416629" cy="81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26572" y="3762352"/>
            <a:ext cx="8531678" cy="28623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Tells OpenGL to draw the elements in the current VAO</a:t>
            </a:r>
          </a:p>
          <a:p>
            <a:r>
              <a:rPr lang="en-US" dirty="0" smtClean="0"/>
              <a:t>And:</a:t>
            </a:r>
          </a:p>
          <a:p>
            <a:pPr lvl="1"/>
            <a:r>
              <a:rPr lang="en-US" dirty="0" smtClean="0"/>
              <a:t>GL_TRIANGLES: the indices are describing triangles</a:t>
            </a:r>
          </a:p>
          <a:p>
            <a:pPr lvl="1"/>
            <a:r>
              <a:rPr lang="en-US" dirty="0" smtClean="0"/>
              <a:t>6: there are 6 indices (2 triangles total)</a:t>
            </a:r>
          </a:p>
          <a:p>
            <a:pPr lvl="1"/>
            <a:r>
              <a:rPr lang="en-US" dirty="0" smtClean="0"/>
              <a:t>GL_UNSIGNED_INT: the indices are unsigned </a:t>
            </a:r>
            <a:r>
              <a:rPr lang="en-US" dirty="0" err="1" smtClean="0"/>
              <a:t>int</a:t>
            </a:r>
            <a:endParaRPr lang="en-US" dirty="0" smtClean="0"/>
          </a:p>
          <a:p>
            <a:pPr lvl="1"/>
            <a:r>
              <a:rPr lang="en-US" dirty="0" smtClean="0"/>
              <a:t>NULL: something for fancy array layouts (we don’t need this for 441)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5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313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Assigned today, due in one week (Tuesday May 11)</a:t>
            </a:r>
          </a:p>
          <a:p>
            <a:r>
              <a:rPr lang="en-US" dirty="0" smtClean="0"/>
              <a:t>Worth 8% of your grade</a:t>
            </a:r>
          </a:p>
          <a:p>
            <a:r>
              <a:rPr lang="en-US" dirty="0" smtClean="0"/>
              <a:t>Implementing Project 1 within OpenGL</a:t>
            </a:r>
          </a:p>
          <a:p>
            <a:r>
              <a:rPr lang="en-US" dirty="0" smtClean="0"/>
              <a:t>5 phases</a:t>
            </a:r>
          </a:p>
          <a:p>
            <a:pPr lvl="1"/>
            <a:r>
              <a:rPr lang="en-US" dirty="0" smtClean="0"/>
              <a:t>Phase 1: install GLFW</a:t>
            </a:r>
          </a:p>
          <a:p>
            <a:pPr lvl="1"/>
            <a:r>
              <a:rPr lang="en-US" dirty="0" smtClean="0"/>
              <a:t>Phase 2: run example program</a:t>
            </a:r>
          </a:p>
          <a:p>
            <a:pPr lvl="1"/>
            <a:r>
              <a:rPr lang="en-US" dirty="0" smtClean="0"/>
              <a:t>Phase 3: modify VBO/VAO</a:t>
            </a:r>
          </a:p>
          <a:p>
            <a:pPr lvl="1"/>
            <a:r>
              <a:rPr lang="en-US" dirty="0" smtClean="0"/>
              <a:t>Phases 4 &amp; 5: </a:t>
            </a:r>
            <a:r>
              <a:rPr lang="en-US" dirty="0" err="1" smtClean="0"/>
              <a:t>shader</a:t>
            </a:r>
            <a:r>
              <a:rPr lang="en-US" dirty="0" smtClean="0"/>
              <a:t> programs</a:t>
            </a:r>
          </a:p>
          <a:p>
            <a:r>
              <a:rPr lang="en-US" dirty="0" smtClean="0"/>
              <a:t>Please start ASAP on Phase 1-3</a:t>
            </a:r>
          </a:p>
          <a:p>
            <a:r>
              <a:rPr lang="en-US" dirty="0" smtClean="0"/>
              <a:t>Thursday’s lecture will be on Phase 4 &amp;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6" y="147537"/>
            <a:ext cx="8153400" cy="990600"/>
          </a:xfrm>
        </p:spPr>
        <p:txBody>
          <a:bodyPr/>
          <a:lstStyle/>
          <a:p>
            <a:r>
              <a:rPr lang="en-US" dirty="0"/>
              <a:t>Project #1F (8%), Wed May 5th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605" y="1344180"/>
            <a:ext cx="4521273" cy="4495800"/>
          </a:xfrm>
        </p:spPr>
        <p:txBody>
          <a:bodyPr/>
          <a:lstStyle/>
          <a:p>
            <a:r>
              <a:rPr lang="en-US" sz="2800" dirty="0"/>
              <a:t>Goal: add shading, movie</a:t>
            </a:r>
          </a:p>
          <a:p>
            <a:r>
              <a:rPr lang="en-US" sz="2800" dirty="0"/>
              <a:t>Extend your project1E code</a:t>
            </a:r>
          </a:p>
          <a:p>
            <a:r>
              <a:rPr lang="en-US" sz="2800" dirty="0"/>
              <a:t>Important:</a:t>
            </a:r>
          </a:p>
          <a:p>
            <a:r>
              <a:rPr lang="en-US" sz="2800" dirty="0"/>
              <a:t>add #define NORMALS</a:t>
            </a:r>
          </a:p>
          <a:p>
            <a:r>
              <a:rPr lang="en-US" sz="2800" dirty="0"/>
              <a:t>Download new file, </a:t>
            </a:r>
            <a:r>
              <a:rPr lang="en-US" sz="2800"/>
              <a:t>update to new file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388" y="1580040"/>
            <a:ext cx="4595473" cy="459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Finish lecture by talking again </a:t>
            </a:r>
            <a:br>
              <a:rPr lang="en-US" dirty="0" smtClean="0"/>
            </a:br>
            <a:r>
              <a:rPr lang="en-US" dirty="0" smtClean="0"/>
              <a:t>about compiling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Shaders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write a </a:t>
            </a:r>
            <a:r>
              <a:rPr lang="en-US" dirty="0" err="1" smtClean="0"/>
              <a:t>shader</a:t>
            </a:r>
            <a:r>
              <a:rPr lang="en-US" dirty="0" smtClean="0"/>
              <a:t> program: a tiny C-like program</a:t>
            </a:r>
          </a:p>
          <a:p>
            <a:r>
              <a:rPr lang="en-US" dirty="0" smtClean="0"/>
              <a:t>You write C/C++ code for your application</a:t>
            </a:r>
          </a:p>
          <a:p>
            <a:r>
              <a:rPr lang="en-US" dirty="0" smtClean="0"/>
              <a:t>Your application loads the </a:t>
            </a:r>
            <a:r>
              <a:rPr lang="en-US" dirty="0" err="1" smtClean="0"/>
              <a:t>shader</a:t>
            </a:r>
            <a:r>
              <a:rPr lang="en-US" dirty="0" smtClean="0"/>
              <a:t> program from a text file</a:t>
            </a:r>
          </a:p>
          <a:p>
            <a:r>
              <a:rPr lang="en-US" dirty="0" smtClean="0"/>
              <a:t>Your application sends the </a:t>
            </a:r>
            <a:r>
              <a:rPr lang="en-US" dirty="0" err="1" smtClean="0"/>
              <a:t>shader</a:t>
            </a:r>
            <a:r>
              <a:rPr lang="en-US" dirty="0" smtClean="0"/>
              <a:t> program to the OpenGL library and directs the OpenGL library to compile the </a:t>
            </a:r>
            <a:r>
              <a:rPr lang="en-US" dirty="0" err="1" smtClean="0"/>
              <a:t>shader</a:t>
            </a:r>
            <a:r>
              <a:rPr lang="en-US" dirty="0" smtClean="0"/>
              <a:t> program</a:t>
            </a:r>
          </a:p>
          <a:p>
            <a:r>
              <a:rPr lang="en-US" dirty="0" smtClean="0"/>
              <a:t>If successful, the resulting GPU code can be attached to your (running) application and used</a:t>
            </a:r>
          </a:p>
          <a:p>
            <a:r>
              <a:rPr lang="en-US" dirty="0" smtClean="0"/>
              <a:t>It will then supplant the built-in GL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24408" y="3182258"/>
            <a:ext cx="1560285" cy="1433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OpenGL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library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9743"/>
            <a:ext cx="7108952" cy="990600"/>
          </a:xfrm>
        </p:spPr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Shaders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Visual Version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8937" y="2050144"/>
            <a:ext cx="1560285" cy="1433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Project2A’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C++ code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44266" y="2050144"/>
            <a:ext cx="1560285" cy="1433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Project2A’</a:t>
            </a:r>
          </a:p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binary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04151" y="2367643"/>
            <a:ext cx="1406072" cy="369332"/>
            <a:chOff x="2485571" y="2367643"/>
            <a:chExt cx="1406072" cy="36933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485571" y="2676071"/>
              <a:ext cx="1406072" cy="90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902857" y="2367643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g++ </a:t>
              </a: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812151" y="5295901"/>
            <a:ext cx="1560285" cy="1433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shader</a:t>
            </a:r>
            <a:r>
              <a:rPr lang="en-US" dirty="0" smtClean="0">
                <a:solidFill>
                  <a:srgbClr val="000000"/>
                </a:solidFill>
              </a:rPr>
              <a:t> program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76734" y="3510644"/>
            <a:ext cx="1323131" cy="1687285"/>
            <a:chOff x="2568512" y="2394858"/>
            <a:chExt cx="1323131" cy="1687285"/>
          </a:xfrm>
        </p:grpSpPr>
        <p:cxnSp>
          <p:nvCxnSpPr>
            <p:cNvPr id="14" name="Straight Arrow Connector 13"/>
            <p:cNvCxnSpPr/>
            <p:nvPr/>
          </p:nvCxnSpPr>
          <p:spPr>
            <a:xfrm flipV="1">
              <a:off x="3456215" y="2440215"/>
              <a:ext cx="435428" cy="164192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568512" y="2394858"/>
              <a:ext cx="967532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reads</a:t>
              </a:r>
            </a:p>
            <a:p>
              <a:pPr algn="r"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text</a:t>
              </a:r>
            </a:p>
            <a:p>
              <a:pPr algn="r"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file</a:t>
              </a:r>
            </a:p>
            <a:p>
              <a:pPr algn="r"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when</a:t>
              </a:r>
            </a:p>
            <a:p>
              <a:pPr algn="r"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running</a:t>
              </a: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615223" y="1562048"/>
            <a:ext cx="2621642" cy="1522238"/>
            <a:chOff x="1966686" y="2579862"/>
            <a:chExt cx="2621642" cy="1522238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966686" y="3521528"/>
              <a:ext cx="498928" cy="580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02327" y="2579862"/>
              <a:ext cx="22860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sends “char *”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version of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program to GL via 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function </a:t>
              </a: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call</a:t>
              </a: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676580" y="5080000"/>
            <a:ext cx="1560285" cy="143328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shader</a:t>
            </a:r>
            <a:r>
              <a:rPr lang="en-US" dirty="0" smtClean="0">
                <a:solidFill>
                  <a:srgbClr val="000000"/>
                </a:solidFill>
              </a:rPr>
              <a:t> program is a binary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38909" y="3483429"/>
            <a:ext cx="2621642" cy="1522238"/>
            <a:chOff x="1966686" y="2579862"/>
            <a:chExt cx="2621642" cy="1522238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966686" y="3521528"/>
              <a:ext cx="498928" cy="58057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302327" y="2579862"/>
              <a:ext cx="22860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OpenGL 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compiles program, binary made just for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the current 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execution</a:t>
              </a: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88549" y="3182258"/>
            <a:ext cx="2286001" cy="2701829"/>
            <a:chOff x="2302327" y="801363"/>
            <a:chExt cx="2286001" cy="2701829"/>
          </a:xfrm>
        </p:grpSpPr>
        <p:cxnSp>
          <p:nvCxnSpPr>
            <p:cNvPr id="35" name="Straight Arrow Connector 34"/>
            <p:cNvCxnSpPr/>
            <p:nvPr/>
          </p:nvCxnSpPr>
          <p:spPr>
            <a:xfrm flipH="1" flipV="1">
              <a:off x="2739572" y="801363"/>
              <a:ext cx="1750786" cy="26325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302327" y="2579862"/>
              <a:ext cx="2286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Program is used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on GPU to support</a:t>
              </a:r>
            </a:p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Project2A’ binary</a:t>
              </a:r>
              <a:endParaRPr lang="en-US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23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  <p:bldP spid="2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</a:t>
            </a:r>
            <a:r>
              <a:rPr lang="en-US" dirty="0" err="1" smtClean="0"/>
              <a:t>Shader</a:t>
            </a:r>
            <a:endParaRPr lang="en-US" dirty="0"/>
          </a:p>
        </p:txBody>
      </p:sp>
      <p:pic>
        <p:nvPicPr>
          <p:cNvPr id="4" name="Picture 3" descr="Screen shot 2014-12-01 at 8.0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0"/>
            <a:ext cx="9144000" cy="20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</a:t>
            </a:r>
            <a:r>
              <a:rPr lang="en-US" dirty="0" err="1" smtClean="0"/>
              <a:t>Shader</a:t>
            </a:r>
            <a:r>
              <a:rPr lang="en-US" dirty="0" smtClean="0"/>
              <a:t>: inspect if it works</a:t>
            </a:r>
            <a:endParaRPr lang="en-US" dirty="0"/>
          </a:p>
        </p:txBody>
      </p:sp>
      <p:pic>
        <p:nvPicPr>
          <p:cNvPr id="4" name="Picture 3" descr="Screen shot 2014-12-01 at 8.10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629"/>
            <a:ext cx="9144000" cy="326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Compiling Multiple </a:t>
            </a:r>
            <a:r>
              <a:rPr lang="en-US" dirty="0" err="1" smtClean="0"/>
              <a:t>Shaders</a:t>
            </a:r>
            <a:endParaRPr lang="en-US" dirty="0"/>
          </a:p>
        </p:txBody>
      </p:sp>
      <p:pic>
        <p:nvPicPr>
          <p:cNvPr id="4" name="Picture 3" descr="Screen shot 2014-12-01 at 8.1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4" y="1359064"/>
            <a:ext cx="7311571" cy="549893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701143" y="1560286"/>
            <a:ext cx="1424214" cy="18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016829" y="5504543"/>
            <a:ext cx="1424214" cy="181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559300" y="5689600"/>
            <a:ext cx="881743" cy="18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348843" y="1750786"/>
            <a:ext cx="881743" cy="18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Attaching </a:t>
            </a:r>
            <a:r>
              <a:rPr lang="en-US" dirty="0" err="1" smtClean="0"/>
              <a:t>Shaders</a:t>
            </a:r>
            <a:r>
              <a:rPr lang="en-US" dirty="0" smtClean="0"/>
              <a:t> to a Program</a:t>
            </a:r>
            <a:endParaRPr lang="en-US" dirty="0"/>
          </a:p>
        </p:txBody>
      </p:sp>
      <p:pic>
        <p:nvPicPr>
          <p:cNvPr id="4" name="Picture 3" descr="Screen shot 2014-12-01 at 8.12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1917700"/>
            <a:ext cx="7594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Inspecting if program link worked…</a:t>
            </a:r>
            <a:endParaRPr lang="en-US" dirty="0"/>
          </a:p>
        </p:txBody>
      </p:sp>
      <p:pic>
        <p:nvPicPr>
          <p:cNvPr id="4" name="Picture 3" descr="Screen shot 2014-12-01 at 8.1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7228"/>
            <a:ext cx="9144000" cy="40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Vertex </a:t>
            </a:r>
            <a:r>
              <a:rPr lang="en-US" dirty="0" err="1" smtClean="0"/>
              <a:t>Shader</a:t>
            </a:r>
            <a:endParaRPr lang="en-US" dirty="0"/>
          </a:p>
        </p:txBody>
      </p:sp>
      <p:pic>
        <p:nvPicPr>
          <p:cNvPr id="4" name="Picture 3" descr="Screen shot 2014-12-01 at 8.2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700"/>
            <a:ext cx="9144000" cy="14888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13" y="2679700"/>
            <a:ext cx="2403929" cy="332014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613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429" y="4445000"/>
            <a:ext cx="421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Many built-in variables.</a:t>
            </a:r>
          </a:p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Some are input.</a:t>
            </a:r>
          </a:p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Some are required output (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gl_Position</a:t>
            </a: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3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60001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class Triangle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public:</a:t>
            </a:r>
          </a:p>
          <a:p>
            <a:pPr marL="0" indent="0">
              <a:buNone/>
            </a:pPr>
            <a:r>
              <a:rPr lang="en-US" dirty="0"/>
              <a:t>      double X[3], Y[3], Z[3];</a:t>
            </a:r>
          </a:p>
          <a:p>
            <a:pPr marL="0" indent="0">
              <a:buNone/>
            </a:pPr>
            <a:r>
              <a:rPr lang="en-US" dirty="0"/>
              <a:t>      double colors[3][3];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double normals[3][3];</a:t>
            </a:r>
          </a:p>
          <a:p>
            <a:pPr marL="0" indent="0">
              <a:buNone/>
            </a:pPr>
            <a:r>
              <a:rPr lang="en-US" dirty="0"/>
              <a:t>};</a:t>
            </a:r>
          </a:p>
          <a:p>
            <a:pPr marL="0" indent="0">
              <a:buFont typeface="Wingdings" charset="2"/>
              <a:buChar char="à"/>
            </a:pPr>
            <a:r>
              <a:rPr lang="en-US" dirty="0"/>
              <a:t>reader1e.cxx will not compile (with #define NORMALS) until you make these changes</a:t>
            </a:r>
          </a:p>
          <a:p>
            <a:pPr marL="0" indent="0">
              <a:buFont typeface="Wingdings" charset="2"/>
              <a:buChar char="à"/>
            </a:pPr>
            <a:r>
              <a:rPr lang="en-US" dirty="0"/>
              <a:t>reader1e.cxx will initialize </a:t>
            </a:r>
            <a:r>
              <a:rPr lang="en-US" dirty="0" err="1"/>
              <a:t>normals</a:t>
            </a:r>
            <a:r>
              <a:rPr lang="en-US" dirty="0"/>
              <a:t> at each vertex</a:t>
            </a:r>
          </a:p>
        </p:txBody>
      </p:sp>
    </p:spTree>
    <p:extLst>
      <p:ext uri="{BB962C8B-B14F-4D97-AF65-F5344CB8AC3E}">
        <p14:creationId xmlns:p14="http://schemas.microsoft.com/office/powerpoint/2010/main" val="6014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63357" cy="990600"/>
          </a:xfrm>
        </p:spPr>
        <p:txBody>
          <a:bodyPr/>
          <a:lstStyle/>
          <a:p>
            <a:r>
              <a:rPr lang="en-US" dirty="0"/>
              <a:t>More comments (1/3)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459631"/>
            <a:ext cx="8153400" cy="4495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This project in a nutshell:</a:t>
            </a:r>
          </a:p>
          <a:p>
            <a:pPr lvl="1"/>
            <a:r>
              <a:rPr lang="en-US" dirty="0"/>
              <a:t>Add method called “</a:t>
            </a:r>
            <a:r>
              <a:rPr lang="en-US" dirty="0" err="1"/>
              <a:t>CalculateShading</a:t>
            </a:r>
            <a:r>
              <a:rPr lang="en-US" dirty="0"/>
              <a:t>”</a:t>
            </a:r>
          </a:p>
          <a:p>
            <a:pPr lvl="2"/>
            <a:r>
              <a:rPr lang="en-US" dirty="0"/>
              <a:t>My version of </a:t>
            </a:r>
            <a:r>
              <a:rPr lang="en-US" dirty="0" err="1"/>
              <a:t>CalculateShading</a:t>
            </a:r>
            <a:r>
              <a:rPr lang="en-US" dirty="0"/>
              <a:t> is about ten lines of code.</a:t>
            </a:r>
          </a:p>
          <a:p>
            <a:pPr lvl="1"/>
            <a:r>
              <a:rPr lang="en-US" dirty="0"/>
              <a:t>Call </a:t>
            </a:r>
            <a:r>
              <a:rPr lang="en-US" dirty="0" err="1"/>
              <a:t>CalculateShading</a:t>
            </a:r>
            <a:r>
              <a:rPr lang="en-US" dirty="0"/>
              <a:t> for each vertex</a:t>
            </a:r>
          </a:p>
          <a:p>
            <a:pPr lvl="1"/>
            <a:r>
              <a:rPr lang="en-US" dirty="0"/>
              <a:t>This is a new field, which you will LERP</a:t>
            </a:r>
          </a:p>
          <a:p>
            <a:pPr lvl="1"/>
            <a:r>
              <a:rPr lang="en-US" dirty="0"/>
              <a:t>Modify RGB calculation to use shading</a:t>
            </a:r>
          </a:p>
        </p:txBody>
      </p:sp>
    </p:spTree>
    <p:extLst>
      <p:ext uri="{BB962C8B-B14F-4D97-AF65-F5344CB8AC3E}">
        <p14:creationId xmlns:p14="http://schemas.microsoft.com/office/powerpoint/2010/main" val="6433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263357" cy="990600"/>
          </a:xfrm>
        </p:spPr>
        <p:txBody>
          <a:bodyPr/>
          <a:lstStyle/>
          <a:p>
            <a:r>
              <a:rPr lang="en-US" dirty="0"/>
              <a:t>More comments (2/3)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459631"/>
            <a:ext cx="8153400" cy="4495800"/>
          </a:xfrm>
        </p:spPr>
        <p:txBody>
          <a:bodyPr/>
          <a:lstStyle/>
          <a:p>
            <a:r>
              <a:rPr lang="en-US" dirty="0"/>
              <a:t>New: more data to help debug</a:t>
            </a:r>
          </a:p>
          <a:p>
            <a:pPr lvl="1"/>
            <a:r>
              <a:rPr lang="en-US" dirty="0"/>
              <a:t>I will make the shading value for each pixel available</a:t>
            </a:r>
          </a:p>
          <a:p>
            <a:pPr lvl="1"/>
            <a:r>
              <a:rPr lang="en-US" dirty="0"/>
              <a:t>I will also make it available for ambient, diffuse, specular</a:t>
            </a:r>
          </a:p>
          <a:p>
            <a:r>
              <a:rPr lang="en-US" strike="sngStrike" dirty="0"/>
              <a:t>Don’t forget to do two-sided lighting</a:t>
            </a:r>
          </a:p>
          <a:p>
            <a:r>
              <a:rPr lang="en-US" dirty="0"/>
              <a:t>REVERSAL: do one-sided lighting</a:t>
            </a:r>
          </a:p>
        </p:txBody>
      </p:sp>
    </p:spTree>
    <p:extLst>
      <p:ext uri="{BB962C8B-B14F-4D97-AF65-F5344CB8AC3E}">
        <p14:creationId xmlns:p14="http://schemas.microsoft.com/office/powerpoint/2010/main" val="21250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20363</TotalTime>
  <Words>2527</Words>
  <Application>Microsoft Macintosh PowerPoint</Application>
  <PresentationFormat>On-screen Show (4:3)</PresentationFormat>
  <Paragraphs>491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Calibri</vt:lpstr>
      <vt:lpstr>Mangal</vt:lpstr>
      <vt:lpstr>ＭＳ Ｐゴシック</vt:lpstr>
      <vt:lpstr>Tw Cen MT</vt:lpstr>
      <vt:lpstr>Wingdings</vt:lpstr>
      <vt:lpstr>Wingdings 2</vt:lpstr>
      <vt:lpstr>Arial</vt:lpstr>
      <vt:lpstr>Office Theme</vt:lpstr>
      <vt:lpstr>Median</vt:lpstr>
      <vt:lpstr>PowerPoint Presentation</vt:lpstr>
      <vt:lpstr>Current Plan (1/2)</vt:lpstr>
      <vt:lpstr>Quiz 3</vt:lpstr>
      <vt:lpstr>Current Plan (2/2)</vt:lpstr>
      <vt:lpstr>Office Hours</vt:lpstr>
      <vt:lpstr>Project #1F (8%), Wed May 5th</vt:lpstr>
      <vt:lpstr>Changes to data structures</vt:lpstr>
      <vt:lpstr>More comments (1/3)</vt:lpstr>
      <vt:lpstr>More comments (2/3)</vt:lpstr>
      <vt:lpstr>PowerPoint Presentation</vt:lpstr>
      <vt:lpstr>More comments (3/3)</vt:lpstr>
      <vt:lpstr>Project #1F (8%),  Due Weds May 5th</vt:lpstr>
      <vt:lpstr>(Lecture Begins)</vt:lpstr>
      <vt:lpstr>GLFW:  Graphics Library FrameWork</vt:lpstr>
      <vt:lpstr>OpenGL ES?</vt:lpstr>
      <vt:lpstr>Vulkan?</vt:lpstr>
      <vt:lpstr>GLFW:  Graphics Library FrameWork</vt:lpstr>
      <vt:lpstr>GLFW:  Does Things We Don’t Want to Do</vt:lpstr>
      <vt:lpstr>GLFW </vt:lpstr>
      <vt:lpstr>Layout of Simple OpenGL Program</vt:lpstr>
      <vt:lpstr>Layout of Simple OpenGL Program</vt:lpstr>
      <vt:lpstr>Layout of Simple OpenGL Program</vt:lpstr>
      <vt:lpstr>Layout of Simple OpenGL Program</vt:lpstr>
      <vt:lpstr>Layout of Simple OpenGL Program</vt:lpstr>
      <vt:lpstr>The remainder of this lecture and Thursday’s lecture are made up of 4 parts</vt:lpstr>
      <vt:lpstr>Part 1</vt:lpstr>
      <vt:lpstr>PowerPoint Presentation</vt:lpstr>
      <vt:lpstr>OpenGL Context</vt:lpstr>
      <vt:lpstr>Note: Abhishek’s program has some extra stuff – not worth worrying about</vt:lpstr>
      <vt:lpstr>Part 2</vt:lpstr>
      <vt:lpstr>Render: 3 steps</vt:lpstr>
      <vt:lpstr>Rendering Step #1: Initialize (1/2)</vt:lpstr>
      <vt:lpstr>Rendering Step #1: Initialize (2/2)</vt:lpstr>
      <vt:lpstr>Render Step #2:  Perform Render Actions </vt:lpstr>
      <vt:lpstr>From Example Program (a little modified)</vt:lpstr>
      <vt:lpstr>... But this works too</vt:lpstr>
      <vt:lpstr>Rendering Step #3: Finalize</vt:lpstr>
      <vt:lpstr>Why Double Buffered?</vt:lpstr>
      <vt:lpstr>Part 3</vt:lpstr>
      <vt:lpstr>Game Plan</vt:lpstr>
      <vt:lpstr>Walking Through the Starter Code</vt:lpstr>
      <vt:lpstr>glGenBuffers / glBindBuffers / glBufferData</vt:lpstr>
      <vt:lpstr>glGenBuffers / glBindBuffers / glBufferData</vt:lpstr>
      <vt:lpstr>glGenBuffers / glBindBuffers / glBufferData</vt:lpstr>
      <vt:lpstr>Targets for glBindBuffers</vt:lpstr>
      <vt:lpstr>glGenBuffers / glBindBuffers / glBufferData</vt:lpstr>
      <vt:lpstr>glBufferData: usage types</vt:lpstr>
      <vt:lpstr>glGenBuffers / glBindBuffers / glBufferData</vt:lpstr>
      <vt:lpstr>More Starter Code</vt:lpstr>
      <vt:lpstr>Vertex Buffer Object versus Vertex Array Object</vt:lpstr>
      <vt:lpstr>Next Step in Starter Code: Make a VAO and put VBOs into VAO</vt:lpstr>
      <vt:lpstr>Next Step in Starter Code: Make a VAO and put VBOs into VAO</vt:lpstr>
      <vt:lpstr>Next Step in Starter Code: Make a VAO and put VBOs into VAO</vt:lpstr>
      <vt:lpstr>Next Step in Starter Code: Make a VAO and put VBOs into VAO</vt:lpstr>
      <vt:lpstr>Next Step in Starter Code: Make a VAO and put VBOs into VAO</vt:lpstr>
      <vt:lpstr>(REPEAT SLIDE FROM PART 2) From Example Program</vt:lpstr>
      <vt:lpstr>(REPEAT SLIDE FROM PART 2) From Example Program</vt:lpstr>
      <vt:lpstr>(REPEAT SLIDE FROM PART 2) From Example Program</vt:lpstr>
      <vt:lpstr>Project 2A</vt:lpstr>
      <vt:lpstr>Finish lecture by talking again  about compiling shaders</vt:lpstr>
      <vt:lpstr>How to Use Shaders</vt:lpstr>
      <vt:lpstr>How to Use Shaders:  Visual Version</vt:lpstr>
      <vt:lpstr>Compiling Shader</vt:lpstr>
      <vt:lpstr>Compiling Shader: inspect if it works</vt:lpstr>
      <vt:lpstr>Compiling Multiple Shaders</vt:lpstr>
      <vt:lpstr>Attaching Shaders to a Program</vt:lpstr>
      <vt:lpstr>Inspecting if program link worked…</vt:lpstr>
      <vt:lpstr>Simplest Vertex Shader</vt:lpstr>
    </vt:vector>
  </TitlesOfParts>
  <Manager/>
  <Company>University of Oregon</Company>
  <LinksUpToDate>false</LinksUpToDate>
  <SharedDoc>false</SharedDoc>
  <HyperlinkBase/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Colin Miller</dc:creator>
  <cp:keywords/>
  <dc:description/>
  <cp:lastModifiedBy>Hank Chidls</cp:lastModifiedBy>
  <cp:revision>217</cp:revision>
  <cp:lastPrinted>2021-05-04T15:09:28Z</cp:lastPrinted>
  <dcterms:created xsi:type="dcterms:W3CDTF">2013-10-02T16:37:11Z</dcterms:created>
  <dcterms:modified xsi:type="dcterms:W3CDTF">2021-05-04T17:36:17Z</dcterms:modified>
  <cp:category/>
</cp:coreProperties>
</file>