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Override2.xml" ContentType="application/vnd.openxmlformats-officedocument.themeOverrid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1"/>
    <p:sldMasterId id="2147483751" r:id="rId2"/>
    <p:sldMasterId id="2147483763" r:id="rId3"/>
    <p:sldMasterId id="2147483768" r:id="rId4"/>
    <p:sldMasterId id="2147483780" r:id="rId5"/>
  </p:sldMasterIdLst>
  <p:notesMasterIdLst>
    <p:notesMasterId r:id="rId89"/>
  </p:notesMasterIdLst>
  <p:sldIdLst>
    <p:sldId id="384" r:id="rId6"/>
    <p:sldId id="794" r:id="rId7"/>
    <p:sldId id="800" r:id="rId8"/>
    <p:sldId id="795" r:id="rId9"/>
    <p:sldId id="796" r:id="rId10"/>
    <p:sldId id="797" r:id="rId11"/>
    <p:sldId id="860" r:id="rId12"/>
    <p:sldId id="744" r:id="rId13"/>
    <p:sldId id="808" r:id="rId14"/>
    <p:sldId id="809" r:id="rId15"/>
    <p:sldId id="745" r:id="rId16"/>
    <p:sldId id="746" r:id="rId17"/>
    <p:sldId id="753" r:id="rId18"/>
    <p:sldId id="756" r:id="rId19"/>
    <p:sldId id="770" r:id="rId20"/>
    <p:sldId id="771" r:id="rId21"/>
    <p:sldId id="772" r:id="rId22"/>
    <p:sldId id="773" r:id="rId23"/>
    <p:sldId id="774" r:id="rId24"/>
    <p:sldId id="775" r:id="rId25"/>
    <p:sldId id="776" r:id="rId26"/>
    <p:sldId id="779" r:id="rId27"/>
    <p:sldId id="780" r:id="rId28"/>
    <p:sldId id="791" r:id="rId29"/>
    <p:sldId id="781" r:id="rId30"/>
    <p:sldId id="788" r:id="rId31"/>
    <p:sldId id="861" r:id="rId32"/>
    <p:sldId id="783" r:id="rId33"/>
    <p:sldId id="787" r:id="rId34"/>
    <p:sldId id="784" r:id="rId35"/>
    <p:sldId id="864" r:id="rId36"/>
    <p:sldId id="790" r:id="rId37"/>
    <p:sldId id="799" r:id="rId38"/>
    <p:sldId id="862" r:id="rId39"/>
    <p:sldId id="810" r:id="rId40"/>
    <p:sldId id="811" r:id="rId41"/>
    <p:sldId id="812" r:id="rId42"/>
    <p:sldId id="813" r:id="rId43"/>
    <p:sldId id="814" r:id="rId44"/>
    <p:sldId id="815" r:id="rId45"/>
    <p:sldId id="816" r:id="rId46"/>
    <p:sldId id="817" r:id="rId47"/>
    <p:sldId id="818" r:id="rId48"/>
    <p:sldId id="819" r:id="rId49"/>
    <p:sldId id="820" r:id="rId50"/>
    <p:sldId id="821" r:id="rId51"/>
    <p:sldId id="822" r:id="rId52"/>
    <p:sldId id="823" r:id="rId53"/>
    <p:sldId id="824" r:id="rId54"/>
    <p:sldId id="825" r:id="rId55"/>
    <p:sldId id="826" r:id="rId56"/>
    <p:sldId id="827" r:id="rId57"/>
    <p:sldId id="863" r:id="rId58"/>
    <p:sldId id="828" r:id="rId59"/>
    <p:sldId id="829" r:id="rId60"/>
    <p:sldId id="830" r:id="rId61"/>
    <p:sldId id="831" r:id="rId62"/>
    <p:sldId id="832" r:id="rId63"/>
    <p:sldId id="833" r:id="rId64"/>
    <p:sldId id="834" r:id="rId65"/>
    <p:sldId id="835" r:id="rId66"/>
    <p:sldId id="836" r:id="rId67"/>
    <p:sldId id="837" r:id="rId68"/>
    <p:sldId id="838" r:id="rId69"/>
    <p:sldId id="839" r:id="rId70"/>
    <p:sldId id="840" r:id="rId71"/>
    <p:sldId id="841" r:id="rId72"/>
    <p:sldId id="842" r:id="rId73"/>
    <p:sldId id="843" r:id="rId74"/>
    <p:sldId id="844" r:id="rId75"/>
    <p:sldId id="845" r:id="rId76"/>
    <p:sldId id="846" r:id="rId77"/>
    <p:sldId id="847" r:id="rId78"/>
    <p:sldId id="848" r:id="rId79"/>
    <p:sldId id="849" r:id="rId80"/>
    <p:sldId id="850" r:id="rId81"/>
    <p:sldId id="852" r:id="rId82"/>
    <p:sldId id="854" r:id="rId83"/>
    <p:sldId id="855" r:id="rId84"/>
    <p:sldId id="856" r:id="rId85"/>
    <p:sldId id="857" r:id="rId86"/>
    <p:sldId id="858" r:id="rId87"/>
    <p:sldId id="859" r:id="rId8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3E"/>
    <a:srgbClr val="FFFFCA"/>
    <a:srgbClr val="005334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10" autoAdjust="0"/>
    <p:restoredTop sz="94702" autoAdjust="0"/>
  </p:normalViewPr>
  <p:slideViewPr>
    <p:cSldViewPr snapToGrid="0">
      <p:cViewPr varScale="1">
        <p:scale>
          <a:sx n="192" d="100"/>
          <a:sy n="192" d="100"/>
        </p:scale>
        <p:origin x="171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FE53B-5066-174C-A72E-F750F1526F61}" type="datetimeFigureOut">
              <a:rPr lang="en-US" smtClean="0"/>
              <a:t>4/29/21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B796E-1204-6D45-A7B7-2B1650A50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56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4/29/21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4/29/21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4/29/21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fld id="{03943AA0-C876-624A-8A94-5A9F976699BF}" type="datetime1">
              <a:rPr lang="en-US" smtClean="0">
                <a:solidFill>
                  <a:prstClr val="black"/>
                </a:solidFill>
              </a:rPr>
              <a:pPr/>
              <a:t>4/29/21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EBDDC3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E64BE-ACD0-8248-86F9-D9BA4E660E8A}" type="slidenum">
              <a:rPr lang="en-US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5AA2FC-BA5F-D04E-A9C7-98C325B83168}" type="datetime1">
              <a:rPr lang="en-US">
                <a:solidFill>
                  <a:srgbClr val="775F55"/>
                </a:solidFill>
              </a:rPr>
              <a:pPr/>
              <a:t>4/29/21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C7947-34BD-D14B-AA43-9893E30C1985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3355975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109913"/>
            <a:ext cx="1295400" cy="1312862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3109913"/>
            <a:ext cx="7772400" cy="1312862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575175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487626-06CD-0C47-A9FB-E6DC13FD2097}" type="datetime1">
              <a:rPr lang="en-US">
                <a:solidFill>
                  <a:srgbClr val="775F55"/>
                </a:solidFill>
              </a:rPr>
              <a:pPr/>
              <a:t>4/29/21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84575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fld id="{304768B1-F04C-5E42-A24E-B3ECD8DC9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3BCEFE-8E30-F944-907B-947878BC8024}" type="datetime1">
              <a:rPr lang="en-US">
                <a:solidFill>
                  <a:srgbClr val="775F55"/>
                </a:solidFill>
              </a:rPr>
              <a:pPr/>
              <a:t>4/29/21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CB3A3E-2557-484E-B0B1-ABAE2AA7038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F92C1A-4572-C548-B1A2-DBA54317E66B}" type="datetime1">
              <a:rPr lang="en-US">
                <a:solidFill>
                  <a:srgbClr val="775F55"/>
                </a:solidFill>
              </a:rPr>
              <a:pPr/>
              <a:t>4/29/21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0ED0CC-B89C-EF43-9CE1-47297D4CE0A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55C55-7302-B845-A7AE-7AC594D134B9}" type="datetime1">
              <a:rPr lang="en-US">
                <a:solidFill>
                  <a:srgbClr val="775F55"/>
                </a:solidFill>
              </a:rPr>
              <a:pPr/>
              <a:t>4/29/21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70C68-BA47-554E-AAFB-2373257ED969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AD557F-D3C8-4348-A402-EA719CFD27A0}" type="datetime1">
              <a:rPr lang="en-US">
                <a:solidFill>
                  <a:srgbClr val="775F55"/>
                </a:solidFill>
              </a:rPr>
              <a:pPr/>
              <a:t>4/29/21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36A4EE-CEAF-A441-B40D-43FD6B26B585}" type="slidenum">
              <a:rPr lang="en-US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3FB3E8-5E3A-3647-9D6F-D90C16D81708}" type="datetime1">
              <a:rPr lang="en-US">
                <a:solidFill>
                  <a:srgbClr val="775F55"/>
                </a:solidFill>
              </a:rPr>
              <a:pPr/>
              <a:t>4/29/21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F7DDF-B86B-854D-B8C1-BF301BF6ECEF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4/29/21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fld id="{AF9786B5-6B3A-6B4F-B233-B92ED4930B2E}" type="datetime1">
              <a:rPr lang="en-US">
                <a:solidFill>
                  <a:srgbClr val="775F55"/>
                </a:solidFill>
              </a:rPr>
              <a:pPr/>
              <a:t>4/29/21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fld id="{E0ED9A8B-25A4-A247-966B-3D757F92845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580F9F-2EFF-3D40-A073-C9153B2F6A55}" type="datetime1">
              <a:rPr lang="en-US">
                <a:solidFill>
                  <a:srgbClr val="775F55"/>
                </a:solidFill>
              </a:rPr>
              <a:pPr/>
              <a:t>4/29/21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737FA-0A4E-3743-8D7E-DD1B308C17F2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fld id="{A736616B-A7FB-AB49-AFA7-33B70186F334}" type="datetime1">
              <a:rPr lang="en-US">
                <a:solidFill>
                  <a:srgbClr val="775F55"/>
                </a:solidFill>
              </a:rPr>
              <a:pPr/>
              <a:t>4/29/21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D504A381-746D-FB4C-92DB-AFA06A6CD9FD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/>
            <a:fld id="{EE4D45A7-B473-7540-BC52-D0A35F847A05}" type="slidenum">
              <a:rPr lang="es-ES">
                <a:solidFill>
                  <a:srgbClr val="000000"/>
                </a:solidFill>
              </a:rPr>
              <a:pPr lvl="1"/>
              <a:t>‹#›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/>
            <a:fld id="{70C07237-87C7-7244-A5E9-AEC30F10439D}" type="slidenum">
              <a:rPr lang="es-ES">
                <a:solidFill>
                  <a:srgbClr val="000000"/>
                </a:solidFill>
              </a:rPr>
              <a:pPr lvl="1"/>
              <a:t>‹#›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8013" cy="13827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2013" cy="474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  <a:latin typeface="Tw Cen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  <a:latin typeface="Tw Cen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CA943-69CA-A249-9D82-F3B6C0594C67}" type="slidenum">
              <a:rPr lang="en-GB">
                <a:solidFill>
                  <a:srgbClr val="000000"/>
                </a:solidFill>
                <a:latin typeface="Tw Cen MT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Tw Cen MT"/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4AD557F-D3C8-4348-A402-EA719CFD27A0}" type="datetime1">
              <a:rPr lang="en-US">
                <a:solidFill>
                  <a:srgbClr val="775F55"/>
                </a:solidFill>
              </a:rPr>
              <a:pPr/>
              <a:t>4/29/21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  <a:latin typeface="Tw Cen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36A4EE-CEAF-A441-B40D-43FD6B26B585}" type="slidenum">
              <a:rPr lang="en-US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fld id="{03943AA0-C876-624A-8A94-5A9F976699BF}" type="datetime1">
              <a:rPr lang="en-US" smtClean="0">
                <a:solidFill>
                  <a:prstClr val="black"/>
                </a:solidFill>
              </a:rPr>
              <a:pPr/>
              <a:t>4/29/21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EBDDC3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E64BE-ACD0-8248-86F9-D9BA4E660E8A}" type="slidenum">
              <a:rPr lang="en-US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08952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5AA2FC-BA5F-D04E-A9C7-98C325B83168}" type="datetime1">
              <a:rPr lang="en-US">
                <a:solidFill>
                  <a:srgbClr val="775F55"/>
                </a:solidFill>
              </a:rPr>
              <a:pPr/>
              <a:t>4/29/21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C7947-34BD-D14B-AA43-9893E30C1985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3355975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109913"/>
            <a:ext cx="1295400" cy="1312862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3109913"/>
            <a:ext cx="7772400" cy="1312862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575175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487626-06CD-0C47-A9FB-E6DC13FD2097}" type="datetime1">
              <a:rPr lang="en-US">
                <a:solidFill>
                  <a:srgbClr val="775F55"/>
                </a:solidFill>
              </a:rPr>
              <a:pPr/>
              <a:t>4/29/21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84575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fld id="{304768B1-F04C-5E42-A24E-B3ECD8DC9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4/29/21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3BCEFE-8E30-F944-907B-947878BC8024}" type="datetime1">
              <a:rPr lang="en-US">
                <a:solidFill>
                  <a:srgbClr val="775F55"/>
                </a:solidFill>
              </a:rPr>
              <a:pPr/>
              <a:t>4/29/21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CB3A3E-2557-484E-B0B1-ABAE2AA7038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F92C1A-4572-C548-B1A2-DBA54317E66B}" type="datetime1">
              <a:rPr lang="en-US">
                <a:solidFill>
                  <a:srgbClr val="775F55"/>
                </a:solidFill>
              </a:rPr>
              <a:pPr/>
              <a:t>4/29/21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0ED0CC-B89C-EF43-9CE1-47297D4CE0A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55C55-7302-B845-A7AE-7AC594D134B9}" type="datetime1">
              <a:rPr lang="en-US">
                <a:solidFill>
                  <a:srgbClr val="775F55"/>
                </a:solidFill>
              </a:rPr>
              <a:pPr/>
              <a:t>4/29/21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70C68-BA47-554E-AAFB-2373257ED969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AD557F-D3C8-4348-A402-EA719CFD27A0}" type="datetime1">
              <a:rPr lang="en-US">
                <a:solidFill>
                  <a:srgbClr val="775F55"/>
                </a:solidFill>
              </a:rPr>
              <a:pPr/>
              <a:t>4/29/21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36A4EE-CEAF-A441-B40D-43FD6B26B585}" type="slidenum">
              <a:rPr lang="en-US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3FB3E8-5E3A-3647-9D6F-D90C16D81708}" type="datetime1">
              <a:rPr lang="en-US">
                <a:solidFill>
                  <a:srgbClr val="775F55"/>
                </a:solidFill>
              </a:rPr>
              <a:pPr/>
              <a:t>4/29/21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F7DDF-B86B-854D-B8C1-BF301BF6ECEF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fld id="{AF9786B5-6B3A-6B4F-B233-B92ED4930B2E}" type="datetime1">
              <a:rPr lang="en-US">
                <a:solidFill>
                  <a:srgbClr val="775F55"/>
                </a:solidFill>
              </a:rPr>
              <a:pPr/>
              <a:t>4/29/21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fld id="{E0ED9A8B-25A4-A247-966B-3D757F92845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580F9F-2EFF-3D40-A073-C9153B2F6A55}" type="datetime1">
              <a:rPr lang="en-US">
                <a:solidFill>
                  <a:srgbClr val="775F55"/>
                </a:solidFill>
              </a:rPr>
              <a:pPr/>
              <a:t>4/29/21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737FA-0A4E-3743-8D7E-DD1B308C17F2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fld id="{A736616B-A7FB-AB49-AFA7-33B70186F334}" type="datetime1">
              <a:rPr lang="en-US">
                <a:solidFill>
                  <a:srgbClr val="775F55"/>
                </a:solidFill>
              </a:rPr>
              <a:pPr/>
              <a:t>4/29/21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D504A381-746D-FB4C-92DB-AFA06A6CD9FD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4044B-715A-7B46-9A8C-647FDBDBE1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5903-C20C-234E-991D-7383EF0EB9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4044B-715A-7B46-9A8C-647FDBDBE1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5903-C20C-234E-991D-7383EF0EB9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4/29/21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4044B-715A-7B46-9A8C-647FDBDBE1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5903-C20C-234E-991D-7383EF0EB9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4044B-715A-7B46-9A8C-647FDBDBE1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5903-C20C-234E-991D-7383EF0EB9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4044B-715A-7B46-9A8C-647FDBDBE1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5903-C20C-234E-991D-7383EF0EB9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4044B-715A-7B46-9A8C-647FDBDBE1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5903-C20C-234E-991D-7383EF0EB9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4044B-715A-7B46-9A8C-647FDBDBE1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5903-C20C-234E-991D-7383EF0EB9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4044B-715A-7B46-9A8C-647FDBDBE1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5903-C20C-234E-991D-7383EF0EB9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4044B-715A-7B46-9A8C-647FDBDBE1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5903-C20C-234E-991D-7383EF0EB9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4044B-715A-7B46-9A8C-647FDBDBE1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5903-C20C-234E-991D-7383EF0EB9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4044B-715A-7B46-9A8C-647FDBDBE1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5903-C20C-234E-991D-7383EF0EB9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4/29/21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4/29/21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4/29/21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4/29/21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9841-B96A-4DD9-B158-9961937F6A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4/29/21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theme" Target="../theme/theme3.xml"/><Relationship Id="rId6" Type="http://schemas.openxmlformats.org/officeDocument/2006/relationships/vmlDrawing" Target="../drawings/vmlDrawing1.vml"/><Relationship Id="rId7" Type="http://schemas.openxmlformats.org/officeDocument/2006/relationships/oleObject" Target="../embeddings/oleObject1.bin"/><Relationship Id="rId8" Type="http://schemas.openxmlformats.org/officeDocument/2006/relationships/image" Target="../media/image5.wmf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63806-7F59-464B-AFD0-4480C81518EB}" type="datetimeFigureOut">
              <a:rPr lang="en-US" smtClean="0"/>
              <a:pPr/>
              <a:t>4/29/21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130444"/>
            <a:ext cx="9144000" cy="1727556"/>
          </a:xfrm>
          <a:prstGeom prst="rect">
            <a:avLst/>
          </a:prstGeom>
          <a:solidFill>
            <a:srgbClr val="0053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UO_Signature_4c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000" y="30003"/>
            <a:ext cx="2239804" cy="39801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130444"/>
            <a:ext cx="9144000" cy="1727556"/>
          </a:xfrm>
          <a:prstGeom prst="rect">
            <a:avLst/>
          </a:prstGeom>
          <a:solidFill>
            <a:srgbClr val="0053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arallelogram 9"/>
          <p:cNvSpPr/>
          <p:nvPr userDrawn="1"/>
        </p:nvSpPr>
        <p:spPr>
          <a:xfrm rot="5400000" flipH="1">
            <a:off x="3510835" y="591853"/>
            <a:ext cx="2122328" cy="9144000"/>
          </a:xfrm>
          <a:prstGeom prst="parallelogram">
            <a:avLst>
              <a:gd name="adj" fmla="val 16594"/>
            </a:avLst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287867" y="228600"/>
            <a:ext cx="7382933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36872A31-4FC0-C94D-87AD-7CD86215F89D}" type="datetime1">
              <a:rPr lang="en-US">
                <a:solidFill>
                  <a:srgbClr val="775F55"/>
                </a:solidFill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4/29/21</a:t>
            </a:fld>
            <a:endParaRPr lang="en-US">
              <a:solidFill>
                <a:srgbClr val="775F55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defTabSz="457019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rgbClr val="003A2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000000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A6E227F2-33E2-524A-9496-12AA41ADE749}" type="slidenum">
              <a:rPr lang="en-US" smtClean="0"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imgres.jpe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7"/>
          <a:stretch/>
        </p:blipFill>
        <p:spPr>
          <a:xfrm>
            <a:off x="7848600" y="127006"/>
            <a:ext cx="1295400" cy="103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1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005128"/>
        </a:buClr>
        <a:buSzPct val="60000"/>
        <a:buFont typeface="Wingdings" charset="0"/>
        <a:buChar char=""/>
        <a:defRPr sz="29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rgbClr val="005128"/>
        </a:buClr>
        <a:buSzPct val="70000"/>
        <a:buFont typeface="Wingdings 2" charset="0"/>
        <a:buChar char="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6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28600"/>
            <a:ext cx="6248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D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2pPr lvl="1" algn="r">
              <a:defRPr sz="1000">
                <a:latin typeface="Arial" charset="0"/>
              </a:defRPr>
            </a:lvl2pPr>
          </a:lstStyle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5B35A66B-2832-0D49-AFC5-FD3BC957A0E2}" type="slidenum">
              <a:rPr lang="es-E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lvl="1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609600" y="1447800"/>
            <a:ext cx="61722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Courier New" charset="0"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1026" name="Object 2"/>
          <p:cNvGraphicFramePr>
            <a:graphicFrameLocks/>
          </p:cNvGraphicFramePr>
          <p:nvPr/>
        </p:nvGraphicFramePr>
        <p:xfrm>
          <a:off x="152400" y="228600"/>
          <a:ext cx="13716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lipArt" r:id="rId7" imgW="2354040" imgH="1792080" progId="">
                  <p:embed/>
                </p:oleObj>
              </mc:Choice>
              <mc:Fallback>
                <p:oleObj name="ClipArt" r:id="rId7" imgW="2354040" imgH="17920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28600"/>
                        <a:ext cx="13716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969696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400800"/>
            <a:ext cx="563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Angel: Interactive Computer Graphics 5E © Addison-Wesley 2009</a:t>
            </a:r>
          </a:p>
        </p:txBody>
      </p:sp>
    </p:spTree>
    <p:extLst>
      <p:ext uri="{BB962C8B-B14F-4D97-AF65-F5344CB8AC3E}">
        <p14:creationId xmlns:p14="http://schemas.microsoft.com/office/powerpoint/2010/main" val="81279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accent2"/>
          </a:solidFill>
          <a:latin typeface="Arial" charset="0"/>
        </a:defRPr>
      </a:lvl9pPr>
    </p:titleStyle>
    <p:bodyStyle>
      <a:lvl1pPr marL="190500" indent="-190500" algn="l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71500" indent="-190500" algn="l" rtl="0" eaLnBrk="0" fontAlgn="base" hangingPunct="0">
        <a:spcBef>
          <a:spcPct val="20000"/>
        </a:spcBef>
        <a:spcAft>
          <a:spcPct val="0"/>
        </a:spcAft>
        <a:buChar char="­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952500" indent="-1905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287867" y="228600"/>
            <a:ext cx="7382933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36872A31-4FC0-C94D-87AD-7CD86215F89D}" type="datetime1">
              <a:rPr lang="en-US">
                <a:solidFill>
                  <a:srgbClr val="775F55"/>
                </a:solidFill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4/29/21</a:t>
            </a:fld>
            <a:endParaRPr lang="en-US">
              <a:solidFill>
                <a:srgbClr val="775F55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defTabSz="457019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rgbClr val="003A2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000000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A6E227F2-33E2-524A-9496-12AA41ADE749}" type="slidenum">
              <a:rPr lang="en-US" smtClean="0"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imgres.jpe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7"/>
          <a:stretch/>
        </p:blipFill>
        <p:spPr>
          <a:xfrm>
            <a:off x="7848600" y="127006"/>
            <a:ext cx="1295400" cy="103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1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005128"/>
        </a:buClr>
        <a:buSzPct val="60000"/>
        <a:buFont typeface="Wingdings" charset="0"/>
        <a:buChar char=""/>
        <a:defRPr sz="29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rgbClr val="005128"/>
        </a:buClr>
        <a:buSzPct val="70000"/>
        <a:buFont typeface="Wingdings 2" charset="0"/>
        <a:buChar char="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6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024044B-715A-7B46-9A8C-647FDBDBE1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DCE5903-C20C-234E-991D-7383EF0EB9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8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22.png"/><Relationship Id="rId1" Type="http://schemas.microsoft.com/office/2007/relationships/media" Target="file://localhost/Users/hchilds/Downloads/proj1F.mp4" TargetMode="External"/><Relationship Id="rId2" Type="http://schemas.openxmlformats.org/officeDocument/2006/relationships/video" Target="file://localhost/Users/hchilds/Downloads/proj1F.mp4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8"/>
          <p:cNvSpPr>
            <a:spLocks noGrp="1"/>
          </p:cNvSpPr>
          <p:nvPr>
            <p:ph type="subTitle" idx="1"/>
          </p:nvPr>
        </p:nvSpPr>
        <p:spPr>
          <a:xfrm>
            <a:off x="3903132" y="6443132"/>
            <a:ext cx="5240867" cy="41486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w Cen MT" charset="0"/>
                <a:ea typeface="ＭＳ Ｐゴシック" charset="0"/>
                <a:cs typeface="ＭＳ Ｐゴシック" charset="0"/>
              </a:rPr>
              <a:t>Hank Childs, University of Oregon</a:t>
            </a:r>
          </a:p>
        </p:txBody>
      </p:sp>
      <p:sp>
        <p:nvSpPr>
          <p:cNvPr id="15363" name="TextBox 9"/>
          <p:cNvSpPr txBox="1">
            <a:spLocks noChangeArrowheads="1"/>
          </p:cNvSpPr>
          <p:nvPr/>
        </p:nvSpPr>
        <p:spPr bwMode="auto">
          <a:xfrm>
            <a:off x="406256" y="6365557"/>
            <a:ext cx="219162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 smtClean="0">
                <a:solidFill>
                  <a:schemeClr val="bg1"/>
                </a:solidFill>
                <a:latin typeface="Tw Cen MT" charset="0"/>
              </a:rPr>
              <a:t>April 29, 2021</a:t>
            </a:r>
            <a:endParaRPr lang="en-US" sz="2600" dirty="0">
              <a:solidFill>
                <a:schemeClr val="bg1"/>
              </a:solidFill>
              <a:latin typeface="Tw Cen MT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1114425"/>
            <a:ext cx="4149725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2943225"/>
            <a:ext cx="18288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15" descr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" r="3677"/>
          <a:stretch>
            <a:fillRect/>
          </a:stretch>
        </p:blipFill>
        <p:spPr bwMode="auto">
          <a:xfrm>
            <a:off x="388938" y="11144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8" descr="hero_v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11144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4594225"/>
            <a:ext cx="2743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3" descr="entropy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2943225"/>
            <a:ext cx="18303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0" name="Group 24"/>
          <p:cNvGrpSpPr>
            <a:grpSpLocks/>
          </p:cNvGrpSpPr>
          <p:nvPr/>
        </p:nvGrpSpPr>
        <p:grpSpPr bwMode="auto">
          <a:xfrm>
            <a:off x="5256213" y="4584700"/>
            <a:ext cx="2768600" cy="1389063"/>
            <a:chOff x="1359236" y="1990051"/>
            <a:chExt cx="2768974" cy="1906669"/>
          </a:xfrm>
        </p:grpSpPr>
        <p:pic>
          <p:nvPicPr>
            <p:cNvPr id="15372" name="Picture 17" descr="Picture 169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238" y="1990051"/>
              <a:ext cx="2768972" cy="190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359236" y="3347600"/>
              <a:ext cx="1003436" cy="549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29641" y="1990051"/>
              <a:ext cx="598569" cy="302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218189" y="3698426"/>
              <a:ext cx="582692" cy="198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343619" y="3373748"/>
              <a:ext cx="46043" cy="503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117475" y="-58704"/>
            <a:ext cx="9026525" cy="128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  <a:t>CIS 441/541: Intro to Computer Graphics</a:t>
            </a:r>
            <a:b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</a:br>
            <a:r>
              <a:rPr lang="en-US" b="1" smtClean="0">
                <a:latin typeface="Tw Cen MT" charset="0"/>
                <a:ea typeface="ＭＳ Ｐゴシック" charset="0"/>
                <a:cs typeface="ＭＳ Ｐゴシック" charset="0"/>
              </a:rPr>
              <a:t>Lecture </a:t>
            </a:r>
            <a:r>
              <a:rPr lang="en-US" b="1" smtClean="0">
                <a:latin typeface="Tw Cen MT" charset="0"/>
                <a:ea typeface="ＭＳ Ｐゴシック" charset="0"/>
                <a:cs typeface="ＭＳ Ｐゴシック" charset="0"/>
              </a:rPr>
              <a:t>8: </a:t>
            </a:r>
            <a:r>
              <a:rPr lang="en-US" sz="3200" b="1" dirty="0" smtClean="0">
                <a:latin typeface="Tw Cen MT" charset="0"/>
                <a:ea typeface="ＭＳ Ｐゴシック" charset="0"/>
                <a:cs typeface="ＭＳ Ｐゴシック" charset="0"/>
              </a:rPr>
              <a:t>Finish Shading, Intro OpenGL</a:t>
            </a:r>
            <a:endParaRPr lang="en-US" sz="3200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01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Phong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Simple version: 1 light, with “full intensity” (i.e., don’t add an intensity term)</a:t>
            </a:r>
          </a:p>
          <a:p>
            <a:r>
              <a:rPr lang="en-US" dirty="0" err="1" smtClean="0"/>
              <a:t>Phong</a:t>
            </a:r>
            <a:r>
              <a:rPr lang="en-US" dirty="0" smtClean="0"/>
              <a:t> model</a:t>
            </a:r>
          </a:p>
          <a:p>
            <a:pPr lvl="1"/>
            <a:r>
              <a:rPr lang="en-US" dirty="0" err="1" smtClean="0"/>
              <a:t>Shading_Amount</a:t>
            </a:r>
            <a:r>
              <a:rPr lang="en-US" dirty="0" smtClean="0"/>
              <a:t> = K</a:t>
            </a:r>
            <a:r>
              <a:rPr lang="en-US" baseline="-25000" dirty="0" smtClean="0"/>
              <a:t>a</a:t>
            </a:r>
            <a:r>
              <a:rPr lang="en-US" dirty="0" smtClean="0"/>
              <a:t> +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d</a:t>
            </a:r>
            <a:r>
              <a:rPr lang="en-US" dirty="0" smtClean="0"/>
              <a:t>*Diffuse + K</a:t>
            </a:r>
            <a:r>
              <a:rPr lang="en-US" baseline="-25000" dirty="0" smtClean="0"/>
              <a:t>s</a:t>
            </a:r>
            <a:r>
              <a:rPr lang="en-US" dirty="0" smtClean="0"/>
              <a:t>*</a:t>
            </a:r>
            <a:r>
              <a:rPr lang="en-US" dirty="0" err="1" smtClean="0"/>
              <a:t>Specular</a:t>
            </a:r>
            <a:endParaRPr lang="en-US" dirty="0" smtClean="0"/>
          </a:p>
          <a:p>
            <a:r>
              <a:rPr lang="en-US" dirty="0" smtClean="0"/>
              <a:t>Signature: </a:t>
            </a:r>
          </a:p>
          <a:p>
            <a:pPr lvl="1"/>
            <a:r>
              <a:rPr lang="en-US" dirty="0" smtClean="0"/>
              <a:t>double </a:t>
            </a:r>
            <a:r>
              <a:rPr lang="en-US" dirty="0" err="1" smtClean="0"/>
              <a:t>CalculatePhongShading(LightingParameters</a:t>
            </a:r>
            <a:r>
              <a:rPr lang="en-US" dirty="0" smtClean="0"/>
              <a:t> &amp;, double *</a:t>
            </a:r>
            <a:r>
              <a:rPr lang="en-US" dirty="0" err="1" smtClean="0"/>
              <a:t>viewDirection</a:t>
            </a:r>
            <a:r>
              <a:rPr lang="en-US" dirty="0" smtClean="0"/>
              <a:t>, double *normal)</a:t>
            </a:r>
          </a:p>
          <a:p>
            <a:pPr lvl="1"/>
            <a:r>
              <a:rPr lang="en-US" dirty="0" smtClean="0"/>
              <a:t>Will have to calculate </a:t>
            </a:r>
            <a:r>
              <a:rPr lang="en-US" dirty="0" err="1" smtClean="0"/>
              <a:t>viewDirection</a:t>
            </a:r>
            <a:r>
              <a:rPr lang="en-US" dirty="0" smtClean="0"/>
              <a:t> for each pixel!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3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22" y="123698"/>
            <a:ext cx="7378816" cy="990600"/>
          </a:xfrm>
        </p:spPr>
        <p:txBody>
          <a:bodyPr/>
          <a:lstStyle/>
          <a:p>
            <a:r>
              <a:rPr lang="en-US" dirty="0" smtClean="0"/>
              <a:t>How to handle shading values greater than 1?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Color at pixel = (1.0, 0.4, 0.8)</a:t>
            </a:r>
          </a:p>
          <a:p>
            <a:r>
              <a:rPr lang="en-US" dirty="0" smtClean="0"/>
              <a:t>Shading value = 0.5</a:t>
            </a:r>
          </a:p>
          <a:p>
            <a:pPr lvl="1"/>
            <a:r>
              <a:rPr lang="en-US" dirty="0" smtClean="0"/>
              <a:t>Easy!</a:t>
            </a:r>
          </a:p>
          <a:p>
            <a:pPr lvl="1"/>
            <a:r>
              <a:rPr lang="en-US" dirty="0" smtClean="0"/>
              <a:t>Color = (0.5, 0.2, 0.4)</a:t>
            </a:r>
            <a:r>
              <a:rPr lang="en-US" dirty="0" smtClean="0">
                <a:sym typeface="Wingdings"/>
              </a:rPr>
              <a:t> (128, 52, 103)</a:t>
            </a:r>
            <a:endParaRPr lang="en-US" dirty="0" smtClean="0"/>
          </a:p>
          <a:p>
            <a:r>
              <a:rPr lang="en-US" dirty="0" smtClean="0"/>
              <a:t>Shading value = 2.0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Color = (1.0, 0.8, 1.0)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(255, 204, 255)</a:t>
            </a:r>
          </a:p>
          <a:p>
            <a:r>
              <a:rPr lang="en-US" dirty="0" err="1" smtClean="0">
                <a:sym typeface="Wingdings"/>
              </a:rPr>
              <a:t>Color_R</a:t>
            </a:r>
            <a:r>
              <a:rPr lang="en-US" dirty="0" smtClean="0">
                <a:sym typeface="Wingdings"/>
              </a:rPr>
              <a:t> = 255*min(1, R*</a:t>
            </a:r>
            <a:r>
              <a:rPr lang="en-US" dirty="0" err="1" smtClean="0">
                <a:sym typeface="Wingdings"/>
              </a:rPr>
              <a:t>shading_value</a:t>
            </a:r>
            <a:r>
              <a:rPr lang="en-US" dirty="0" smtClean="0">
                <a:sym typeface="Wingdings"/>
              </a:rPr>
              <a:t>)</a:t>
            </a:r>
          </a:p>
          <a:p>
            <a:r>
              <a:rPr lang="en-US" dirty="0" smtClean="0">
                <a:sym typeface="Wingdings"/>
              </a:rPr>
              <a:t>This is how bright lights makes things whiter and whiter.</a:t>
            </a:r>
          </a:p>
          <a:p>
            <a:pPr lvl="1"/>
            <a:r>
              <a:rPr lang="en-US" dirty="0" smtClean="0">
                <a:sym typeface="Wingdings"/>
              </a:rPr>
              <a:t>But it won’t put in colors that aren’t there.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12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Ambient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Ambient light</a:t>
            </a:r>
          </a:p>
          <a:p>
            <a:pPr lvl="1"/>
            <a:r>
              <a:rPr lang="en-US" dirty="0" smtClean="0"/>
              <a:t>Same amount of light everywhere in scene</a:t>
            </a:r>
          </a:p>
          <a:p>
            <a:pPr lvl="1"/>
            <a:r>
              <a:rPr lang="en-US" dirty="0" smtClean="0"/>
              <a:t>Can model contribution of many sources and reflecting surfaces</a:t>
            </a:r>
          </a:p>
          <a:p>
            <a:endParaRPr lang="en-US" dirty="0"/>
          </a:p>
        </p:txBody>
      </p:sp>
      <p:pic>
        <p:nvPicPr>
          <p:cNvPr id="4" name="Picture 3" descr="allTriangl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658" y="3166658"/>
            <a:ext cx="3691342" cy="36913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8277" y="4131499"/>
            <a:ext cx="2231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Surface lit with ambient lighting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03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Diffuse light</a:t>
            </a:r>
          </a:p>
          <a:p>
            <a:pPr lvl="1"/>
            <a:r>
              <a:rPr lang="en-US" dirty="0" smtClean="0"/>
              <a:t>Light distributed evenly in all directions, but amount of light depends on orientation of triangles with respect to light source.</a:t>
            </a:r>
          </a:p>
          <a:p>
            <a:pPr lvl="1"/>
            <a:r>
              <a:rPr lang="en-US" dirty="0" smtClean="0"/>
              <a:t>Different for each triangle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94754" y="4777830"/>
            <a:ext cx="223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Surface lit with diffuse lighting only</a:t>
            </a:r>
            <a:endParaRPr lang="en-US" dirty="0"/>
          </a:p>
        </p:txBody>
      </p:sp>
      <p:pic>
        <p:nvPicPr>
          <p:cNvPr id="6" name="Picture 5" descr="allTriangl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136" y="2985235"/>
            <a:ext cx="3872765" cy="387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1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Lighting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1275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Lambertian</a:t>
            </a:r>
            <a:r>
              <a:rPr lang="en-US" sz="2800" dirty="0" smtClean="0">
                <a:solidFill>
                  <a:schemeClr val="tx1"/>
                </a:solidFill>
              </a:rPr>
              <a:t>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2131088" y="1622993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4" idx="0"/>
          </p:cNvCxnSpPr>
          <p:nvPr/>
        </p:nvCxnSpPr>
        <p:spPr>
          <a:xfrm flipH="1" flipV="1">
            <a:off x="2882348" y="2630557"/>
            <a:ext cx="1797102" cy="12782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0"/>
          </p:cNvCxnSpPr>
          <p:nvPr/>
        </p:nvCxnSpPr>
        <p:spPr>
          <a:xfrm rot="5400000" flipH="1" flipV="1">
            <a:off x="3990867" y="3220261"/>
            <a:ext cx="137716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96781" y="2163139"/>
            <a:ext cx="178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Normal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45249" y="5251472"/>
            <a:ext cx="5466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You can calculate the diffuse contribution by taking the dot product of L and N,</a:t>
            </a:r>
          </a:p>
          <a:p>
            <a:pPr algn="ctr"/>
            <a:r>
              <a:rPr lang="en-US" dirty="0" smtClean="0"/>
              <a:t>Since L</a:t>
            </a:r>
            <a:r>
              <a:rPr lang="en-US" sz="2400" baseline="30000" dirty="0" smtClean="0"/>
              <a:t>.</a:t>
            </a:r>
            <a:r>
              <a:rPr lang="en-US" dirty="0" smtClean="0"/>
              <a:t>N = </a:t>
            </a:r>
            <a:r>
              <a:rPr lang="en-US" dirty="0" err="1" smtClean="0"/>
              <a:t>cos(α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(assuming L and N are normalized)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51900" y="2684871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96781" y="3206603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09467" y="3214128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4310279" y="3498140"/>
            <a:ext cx="368377" cy="155589"/>
          </a:xfrm>
          <a:custGeom>
            <a:avLst/>
            <a:gdLst>
              <a:gd name="connsiteX0" fmla="*/ 0 w 368377"/>
              <a:gd name="connsiteY0" fmla="*/ 116809 h 155589"/>
              <a:gd name="connsiteX1" fmla="*/ 232659 w 368377"/>
              <a:gd name="connsiteY1" fmla="*/ 469 h 155589"/>
              <a:gd name="connsiteX2" fmla="*/ 368377 w 368377"/>
              <a:gd name="connsiteY2" fmla="*/ 155589 h 15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77" h="155589">
                <a:moveTo>
                  <a:pt x="0" y="116809"/>
                </a:moveTo>
                <a:cubicBezTo>
                  <a:pt x="85631" y="55407"/>
                  <a:pt x="171263" y="-5994"/>
                  <a:pt x="232659" y="469"/>
                </a:cubicBezTo>
                <a:cubicBezTo>
                  <a:pt x="294055" y="6932"/>
                  <a:pt x="331216" y="81260"/>
                  <a:pt x="368377" y="15558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stCxn id="4" idx="0"/>
          </p:cNvCxnSpPr>
          <p:nvPr/>
        </p:nvCxnSpPr>
        <p:spPr>
          <a:xfrm rot="5400000" flipH="1" flipV="1">
            <a:off x="4393329" y="2331255"/>
            <a:ext cx="1863711" cy="1291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70919" y="1695537"/>
            <a:ext cx="47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V1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4" idx="0"/>
          </p:cNvCxnSpPr>
          <p:nvPr/>
        </p:nvCxnSpPr>
        <p:spPr>
          <a:xfrm rot="5400000" flipH="1" flipV="1">
            <a:off x="4876914" y="2335008"/>
            <a:ext cx="1376373" cy="1771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50751" y="2315539"/>
            <a:ext cx="47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82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304592" cy="990600"/>
          </a:xfrm>
        </p:spPr>
        <p:txBody>
          <a:bodyPr/>
          <a:lstStyle/>
          <a:p>
            <a:r>
              <a:rPr lang="en-US" dirty="0" smtClean="0"/>
              <a:t>How much light reflects with </a:t>
            </a:r>
            <a:r>
              <a:rPr lang="en-US" dirty="0" err="1" smtClean="0"/>
              <a:t>specular</a:t>
            </a:r>
            <a:r>
              <a:rPr lang="en-US" dirty="0" smtClean="0"/>
              <a:t> lighting?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Smooth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4" idx="0"/>
          </p:cNvCxnSpPr>
          <p:nvPr/>
        </p:nvCxnSpPr>
        <p:spPr>
          <a:xfrm flipH="1" flipV="1">
            <a:off x="1948070" y="2398643"/>
            <a:ext cx="2732174" cy="15102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098855" y="1626523"/>
            <a:ext cx="1863711" cy="2700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1177" y="1616315"/>
            <a:ext cx="156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proportion of light reflecting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212268" y="3032640"/>
            <a:ext cx="1335940" cy="399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68046" y="5332481"/>
            <a:ext cx="70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 much light gets to point V?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04505" y="2195331"/>
            <a:ext cx="35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30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304592" cy="990600"/>
          </a:xfrm>
        </p:spPr>
        <p:txBody>
          <a:bodyPr/>
          <a:lstStyle/>
          <a:p>
            <a:r>
              <a:rPr lang="en-US" dirty="0" smtClean="0"/>
              <a:t>How much light reflects with </a:t>
            </a:r>
            <a:r>
              <a:rPr lang="en-US" dirty="0" err="1" smtClean="0"/>
              <a:t>specular</a:t>
            </a:r>
            <a:r>
              <a:rPr lang="en-US" dirty="0" smtClean="0"/>
              <a:t> lighting?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Smooth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098855" y="1626523"/>
            <a:ext cx="1863711" cy="2700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1177" y="1616315"/>
            <a:ext cx="156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proportion of light reflecting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212268" y="3032640"/>
            <a:ext cx="1335940" cy="399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68046" y="5332481"/>
            <a:ext cx="70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 much light gets to point V?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04505" y="2195331"/>
            <a:ext cx="35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40044" y="5854213"/>
            <a:ext cx="70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A: proportional to </a:t>
            </a:r>
            <a:r>
              <a:rPr lang="en-US" dirty="0" err="1" smtClean="0"/>
              <a:t>cos(α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4824568" y="3394811"/>
            <a:ext cx="239167" cy="225405"/>
          </a:xfrm>
          <a:custGeom>
            <a:avLst/>
            <a:gdLst>
              <a:gd name="connsiteX0" fmla="*/ 0 w 239167"/>
              <a:gd name="connsiteY0" fmla="*/ 10996 h 225405"/>
              <a:gd name="connsiteX1" fmla="*/ 189684 w 239167"/>
              <a:gd name="connsiteY1" fmla="*/ 35735 h 225405"/>
              <a:gd name="connsiteX2" fmla="*/ 239167 w 239167"/>
              <a:gd name="connsiteY2" fmla="*/ 225405 h 22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167" h="225405">
                <a:moveTo>
                  <a:pt x="0" y="10996"/>
                </a:moveTo>
                <a:cubicBezTo>
                  <a:pt x="74911" y="5498"/>
                  <a:pt x="149823" y="0"/>
                  <a:pt x="189684" y="35735"/>
                </a:cubicBezTo>
                <a:cubicBezTo>
                  <a:pt x="229545" y="71470"/>
                  <a:pt x="239167" y="225405"/>
                  <a:pt x="239167" y="2254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937842" y="3025479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1948070" y="2398643"/>
            <a:ext cx="2732174" cy="15102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0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304592" cy="990600"/>
          </a:xfrm>
        </p:spPr>
        <p:txBody>
          <a:bodyPr/>
          <a:lstStyle/>
          <a:p>
            <a:r>
              <a:rPr lang="en-US" dirty="0" smtClean="0"/>
              <a:t>How much light reflects with </a:t>
            </a:r>
            <a:r>
              <a:rPr lang="en-US" dirty="0" err="1" smtClean="0"/>
              <a:t>specular</a:t>
            </a:r>
            <a:r>
              <a:rPr lang="en-US" dirty="0" smtClean="0"/>
              <a:t> lighting?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Smooth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098855" y="1626523"/>
            <a:ext cx="1863711" cy="2700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1177" y="1616315"/>
            <a:ext cx="156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proportion of light reflecting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212268" y="3032640"/>
            <a:ext cx="1335940" cy="399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68046" y="5332481"/>
            <a:ext cx="70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 much light gets to point V?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04505" y="2195331"/>
            <a:ext cx="35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40044" y="5854213"/>
            <a:ext cx="70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A: proportional to </a:t>
            </a:r>
            <a:r>
              <a:rPr lang="en-US" dirty="0" err="1" smtClean="0"/>
              <a:t>cos(α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(Shininess strength) * </a:t>
            </a:r>
            <a:r>
              <a:rPr lang="en-US" dirty="0" err="1" smtClean="0"/>
              <a:t>cos(α</a:t>
            </a:r>
            <a:r>
              <a:rPr lang="en-US" dirty="0" smtClean="0"/>
              <a:t>) ^ (shininess coefficient)</a:t>
            </a:r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4824568" y="3394811"/>
            <a:ext cx="239167" cy="225405"/>
          </a:xfrm>
          <a:custGeom>
            <a:avLst/>
            <a:gdLst>
              <a:gd name="connsiteX0" fmla="*/ 0 w 239167"/>
              <a:gd name="connsiteY0" fmla="*/ 10996 h 225405"/>
              <a:gd name="connsiteX1" fmla="*/ 189684 w 239167"/>
              <a:gd name="connsiteY1" fmla="*/ 35735 h 225405"/>
              <a:gd name="connsiteX2" fmla="*/ 239167 w 239167"/>
              <a:gd name="connsiteY2" fmla="*/ 225405 h 22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167" h="225405">
                <a:moveTo>
                  <a:pt x="0" y="10996"/>
                </a:moveTo>
                <a:cubicBezTo>
                  <a:pt x="74911" y="5498"/>
                  <a:pt x="149823" y="0"/>
                  <a:pt x="189684" y="35735"/>
                </a:cubicBezTo>
                <a:cubicBezTo>
                  <a:pt x="229545" y="71470"/>
                  <a:pt x="239167" y="225405"/>
                  <a:pt x="239167" y="2254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937842" y="3025479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1948070" y="2398643"/>
            <a:ext cx="2732174" cy="15102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58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4F451C7E-06BB-1046-9781-A44CCE8F7DB7}" type="slidenum">
              <a:rPr lang="es-ES"/>
              <a:pPr lvl="1"/>
              <a:t>18</a:t>
            </a:fld>
            <a:endParaRPr lang="es-ES"/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Angel: Interactive Computer Graphics 5E © Addison-Wesley 2009</a:t>
            </a: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γ</a:t>
            </a:r>
            <a:r>
              <a:rPr lang="en-US" dirty="0" smtClean="0"/>
              <a:t>: The </a:t>
            </a:r>
            <a:r>
              <a:rPr lang="en-US" dirty="0"/>
              <a:t>Shininess Coefficient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700" dirty="0"/>
              <a:t>Values of</a:t>
            </a:r>
            <a:r>
              <a:rPr lang="en-US" sz="2700" dirty="0" smtClean="0"/>
              <a:t> </a:t>
            </a:r>
            <a:r>
              <a:rPr lang="en-US" sz="2800" dirty="0" err="1" smtClean="0"/>
              <a:t>γ</a:t>
            </a:r>
            <a:r>
              <a:rPr lang="en-US" sz="2700" dirty="0" smtClean="0"/>
              <a:t> </a:t>
            </a:r>
            <a:r>
              <a:rPr lang="en-US" sz="2700" dirty="0"/>
              <a:t>between 100 and 200 correspond to metals </a:t>
            </a:r>
          </a:p>
          <a:p>
            <a:r>
              <a:rPr lang="en-US" sz="2700" dirty="0"/>
              <a:t>Values between 5 and 10 give surface that look like plastic</a:t>
            </a:r>
          </a:p>
        </p:txBody>
      </p:sp>
      <p:pic>
        <p:nvPicPr>
          <p:cNvPr id="17414" name="Picture 5" descr="AN06F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3657600"/>
            <a:ext cx="3960813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2590800" y="3962400"/>
            <a:ext cx="818403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cos</a:t>
            </a:r>
            <a:r>
              <a:rPr lang="en-US" baseline="30000" dirty="0" err="1" smtClean="0"/>
              <a:t>γ</a:t>
            </a:r>
            <a:r>
              <a:rPr lang="en-US" dirty="0" smtClean="0"/>
              <a:t> </a:t>
            </a:r>
            <a:r>
              <a:rPr lang="en-US" dirty="0" err="1" smtClean="0"/>
              <a:t>α</a:t>
            </a:r>
            <a:endParaRPr lang="en-US" dirty="0" smtClean="0"/>
          </a:p>
        </p:txBody>
      </p:sp>
      <p:sp>
        <p:nvSpPr>
          <p:cNvPr id="17416" name="Text Box 7"/>
          <p:cNvSpPr txBox="1">
            <a:spLocks noChangeArrowheads="1"/>
          </p:cNvSpPr>
          <p:nvPr/>
        </p:nvSpPr>
        <p:spPr bwMode="auto">
          <a:xfrm>
            <a:off x="4495800" y="6019800"/>
            <a:ext cx="3429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</a:rPr>
              <a:t>f</a:t>
            </a:r>
          </a:p>
        </p:txBody>
      </p:sp>
      <p:sp>
        <p:nvSpPr>
          <p:cNvPr id="17417" name="Text Box 8"/>
          <p:cNvSpPr txBox="1">
            <a:spLocks noChangeArrowheads="1"/>
          </p:cNvSpPr>
          <p:nvPr/>
        </p:nvSpPr>
        <p:spPr bwMode="auto">
          <a:xfrm>
            <a:off x="6308725" y="5984875"/>
            <a:ext cx="4889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r>
              <a:rPr lang="en-US"/>
              <a:t>90</a:t>
            </a:r>
          </a:p>
        </p:txBody>
      </p:sp>
      <p:sp>
        <p:nvSpPr>
          <p:cNvPr id="17418" name="Text Box 9"/>
          <p:cNvSpPr txBox="1">
            <a:spLocks noChangeArrowheads="1"/>
          </p:cNvSpPr>
          <p:nvPr/>
        </p:nvSpPr>
        <p:spPr bwMode="auto">
          <a:xfrm>
            <a:off x="2286000" y="6019800"/>
            <a:ext cx="5905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r>
              <a:rPr lang="en-US"/>
              <a:t>-90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63380" y="4213964"/>
            <a:ext cx="824713" cy="486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γ</a:t>
            </a:r>
            <a:r>
              <a:rPr lang="en-US" dirty="0" smtClean="0">
                <a:solidFill>
                  <a:schemeClr val="tx1"/>
                </a:solidFill>
              </a:rPr>
              <a:t>=1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51023" y="5030368"/>
            <a:ext cx="750815" cy="309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γ</a:t>
            </a:r>
            <a:r>
              <a:rPr lang="en-US" dirty="0" smtClean="0">
                <a:solidFill>
                  <a:schemeClr val="tx1"/>
                </a:solidFill>
              </a:rPr>
              <a:t>=2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75615" y="5675793"/>
            <a:ext cx="750815" cy="309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γ</a:t>
            </a:r>
            <a:r>
              <a:rPr lang="en-US" dirty="0" smtClean="0">
                <a:solidFill>
                  <a:schemeClr val="tx1"/>
                </a:solidFill>
              </a:rPr>
              <a:t>=5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24800" y="6102350"/>
            <a:ext cx="750815" cy="309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α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5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304592" cy="990600"/>
          </a:xfrm>
        </p:spPr>
        <p:txBody>
          <a:bodyPr/>
          <a:lstStyle/>
          <a:p>
            <a:r>
              <a:rPr lang="en-US" dirty="0" smtClean="0"/>
              <a:t>How much light reflects with </a:t>
            </a:r>
            <a:r>
              <a:rPr lang="en-US" dirty="0" err="1" smtClean="0"/>
              <a:t>specular</a:t>
            </a:r>
            <a:r>
              <a:rPr lang="en-US" dirty="0" smtClean="0"/>
              <a:t> lighting?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Smooth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098855" y="1626523"/>
            <a:ext cx="1863711" cy="2700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1177" y="1616315"/>
            <a:ext cx="156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proportion of light reflecting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212268" y="3032640"/>
            <a:ext cx="1335940" cy="399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68046" y="5332481"/>
            <a:ext cx="70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 much light gets to point V?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04505" y="2195331"/>
            <a:ext cx="35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40044" y="5854213"/>
            <a:ext cx="70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A: proportional to </a:t>
            </a:r>
            <a:r>
              <a:rPr lang="en-US" dirty="0" err="1" smtClean="0"/>
              <a:t>cos(α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(Shininess strength) * </a:t>
            </a:r>
            <a:r>
              <a:rPr lang="en-US" dirty="0" err="1" smtClean="0"/>
              <a:t>cos(α</a:t>
            </a:r>
            <a:r>
              <a:rPr lang="en-US" dirty="0" smtClean="0"/>
              <a:t>) ^ (shininess coefficient)</a:t>
            </a:r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4824568" y="3394811"/>
            <a:ext cx="239167" cy="225405"/>
          </a:xfrm>
          <a:custGeom>
            <a:avLst/>
            <a:gdLst>
              <a:gd name="connsiteX0" fmla="*/ 0 w 239167"/>
              <a:gd name="connsiteY0" fmla="*/ 10996 h 225405"/>
              <a:gd name="connsiteX1" fmla="*/ 189684 w 239167"/>
              <a:gd name="connsiteY1" fmla="*/ 35735 h 225405"/>
              <a:gd name="connsiteX2" fmla="*/ 239167 w 239167"/>
              <a:gd name="connsiteY2" fmla="*/ 225405 h 22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167" h="225405">
                <a:moveTo>
                  <a:pt x="0" y="10996"/>
                </a:moveTo>
                <a:cubicBezTo>
                  <a:pt x="74911" y="5498"/>
                  <a:pt x="149823" y="0"/>
                  <a:pt x="189684" y="35735"/>
                </a:cubicBezTo>
                <a:cubicBezTo>
                  <a:pt x="229545" y="71470"/>
                  <a:pt x="239167" y="225405"/>
                  <a:pt x="239167" y="2254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937842" y="3025479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948070" y="2398643"/>
            <a:ext cx="2732174" cy="15102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46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54" y="1600200"/>
            <a:ext cx="8915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Abhishek and I are working hard on preparing Project 2 (OpenGL)</a:t>
            </a:r>
          </a:p>
          <a:p>
            <a:pPr lvl="1"/>
            <a:r>
              <a:rPr lang="en-US" strike="sngStrike" dirty="0" smtClean="0">
                <a:solidFill>
                  <a:srgbClr val="FF0000"/>
                </a:solidFill>
              </a:rPr>
              <a:t>Quite frankly not going as well as we thought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Things are going better!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Grading has slowed down</a:t>
            </a:r>
          </a:p>
          <a:p>
            <a:r>
              <a:rPr lang="en-US" dirty="0" smtClean="0"/>
              <a:t>Projects will start coming faster</a:t>
            </a:r>
          </a:p>
          <a:p>
            <a:pPr lvl="1"/>
            <a:r>
              <a:rPr lang="en-US" dirty="0" smtClean="0"/>
              <a:t>Want there to time to do great final projects</a:t>
            </a:r>
          </a:p>
          <a:p>
            <a:r>
              <a:rPr lang="en-US" dirty="0" smtClean="0"/>
              <a:t>1E, 1F: simpler coding, harder concepts</a:t>
            </a:r>
          </a:p>
        </p:txBody>
      </p:sp>
    </p:spTree>
    <p:extLst>
      <p:ext uri="{BB962C8B-B14F-4D97-AF65-F5344CB8AC3E}">
        <p14:creationId xmlns:p14="http://schemas.microsoft.com/office/powerpoint/2010/main" val="133422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304592" cy="990600"/>
          </a:xfrm>
        </p:spPr>
        <p:txBody>
          <a:bodyPr/>
          <a:lstStyle/>
          <a:p>
            <a:r>
              <a:rPr lang="en-US" dirty="0" smtClean="0"/>
              <a:t>How much light reflects with </a:t>
            </a:r>
            <a:r>
              <a:rPr lang="en-US" dirty="0" err="1" smtClean="0"/>
              <a:t>specular</a:t>
            </a:r>
            <a:r>
              <a:rPr lang="en-US" dirty="0" smtClean="0"/>
              <a:t> lighting?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Smooth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098855" y="1626523"/>
            <a:ext cx="1863711" cy="2700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1177" y="1616315"/>
            <a:ext cx="156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proportion of light reflecting (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212268" y="3032640"/>
            <a:ext cx="1335940" cy="399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68046" y="5332481"/>
            <a:ext cx="70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Great!</a:t>
            </a:r>
          </a:p>
          <a:p>
            <a:pPr algn="ctr"/>
            <a:r>
              <a:rPr lang="en-US" dirty="0" smtClean="0"/>
              <a:t>We know that </a:t>
            </a:r>
            <a:r>
              <a:rPr lang="en-US" dirty="0" err="1" smtClean="0"/>
              <a:t>cos</a:t>
            </a:r>
            <a:r>
              <a:rPr lang="en-US" dirty="0" smtClean="0"/>
              <a:t>(α) is V</a:t>
            </a:r>
            <a:r>
              <a:rPr lang="en-US" sz="2400" baseline="30000" dirty="0" smtClean="0"/>
              <a:t>.</a:t>
            </a:r>
            <a:r>
              <a:rPr lang="en-US" dirty="0" smtClean="0"/>
              <a:t>R (provided V &amp; R are normalized).</a:t>
            </a:r>
          </a:p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04505" y="2195331"/>
            <a:ext cx="35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4824568" y="3394811"/>
            <a:ext cx="239167" cy="225405"/>
          </a:xfrm>
          <a:custGeom>
            <a:avLst/>
            <a:gdLst>
              <a:gd name="connsiteX0" fmla="*/ 0 w 239167"/>
              <a:gd name="connsiteY0" fmla="*/ 10996 h 225405"/>
              <a:gd name="connsiteX1" fmla="*/ 189684 w 239167"/>
              <a:gd name="connsiteY1" fmla="*/ 35735 h 225405"/>
              <a:gd name="connsiteX2" fmla="*/ 239167 w 239167"/>
              <a:gd name="connsiteY2" fmla="*/ 225405 h 22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167" h="225405">
                <a:moveTo>
                  <a:pt x="0" y="10996"/>
                </a:moveTo>
                <a:cubicBezTo>
                  <a:pt x="74911" y="5498"/>
                  <a:pt x="149823" y="0"/>
                  <a:pt x="189684" y="35735"/>
                </a:cubicBezTo>
                <a:cubicBezTo>
                  <a:pt x="229545" y="71470"/>
                  <a:pt x="239167" y="225405"/>
                  <a:pt x="239167" y="2254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937842" y="3025479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948070" y="2398643"/>
            <a:ext cx="2732174" cy="15102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16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304592" cy="990600"/>
          </a:xfrm>
        </p:spPr>
        <p:txBody>
          <a:bodyPr/>
          <a:lstStyle/>
          <a:p>
            <a:r>
              <a:rPr lang="en-US" dirty="0" smtClean="0"/>
              <a:t>How much light reflects with </a:t>
            </a:r>
            <a:r>
              <a:rPr lang="en-US" dirty="0" err="1" smtClean="0"/>
              <a:t>specular</a:t>
            </a:r>
            <a:r>
              <a:rPr lang="en-US" dirty="0" smtClean="0"/>
              <a:t> lighting?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Smooth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098855" y="1626523"/>
            <a:ext cx="1863711" cy="2700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1177" y="1616315"/>
            <a:ext cx="156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proportion of light reflecting (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212268" y="3032640"/>
            <a:ext cx="1335940" cy="399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68046" y="5332481"/>
            <a:ext cx="702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Great!</a:t>
            </a:r>
          </a:p>
          <a:p>
            <a:pPr algn="ctr"/>
            <a:r>
              <a:rPr lang="en-US" dirty="0" smtClean="0"/>
              <a:t>We know that </a:t>
            </a:r>
            <a:r>
              <a:rPr lang="en-US" dirty="0" err="1" smtClean="0"/>
              <a:t>cos</a:t>
            </a:r>
            <a:r>
              <a:rPr lang="en-US" dirty="0" smtClean="0"/>
              <a:t>(α) is V</a:t>
            </a:r>
            <a:r>
              <a:rPr lang="en-US" sz="2400" baseline="30000" dirty="0" smtClean="0"/>
              <a:t>.</a:t>
            </a:r>
            <a:r>
              <a:rPr lang="en-US" dirty="0"/>
              <a:t>R (provided V &amp; R are normalized</a:t>
            </a:r>
            <a:r>
              <a:rPr lang="en-US" dirty="0" smtClean="0"/>
              <a:t>).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But what is R?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It is a formula: R = 2*(L</a:t>
            </a:r>
            <a:r>
              <a:rPr lang="en-US" sz="2400" baseline="30000" dirty="0" smtClean="0">
                <a:solidFill>
                  <a:srgbClr val="FF0000"/>
                </a:solidFill>
              </a:rPr>
              <a:t>.</a:t>
            </a:r>
            <a:r>
              <a:rPr lang="en-US" dirty="0" smtClean="0">
                <a:solidFill>
                  <a:srgbClr val="FF0000"/>
                </a:solidFill>
              </a:rPr>
              <a:t>N)*N - L</a:t>
            </a:r>
          </a:p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04505" y="2195331"/>
            <a:ext cx="35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4824568" y="3394811"/>
            <a:ext cx="239167" cy="225405"/>
          </a:xfrm>
          <a:custGeom>
            <a:avLst/>
            <a:gdLst>
              <a:gd name="connsiteX0" fmla="*/ 0 w 239167"/>
              <a:gd name="connsiteY0" fmla="*/ 10996 h 225405"/>
              <a:gd name="connsiteX1" fmla="*/ 189684 w 239167"/>
              <a:gd name="connsiteY1" fmla="*/ 35735 h 225405"/>
              <a:gd name="connsiteX2" fmla="*/ 239167 w 239167"/>
              <a:gd name="connsiteY2" fmla="*/ 225405 h 22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167" h="225405">
                <a:moveTo>
                  <a:pt x="0" y="10996"/>
                </a:moveTo>
                <a:cubicBezTo>
                  <a:pt x="74911" y="5498"/>
                  <a:pt x="149823" y="0"/>
                  <a:pt x="189684" y="35735"/>
                </a:cubicBezTo>
                <a:cubicBezTo>
                  <a:pt x="229545" y="71470"/>
                  <a:pt x="239167" y="225405"/>
                  <a:pt x="239167" y="2254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937842" y="3025479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948070" y="2398643"/>
            <a:ext cx="2732174" cy="15102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24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Phong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 smtClean="0"/>
              <a:t>Combine three lighting effects: ambient, diffuse, </a:t>
            </a:r>
            <a:r>
              <a:rPr lang="en-US" sz="2400" dirty="0" err="1" smtClean="0"/>
              <a:t>specular</a:t>
            </a:r>
            <a:endParaRPr lang="en-US" sz="2400" dirty="0"/>
          </a:p>
        </p:txBody>
      </p:sp>
      <p:pic>
        <p:nvPicPr>
          <p:cNvPr id="5" name="Picture 4" descr="allTriangl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42865"/>
            <a:ext cx="3041125" cy="3041125"/>
          </a:xfrm>
          <a:prstGeom prst="rect">
            <a:avLst/>
          </a:prstGeom>
        </p:spPr>
      </p:pic>
      <p:pic>
        <p:nvPicPr>
          <p:cNvPr id="6" name="Picture 5" descr="allTriangl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500" y="2142865"/>
            <a:ext cx="3041126" cy="3041126"/>
          </a:xfrm>
          <a:prstGeom prst="rect">
            <a:avLst/>
          </a:prstGeom>
        </p:spPr>
      </p:pic>
      <p:pic>
        <p:nvPicPr>
          <p:cNvPr id="7" name="Picture 6" descr="allTriangl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873" y="2142865"/>
            <a:ext cx="3041127" cy="3041127"/>
          </a:xfrm>
          <a:prstGeom prst="rect">
            <a:avLst/>
          </a:prstGeom>
        </p:spPr>
      </p:pic>
      <p:pic>
        <p:nvPicPr>
          <p:cNvPr id="8" name="Picture 7" descr="allTriangles.png"/>
          <p:cNvPicPr>
            <a:picLocks noChangeAspect="1"/>
          </p:cNvPicPr>
          <p:nvPr/>
        </p:nvPicPr>
        <p:blipFill>
          <a:blip r:embed="rId5"/>
          <a:srcRect t="43129" r="59197" b="25696"/>
          <a:stretch>
            <a:fillRect/>
          </a:stretch>
        </p:blipFill>
        <p:spPr>
          <a:xfrm>
            <a:off x="3290093" y="4857192"/>
            <a:ext cx="2565365" cy="196003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905086" y="5384968"/>
            <a:ext cx="1270057" cy="4947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5970919" y="5384968"/>
            <a:ext cx="1278304" cy="4947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102873" y="3397560"/>
            <a:ext cx="1443247" cy="103081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053500" y="3397560"/>
            <a:ext cx="1443247" cy="103081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1" y="3397560"/>
            <a:ext cx="1443247" cy="103081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8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Phong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Simple version: 1 light, with “full intensity” (i.e., don’t add an intensity term)</a:t>
            </a:r>
          </a:p>
          <a:p>
            <a:r>
              <a:rPr lang="en-US" dirty="0" err="1" smtClean="0"/>
              <a:t>Phong</a:t>
            </a:r>
            <a:r>
              <a:rPr lang="en-US" dirty="0" smtClean="0"/>
              <a:t> model</a:t>
            </a:r>
          </a:p>
          <a:p>
            <a:pPr lvl="1"/>
            <a:r>
              <a:rPr lang="en-US" dirty="0" err="1" smtClean="0"/>
              <a:t>Shading_Amount</a:t>
            </a:r>
            <a:r>
              <a:rPr lang="en-US" dirty="0" smtClean="0"/>
              <a:t> = K</a:t>
            </a:r>
            <a:r>
              <a:rPr lang="en-US" baseline="-25000" dirty="0" smtClean="0"/>
              <a:t>a</a:t>
            </a:r>
            <a:r>
              <a:rPr lang="en-US" dirty="0" smtClean="0"/>
              <a:t> +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d</a:t>
            </a:r>
            <a:r>
              <a:rPr lang="en-US" dirty="0" smtClean="0"/>
              <a:t>*Diffuse + K</a:t>
            </a:r>
            <a:r>
              <a:rPr lang="en-US" baseline="-25000" dirty="0" smtClean="0"/>
              <a:t>s</a:t>
            </a:r>
            <a:r>
              <a:rPr lang="en-US" dirty="0" smtClean="0"/>
              <a:t>*</a:t>
            </a:r>
            <a:r>
              <a:rPr lang="en-US" dirty="0" err="1" smtClean="0"/>
              <a:t>Specular</a:t>
            </a:r>
            <a:endParaRPr lang="en-US" dirty="0" smtClean="0"/>
          </a:p>
          <a:p>
            <a:r>
              <a:rPr lang="en-US" dirty="0" smtClean="0"/>
              <a:t>Signature: </a:t>
            </a:r>
          </a:p>
          <a:p>
            <a:pPr lvl="1"/>
            <a:r>
              <a:rPr lang="en-US" dirty="0" smtClean="0"/>
              <a:t>double </a:t>
            </a:r>
            <a:r>
              <a:rPr lang="en-US" dirty="0" err="1" smtClean="0"/>
              <a:t>CalculatePhongShading(LightingParameters</a:t>
            </a:r>
            <a:r>
              <a:rPr lang="en-US" dirty="0" smtClean="0"/>
              <a:t> &amp;, double *</a:t>
            </a:r>
            <a:r>
              <a:rPr lang="en-US" dirty="0" err="1" smtClean="0"/>
              <a:t>viewDirection</a:t>
            </a:r>
            <a:r>
              <a:rPr lang="en-US" dirty="0" smtClean="0"/>
              <a:t>, double *normal)</a:t>
            </a:r>
          </a:p>
          <a:p>
            <a:pPr lvl="1"/>
            <a:r>
              <a:rPr lang="en-US" dirty="0" smtClean="0"/>
              <a:t>Will have to calculate </a:t>
            </a:r>
            <a:r>
              <a:rPr lang="en-US" dirty="0" err="1" smtClean="0"/>
              <a:t>viewDirection</a:t>
            </a:r>
            <a:r>
              <a:rPr lang="en-US" dirty="0" smtClean="0"/>
              <a:t> for each pixel!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92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68" y="228600"/>
            <a:ext cx="7387166" cy="990600"/>
          </a:xfrm>
        </p:spPr>
        <p:txBody>
          <a:bodyPr/>
          <a:lstStyle/>
          <a:p>
            <a:r>
              <a:rPr lang="en-US" dirty="0" smtClean="0"/>
              <a:t>Specular Term of </a:t>
            </a:r>
            <a:r>
              <a:rPr lang="en-US" dirty="0" err="1" smtClean="0"/>
              <a:t>Phong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19088" lvl="1" indent="-319088">
              <a:spcBef>
                <a:spcPts val="700"/>
              </a:spcBef>
              <a:buSzPct val="60000"/>
              <a:buFont typeface="Wingdings" charset="0"/>
              <a:buChar char=""/>
            </a:pPr>
            <a:r>
              <a:rPr lang="en-US" dirty="0" smtClean="0"/>
              <a:t>Specular part of </a:t>
            </a:r>
            <a:r>
              <a:rPr lang="en-US" dirty="0" err="1" smtClean="0"/>
              <a:t>Phong</a:t>
            </a:r>
            <a:r>
              <a:rPr lang="en-US" dirty="0" smtClean="0"/>
              <a:t>: K</a:t>
            </a:r>
            <a:r>
              <a:rPr lang="en-US" baseline="-25000" dirty="0" smtClean="0"/>
              <a:t>s</a:t>
            </a:r>
            <a:r>
              <a:rPr lang="en-US" dirty="0"/>
              <a:t>*Specular</a:t>
            </a:r>
          </a:p>
          <a:p>
            <a:r>
              <a:rPr lang="en-US" dirty="0" smtClean="0"/>
              <a:t>and Specular is: (</a:t>
            </a:r>
            <a:r>
              <a:rPr lang="en-US" dirty="0"/>
              <a:t>Shininess strength) * </a:t>
            </a:r>
            <a:r>
              <a:rPr lang="en-US" dirty="0" err="1"/>
              <a:t>cos</a:t>
            </a:r>
            <a:r>
              <a:rPr lang="en-US" dirty="0"/>
              <a:t>(α) ^ (shininess coefficient</a:t>
            </a:r>
            <a:r>
              <a:rPr lang="en-US" dirty="0" smtClean="0"/>
              <a:t>)</a:t>
            </a:r>
          </a:p>
          <a:p>
            <a:r>
              <a:rPr lang="en-US" dirty="0" smtClean="0"/>
              <a:t>Putting it all together would be:</a:t>
            </a:r>
          </a:p>
          <a:p>
            <a:pPr lvl="1"/>
            <a:r>
              <a:rPr lang="en-US" dirty="0" smtClean="0"/>
              <a:t>K</a:t>
            </a:r>
            <a:r>
              <a:rPr lang="en-US" baseline="-25000" dirty="0" smtClean="0"/>
              <a:t>s</a:t>
            </a:r>
            <a:r>
              <a:rPr lang="en-US" dirty="0" smtClean="0"/>
              <a:t> * (</a:t>
            </a:r>
            <a:r>
              <a:rPr lang="en-US" dirty="0"/>
              <a:t>Shininess strength) * </a:t>
            </a:r>
            <a:r>
              <a:rPr lang="en-US" dirty="0" err="1"/>
              <a:t>cos</a:t>
            </a:r>
            <a:r>
              <a:rPr lang="en-US" dirty="0"/>
              <a:t>(α) ^ (shininess coefficient)</a:t>
            </a:r>
          </a:p>
          <a:p>
            <a:r>
              <a:rPr lang="en-US" dirty="0" smtClean="0"/>
              <a:t>But now we have two multipliers, K</a:t>
            </a:r>
            <a:r>
              <a:rPr lang="en-US" baseline="-25000" dirty="0" smtClean="0"/>
              <a:t>s </a:t>
            </a:r>
            <a:r>
              <a:rPr lang="en-US" dirty="0" smtClean="0"/>
              <a:t>and (Shininess Strength).  Not needed.</a:t>
            </a:r>
          </a:p>
          <a:p>
            <a:r>
              <a:rPr lang="en-US" dirty="0" smtClean="0"/>
              <a:t>So: just use one.  Drop Shininess Strength and only use </a:t>
            </a:r>
            <a:r>
              <a:rPr lang="en-US" dirty="0"/>
              <a:t>K</a:t>
            </a:r>
            <a:r>
              <a:rPr lang="en-US" baseline="-25000" dirty="0"/>
              <a:t>s</a:t>
            </a:r>
            <a:r>
              <a:rPr lang="en-US" dirty="0" smtClean="0"/>
              <a:t> </a:t>
            </a:r>
          </a:p>
          <a:p>
            <a:pPr marL="593725" lvl="2" indent="-319088">
              <a:spcBef>
                <a:spcPts val="700"/>
              </a:spcBef>
              <a:buSzPct val="60000"/>
              <a:buFont typeface="Wingdings" charset="0"/>
              <a:buChar char=""/>
            </a:pPr>
            <a:r>
              <a:rPr lang="en-US" dirty="0"/>
              <a:t>K</a:t>
            </a:r>
            <a:r>
              <a:rPr lang="en-US" baseline="-25000" dirty="0"/>
              <a:t>s</a:t>
            </a:r>
            <a:r>
              <a:rPr lang="en-US" dirty="0"/>
              <a:t> * </a:t>
            </a:r>
            <a:r>
              <a:rPr lang="en-US" dirty="0" err="1" smtClean="0"/>
              <a:t>cos</a:t>
            </a:r>
            <a:r>
              <a:rPr lang="en-US" dirty="0"/>
              <a:t>(α) ^ (shininess coefficient)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36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Lighting parameters</a:t>
            </a:r>
            <a:endParaRPr lang="en-US" dirty="0"/>
          </a:p>
        </p:txBody>
      </p:sp>
      <p:pic>
        <p:nvPicPr>
          <p:cNvPr id="5" name="Picture 4" descr="Screen Shot 2019-02-05 at 9.36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32" y="1312248"/>
            <a:ext cx="7869052" cy="519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2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76" y="147537"/>
            <a:ext cx="8153400" cy="990600"/>
          </a:xfrm>
        </p:spPr>
        <p:txBody>
          <a:bodyPr/>
          <a:lstStyle/>
          <a:p>
            <a:r>
              <a:rPr lang="en-US" dirty="0" smtClean="0"/>
              <a:t>Project #1F (8%), Wed May 5th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0605" y="1344180"/>
            <a:ext cx="4521273" cy="4495800"/>
          </a:xfrm>
        </p:spPr>
        <p:txBody>
          <a:bodyPr/>
          <a:lstStyle/>
          <a:p>
            <a:r>
              <a:rPr lang="en-US" sz="2800" dirty="0" smtClean="0"/>
              <a:t>Goal: add shading, movie</a:t>
            </a:r>
          </a:p>
          <a:p>
            <a:r>
              <a:rPr lang="en-US" sz="2800" dirty="0"/>
              <a:t>Extend your project1E code</a:t>
            </a:r>
          </a:p>
          <a:p>
            <a:r>
              <a:rPr lang="en-US" sz="2800" dirty="0"/>
              <a:t>Important:</a:t>
            </a:r>
          </a:p>
          <a:p>
            <a:r>
              <a:rPr lang="en-US" sz="2800" dirty="0"/>
              <a:t>add #define </a:t>
            </a:r>
            <a:r>
              <a:rPr lang="en-US" sz="2800" dirty="0" smtClean="0"/>
              <a:t>NORMALS</a:t>
            </a:r>
          </a:p>
          <a:p>
            <a:r>
              <a:rPr lang="en-US" sz="2800" dirty="0" smtClean="0"/>
              <a:t>Download new file, update to new file</a:t>
            </a:r>
            <a:endParaRPr lang="en-US" sz="2800" dirty="0"/>
          </a:p>
          <a:p>
            <a:endParaRPr lang="en-US" sz="2800" dirty="0" smtClean="0"/>
          </a:p>
        </p:txBody>
      </p:sp>
      <p:pic>
        <p:nvPicPr>
          <p:cNvPr id="5" name="proj1F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3749" y="2208207"/>
            <a:ext cx="4290482" cy="458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0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76" y="147537"/>
            <a:ext cx="8153400" cy="990600"/>
          </a:xfrm>
        </p:spPr>
        <p:txBody>
          <a:bodyPr/>
          <a:lstStyle/>
          <a:p>
            <a:r>
              <a:rPr lang="en-US" dirty="0" smtClean="0"/>
              <a:t>Project #1F (8%), Wed May 5th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0605" y="1344180"/>
            <a:ext cx="4521273" cy="4495800"/>
          </a:xfrm>
        </p:spPr>
        <p:txBody>
          <a:bodyPr/>
          <a:lstStyle/>
          <a:p>
            <a:r>
              <a:rPr lang="en-US" sz="2800" dirty="0" smtClean="0"/>
              <a:t>Goal: add shading, movie</a:t>
            </a:r>
          </a:p>
          <a:p>
            <a:r>
              <a:rPr lang="en-US" sz="2800" dirty="0"/>
              <a:t>Extend your project1E code</a:t>
            </a:r>
          </a:p>
          <a:p>
            <a:r>
              <a:rPr lang="en-US" sz="2800" dirty="0"/>
              <a:t>Important:</a:t>
            </a:r>
          </a:p>
          <a:p>
            <a:r>
              <a:rPr lang="en-US" sz="2800" dirty="0"/>
              <a:t>add #define </a:t>
            </a:r>
            <a:r>
              <a:rPr lang="en-US" sz="2800" dirty="0" smtClean="0"/>
              <a:t>NORMALS</a:t>
            </a:r>
          </a:p>
          <a:p>
            <a:r>
              <a:rPr lang="en-US" sz="2800" dirty="0" smtClean="0"/>
              <a:t>Download new file, </a:t>
            </a:r>
            <a:r>
              <a:rPr lang="en-US" sz="2800" smtClean="0"/>
              <a:t>update to new file</a:t>
            </a:r>
            <a:endParaRPr lang="en-US" sz="2800" dirty="0"/>
          </a:p>
          <a:p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388" y="1580040"/>
            <a:ext cx="4595473" cy="459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5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to data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60001"/>
            <a:ext cx="8153400" cy="4495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</a:t>
            </a:r>
            <a:r>
              <a:rPr lang="en-US" dirty="0" smtClean="0"/>
              <a:t>lass Triangle</a:t>
            </a:r>
          </a:p>
          <a:p>
            <a:pPr marL="0" indent="0">
              <a:buNone/>
            </a:pPr>
            <a:r>
              <a:rPr lang="en-US" dirty="0" smtClean="0"/>
              <a:t>{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public: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double X[3], Y[3], Z[3];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double colors[3][3];</a:t>
            </a:r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dirty="0" smtClean="0">
                <a:solidFill>
                  <a:srgbClr val="FF0000"/>
                </a:solidFill>
              </a:rPr>
              <a:t>double normals[3][3];</a:t>
            </a:r>
          </a:p>
          <a:p>
            <a:pPr marL="0" indent="0">
              <a:buNone/>
            </a:pPr>
            <a:r>
              <a:rPr lang="en-US" dirty="0" smtClean="0"/>
              <a:t>};</a:t>
            </a:r>
          </a:p>
          <a:p>
            <a:pPr marL="0" indent="0">
              <a:buFont typeface="Wingdings" charset="2"/>
              <a:buChar char="à"/>
            </a:pPr>
            <a:r>
              <a:rPr lang="en-US" dirty="0" smtClean="0"/>
              <a:t>reader1e.cxx will not compile (with #define NORMALS) until you make these changes</a:t>
            </a:r>
          </a:p>
          <a:p>
            <a:pPr marL="0" indent="0">
              <a:buFont typeface="Wingdings" charset="2"/>
              <a:buChar char="à"/>
            </a:pPr>
            <a:r>
              <a:rPr lang="en-US" dirty="0" smtClean="0"/>
              <a:t>reader1e.cxx will initialize </a:t>
            </a:r>
            <a:r>
              <a:rPr lang="en-US" dirty="0" err="1" smtClean="0"/>
              <a:t>normals</a:t>
            </a:r>
            <a:r>
              <a:rPr lang="en-US" dirty="0" smtClean="0"/>
              <a:t> at each vertex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51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63357" cy="990600"/>
          </a:xfrm>
        </p:spPr>
        <p:txBody>
          <a:bodyPr/>
          <a:lstStyle/>
          <a:p>
            <a:r>
              <a:rPr lang="en-US" dirty="0" smtClean="0"/>
              <a:t>More comments (1/3)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459631"/>
            <a:ext cx="8153400" cy="44958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This project in a nutshell:</a:t>
            </a:r>
          </a:p>
          <a:p>
            <a:pPr lvl="1"/>
            <a:r>
              <a:rPr lang="en-US" dirty="0" smtClean="0"/>
              <a:t>Add method called “</a:t>
            </a:r>
            <a:r>
              <a:rPr lang="en-US" dirty="0" err="1" smtClean="0"/>
              <a:t>CalculateShading</a:t>
            </a:r>
            <a:r>
              <a:rPr lang="en-US" dirty="0" smtClean="0"/>
              <a:t>”</a:t>
            </a:r>
          </a:p>
          <a:p>
            <a:pPr lvl="2"/>
            <a:r>
              <a:rPr lang="en-US" dirty="0" smtClean="0"/>
              <a:t>My version of </a:t>
            </a:r>
            <a:r>
              <a:rPr lang="en-US" dirty="0" err="1" smtClean="0"/>
              <a:t>CalculateShading</a:t>
            </a:r>
            <a:r>
              <a:rPr lang="en-US" dirty="0" smtClean="0"/>
              <a:t> is about ten lines of code.</a:t>
            </a:r>
          </a:p>
          <a:p>
            <a:pPr lvl="1"/>
            <a:r>
              <a:rPr lang="en-US" dirty="0" smtClean="0"/>
              <a:t>Call </a:t>
            </a:r>
            <a:r>
              <a:rPr lang="en-US" dirty="0" err="1" smtClean="0"/>
              <a:t>CalculateShading</a:t>
            </a:r>
            <a:r>
              <a:rPr lang="en-US" dirty="0" smtClean="0"/>
              <a:t> for each vertex</a:t>
            </a:r>
          </a:p>
          <a:p>
            <a:pPr lvl="1"/>
            <a:r>
              <a:rPr lang="en-US" dirty="0" smtClean="0"/>
              <a:t>This is a new field, which you will LERP</a:t>
            </a:r>
          </a:p>
          <a:p>
            <a:pPr lvl="1"/>
            <a:r>
              <a:rPr lang="en-US" dirty="0" smtClean="0"/>
              <a:t>Modify RGB calculation to use shading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Plan (New Slide)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Option A:</a:t>
            </a:r>
          </a:p>
          <a:p>
            <a:pPr lvl="1"/>
            <a:r>
              <a:rPr lang="en-US" dirty="0" smtClean="0"/>
              <a:t>Slow class down, more time on OpenGL, less time for final project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Option B: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Keep up the pace, less time on OpenGL (but make sure we do OpenGL!), more time for final project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3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63357" cy="990600"/>
          </a:xfrm>
        </p:spPr>
        <p:txBody>
          <a:bodyPr/>
          <a:lstStyle/>
          <a:p>
            <a:r>
              <a:rPr lang="en-US" dirty="0" smtClean="0"/>
              <a:t>More comments (2/3)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459631"/>
            <a:ext cx="8153400" cy="4495800"/>
          </a:xfrm>
        </p:spPr>
        <p:txBody>
          <a:bodyPr/>
          <a:lstStyle/>
          <a:p>
            <a:r>
              <a:rPr lang="en-US" dirty="0" smtClean="0"/>
              <a:t>New: more data to help debug</a:t>
            </a:r>
          </a:p>
          <a:p>
            <a:pPr lvl="1"/>
            <a:r>
              <a:rPr lang="en-US" dirty="0" smtClean="0"/>
              <a:t>I will make the shading value for each pixel available</a:t>
            </a:r>
          </a:p>
          <a:p>
            <a:pPr lvl="1"/>
            <a:r>
              <a:rPr lang="en-US" dirty="0" smtClean="0"/>
              <a:t>I will also make it available for ambient, diffuse, specular</a:t>
            </a:r>
          </a:p>
          <a:p>
            <a:r>
              <a:rPr lang="en-US" strike="sngStrike" dirty="0" smtClean="0"/>
              <a:t>Don’t forget to do two-sided lighting</a:t>
            </a:r>
          </a:p>
          <a:p>
            <a:r>
              <a:rPr lang="en-US" dirty="0" smtClean="0"/>
              <a:t>REVERSAL: do one-sided lighting</a:t>
            </a:r>
          </a:p>
        </p:txBody>
      </p:sp>
    </p:spTree>
    <p:extLst>
      <p:ext uri="{BB962C8B-B14F-4D97-AF65-F5344CB8AC3E}">
        <p14:creationId xmlns:p14="http://schemas.microsoft.com/office/powerpoint/2010/main" val="75016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 flipV="1">
            <a:off x="2237568" y="2286970"/>
            <a:ext cx="3045417" cy="32255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3445053" y="1511800"/>
            <a:ext cx="32681" cy="198707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568197" y="3537353"/>
            <a:ext cx="2441271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91823" y="3564079"/>
            <a:ext cx="115980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</a:rPr>
              <a:t>(</a:t>
            </a:r>
            <a:r>
              <a:rPr lang="en-US" sz="1350" dirty="0" err="1">
                <a:solidFill>
                  <a:prstClr val="black"/>
                </a:solidFill>
              </a:rPr>
              <a:t>v_x</a:t>
            </a:r>
            <a:r>
              <a:rPr lang="en-US" sz="1350" dirty="0">
                <a:solidFill>
                  <a:prstClr val="black"/>
                </a:solidFill>
              </a:rPr>
              <a:t>, </a:t>
            </a:r>
            <a:r>
              <a:rPr lang="en-US" sz="1350" dirty="0" err="1">
                <a:solidFill>
                  <a:prstClr val="black"/>
                </a:solidFill>
              </a:rPr>
              <a:t>v_y</a:t>
            </a:r>
            <a:r>
              <a:rPr lang="en-US" sz="1350" dirty="0">
                <a:solidFill>
                  <a:prstClr val="black"/>
                </a:solidFill>
              </a:rPr>
              <a:t>, </a:t>
            </a:r>
            <a:r>
              <a:rPr lang="en-US" sz="1350" dirty="0" err="1">
                <a:solidFill>
                  <a:prstClr val="black"/>
                </a:solidFill>
              </a:rPr>
              <a:t>v_z</a:t>
            </a:r>
            <a:r>
              <a:rPr lang="en-US" sz="1350" dirty="0">
                <a:solidFill>
                  <a:prstClr val="black"/>
                </a:solidFill>
              </a:rPr>
              <a:t>)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</a:rPr>
              <a:t>= (0,0,0)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96440" y="1003694"/>
            <a:ext cx="24309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</a:rPr>
              <a:t>(</a:t>
            </a:r>
            <a:r>
              <a:rPr lang="en-US" sz="1350" dirty="0" err="1">
                <a:solidFill>
                  <a:prstClr val="black"/>
                </a:solidFill>
              </a:rPr>
              <a:t>c_x</a:t>
            </a:r>
            <a:r>
              <a:rPr lang="en-US" sz="1350" dirty="0">
                <a:solidFill>
                  <a:prstClr val="black"/>
                </a:solidFill>
              </a:rPr>
              <a:t>, </a:t>
            </a:r>
            <a:r>
              <a:rPr lang="en-US" sz="1350" dirty="0" err="1">
                <a:solidFill>
                  <a:prstClr val="black"/>
                </a:solidFill>
              </a:rPr>
              <a:t>c_y</a:t>
            </a:r>
            <a:r>
              <a:rPr lang="en-US" sz="1350" dirty="0">
                <a:solidFill>
                  <a:prstClr val="black"/>
                </a:solidFill>
              </a:rPr>
              <a:t>, </a:t>
            </a:r>
            <a:r>
              <a:rPr lang="en-US" sz="1350" dirty="0" err="1">
                <a:solidFill>
                  <a:prstClr val="black"/>
                </a:solidFill>
              </a:rPr>
              <a:t>c_z</a:t>
            </a:r>
            <a:r>
              <a:rPr lang="en-US" sz="1350" dirty="0">
                <a:solidFill>
                  <a:prstClr val="black"/>
                </a:solidFill>
              </a:rPr>
              <a:t>) / camera = (0,1,0)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87068" y="3372721"/>
            <a:ext cx="26765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</a:rPr>
              <a:t>(</a:t>
            </a:r>
            <a:r>
              <a:rPr lang="en-US" sz="1350" dirty="0" err="1">
                <a:solidFill>
                  <a:prstClr val="black"/>
                </a:solidFill>
              </a:rPr>
              <a:t>l_x</a:t>
            </a:r>
            <a:r>
              <a:rPr lang="en-US" sz="1350" dirty="0">
                <a:solidFill>
                  <a:prstClr val="black"/>
                </a:solidFill>
              </a:rPr>
              <a:t>, </a:t>
            </a:r>
            <a:r>
              <a:rPr lang="en-US" sz="1350" dirty="0" err="1">
                <a:solidFill>
                  <a:prstClr val="black"/>
                </a:solidFill>
              </a:rPr>
              <a:t>l_y</a:t>
            </a:r>
            <a:r>
              <a:rPr lang="en-US" sz="1350" dirty="0">
                <a:solidFill>
                  <a:prstClr val="black"/>
                </a:solidFill>
              </a:rPr>
              <a:t> , </a:t>
            </a:r>
            <a:r>
              <a:rPr lang="en-US" sz="1350" dirty="0" err="1">
                <a:solidFill>
                  <a:prstClr val="black"/>
                </a:solidFill>
              </a:rPr>
              <a:t>l_z</a:t>
            </a:r>
            <a:r>
              <a:rPr lang="en-US" sz="1350" dirty="0">
                <a:solidFill>
                  <a:prstClr val="black"/>
                </a:solidFill>
              </a:rPr>
              <a:t>) / light source = (1,0,0)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497757" y="2616826"/>
            <a:ext cx="1106336" cy="92052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542471" y="2286969"/>
            <a:ext cx="22726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</a:rPr>
              <a:t>(0.707,0.707,0) / view normal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18797" y="1879564"/>
            <a:ext cx="43706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 err="1">
                <a:solidFill>
                  <a:prstClr val="black"/>
                </a:solidFill>
              </a:rPr>
              <a:t>viewDir</a:t>
            </a:r>
            <a:r>
              <a:rPr lang="en-US" sz="1350" dirty="0">
                <a:solidFill>
                  <a:prstClr val="black"/>
                </a:solidFill>
              </a:rPr>
              <a:t> = normalize(</a:t>
            </a:r>
            <a:r>
              <a:rPr lang="en-US" sz="1350" dirty="0" err="1">
                <a:solidFill>
                  <a:prstClr val="black"/>
                </a:solidFill>
              </a:rPr>
              <a:t>c_x-v_x</a:t>
            </a:r>
            <a:r>
              <a:rPr lang="en-US" sz="1350" dirty="0">
                <a:solidFill>
                  <a:prstClr val="black"/>
                </a:solidFill>
              </a:rPr>
              <a:t>,    </a:t>
            </a:r>
            <a:r>
              <a:rPr lang="en-US" sz="1350" dirty="0" err="1">
                <a:solidFill>
                  <a:prstClr val="black"/>
                </a:solidFill>
              </a:rPr>
              <a:t>c_y-v_y</a:t>
            </a:r>
            <a:r>
              <a:rPr lang="en-US" sz="1350" dirty="0">
                <a:solidFill>
                  <a:prstClr val="black"/>
                </a:solidFill>
              </a:rPr>
              <a:t>,     </a:t>
            </a:r>
            <a:r>
              <a:rPr lang="en-US" sz="1350" dirty="0" err="1">
                <a:solidFill>
                  <a:prstClr val="black"/>
                </a:solidFill>
              </a:rPr>
              <a:t>c_z-v_z</a:t>
            </a:r>
            <a:r>
              <a:rPr lang="en-US" sz="1350" dirty="0">
                <a:solidFill>
                  <a:prstClr val="black"/>
                </a:solidFill>
              </a:rPr>
              <a:t>) = (0, 1, 0)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300035" y="1003695"/>
            <a:ext cx="296405" cy="259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" name="Triangle 28"/>
          <p:cNvSpPr/>
          <p:nvPr/>
        </p:nvSpPr>
        <p:spPr>
          <a:xfrm>
            <a:off x="3378115" y="1237928"/>
            <a:ext cx="149400" cy="14346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0" name="Sun 29"/>
          <p:cNvSpPr/>
          <p:nvPr/>
        </p:nvSpPr>
        <p:spPr>
          <a:xfrm>
            <a:off x="6065039" y="3299899"/>
            <a:ext cx="522029" cy="47490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13086" y="3588177"/>
            <a:ext cx="29607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 err="1">
                <a:solidFill>
                  <a:prstClr val="black"/>
                </a:solidFill>
              </a:rPr>
              <a:t>lightDir</a:t>
            </a:r>
            <a:r>
              <a:rPr lang="en-US" sz="1350" dirty="0">
                <a:solidFill>
                  <a:prstClr val="black"/>
                </a:solidFill>
              </a:rPr>
              <a:t> 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</a:rPr>
              <a:t>= normalize(</a:t>
            </a:r>
            <a:r>
              <a:rPr lang="en-US" sz="1350" dirty="0" err="1">
                <a:solidFill>
                  <a:prstClr val="black"/>
                </a:solidFill>
              </a:rPr>
              <a:t>l_x-v_x</a:t>
            </a:r>
            <a:r>
              <a:rPr lang="en-US" sz="1350" dirty="0">
                <a:solidFill>
                  <a:prstClr val="black"/>
                </a:solidFill>
              </a:rPr>
              <a:t>,    </a:t>
            </a:r>
            <a:r>
              <a:rPr lang="en-US" sz="1350" dirty="0" err="1">
                <a:solidFill>
                  <a:prstClr val="black"/>
                </a:solidFill>
              </a:rPr>
              <a:t>l_y-v_y</a:t>
            </a:r>
            <a:r>
              <a:rPr lang="en-US" sz="1350" dirty="0">
                <a:solidFill>
                  <a:prstClr val="black"/>
                </a:solidFill>
              </a:rPr>
              <a:t>,    </a:t>
            </a:r>
            <a:r>
              <a:rPr lang="en-US" sz="1350" dirty="0" err="1">
                <a:solidFill>
                  <a:prstClr val="black"/>
                </a:solidFill>
              </a:rPr>
              <a:t>l_z-v_z</a:t>
            </a:r>
            <a:r>
              <a:rPr lang="en-US" sz="1350" dirty="0">
                <a:solidFill>
                  <a:prstClr val="black"/>
                </a:solidFill>
              </a:rPr>
              <a:t>)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</a:rPr>
              <a:t>= (1, 0, 0)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4832" y="1795969"/>
            <a:ext cx="18952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</a:rPr>
              <a:t>This example has a triangle vertex, v, at the origin, the camera one unit along the Y-axis and the light source one unit along the X-axis.</a:t>
            </a:r>
          </a:p>
          <a:p>
            <a:pPr defTabSz="685800"/>
            <a:endParaRPr lang="en-US" sz="1350" dirty="0">
              <a:solidFill>
                <a:prstClr val="black"/>
              </a:solidFill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</a:rPr>
              <a:t>The </a:t>
            </a:r>
            <a:r>
              <a:rPr lang="en-US" sz="1350" dirty="0" err="1">
                <a:solidFill>
                  <a:prstClr val="black"/>
                </a:solidFill>
              </a:rPr>
              <a:t>lightDir</a:t>
            </a:r>
            <a:r>
              <a:rPr lang="en-US" sz="1350" dirty="0">
                <a:solidFill>
                  <a:prstClr val="black"/>
                </a:solidFill>
              </a:rPr>
              <a:t> and </a:t>
            </a:r>
            <a:r>
              <a:rPr lang="en-US" sz="1350" dirty="0" err="1">
                <a:solidFill>
                  <a:prstClr val="black"/>
                </a:solidFill>
              </a:rPr>
              <a:t>viewDir</a:t>
            </a:r>
            <a:r>
              <a:rPr lang="en-US" sz="1350" dirty="0">
                <a:solidFill>
                  <a:prstClr val="black"/>
                </a:solidFill>
              </a:rPr>
              <a:t> formulas show the conventions we should use for direction for general positions.</a:t>
            </a:r>
          </a:p>
        </p:txBody>
      </p:sp>
    </p:spTree>
    <p:extLst>
      <p:ext uri="{BB962C8B-B14F-4D97-AF65-F5344CB8AC3E}">
        <p14:creationId xmlns:p14="http://schemas.microsoft.com/office/powerpoint/2010/main" val="109530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63357" cy="990600"/>
          </a:xfrm>
        </p:spPr>
        <p:txBody>
          <a:bodyPr/>
          <a:lstStyle/>
          <a:p>
            <a:r>
              <a:rPr lang="en-US" dirty="0" smtClean="0"/>
              <a:t>More comments (3/3)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459631"/>
            <a:ext cx="8153400" cy="4495800"/>
          </a:xfrm>
        </p:spPr>
        <p:txBody>
          <a:bodyPr/>
          <a:lstStyle/>
          <a:p>
            <a:r>
              <a:rPr lang="en-US" dirty="0" smtClean="0"/>
              <a:t>I haven’t said anything about movie encoders</a:t>
            </a:r>
          </a:p>
        </p:txBody>
      </p:sp>
    </p:spTree>
    <p:extLst>
      <p:ext uri="{BB962C8B-B14F-4D97-AF65-F5344CB8AC3E}">
        <p14:creationId xmlns:p14="http://schemas.microsoft.com/office/powerpoint/2010/main" val="239019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76" y="147537"/>
            <a:ext cx="8153400" cy="990600"/>
          </a:xfrm>
        </p:spPr>
        <p:txBody>
          <a:bodyPr/>
          <a:lstStyle/>
          <a:p>
            <a:r>
              <a:rPr lang="en-US" dirty="0" smtClean="0"/>
              <a:t>Project #1F (8%), </a:t>
            </a:r>
            <a:br>
              <a:rPr lang="en-US" dirty="0" smtClean="0"/>
            </a:br>
            <a:r>
              <a:rPr lang="en-US" dirty="0" smtClean="0"/>
              <a:t>Due Weds May 5th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0605" y="1344180"/>
            <a:ext cx="8085802" cy="4495800"/>
          </a:xfrm>
        </p:spPr>
        <p:txBody>
          <a:bodyPr/>
          <a:lstStyle/>
          <a:p>
            <a:r>
              <a:rPr lang="en-US" sz="2800" dirty="0" smtClean="0"/>
              <a:t>Goal: add shading, movie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405" y="1964353"/>
            <a:ext cx="4595473" cy="459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5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Today:</a:t>
            </a:r>
          </a:p>
          <a:p>
            <a:pPr lvl="1"/>
            <a:r>
              <a:rPr lang="en-US" dirty="0" smtClean="0"/>
              <a:t>Finish shading, 2F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Talk some about OpenGL V1</a:t>
            </a:r>
          </a:p>
          <a:p>
            <a:pPr lvl="1"/>
            <a:r>
              <a:rPr lang="en-US" dirty="0" smtClean="0"/>
              <a:t>Talk about </a:t>
            </a:r>
            <a:r>
              <a:rPr lang="en-US" dirty="0" err="1" smtClean="0"/>
              <a:t>shaders</a:t>
            </a:r>
            <a:r>
              <a:rPr lang="en-US" dirty="0" smtClean="0"/>
              <a:t> (conceptual)</a:t>
            </a:r>
          </a:p>
          <a:p>
            <a:r>
              <a:rPr lang="en-US" dirty="0" smtClean="0"/>
              <a:t>Tuesday: get into actual OpenGL calls</a:t>
            </a:r>
          </a:p>
          <a:p>
            <a:endParaRPr lang="en-US" dirty="0"/>
          </a:p>
          <a:p>
            <a:r>
              <a:rPr lang="en-US" dirty="0" smtClean="0"/>
              <a:t>Summary: today is about concepts, Tuesday is about practical stuff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65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29272" cy="990600"/>
          </a:xfrm>
        </p:spPr>
        <p:txBody>
          <a:bodyPr/>
          <a:lstStyle/>
          <a:p>
            <a:r>
              <a:rPr lang="en-US" dirty="0" smtClean="0"/>
              <a:t>Some notes </a:t>
            </a:r>
            <a:r>
              <a:rPr lang="en-US" smtClean="0"/>
              <a:t>about OpenGL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OpenGL has evolved a lot over 25+ years</a:t>
            </a:r>
          </a:p>
          <a:p>
            <a:r>
              <a:rPr lang="en-US" dirty="0" smtClean="0"/>
              <a:t>The slides that follow </a:t>
            </a:r>
            <a:r>
              <a:rPr lang="en-US" strike="sngStrike" dirty="0" smtClean="0"/>
              <a:t>and the </a:t>
            </a:r>
            <a:r>
              <a:rPr lang="en-US" strike="sngStrike" dirty="0" err="1" smtClean="0"/>
              <a:t>homeworks</a:t>
            </a:r>
            <a:r>
              <a:rPr lang="en-US" strike="sngStrike" dirty="0" smtClean="0"/>
              <a:t> </a:t>
            </a:r>
            <a:r>
              <a:rPr lang="en-US" dirty="0" smtClean="0"/>
              <a:t>will detail an early version of OpenGL (OpenGL V1.0)</a:t>
            </a:r>
          </a:p>
          <a:p>
            <a:r>
              <a:rPr lang="en-US" dirty="0" smtClean="0"/>
              <a:t>This is the easiest version to understand and implement</a:t>
            </a:r>
          </a:p>
          <a:p>
            <a:pPr lvl="1"/>
            <a:r>
              <a:rPr lang="en-US" dirty="0" smtClean="0"/>
              <a:t>It is also inefficient</a:t>
            </a:r>
          </a:p>
          <a:p>
            <a:r>
              <a:rPr lang="en-US" dirty="0" smtClean="0"/>
              <a:t>Since efficiency is important, newer versions are more complex and also faster</a:t>
            </a:r>
          </a:p>
          <a:p>
            <a:pPr lvl="1"/>
            <a:r>
              <a:rPr lang="en-US" dirty="0" smtClean="0"/>
              <a:t>Lecture will conclude with conceptual overview of newer OpenGL.  Tuesday’s lecture will have specific details.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53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2D62436C-FFBF-2246-B54F-6FDDC82DCF0D}" type="slidenum">
              <a:rPr lang="es-ES">
                <a:solidFill>
                  <a:srgbClr val="000000"/>
                </a:solidFill>
              </a:rPr>
              <a:pPr lvl="1"/>
              <a:t>36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752600"/>
            <a:ext cx="7772400" cy="1143000"/>
          </a:xfrm>
        </p:spPr>
        <p:txBody>
          <a:bodyPr/>
          <a:lstStyle/>
          <a:p>
            <a:r>
              <a:rPr lang="en-US"/>
              <a:t>Models and Architectures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276600"/>
            <a:ext cx="6400800" cy="1752600"/>
          </a:xfrm>
        </p:spPr>
        <p:txBody>
          <a:bodyPr/>
          <a:lstStyle/>
          <a:p>
            <a:r>
              <a:rPr lang="en-US"/>
              <a:t>Ed Angel</a:t>
            </a:r>
          </a:p>
          <a:p>
            <a:r>
              <a:rPr lang="en-US"/>
              <a:t>Professor of Computer Science, Electrical and Computer Engineering, and Media Arts</a:t>
            </a:r>
          </a:p>
          <a:p>
            <a:r>
              <a:rPr lang="en-US"/>
              <a:t>University of New Mexico</a:t>
            </a:r>
          </a:p>
        </p:txBody>
      </p:sp>
    </p:spTree>
    <p:extLst>
      <p:ext uri="{BB962C8B-B14F-4D97-AF65-F5344CB8AC3E}">
        <p14:creationId xmlns:p14="http://schemas.microsoft.com/office/powerpoint/2010/main" val="44600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24D9D945-FC6F-A34B-8995-902CEA6D4D6B}" type="slidenum">
              <a:rPr lang="es-ES">
                <a:solidFill>
                  <a:srgbClr val="000000"/>
                </a:solidFill>
              </a:rPr>
              <a:pPr lvl="1"/>
              <a:t>37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307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6248400" cy="1066800"/>
          </a:xfrm>
        </p:spPr>
        <p:txBody>
          <a:bodyPr/>
          <a:lstStyle/>
          <a:p>
            <a:r>
              <a:rPr lang="en-US"/>
              <a:t>Objectives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620000" cy="4724400"/>
          </a:xfrm>
        </p:spPr>
        <p:txBody>
          <a:bodyPr/>
          <a:lstStyle/>
          <a:p>
            <a:r>
              <a:rPr lang="en-US"/>
              <a:t>Learn the basic design of a graphics system</a:t>
            </a:r>
          </a:p>
          <a:p>
            <a:r>
              <a:rPr lang="en-US"/>
              <a:t>Introduce pipeline architecture</a:t>
            </a:r>
          </a:p>
          <a:p>
            <a:r>
              <a:rPr lang="en-US"/>
              <a:t>Examine software components for an interactive graphics system</a:t>
            </a:r>
          </a:p>
        </p:txBody>
      </p:sp>
    </p:spTree>
    <p:extLst>
      <p:ext uri="{BB962C8B-B14F-4D97-AF65-F5344CB8AC3E}">
        <p14:creationId xmlns:p14="http://schemas.microsoft.com/office/powerpoint/2010/main" val="122884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0E7C5659-E11D-5442-95A5-73C9BA6F3E6B}" type="slidenum">
              <a:rPr lang="es-ES">
                <a:solidFill>
                  <a:srgbClr val="000000"/>
                </a:solidFill>
              </a:rPr>
              <a:pPr lvl="1"/>
              <a:t>38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Formation Revisited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we mimic the synthetic camera model to design graphics hardware software?</a:t>
            </a:r>
          </a:p>
          <a:p>
            <a:r>
              <a:rPr lang="en-US"/>
              <a:t>Application Programmer Interface (API)</a:t>
            </a:r>
          </a:p>
          <a:p>
            <a:pPr lvl="1"/>
            <a:r>
              <a:rPr lang="en-US"/>
              <a:t>Need only specify </a:t>
            </a:r>
          </a:p>
          <a:p>
            <a:pPr lvl="2"/>
            <a:r>
              <a:rPr lang="en-US"/>
              <a:t>Objects</a:t>
            </a:r>
          </a:p>
          <a:p>
            <a:pPr lvl="2"/>
            <a:r>
              <a:rPr lang="en-US"/>
              <a:t>Materials</a:t>
            </a:r>
          </a:p>
          <a:p>
            <a:pPr lvl="2"/>
            <a:r>
              <a:rPr lang="en-US"/>
              <a:t>Viewer</a:t>
            </a:r>
          </a:p>
          <a:p>
            <a:pPr lvl="2"/>
            <a:r>
              <a:rPr lang="en-US"/>
              <a:t>Lights</a:t>
            </a:r>
          </a:p>
          <a:p>
            <a:r>
              <a:rPr lang="en-US"/>
              <a:t>But how is the API implemented?</a:t>
            </a:r>
          </a:p>
        </p:txBody>
      </p:sp>
    </p:spTree>
    <p:extLst>
      <p:ext uri="{BB962C8B-B14F-4D97-AF65-F5344CB8AC3E}">
        <p14:creationId xmlns:p14="http://schemas.microsoft.com/office/powerpoint/2010/main" val="190729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A9D9BDA2-5659-3942-9A76-2FE7FA52A287}" type="slidenum">
              <a:rPr lang="es-ES">
                <a:solidFill>
                  <a:srgbClr val="000000"/>
                </a:solidFill>
              </a:rPr>
              <a:pPr lvl="1"/>
              <a:t>39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12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pic>
        <p:nvPicPr>
          <p:cNvPr id="5124" name="Picture 5" descr="an06f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2514600"/>
            <a:ext cx="2835275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Physical Approaches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/>
              <a:t>Ray tracing</a:t>
            </a:r>
            <a:r>
              <a:rPr lang="en-US" sz="2800"/>
              <a:t>: follow rays of light from center of projection until they either are absorbed by objects or go off to infinity</a:t>
            </a:r>
          </a:p>
          <a:p>
            <a:pPr lvl="1">
              <a:lnSpc>
                <a:spcPct val="90000"/>
              </a:lnSpc>
            </a:pPr>
            <a:r>
              <a:rPr lang="en-US" sz="2200"/>
              <a:t>Can handle global effects</a:t>
            </a:r>
          </a:p>
          <a:p>
            <a:pPr lvl="2">
              <a:lnSpc>
                <a:spcPct val="90000"/>
              </a:lnSpc>
            </a:pPr>
            <a:r>
              <a:rPr lang="en-US" sz="1800"/>
              <a:t>Multiple reflections</a:t>
            </a:r>
          </a:p>
          <a:p>
            <a:pPr lvl="2">
              <a:lnSpc>
                <a:spcPct val="90000"/>
              </a:lnSpc>
            </a:pPr>
            <a:r>
              <a:rPr lang="en-US" sz="1800"/>
              <a:t>Translucent objects</a:t>
            </a:r>
          </a:p>
          <a:p>
            <a:pPr lvl="1">
              <a:lnSpc>
                <a:spcPct val="90000"/>
              </a:lnSpc>
            </a:pPr>
            <a:r>
              <a:rPr lang="en-US" sz="2200"/>
              <a:t>Slow</a:t>
            </a:r>
          </a:p>
          <a:p>
            <a:pPr lvl="1">
              <a:lnSpc>
                <a:spcPct val="90000"/>
              </a:lnSpc>
            </a:pPr>
            <a:r>
              <a:rPr lang="en-US" sz="2200"/>
              <a:t>Must have whole data base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200"/>
              <a:t>available at all times </a:t>
            </a:r>
          </a:p>
          <a:p>
            <a:pPr lvl="1">
              <a:lnSpc>
                <a:spcPct val="90000"/>
              </a:lnSpc>
            </a:pPr>
            <a:endParaRPr lang="en-US" sz="2200"/>
          </a:p>
          <a:p>
            <a:pPr>
              <a:lnSpc>
                <a:spcPct val="90000"/>
              </a:lnSpc>
            </a:pPr>
            <a:r>
              <a:rPr lang="en-US" sz="2800" b="1"/>
              <a:t>Radiosity</a:t>
            </a:r>
            <a:r>
              <a:rPr lang="en-US" sz="2800"/>
              <a:t>: Energy based approach</a:t>
            </a:r>
          </a:p>
          <a:p>
            <a:pPr lvl="1">
              <a:lnSpc>
                <a:spcPct val="90000"/>
              </a:lnSpc>
            </a:pPr>
            <a:r>
              <a:rPr lang="en-US" sz="2200"/>
              <a:t>Very slow</a:t>
            </a:r>
          </a:p>
        </p:txBody>
      </p:sp>
    </p:spTree>
    <p:extLst>
      <p:ext uri="{BB962C8B-B14F-4D97-AF65-F5344CB8AC3E}">
        <p14:creationId xmlns:p14="http://schemas.microsoft.com/office/powerpoint/2010/main" val="1821428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</a:t>
            </a:r>
            <a:r>
              <a:rPr lang="en-US" u="sng" dirty="0" smtClean="0"/>
              <a:t>Plan</a:t>
            </a:r>
            <a:r>
              <a:rPr lang="en-US" dirty="0" smtClean="0"/>
              <a:t> (1/2)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1208298"/>
              </p:ext>
            </p:extLst>
          </p:nvPr>
        </p:nvGraphicFramePr>
        <p:xfrm>
          <a:off x="457200" y="1854200"/>
          <a:ext cx="822960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700"/>
                <a:gridCol w="542003"/>
                <a:gridCol w="818536"/>
                <a:gridCol w="1725561"/>
                <a:gridCol w="1028700"/>
                <a:gridCol w="1308919"/>
                <a:gridCol w="748481"/>
                <a:gridCol w="1028700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Week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Lec</a:t>
                      </a:r>
                      <a:r>
                        <a:rPr lang="en-US" dirty="0" smtClean="0"/>
                        <a:t> 7 (shading), </a:t>
                      </a:r>
                    </a:p>
                    <a:p>
                      <a:r>
                        <a:rPr lang="en-US" strike="sngStrike" dirty="0" smtClean="0"/>
                        <a:t>1F</a:t>
                      </a:r>
                      <a:r>
                        <a:rPr lang="en-US" strike="sngStrike" baseline="0" dirty="0" smtClean="0"/>
                        <a:t> assigned, 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1E due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Lec</a:t>
                      </a:r>
                      <a:r>
                        <a:rPr lang="en-US" dirty="0" smtClean="0"/>
                        <a:t> 8 (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finish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shading, </a:t>
                      </a:r>
                      <a:r>
                        <a:rPr lang="en-US" baseline="0" dirty="0" smtClean="0"/>
                        <a:t>GL</a:t>
                      </a:r>
                      <a:r>
                        <a:rPr lang="en-US" dirty="0" smtClean="0"/>
                        <a:t>), </a:t>
                      </a:r>
                      <a:r>
                        <a:rPr lang="en-US" strike="sngStrike" dirty="0" smtClean="0">
                          <a:solidFill>
                            <a:srgbClr val="FF0000"/>
                          </a:solidFill>
                        </a:rPr>
                        <a:t>2A assigned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trike="noStrike" dirty="0" smtClean="0">
                          <a:solidFill>
                            <a:srgbClr val="FF0000"/>
                          </a:solidFill>
                        </a:rPr>
                        <a:t>1F</a:t>
                      </a:r>
                      <a:r>
                        <a:rPr lang="en-US" strike="noStrike" baseline="0" dirty="0" smtClean="0">
                          <a:solidFill>
                            <a:srgbClr val="FF0000"/>
                          </a:solidFill>
                        </a:rPr>
                        <a:t> assigned</a:t>
                      </a:r>
                      <a:endParaRPr lang="en-US" strike="sngStrike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trike="sngStrike" dirty="0" smtClean="0">
                          <a:solidFill>
                            <a:srgbClr val="FF0000"/>
                          </a:solidFill>
                        </a:rPr>
                        <a:t>1F due</a:t>
                      </a:r>
                      <a:endParaRPr lang="en-US" strike="sngStrik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Lec</a:t>
                      </a:r>
                      <a:r>
                        <a:rPr lang="en-US" dirty="0" smtClean="0"/>
                        <a:t> 9 (GL), </a:t>
                      </a:r>
                    </a:p>
                    <a:p>
                      <a:r>
                        <a:rPr lang="en-US" strike="sngStrike" dirty="0" smtClean="0"/>
                        <a:t>2B</a:t>
                      </a:r>
                      <a:r>
                        <a:rPr lang="en-US" strike="sngStrike" baseline="0" dirty="0" smtClean="0"/>
                        <a:t> assigned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trike="noStrike" dirty="0" smtClean="0">
                          <a:solidFill>
                            <a:srgbClr val="FF0000"/>
                          </a:solidFill>
                        </a:rPr>
                        <a:t>2A assigned</a:t>
                      </a:r>
                    </a:p>
                    <a:p>
                      <a:endParaRPr lang="en-US" strike="sng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trike="noStrike" dirty="0" smtClean="0">
                          <a:solidFill>
                            <a:srgbClr val="FF0000"/>
                          </a:solidFill>
                        </a:rPr>
                        <a:t>1F due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trike="noStrike" dirty="0" smtClean="0">
                          <a:solidFill>
                            <a:srgbClr val="FF0000"/>
                          </a:solidFill>
                        </a:rPr>
                        <a:t>2B assigned</a:t>
                      </a:r>
                    </a:p>
                    <a:p>
                      <a:r>
                        <a:rPr lang="en-US" dirty="0" smtClean="0"/>
                        <a:t>Discussion of final projects / Quiz</a:t>
                      </a:r>
                      <a:r>
                        <a:rPr lang="en-US" baseline="0" dirty="0" smtClean="0"/>
                        <a:t>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trike="sngStrike" dirty="0" smtClean="0">
                          <a:solidFill>
                            <a:srgbClr val="FF0000"/>
                          </a:solidFill>
                        </a:rPr>
                        <a:t>2A due</a:t>
                      </a:r>
                      <a:endParaRPr lang="en-US" strike="sngStrik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2A due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Lec</a:t>
                      </a:r>
                      <a:r>
                        <a:rPr lang="en-US" baseline="0" dirty="0" smtClean="0"/>
                        <a:t> 11 </a:t>
                      </a:r>
                      <a:r>
                        <a:rPr lang="mr-IN" baseline="0" dirty="0" smtClean="0"/>
                        <a:t>–</a:t>
                      </a:r>
                      <a:r>
                        <a:rPr lang="en-US" baseline="0" dirty="0" smtClean="0"/>
                        <a:t> ray tracing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More discussion of final projects (?)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trike="sngStrike" dirty="0" smtClean="0">
                          <a:solidFill>
                            <a:srgbClr val="FF0000"/>
                          </a:solidFill>
                        </a:rPr>
                        <a:t>2B due</a:t>
                      </a:r>
                      <a:endParaRPr lang="en-US" strike="sngStrik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78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55AB8317-D334-DB47-B172-1D38511C5878}" type="slidenum">
              <a:rPr lang="es-ES">
                <a:solidFill>
                  <a:srgbClr val="000000"/>
                </a:solidFill>
              </a:rPr>
              <a:pPr lvl="1"/>
              <a:t>40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14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Practical Approach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Process objects one at a time in the order they are generated by the application</a:t>
            </a:r>
          </a:p>
          <a:p>
            <a:pPr lvl="1">
              <a:lnSpc>
                <a:spcPct val="90000"/>
              </a:lnSpc>
            </a:pPr>
            <a:r>
              <a:rPr lang="en-US"/>
              <a:t>Can consider only local lighting</a:t>
            </a:r>
          </a:p>
          <a:p>
            <a:pPr>
              <a:lnSpc>
                <a:spcPct val="90000"/>
              </a:lnSpc>
            </a:pPr>
            <a:r>
              <a:rPr lang="en-US"/>
              <a:t>Pipeline architecture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All steps can be implemented in hardware on the graphics card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57200" y="4191000"/>
            <a:ext cx="1535113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application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program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7543800" y="4343400"/>
            <a:ext cx="10636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display</a:t>
            </a: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505200"/>
            <a:ext cx="815340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7672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F5D3C227-B3B8-F14A-8F58-B2EFDB86511C}" type="slidenum">
              <a:rPr lang="es-ES">
                <a:solidFill>
                  <a:srgbClr val="000000"/>
                </a:solidFill>
              </a:rPr>
              <a:pPr lvl="1"/>
              <a:t>41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717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Vertex Processing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700"/>
              <a:t>Much of the work in the pipeline is in converting object representations from one coordinate system to another</a:t>
            </a:r>
          </a:p>
          <a:p>
            <a:pPr lvl="1"/>
            <a:r>
              <a:rPr lang="en-US" sz="2200"/>
              <a:t>Object coordinates</a:t>
            </a:r>
          </a:p>
          <a:p>
            <a:pPr lvl="1"/>
            <a:r>
              <a:rPr lang="en-US" sz="2200"/>
              <a:t>Camera (eye) coordinates</a:t>
            </a:r>
          </a:p>
          <a:p>
            <a:pPr lvl="1"/>
            <a:r>
              <a:rPr lang="en-US" sz="2200"/>
              <a:t>Screen coordinates</a:t>
            </a:r>
          </a:p>
          <a:p>
            <a:r>
              <a:rPr lang="en-US" sz="2700"/>
              <a:t>Every change of coordinates is equivalent to a matrix transformation </a:t>
            </a:r>
          </a:p>
          <a:p>
            <a:r>
              <a:rPr lang="en-US" sz="2700"/>
              <a:t>Vertex processor also computes vertex colors</a:t>
            </a:r>
          </a:p>
        </p:txBody>
      </p:sp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5638800"/>
            <a:ext cx="73152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61424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C3774C2E-6821-0D44-9CFE-1D9A79B68690}" type="slidenum">
              <a:rPr lang="es-ES">
                <a:solidFill>
                  <a:srgbClr val="000000"/>
                </a:solidFill>
              </a:rPr>
              <a:pPr lvl="1"/>
              <a:t>42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Projection</a:t>
            </a:r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Projection </a:t>
            </a:r>
            <a:r>
              <a:rPr lang="en-US"/>
              <a:t>is the process that combines the 3D viewer with the 3D objects to produce the 2D image</a:t>
            </a:r>
          </a:p>
          <a:p>
            <a:pPr lvl="1"/>
            <a:r>
              <a:rPr lang="en-US"/>
              <a:t>Perspective projections: all projectors meet at the center of projection</a:t>
            </a:r>
          </a:p>
          <a:p>
            <a:pPr lvl="1"/>
            <a:r>
              <a:rPr lang="en-US"/>
              <a:t>Parallel projection: projectors are parallel, center of projection is replaced by a direction of projection</a:t>
            </a:r>
          </a:p>
        </p:txBody>
      </p:sp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410200"/>
            <a:ext cx="7086600" cy="5032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702093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7636A9BF-833B-404F-99B6-0D0005719B7F}" type="slidenum">
              <a:rPr lang="es-ES">
                <a:solidFill>
                  <a:srgbClr val="000000"/>
                </a:solidFill>
              </a:rPr>
              <a:pPr lvl="1"/>
              <a:t>43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Primitive Assembly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Vertices must be collected into geometric objects before clipping and rasterization can take place</a:t>
            </a:r>
          </a:p>
          <a:p>
            <a:pPr lvl="1"/>
            <a:r>
              <a:rPr lang="en-US"/>
              <a:t>Line segments</a:t>
            </a:r>
          </a:p>
          <a:p>
            <a:pPr lvl="1"/>
            <a:r>
              <a:rPr lang="en-US"/>
              <a:t>Polygons</a:t>
            </a:r>
          </a:p>
          <a:p>
            <a:pPr lvl="1"/>
            <a:r>
              <a:rPr lang="en-US"/>
              <a:t>Curves and surfaces</a:t>
            </a:r>
          </a:p>
        </p:txBody>
      </p:sp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5562600"/>
            <a:ext cx="6884988" cy="488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80933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39C80B34-D7F7-8746-85F1-172444111C95}" type="slidenum">
              <a:rPr lang="es-ES">
                <a:solidFill>
                  <a:srgbClr val="000000"/>
                </a:solidFill>
              </a:rPr>
              <a:pPr lvl="1"/>
              <a:t>44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Clipping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Just as a real camera cannot “see” the whole world, the virtual camera can only see part of the world or object space</a:t>
            </a:r>
          </a:p>
          <a:p>
            <a:pPr lvl="1"/>
            <a:r>
              <a:rPr lang="en-US"/>
              <a:t>Objects that are not within this volume are said to be </a:t>
            </a:r>
            <a:r>
              <a:rPr lang="en-US" i="1"/>
              <a:t>clipped</a:t>
            </a:r>
            <a:r>
              <a:rPr lang="en-US"/>
              <a:t> out of the scene</a:t>
            </a:r>
          </a:p>
        </p:txBody>
      </p:sp>
      <p:pic>
        <p:nvPicPr>
          <p:cNvPr id="10246" name="Picture 6" descr="an05f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886200"/>
            <a:ext cx="2849563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8" descr="an05f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4038600"/>
            <a:ext cx="38862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697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3863D98B-B6A6-164B-A74C-2F1F335CE17F}" type="slidenum">
              <a:rPr lang="es-ES">
                <a:solidFill>
                  <a:srgbClr val="000000"/>
                </a:solidFill>
              </a:rPr>
              <a:pPr lvl="1"/>
              <a:t>45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Rasterization</a:t>
            </a:r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8001000" cy="4724400"/>
          </a:xfrm>
        </p:spPr>
        <p:txBody>
          <a:bodyPr/>
          <a:lstStyle/>
          <a:p>
            <a:r>
              <a:rPr lang="en-US" sz="2700"/>
              <a:t>If an object is not clipped out, the appropriate pixels in the frame buffer must be assigned colors</a:t>
            </a:r>
          </a:p>
          <a:p>
            <a:r>
              <a:rPr lang="en-US" sz="2700"/>
              <a:t>Rasterizer produces a set of fragments for each object</a:t>
            </a:r>
          </a:p>
          <a:p>
            <a:r>
              <a:rPr lang="en-US" sz="2700"/>
              <a:t>Fragments are “potential pixels”</a:t>
            </a:r>
          </a:p>
          <a:p>
            <a:pPr lvl="1"/>
            <a:r>
              <a:rPr lang="en-US" sz="2200"/>
              <a:t>Have a location in frame bufffer</a:t>
            </a:r>
          </a:p>
          <a:p>
            <a:pPr lvl="1"/>
            <a:r>
              <a:rPr lang="en-US" sz="2200"/>
              <a:t>Color and depth attributes</a:t>
            </a:r>
          </a:p>
          <a:p>
            <a:r>
              <a:rPr lang="en-US" sz="2700"/>
              <a:t>Vertex attributes are interpolated over objects by the rasterizer</a:t>
            </a:r>
          </a:p>
          <a:p>
            <a:pPr lvl="1">
              <a:buFontTx/>
              <a:buNone/>
            </a:pPr>
            <a:endParaRPr lang="en-US" sz="2200"/>
          </a:p>
        </p:txBody>
      </p:sp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5638800"/>
            <a:ext cx="6884988" cy="488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4889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7C459973-183A-4F4C-A703-9F7A0AD48B7E}" type="slidenum">
              <a:rPr lang="es-ES">
                <a:solidFill>
                  <a:srgbClr val="000000"/>
                </a:solidFill>
              </a:rPr>
              <a:pPr lvl="1"/>
              <a:t>46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1229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/>
              <a:t>Fragment Processing</a:t>
            </a:r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Fragments are processed to determine the color of the corresponding pixel in the frame buffer</a:t>
            </a:r>
          </a:p>
          <a:p>
            <a:r>
              <a:rPr lang="en-US" dirty="0"/>
              <a:t>Colors can be determined by </a:t>
            </a:r>
            <a:r>
              <a:rPr lang="en-US" i="1" u="sng" dirty="0"/>
              <a:t>texture mapping</a:t>
            </a:r>
            <a:r>
              <a:rPr lang="en-US" dirty="0"/>
              <a:t> or interpolation of vertex colors</a:t>
            </a:r>
          </a:p>
          <a:p>
            <a:r>
              <a:rPr lang="en-US" dirty="0"/>
              <a:t>Fragments may be blocked by other fragments closer to the camera </a:t>
            </a:r>
          </a:p>
          <a:p>
            <a:pPr lvl="1"/>
            <a:r>
              <a:rPr lang="en-US" dirty="0"/>
              <a:t>Hidden-surface removal </a:t>
            </a:r>
          </a:p>
        </p:txBody>
      </p:sp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715000"/>
            <a:ext cx="6884988" cy="488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54661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64B74D9E-FCE4-EC49-9784-07ADB5522356}" type="slidenum">
              <a:rPr lang="es-ES">
                <a:solidFill>
                  <a:srgbClr val="000000"/>
                </a:solidFill>
              </a:rPr>
              <a:pPr lvl="1"/>
              <a:t>47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1331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1331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7086600" cy="1066800"/>
          </a:xfrm>
        </p:spPr>
        <p:txBody>
          <a:bodyPr/>
          <a:lstStyle/>
          <a:p>
            <a:r>
              <a:rPr lang="en-US"/>
              <a:t>The Programmer’s Interface</a:t>
            </a:r>
          </a:p>
        </p:txBody>
      </p:sp>
      <p:sp>
        <p:nvSpPr>
          <p:cNvPr id="1331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Programmer sees the graphics system through a software interface: the Application Programmer Interface (API)</a:t>
            </a:r>
          </a:p>
        </p:txBody>
      </p:sp>
      <p:pic>
        <p:nvPicPr>
          <p:cNvPr id="13318" name="Picture 1029" descr="ftp://ftp.cs.unm.edu/pub/angel/BOOK/SECOND_EDITION/FIGURES/JPEG/an01f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733800"/>
            <a:ext cx="6340475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38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0EF274EF-3473-DD4D-A386-A6D4F02629D5}" type="slidenum">
              <a:rPr lang="es-ES">
                <a:solidFill>
                  <a:srgbClr val="000000"/>
                </a:solidFill>
              </a:rPr>
              <a:pPr lvl="1"/>
              <a:t>48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1433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API Contents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924800" cy="4724400"/>
          </a:xfrm>
        </p:spPr>
        <p:txBody>
          <a:bodyPr/>
          <a:lstStyle/>
          <a:p>
            <a:r>
              <a:rPr lang="en-US"/>
              <a:t>Functions that specify what we need to form an image</a:t>
            </a:r>
          </a:p>
          <a:p>
            <a:pPr lvl="1"/>
            <a:r>
              <a:rPr lang="en-US"/>
              <a:t>Objects</a:t>
            </a:r>
          </a:p>
          <a:p>
            <a:pPr lvl="1"/>
            <a:r>
              <a:rPr lang="en-US"/>
              <a:t>Viewer</a:t>
            </a:r>
          </a:p>
          <a:p>
            <a:pPr lvl="1"/>
            <a:r>
              <a:rPr lang="en-US"/>
              <a:t>Light Source(s)</a:t>
            </a:r>
          </a:p>
          <a:p>
            <a:pPr lvl="1"/>
            <a:r>
              <a:rPr lang="en-US"/>
              <a:t>Materials</a:t>
            </a:r>
          </a:p>
          <a:p>
            <a:r>
              <a:rPr lang="en-US"/>
              <a:t>Other information</a:t>
            </a:r>
          </a:p>
          <a:p>
            <a:pPr lvl="1"/>
            <a:r>
              <a:rPr lang="en-US"/>
              <a:t>Input from devices such as mouse and keyboard</a:t>
            </a:r>
          </a:p>
          <a:p>
            <a:pPr lvl="1"/>
            <a:r>
              <a:rPr lang="en-US"/>
              <a:t>Capabilities of system</a:t>
            </a:r>
          </a:p>
        </p:txBody>
      </p:sp>
    </p:spTree>
    <p:extLst>
      <p:ext uri="{BB962C8B-B14F-4D97-AF65-F5344CB8AC3E}">
        <p14:creationId xmlns:p14="http://schemas.microsoft.com/office/powerpoint/2010/main" val="1195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32BEBD41-A2D0-E941-9E5C-B9BD011743C4}" type="slidenum">
              <a:rPr lang="es-ES">
                <a:solidFill>
                  <a:srgbClr val="000000"/>
                </a:solidFill>
              </a:rPr>
              <a:pPr lvl="1"/>
              <a:t>49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153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 Specification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Most APIs support a limited set of primitives including</a:t>
            </a:r>
          </a:p>
          <a:p>
            <a:pPr lvl="1">
              <a:lnSpc>
                <a:spcPct val="90000"/>
              </a:lnSpc>
            </a:pPr>
            <a:r>
              <a:rPr lang="en-US"/>
              <a:t>Points (0D object)</a:t>
            </a:r>
          </a:p>
          <a:p>
            <a:pPr lvl="1">
              <a:lnSpc>
                <a:spcPct val="90000"/>
              </a:lnSpc>
            </a:pPr>
            <a:r>
              <a:rPr lang="en-US"/>
              <a:t>Line segments (1D objects)</a:t>
            </a:r>
          </a:p>
          <a:p>
            <a:pPr lvl="1">
              <a:lnSpc>
                <a:spcPct val="90000"/>
              </a:lnSpc>
            </a:pPr>
            <a:r>
              <a:rPr lang="en-US"/>
              <a:t>Polygons (2D objects)</a:t>
            </a:r>
          </a:p>
          <a:p>
            <a:pPr lvl="1">
              <a:lnSpc>
                <a:spcPct val="90000"/>
              </a:lnSpc>
            </a:pPr>
            <a:r>
              <a:rPr lang="en-US"/>
              <a:t>Some curves and surfaces</a:t>
            </a:r>
          </a:p>
          <a:p>
            <a:pPr lvl="2">
              <a:lnSpc>
                <a:spcPct val="90000"/>
              </a:lnSpc>
            </a:pPr>
            <a:r>
              <a:rPr lang="en-US" sz="2400"/>
              <a:t>Quadrics</a:t>
            </a:r>
          </a:p>
          <a:p>
            <a:pPr lvl="2">
              <a:lnSpc>
                <a:spcPct val="90000"/>
              </a:lnSpc>
            </a:pPr>
            <a:r>
              <a:rPr lang="en-US" sz="2400"/>
              <a:t>Parametric polynomials</a:t>
            </a:r>
          </a:p>
          <a:p>
            <a:pPr>
              <a:lnSpc>
                <a:spcPct val="90000"/>
              </a:lnSpc>
            </a:pPr>
            <a:r>
              <a:rPr lang="en-US"/>
              <a:t>All are</a:t>
            </a:r>
            <a:r>
              <a:rPr lang="en-US" sz="3500"/>
              <a:t> </a:t>
            </a:r>
            <a:r>
              <a:rPr lang="en-US"/>
              <a:t>defined through locations in space or </a:t>
            </a:r>
            <a:r>
              <a:rPr lang="en-US" i="1"/>
              <a:t>vertices</a:t>
            </a:r>
          </a:p>
        </p:txBody>
      </p:sp>
    </p:spTree>
    <p:extLst>
      <p:ext uri="{BB962C8B-B14F-4D97-AF65-F5344CB8AC3E}">
        <p14:creationId xmlns:p14="http://schemas.microsoft.com/office/powerpoint/2010/main" val="122973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</a:t>
            </a:r>
            <a:r>
              <a:rPr lang="en-US" u="sng" dirty="0" smtClean="0"/>
              <a:t>Plan</a:t>
            </a:r>
            <a:r>
              <a:rPr lang="en-US" dirty="0" smtClean="0"/>
              <a:t> (2/2)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Weeks 8-10 </a:t>
            </a:r>
            <a:r>
              <a:rPr lang="en-US" dirty="0" smtClean="0">
                <a:sym typeface="Wingdings"/>
              </a:rPr>
              <a:t> you work on final projects</a:t>
            </a:r>
            <a:endParaRPr lang="en-US" dirty="0" smtClean="0"/>
          </a:p>
          <a:p>
            <a:r>
              <a:rPr lang="en-US" dirty="0" smtClean="0"/>
              <a:t>Lectures will be on misc. topics in graphics, esp. in support of final projects</a:t>
            </a:r>
          </a:p>
          <a:p>
            <a:r>
              <a:rPr lang="en-US" dirty="0" smtClean="0"/>
              <a:t>Quiz 3 (Week 6): likely on matrices</a:t>
            </a:r>
          </a:p>
          <a:p>
            <a:r>
              <a:rPr lang="en-US" dirty="0" smtClean="0"/>
              <a:t>Quiz 4 (Week 8): likely on GL</a:t>
            </a:r>
          </a:p>
          <a:p>
            <a:r>
              <a:rPr lang="en-US" dirty="0" smtClean="0"/>
              <a:t>Quiz 5 (Week 10): likely on topics in final weeks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75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B410F0AC-84CC-874A-85C7-AC8C45A8263B}" type="slidenum">
              <a:rPr lang="es-ES">
                <a:solidFill>
                  <a:srgbClr val="000000"/>
                </a:solidFill>
              </a:rPr>
              <a:pPr lvl="1"/>
              <a:t>50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(OLD!!)</a:t>
            </a:r>
            <a:endParaRPr lang="en-US" dirty="0"/>
          </a:p>
        </p:txBody>
      </p:sp>
      <p:sp>
        <p:nvSpPr>
          <p:cNvPr id="16389" name="Text Box 5"/>
          <p:cNvSpPr>
            <a:spLocks noGrp="1" noChangeArrowheads="1"/>
          </p:cNvSpPr>
          <p:nvPr>
            <p:ph type="body" idx="1"/>
          </p:nvPr>
        </p:nvSpPr>
        <p:spPr>
          <a:xfrm>
            <a:off x="609600" y="2819400"/>
            <a:ext cx="7772400" cy="2133600"/>
          </a:xfrm>
          <a:noFill/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1">
                <a:latin typeface="Courier New" charset="0"/>
              </a:rPr>
              <a:t>glBegin(GL_POLYGON);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 b="1">
                <a:latin typeface="Courier New" charset="0"/>
              </a:rPr>
              <a:t>	glVertex3f(0.0, 0.0, 0.0);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 b="1">
                <a:latin typeface="Courier New" charset="0"/>
              </a:rPr>
              <a:t>	glVertex3f(0.0, 1.0, 0.0);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 b="1">
                <a:latin typeface="Courier New" charset="0"/>
              </a:rPr>
              <a:t>	glVertex3f(0.0, 0.0, 1.0);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 b="1">
                <a:latin typeface="Courier New" charset="0"/>
              </a:rPr>
              <a:t>glEnd( );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871913" y="1793875"/>
            <a:ext cx="18573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type of object</a:t>
            </a: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H="1">
            <a:off x="3352800" y="2286000"/>
            <a:ext cx="1143000" cy="4572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triangle" w="med" len="med"/>
          </a:ln>
        </p:spPr>
        <p:txBody>
          <a:bodyPr anchor="ctr" anchorCtr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ourier Ne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H="1">
            <a:off x="4648200" y="2590800"/>
            <a:ext cx="1295400" cy="685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triangle" w="med" len="med"/>
          </a:ln>
        </p:spPr>
        <p:txBody>
          <a:bodyPr anchor="ctr" anchorCtr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ourier Ne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5006975" y="2251075"/>
            <a:ext cx="23304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location of vertex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1684338" y="5222875"/>
            <a:ext cx="30321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end of object definition</a:t>
            </a: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H="1" flipV="1">
            <a:off x="1905000" y="4724400"/>
            <a:ext cx="990600" cy="381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triangle" w="med" len="med"/>
          </a:ln>
        </p:spPr>
        <p:txBody>
          <a:bodyPr anchor="ctr" anchorCtr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ourier New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319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6FC72FC0-CDFE-764E-9DA3-C25192773710}" type="slidenum">
              <a:rPr lang="es-ES">
                <a:solidFill>
                  <a:srgbClr val="000000"/>
                </a:solidFill>
              </a:rPr>
              <a:pPr lvl="1"/>
              <a:t>51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Lights and </a:t>
            </a:r>
            <a:r>
              <a:rPr lang="en-US" sz="3600" dirty="0" smtClean="0"/>
              <a:t>Materials (OLD!!)</a:t>
            </a:r>
            <a:endParaRPr lang="en-US" sz="3600" dirty="0"/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Types of lights</a:t>
            </a:r>
          </a:p>
          <a:p>
            <a:pPr lvl="1">
              <a:lnSpc>
                <a:spcPct val="90000"/>
              </a:lnSpc>
            </a:pPr>
            <a:r>
              <a:rPr lang="en-US"/>
              <a:t>Point sources vs distributed sources</a:t>
            </a:r>
          </a:p>
          <a:p>
            <a:pPr lvl="1">
              <a:lnSpc>
                <a:spcPct val="90000"/>
              </a:lnSpc>
            </a:pPr>
            <a:r>
              <a:rPr lang="en-US"/>
              <a:t>Spot lights</a:t>
            </a:r>
          </a:p>
          <a:p>
            <a:pPr lvl="1">
              <a:lnSpc>
                <a:spcPct val="90000"/>
              </a:lnSpc>
            </a:pPr>
            <a:r>
              <a:rPr lang="en-US"/>
              <a:t>Near and far sources</a:t>
            </a:r>
          </a:p>
          <a:p>
            <a:pPr lvl="1">
              <a:lnSpc>
                <a:spcPct val="90000"/>
              </a:lnSpc>
            </a:pPr>
            <a:r>
              <a:rPr lang="en-US"/>
              <a:t>Color properties</a:t>
            </a:r>
          </a:p>
          <a:p>
            <a:pPr>
              <a:lnSpc>
                <a:spcPct val="90000"/>
              </a:lnSpc>
            </a:pPr>
            <a:r>
              <a:rPr lang="en-US"/>
              <a:t>Material properties</a:t>
            </a:r>
          </a:p>
          <a:p>
            <a:pPr lvl="1">
              <a:lnSpc>
                <a:spcPct val="90000"/>
              </a:lnSpc>
            </a:pPr>
            <a:r>
              <a:rPr lang="en-US"/>
              <a:t>Absorption: color properties</a:t>
            </a:r>
          </a:p>
          <a:p>
            <a:pPr lvl="1">
              <a:lnSpc>
                <a:spcPct val="90000"/>
              </a:lnSpc>
            </a:pPr>
            <a:r>
              <a:rPr lang="en-US"/>
              <a:t>Scattering</a:t>
            </a:r>
          </a:p>
          <a:p>
            <a:pPr lvl="2">
              <a:lnSpc>
                <a:spcPct val="90000"/>
              </a:lnSpc>
            </a:pPr>
            <a:r>
              <a:rPr lang="en-US" sz="2400"/>
              <a:t>Diffuse</a:t>
            </a:r>
          </a:p>
          <a:p>
            <a:pPr lvl="2">
              <a:lnSpc>
                <a:spcPct val="90000"/>
              </a:lnSpc>
            </a:pPr>
            <a:r>
              <a:rPr lang="en-US" sz="2400"/>
              <a:t>Specular</a:t>
            </a:r>
          </a:p>
        </p:txBody>
      </p:sp>
    </p:spTree>
    <p:extLst>
      <p:ext uri="{BB962C8B-B14F-4D97-AF65-F5344CB8AC3E}">
        <p14:creationId xmlns:p14="http://schemas.microsoft.com/office/powerpoint/2010/main" val="98512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94C496F0-3EDF-A14E-95E3-2B6F27C5EC25}" type="slidenum">
              <a:rPr lang="es-ES">
                <a:solidFill>
                  <a:srgbClr val="000000"/>
                </a:solidFill>
              </a:rPr>
              <a:pPr lvl="1"/>
              <a:t>52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7086600" cy="1066800"/>
          </a:xfrm>
        </p:spPr>
        <p:txBody>
          <a:bodyPr/>
          <a:lstStyle/>
          <a:p>
            <a:r>
              <a:rPr lang="en-US"/>
              <a:t>OpenGL </a:t>
            </a:r>
            <a:r>
              <a:rPr lang="en-US" smtClean="0"/>
              <a:t>Architecture (OLD!!)</a:t>
            </a:r>
            <a:endParaRPr lang="en-US"/>
          </a:p>
        </p:txBody>
      </p:sp>
      <p:sp>
        <p:nvSpPr>
          <p:cNvPr id="11270" name="Text Box 4"/>
          <p:cNvSpPr txBox="1">
            <a:spLocks noChangeArrowheads="1"/>
          </p:cNvSpPr>
          <p:nvPr/>
        </p:nvSpPr>
        <p:spPr bwMode="blackWhite">
          <a:xfrm>
            <a:off x="1854200" y="1720850"/>
            <a:ext cx="275907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Immediate Mode</a:t>
            </a: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black">
          <a:xfrm>
            <a:off x="1530350" y="4044950"/>
            <a:ext cx="1054100" cy="7493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272" name="Rectangle 7"/>
          <p:cNvSpPr>
            <a:spLocks noChangeArrowheads="1"/>
          </p:cNvSpPr>
          <p:nvPr/>
        </p:nvSpPr>
        <p:spPr bwMode="white">
          <a:xfrm>
            <a:off x="1603375" y="4114800"/>
            <a:ext cx="9064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Display</a:t>
            </a:r>
            <a:b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List</a:t>
            </a:r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blackWhite">
          <a:xfrm>
            <a:off x="6026150" y="4044950"/>
            <a:ext cx="1511300" cy="7493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blackWhite">
          <a:xfrm>
            <a:off x="4121150" y="4044950"/>
            <a:ext cx="1511300" cy="7493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blackWhite">
          <a:xfrm>
            <a:off x="3892550" y="5187950"/>
            <a:ext cx="1282700" cy="7493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blackWhite">
          <a:xfrm>
            <a:off x="3511550" y="2444750"/>
            <a:ext cx="1663700" cy="12065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8620" name="Rectangle 12"/>
          <p:cNvSpPr>
            <a:spLocks noChangeArrowheads="1"/>
          </p:cNvSpPr>
          <p:nvPr/>
        </p:nvSpPr>
        <p:spPr bwMode="blackWhite">
          <a:xfrm>
            <a:off x="1846263" y="2597150"/>
            <a:ext cx="1282700" cy="8255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278" name="Rectangle 13"/>
          <p:cNvSpPr>
            <a:spLocks noChangeArrowheads="1"/>
          </p:cNvSpPr>
          <p:nvPr/>
        </p:nvSpPr>
        <p:spPr bwMode="blackWhite">
          <a:xfrm>
            <a:off x="1854200" y="2749550"/>
            <a:ext cx="12684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Polynomial</a:t>
            </a:r>
          </a:p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Evaluator</a:t>
            </a:r>
          </a:p>
        </p:txBody>
      </p:sp>
      <p:sp>
        <p:nvSpPr>
          <p:cNvPr id="11279" name="Rectangle 14"/>
          <p:cNvSpPr>
            <a:spLocks noChangeArrowheads="1"/>
          </p:cNvSpPr>
          <p:nvPr/>
        </p:nvSpPr>
        <p:spPr bwMode="blackWhite">
          <a:xfrm>
            <a:off x="3521075" y="2514600"/>
            <a:ext cx="16605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Per Vertex</a:t>
            </a:r>
          </a:p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Operations &amp;</a:t>
            </a:r>
          </a:p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Primitive</a:t>
            </a:r>
          </a:p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Assembly</a:t>
            </a:r>
          </a:p>
        </p:txBody>
      </p:sp>
      <p:sp>
        <p:nvSpPr>
          <p:cNvPr id="11280" name="Rectangle 15"/>
          <p:cNvSpPr>
            <a:spLocks noChangeArrowheads="1"/>
          </p:cNvSpPr>
          <p:nvPr/>
        </p:nvSpPr>
        <p:spPr bwMode="blackWhite">
          <a:xfrm>
            <a:off x="4146550" y="4251325"/>
            <a:ext cx="1460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Rasterization</a:t>
            </a:r>
          </a:p>
        </p:txBody>
      </p:sp>
      <p:sp>
        <p:nvSpPr>
          <p:cNvPr id="11281" name="Rectangle 16"/>
          <p:cNvSpPr>
            <a:spLocks noChangeArrowheads="1"/>
          </p:cNvSpPr>
          <p:nvPr/>
        </p:nvSpPr>
        <p:spPr bwMode="blackWhite">
          <a:xfrm>
            <a:off x="6038850" y="4129088"/>
            <a:ext cx="14938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Per Fragment</a:t>
            </a:r>
          </a:p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Operations</a:t>
            </a:r>
          </a:p>
        </p:txBody>
      </p:sp>
      <p:sp>
        <p:nvSpPr>
          <p:cNvPr id="11282" name="Rectangle 17"/>
          <p:cNvSpPr>
            <a:spLocks noChangeArrowheads="1"/>
          </p:cNvSpPr>
          <p:nvPr/>
        </p:nvSpPr>
        <p:spPr bwMode="blackWhite">
          <a:xfrm>
            <a:off x="4052888" y="5272088"/>
            <a:ext cx="105251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Texture</a:t>
            </a:r>
          </a:p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Memory</a:t>
            </a:r>
          </a:p>
        </p:txBody>
      </p:sp>
      <p:sp>
        <p:nvSpPr>
          <p:cNvPr id="11283" name="Line 18"/>
          <p:cNvSpPr>
            <a:spLocks noChangeShapeType="1"/>
          </p:cNvSpPr>
          <p:nvPr/>
        </p:nvSpPr>
        <p:spPr bwMode="blackWhite">
          <a:xfrm>
            <a:off x="7543800" y="4419600"/>
            <a:ext cx="381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284" name="Line 19"/>
          <p:cNvSpPr>
            <a:spLocks noChangeShapeType="1"/>
          </p:cNvSpPr>
          <p:nvPr/>
        </p:nvSpPr>
        <p:spPr bwMode="blackWhite">
          <a:xfrm>
            <a:off x="5638800" y="4419600"/>
            <a:ext cx="381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285" name="Line 20"/>
          <p:cNvSpPr>
            <a:spLocks noChangeShapeType="1"/>
          </p:cNvSpPr>
          <p:nvPr/>
        </p:nvSpPr>
        <p:spPr bwMode="blackWhite">
          <a:xfrm>
            <a:off x="4876800" y="3657600"/>
            <a:ext cx="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286" name="Line 21"/>
          <p:cNvSpPr>
            <a:spLocks noChangeShapeType="1"/>
          </p:cNvSpPr>
          <p:nvPr/>
        </p:nvSpPr>
        <p:spPr bwMode="blackWhite">
          <a:xfrm>
            <a:off x="3124200" y="3048000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287" name="Line 22"/>
          <p:cNvSpPr>
            <a:spLocks noChangeShapeType="1"/>
          </p:cNvSpPr>
          <p:nvPr/>
        </p:nvSpPr>
        <p:spPr bwMode="blackWhite">
          <a:xfrm>
            <a:off x="4876800" y="48006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288" name="Line 23"/>
          <p:cNvSpPr>
            <a:spLocks noChangeShapeType="1"/>
          </p:cNvSpPr>
          <p:nvPr/>
        </p:nvSpPr>
        <p:spPr bwMode="blackWhite">
          <a:xfrm>
            <a:off x="1143000" y="4419600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289" name="Line 24"/>
          <p:cNvSpPr>
            <a:spLocks noChangeShapeType="1"/>
          </p:cNvSpPr>
          <p:nvPr/>
        </p:nvSpPr>
        <p:spPr bwMode="blackWhite">
          <a:xfrm flipV="1">
            <a:off x="1371600" y="3048000"/>
            <a:ext cx="0" cy="137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290" name="Line 25"/>
          <p:cNvSpPr>
            <a:spLocks noChangeShapeType="1"/>
          </p:cNvSpPr>
          <p:nvPr/>
        </p:nvSpPr>
        <p:spPr bwMode="blackWhite">
          <a:xfrm>
            <a:off x="1371600" y="30480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291" name="Line 26"/>
          <p:cNvSpPr>
            <a:spLocks noChangeShapeType="1"/>
          </p:cNvSpPr>
          <p:nvPr/>
        </p:nvSpPr>
        <p:spPr bwMode="blackWhite">
          <a:xfrm>
            <a:off x="1295400" y="4419600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292" name="Line 27"/>
          <p:cNvSpPr>
            <a:spLocks noChangeShapeType="1"/>
          </p:cNvSpPr>
          <p:nvPr/>
        </p:nvSpPr>
        <p:spPr bwMode="blackWhite">
          <a:xfrm>
            <a:off x="1295400" y="6096000"/>
            <a:ext cx="1066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293" name="Line 28"/>
          <p:cNvSpPr>
            <a:spLocks noChangeShapeType="1"/>
          </p:cNvSpPr>
          <p:nvPr/>
        </p:nvSpPr>
        <p:spPr bwMode="blackWhite">
          <a:xfrm>
            <a:off x="8382000" y="4800600"/>
            <a:ext cx="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294" name="Line 29"/>
          <p:cNvSpPr>
            <a:spLocks noChangeShapeType="1"/>
          </p:cNvSpPr>
          <p:nvPr/>
        </p:nvSpPr>
        <p:spPr bwMode="blackWhite">
          <a:xfrm>
            <a:off x="2209800" y="34290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295" name="Line 30"/>
          <p:cNvSpPr>
            <a:spLocks noChangeShapeType="1"/>
          </p:cNvSpPr>
          <p:nvPr/>
        </p:nvSpPr>
        <p:spPr bwMode="blackWhite">
          <a:xfrm>
            <a:off x="2209800" y="4800600"/>
            <a:ext cx="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296" name="Line 31"/>
          <p:cNvSpPr>
            <a:spLocks noChangeShapeType="1"/>
          </p:cNvSpPr>
          <p:nvPr/>
        </p:nvSpPr>
        <p:spPr bwMode="blackWhite">
          <a:xfrm>
            <a:off x="3581400" y="5867400"/>
            <a:ext cx="30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297" name="Line 32"/>
          <p:cNvSpPr>
            <a:spLocks noChangeShapeType="1"/>
          </p:cNvSpPr>
          <p:nvPr/>
        </p:nvSpPr>
        <p:spPr bwMode="blackWhite">
          <a:xfrm flipV="1">
            <a:off x="3733800" y="4419600"/>
            <a:ext cx="0" cy="144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298" name="Line 33"/>
          <p:cNvSpPr>
            <a:spLocks noChangeShapeType="1"/>
          </p:cNvSpPr>
          <p:nvPr/>
        </p:nvSpPr>
        <p:spPr bwMode="blackWhite">
          <a:xfrm>
            <a:off x="3733800" y="4419600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299" name="Line 34"/>
          <p:cNvSpPr>
            <a:spLocks noChangeShapeType="1"/>
          </p:cNvSpPr>
          <p:nvPr/>
        </p:nvSpPr>
        <p:spPr bwMode="blackWhite">
          <a:xfrm>
            <a:off x="4419600" y="2057400"/>
            <a:ext cx="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300" name="Line 35"/>
          <p:cNvSpPr>
            <a:spLocks noChangeShapeType="1"/>
          </p:cNvSpPr>
          <p:nvPr/>
        </p:nvSpPr>
        <p:spPr bwMode="blackWhite">
          <a:xfrm flipH="1">
            <a:off x="838200" y="2057400"/>
            <a:ext cx="3581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301" name="Rectangle 36"/>
          <p:cNvSpPr>
            <a:spLocks noChangeArrowheads="1"/>
          </p:cNvSpPr>
          <p:nvPr/>
        </p:nvSpPr>
        <p:spPr bwMode="blackWhite">
          <a:xfrm>
            <a:off x="504825" y="4243388"/>
            <a:ext cx="66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CPU</a:t>
            </a:r>
          </a:p>
        </p:txBody>
      </p:sp>
      <p:sp>
        <p:nvSpPr>
          <p:cNvPr id="11302" name="Line 37"/>
          <p:cNvSpPr>
            <a:spLocks noChangeShapeType="1"/>
          </p:cNvSpPr>
          <p:nvPr/>
        </p:nvSpPr>
        <p:spPr bwMode="blackWhite">
          <a:xfrm>
            <a:off x="838200" y="2057400"/>
            <a:ext cx="0" cy="2209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303" name="Rectangle 38"/>
          <p:cNvSpPr>
            <a:spLocks noChangeArrowheads="1"/>
          </p:cNvSpPr>
          <p:nvPr/>
        </p:nvSpPr>
        <p:spPr bwMode="blackWhite">
          <a:xfrm>
            <a:off x="2344738" y="5805488"/>
            <a:ext cx="1266825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Pixel</a:t>
            </a:r>
          </a:p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Operations</a:t>
            </a:r>
          </a:p>
        </p:txBody>
      </p:sp>
      <p:sp>
        <p:nvSpPr>
          <p:cNvPr id="11304" name="Line 39"/>
          <p:cNvSpPr>
            <a:spLocks noChangeShapeType="1"/>
          </p:cNvSpPr>
          <p:nvPr/>
        </p:nvSpPr>
        <p:spPr bwMode="blackWhite">
          <a:xfrm>
            <a:off x="3581400" y="6096000"/>
            <a:ext cx="4800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8648" name="Rectangle 40"/>
          <p:cNvSpPr>
            <a:spLocks noChangeArrowheads="1"/>
          </p:cNvSpPr>
          <p:nvPr/>
        </p:nvSpPr>
        <p:spPr bwMode="blackWhite">
          <a:xfrm>
            <a:off x="7939088" y="4044950"/>
            <a:ext cx="825500" cy="7493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306" name="Rectangle 41"/>
          <p:cNvSpPr>
            <a:spLocks noChangeArrowheads="1"/>
          </p:cNvSpPr>
          <p:nvPr/>
        </p:nvSpPr>
        <p:spPr bwMode="blackWhite">
          <a:xfrm>
            <a:off x="7954963" y="4129088"/>
            <a:ext cx="793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Frame</a:t>
            </a:r>
          </a:p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Buffer</a:t>
            </a:r>
          </a:p>
        </p:txBody>
      </p:sp>
      <p:sp>
        <p:nvSpPr>
          <p:cNvPr id="11307" name="Line 42"/>
          <p:cNvSpPr>
            <a:spLocks noChangeShapeType="1"/>
          </p:cNvSpPr>
          <p:nvPr/>
        </p:nvSpPr>
        <p:spPr bwMode="auto">
          <a:xfrm flipH="1">
            <a:off x="4648200" y="1905000"/>
            <a:ext cx="990600" cy="2286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triangle" w="med" len="med"/>
          </a:ln>
        </p:spPr>
        <p:txBody>
          <a:bodyPr anchor="ctr" anchorCtr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308" name="Text Box 43"/>
          <p:cNvSpPr txBox="1">
            <a:spLocks noChangeArrowheads="1"/>
          </p:cNvSpPr>
          <p:nvPr/>
        </p:nvSpPr>
        <p:spPr bwMode="auto">
          <a:xfrm>
            <a:off x="5734050" y="1565275"/>
            <a:ext cx="13335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geometry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pipeline</a:t>
            </a:r>
          </a:p>
        </p:txBody>
      </p:sp>
    </p:spTree>
    <p:extLst>
      <p:ext uri="{BB962C8B-B14F-4D97-AF65-F5344CB8AC3E}">
        <p14:creationId xmlns:p14="http://schemas.microsoft.com/office/powerpoint/2010/main" val="170236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Today:</a:t>
            </a:r>
          </a:p>
          <a:p>
            <a:pPr lvl="1"/>
            <a:r>
              <a:rPr lang="en-US" dirty="0" smtClean="0"/>
              <a:t>Finish shading, 2F</a:t>
            </a:r>
          </a:p>
          <a:p>
            <a:pPr lvl="1"/>
            <a:r>
              <a:rPr lang="en-US" dirty="0" smtClean="0"/>
              <a:t>Talk some about OpenGL V1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Talk about </a:t>
            </a:r>
            <a:r>
              <a:rPr lang="en-US" dirty="0" err="1" smtClean="0">
                <a:solidFill>
                  <a:srgbClr val="FF0000"/>
                </a:solidFill>
              </a:rPr>
              <a:t>shaders</a:t>
            </a:r>
            <a:r>
              <a:rPr lang="en-US" dirty="0" smtClean="0">
                <a:solidFill>
                  <a:srgbClr val="FF0000"/>
                </a:solidFill>
              </a:rPr>
              <a:t> (conceptual)</a:t>
            </a:r>
          </a:p>
          <a:p>
            <a:r>
              <a:rPr lang="en-US" dirty="0" smtClean="0"/>
              <a:t>Tuesday: get into actual OpenGL calls</a:t>
            </a:r>
          </a:p>
          <a:p>
            <a:endParaRPr lang="en-US" dirty="0"/>
          </a:p>
          <a:p>
            <a:r>
              <a:rPr lang="en-US" dirty="0" smtClean="0"/>
              <a:t>Summary: today is about concepts, Tuesday is about practical stuff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37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Shaders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8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Shaders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Shader</a:t>
            </a:r>
            <a:r>
              <a:rPr lang="en-US" dirty="0" smtClean="0"/>
              <a:t>: computer program used to do “shading”</a:t>
            </a:r>
          </a:p>
          <a:p>
            <a:r>
              <a:rPr lang="en-US" dirty="0" smtClean="0"/>
              <a:t>“Shading”: general term that covers more than just shading/lighting</a:t>
            </a:r>
          </a:p>
          <a:p>
            <a:pPr lvl="1"/>
            <a:r>
              <a:rPr lang="en-US" dirty="0" smtClean="0"/>
              <a:t>Used for many special effects</a:t>
            </a:r>
          </a:p>
          <a:p>
            <a:r>
              <a:rPr lang="en-US" dirty="0" smtClean="0"/>
              <a:t>Increased control over:</a:t>
            </a:r>
          </a:p>
          <a:p>
            <a:pPr lvl="1"/>
            <a:r>
              <a:rPr lang="en-US" dirty="0" smtClean="0"/>
              <a:t>position, hue, saturation, brightness, contrast</a:t>
            </a:r>
          </a:p>
          <a:p>
            <a:r>
              <a:rPr lang="en-US" dirty="0" smtClean="0"/>
              <a:t>For:</a:t>
            </a:r>
          </a:p>
          <a:p>
            <a:pPr lvl="1"/>
            <a:r>
              <a:rPr lang="en-US" dirty="0" smtClean="0"/>
              <a:t>pixels, vertices, textures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62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Motivation: Bump </a:t>
            </a:r>
            <a:r>
              <a:rPr lang="en-US" dirty="0"/>
              <a:t>M</a:t>
            </a:r>
            <a:r>
              <a:rPr lang="en-US" dirty="0" smtClean="0"/>
              <a:t>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07300"/>
            <a:ext cx="8153400" cy="3697227"/>
          </a:xfrm>
        </p:spPr>
        <p:txBody>
          <a:bodyPr/>
          <a:lstStyle/>
          <a:p>
            <a:r>
              <a:rPr lang="en-US" dirty="0" smtClean="0"/>
              <a:t>Idea:</a:t>
            </a:r>
          </a:p>
          <a:p>
            <a:pPr lvl="1"/>
            <a:r>
              <a:rPr lang="en-US" sz="2400" dirty="0" smtClean="0"/>
              <a:t>typical </a:t>
            </a:r>
            <a:r>
              <a:rPr lang="en-US" sz="2400" dirty="0" err="1" smtClean="0"/>
              <a:t>rasterization</a:t>
            </a:r>
            <a:r>
              <a:rPr lang="en-US" sz="2400" dirty="0" smtClean="0"/>
              <a:t>, calculate fragments</a:t>
            </a:r>
          </a:p>
          <a:p>
            <a:pPr lvl="1"/>
            <a:r>
              <a:rPr lang="en-US" sz="2400" dirty="0" smtClean="0"/>
              <a:t>fragments have </a:t>
            </a:r>
            <a:r>
              <a:rPr lang="en-US" sz="2400" dirty="0" err="1" smtClean="0"/>
              <a:t>normals</a:t>
            </a:r>
            <a:r>
              <a:rPr lang="en-US" sz="2400" dirty="0" smtClean="0"/>
              <a:t> (as per usual)</a:t>
            </a:r>
          </a:p>
          <a:p>
            <a:pPr lvl="1"/>
            <a:r>
              <a:rPr lang="en-US" sz="2400" dirty="0" smtClean="0"/>
              <a:t>also interpolate “texture” on geometry &amp; fragments</a:t>
            </a:r>
          </a:p>
          <a:p>
            <a:pPr lvl="2"/>
            <a:r>
              <a:rPr lang="en-US" sz="2000" dirty="0" smtClean="0"/>
              <a:t>use texture for “bumps”</a:t>
            </a:r>
          </a:p>
          <a:p>
            <a:pPr lvl="2"/>
            <a:r>
              <a:rPr lang="en-US" sz="2000" dirty="0" smtClean="0"/>
              <a:t>take normal for fragment and displace it by “bump” from texture</a:t>
            </a:r>
            <a:endParaRPr lang="en-US" sz="2000" dirty="0"/>
          </a:p>
        </p:txBody>
      </p:sp>
      <p:pic>
        <p:nvPicPr>
          <p:cNvPr id="4" name="Picture 3" descr="Bump-map-demo-fu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4066977"/>
            <a:ext cx="8022939" cy="26945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91223" y="6488668"/>
            <a:ext cx="23527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image from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wikipedia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91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Bump Mapping Example</a:t>
            </a:r>
            <a:endParaRPr lang="en-US" dirty="0"/>
          </a:p>
        </p:txBody>
      </p:sp>
      <p:pic>
        <p:nvPicPr>
          <p:cNvPr id="4" name="Picture 3" descr="Screen shot 2014-12-01 at 7.04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186"/>
            <a:ext cx="9144000" cy="41791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37364" y="6482193"/>
            <a:ext cx="550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credit: http://</a:t>
            </a:r>
            <a:r>
              <a:rPr lang="en-US" dirty="0" err="1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www.fabiensanglard.net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dirty="0" err="1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bumpMapping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66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Bump Mapping Example</a:t>
            </a:r>
            <a:endParaRPr lang="en-US" dirty="0"/>
          </a:p>
        </p:txBody>
      </p:sp>
      <p:pic>
        <p:nvPicPr>
          <p:cNvPr id="5" name="Picture 4" descr="Screen shot 2014-12-01 at 7.06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" y="0"/>
            <a:ext cx="8880929" cy="68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8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19" y="228600"/>
            <a:ext cx="7592981" cy="990600"/>
          </a:xfrm>
        </p:spPr>
        <p:txBody>
          <a:bodyPr/>
          <a:lstStyle/>
          <a:p>
            <a:r>
              <a:rPr lang="en-US" dirty="0" smtClean="0"/>
              <a:t>How to do Bump Mapping?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Answer: easy to imagine doing it in your Project 1A-1F infrastructure</a:t>
            </a:r>
          </a:p>
          <a:p>
            <a:pPr lvl="1"/>
            <a:r>
              <a:rPr lang="en-US" dirty="0" smtClean="0"/>
              <a:t>You have total control</a:t>
            </a:r>
          </a:p>
          <a:p>
            <a:r>
              <a:rPr lang="en-US" dirty="0" smtClean="0"/>
              <a:t>But what OpenGL commands would do this?</a:t>
            </a:r>
          </a:p>
          <a:p>
            <a:pPr lvl="1"/>
            <a:r>
              <a:rPr lang="en-US" dirty="0" smtClean="0"/>
              <a:t>Not easy in V1 of the GL interface</a:t>
            </a:r>
          </a:p>
          <a:p>
            <a:r>
              <a:rPr lang="en-US" dirty="0" smtClean="0"/>
              <a:t>Much more possible with </a:t>
            </a:r>
            <a:r>
              <a:rPr lang="en-US" dirty="0" err="1" smtClean="0"/>
              <a:t>shaders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8351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Office Hours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778"/>
            <a:ext cx="9144000" cy="463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Shading Languages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shading language: programming language for graphics, specifically “</a:t>
            </a:r>
            <a:r>
              <a:rPr lang="en-US" dirty="0" err="1" smtClean="0"/>
              <a:t>shader</a:t>
            </a:r>
            <a:r>
              <a:rPr lang="en-US" dirty="0" smtClean="0"/>
              <a:t>” effects</a:t>
            </a:r>
          </a:p>
          <a:p>
            <a:r>
              <a:rPr lang="en-US" dirty="0" smtClean="0"/>
              <a:t>Benefits: increased flexibility with rendering</a:t>
            </a:r>
          </a:p>
          <a:p>
            <a:r>
              <a:rPr lang="en-US" dirty="0" smtClean="0"/>
              <a:t>OpenGL V1: fixed transformations for color, position, of pixels, vertices, and textures.</a:t>
            </a:r>
          </a:p>
          <a:p>
            <a:r>
              <a:rPr lang="en-US" dirty="0" err="1" smtClean="0"/>
              <a:t>Shader</a:t>
            </a:r>
            <a:r>
              <a:rPr lang="en-US" dirty="0" smtClean="0"/>
              <a:t> languages: custom programs, custom effects for color, position of pixels, vertices, and textures.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22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ARB assembly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ARB: low-level shading language</a:t>
            </a:r>
          </a:p>
          <a:p>
            <a:pPr lvl="1"/>
            <a:r>
              <a:rPr lang="en-US" dirty="0" smtClean="0"/>
              <a:t>at same level as assembly language</a:t>
            </a:r>
          </a:p>
          <a:p>
            <a:r>
              <a:rPr lang="en-US" dirty="0" smtClean="0"/>
              <a:t>Created by OpenGL Architecture Review Board (ARB)</a:t>
            </a:r>
          </a:p>
          <a:p>
            <a:r>
              <a:rPr lang="en-US" dirty="0" smtClean="0"/>
              <a:t>Goal: standardize instructions for controlling GPU</a:t>
            </a:r>
          </a:p>
          <a:p>
            <a:r>
              <a:rPr lang="en-US" dirty="0" smtClean="0"/>
              <a:t>Implemented as a series of extensions to OpenGL</a:t>
            </a:r>
          </a:p>
          <a:p>
            <a:r>
              <a:rPr lang="en-US" dirty="0" smtClean="0"/>
              <a:t>You don’t want to work at this level, but it was an important development in terms of establishing foundation for today’s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704" y="104684"/>
            <a:ext cx="7525798" cy="990600"/>
          </a:xfrm>
        </p:spPr>
        <p:txBody>
          <a:bodyPr/>
          <a:lstStyle/>
          <a:p>
            <a:r>
              <a:rPr lang="en-US" dirty="0" smtClean="0"/>
              <a:t>GLSL: </a:t>
            </a:r>
            <a:br>
              <a:rPr lang="en-US" dirty="0" smtClean="0"/>
            </a:br>
            <a:r>
              <a:rPr lang="en-US" dirty="0" smtClean="0"/>
              <a:t>OpenGL Shading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GLSL: high-level shading language</a:t>
            </a:r>
          </a:p>
          <a:p>
            <a:pPr lvl="1"/>
            <a:r>
              <a:rPr lang="en-US" dirty="0" smtClean="0"/>
              <a:t>also called </a:t>
            </a:r>
            <a:r>
              <a:rPr lang="en-US" dirty="0" err="1" smtClean="0"/>
              <a:t>GLSLang</a:t>
            </a:r>
            <a:endParaRPr lang="en-US" dirty="0" smtClean="0"/>
          </a:p>
          <a:p>
            <a:pPr lvl="1"/>
            <a:r>
              <a:rPr lang="en-US" dirty="0" smtClean="0"/>
              <a:t>syntax similar to C</a:t>
            </a:r>
          </a:p>
          <a:p>
            <a:r>
              <a:rPr lang="en-US" dirty="0" smtClean="0"/>
              <a:t>Purpose: increased control of graphics pipeline for developers, but easier than assembly </a:t>
            </a:r>
          </a:p>
          <a:p>
            <a:pPr lvl="1"/>
            <a:r>
              <a:rPr lang="en-US" dirty="0" smtClean="0"/>
              <a:t>This is layer where developers do things like “bump mapping”</a:t>
            </a:r>
          </a:p>
          <a:p>
            <a:r>
              <a:rPr lang="en-US" dirty="0" smtClean="0"/>
              <a:t>Benefits:</a:t>
            </a:r>
          </a:p>
          <a:p>
            <a:pPr lvl="1"/>
            <a:r>
              <a:rPr lang="en-US" dirty="0" smtClean="0"/>
              <a:t>Benefits of GL (cross platform: Windows, Mac, Linux)</a:t>
            </a:r>
          </a:p>
          <a:p>
            <a:pPr lvl="1"/>
            <a:r>
              <a:rPr lang="en-US" dirty="0" smtClean="0"/>
              <a:t>Support over GPUs (NVIDIA, ATI)</a:t>
            </a:r>
          </a:p>
          <a:p>
            <a:pPr lvl="1"/>
            <a:r>
              <a:rPr lang="en-US" dirty="0" smtClean="0"/>
              <a:t>HW vendors support GLSL very well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63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8671"/>
            <a:ext cx="7108952" cy="990600"/>
          </a:xfrm>
        </p:spPr>
        <p:txBody>
          <a:bodyPr/>
          <a:lstStyle/>
          <a:p>
            <a:r>
              <a:rPr lang="en-US" dirty="0" smtClean="0"/>
              <a:t>Other high-level shading languages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66985"/>
            <a:ext cx="8153400" cy="5122372"/>
          </a:xfrm>
        </p:spPr>
        <p:txBody>
          <a:bodyPr/>
          <a:lstStyle/>
          <a:p>
            <a:r>
              <a:rPr lang="en-US" dirty="0" smtClean="0"/>
              <a:t>Cg (C for Graphics)</a:t>
            </a:r>
          </a:p>
          <a:p>
            <a:pPr lvl="1"/>
            <a:r>
              <a:rPr lang="en-US" dirty="0" smtClean="0"/>
              <a:t>based on C programming language</a:t>
            </a:r>
          </a:p>
          <a:p>
            <a:pPr lvl="1"/>
            <a:r>
              <a:rPr lang="en-US" dirty="0" smtClean="0"/>
              <a:t>outputs DirectX or OpenGL </a:t>
            </a:r>
            <a:r>
              <a:rPr lang="en-US" dirty="0" err="1" smtClean="0"/>
              <a:t>shader</a:t>
            </a:r>
            <a:r>
              <a:rPr lang="en-US" dirty="0" smtClean="0"/>
              <a:t> programs</a:t>
            </a:r>
          </a:p>
          <a:p>
            <a:pPr lvl="1"/>
            <a:r>
              <a:rPr lang="en-US" dirty="0" smtClean="0"/>
              <a:t>deprecated in 2012</a:t>
            </a:r>
          </a:p>
          <a:p>
            <a:r>
              <a:rPr lang="en-US" dirty="0" smtClean="0"/>
              <a:t>HLSL (high-level shading language)</a:t>
            </a:r>
          </a:p>
          <a:p>
            <a:pPr lvl="1"/>
            <a:r>
              <a:rPr lang="en-US" dirty="0" smtClean="0"/>
              <a:t>used with </a:t>
            </a:r>
            <a:r>
              <a:rPr lang="en-US" dirty="0" err="1" smtClean="0"/>
              <a:t>MicroSoft</a:t>
            </a:r>
            <a:r>
              <a:rPr lang="en-US" dirty="0" smtClean="0"/>
              <a:t> Direct3D</a:t>
            </a:r>
          </a:p>
          <a:p>
            <a:pPr lvl="1"/>
            <a:r>
              <a:rPr lang="en-US" dirty="0" smtClean="0"/>
              <a:t>analogous to GLSL</a:t>
            </a:r>
          </a:p>
          <a:p>
            <a:pPr lvl="1"/>
            <a:r>
              <a:rPr lang="en-US" dirty="0" smtClean="0"/>
              <a:t>similar to CG</a:t>
            </a:r>
          </a:p>
          <a:p>
            <a:r>
              <a:rPr lang="en-US" dirty="0" smtClean="0"/>
              <a:t>RSL (</a:t>
            </a:r>
            <a:r>
              <a:rPr lang="en-US" dirty="0" err="1" smtClean="0"/>
              <a:t>Renderman</a:t>
            </a:r>
            <a:r>
              <a:rPr lang="en-US" dirty="0" smtClean="0"/>
              <a:t> Shading Language)</a:t>
            </a:r>
          </a:p>
          <a:p>
            <a:pPr lvl="1"/>
            <a:r>
              <a:rPr lang="en-US" dirty="0" smtClean="0"/>
              <a:t>C-like syntax</a:t>
            </a:r>
          </a:p>
          <a:p>
            <a:pPr lvl="1"/>
            <a:r>
              <a:rPr lang="en-US" dirty="0" smtClean="0"/>
              <a:t>for use with </a:t>
            </a:r>
            <a:r>
              <a:rPr lang="en-US" dirty="0" err="1" smtClean="0"/>
              <a:t>Renderman</a:t>
            </a:r>
            <a:r>
              <a:rPr lang="en-US" dirty="0" smtClean="0"/>
              <a:t>: Pixar’s rendering engine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85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 between GLSL and OpenGL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75468" y="6488668"/>
            <a:ext cx="1993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Source: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wikipedia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 descr="Screen shot 2014-12-01 at 7.16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71" y="1335711"/>
            <a:ext cx="6916057" cy="52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1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Types of </a:t>
            </a:r>
            <a:r>
              <a:rPr lang="en-US" dirty="0" err="1" smtClean="0"/>
              <a:t>Shaders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Vertex </a:t>
            </a:r>
            <a:r>
              <a:rPr lang="en-US" dirty="0" err="1" smtClean="0"/>
              <a:t>Shaders</a:t>
            </a:r>
            <a:endParaRPr lang="en-US" dirty="0" smtClean="0"/>
          </a:p>
          <a:p>
            <a:r>
              <a:rPr lang="en-US" dirty="0" smtClean="0"/>
              <a:t>Fragment </a:t>
            </a:r>
            <a:r>
              <a:rPr lang="en-US" dirty="0" err="1" smtClean="0"/>
              <a:t>Shaders</a:t>
            </a:r>
            <a:endParaRPr lang="en-US" dirty="0" smtClean="0"/>
          </a:p>
          <a:p>
            <a:r>
              <a:rPr lang="en-US" dirty="0" smtClean="0"/>
              <a:t>Geometry </a:t>
            </a:r>
            <a:r>
              <a:rPr lang="en-US" dirty="0" err="1" smtClean="0"/>
              <a:t>Shaders</a:t>
            </a:r>
            <a:endParaRPr lang="en-US" dirty="0" smtClean="0"/>
          </a:p>
          <a:p>
            <a:r>
              <a:rPr lang="en-US" dirty="0" smtClean="0"/>
              <a:t>Tessellation </a:t>
            </a:r>
            <a:r>
              <a:rPr lang="en-US" dirty="0" err="1" smtClean="0"/>
              <a:t>Shaders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It is common to use multiple types of </a:t>
            </a:r>
            <a:r>
              <a:rPr lang="en-US" dirty="0" err="1" smtClean="0"/>
              <a:t>shaders</a:t>
            </a:r>
            <a:r>
              <a:rPr lang="en-US" dirty="0" smtClean="0"/>
              <a:t> in a program and have them interact.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68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</a:t>
            </a:r>
            <a:r>
              <a:rPr lang="en-US" dirty="0" err="1" smtClean="0"/>
              <a:t>Shaders</a:t>
            </a:r>
            <a:r>
              <a:rPr lang="en-US" dirty="0" smtClean="0"/>
              <a:t> Fit Into the Graphics Pipeline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5901" y="1932214"/>
            <a:ext cx="1905000" cy="1533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Transform Vertices from World Space to Device Space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82158" y="1932214"/>
            <a:ext cx="1905000" cy="1533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Rasterize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39343" y="1932214"/>
            <a:ext cx="1905000" cy="1533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Contribute Fragments to Buffers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329" y="3465286"/>
            <a:ext cx="1877786" cy="1487714"/>
            <a:chOff x="961571" y="3864429"/>
            <a:chExt cx="1877786" cy="1487714"/>
          </a:xfrm>
        </p:grpSpPr>
        <p:sp>
          <p:nvSpPr>
            <p:cNvPr id="7" name="Round Diagonal Corner Rectangle 6"/>
            <p:cNvSpPr/>
            <p:nvPr/>
          </p:nvSpPr>
          <p:spPr>
            <a:xfrm>
              <a:off x="961571" y="4535714"/>
              <a:ext cx="1877786" cy="816429"/>
            </a:xfrm>
            <a:prstGeom prst="round2Diag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vertex </a:t>
              </a:r>
              <a:r>
                <a:rPr lang="en-US" dirty="0" err="1" smtClean="0">
                  <a:solidFill>
                    <a:srgbClr val="000000"/>
                  </a:solidFill>
                </a:rPr>
                <a:t>shaders</a:t>
              </a:r>
              <a:r>
                <a:rPr lang="en-US" dirty="0" smtClean="0">
                  <a:solidFill>
                    <a:srgbClr val="000000"/>
                  </a:solidFill>
                </a:rPr>
                <a:t>: custom implementation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7" idx="3"/>
              <a:endCxn id="4" idx="2"/>
            </p:cNvCxnSpPr>
            <p:nvPr/>
          </p:nvCxnSpPr>
          <p:spPr>
            <a:xfrm flipV="1">
              <a:off x="1900464" y="3864429"/>
              <a:ext cx="213179" cy="671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350658" y="3465286"/>
            <a:ext cx="1877786" cy="1487714"/>
            <a:chOff x="961571" y="3864429"/>
            <a:chExt cx="1877786" cy="1487714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961571" y="4535714"/>
              <a:ext cx="1877786" cy="816429"/>
            </a:xfrm>
            <a:prstGeom prst="round2Diag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fragment </a:t>
              </a:r>
              <a:r>
                <a:rPr lang="en-US" dirty="0" err="1" smtClean="0">
                  <a:solidFill>
                    <a:srgbClr val="000000"/>
                  </a:solidFill>
                </a:rPr>
                <a:t>shaders</a:t>
              </a:r>
              <a:r>
                <a:rPr lang="en-US" dirty="0" smtClean="0">
                  <a:solidFill>
                    <a:srgbClr val="000000"/>
                  </a:solidFill>
                </a:rPr>
                <a:t>: custom implementation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12" idx="3"/>
            </p:cNvCxnSpPr>
            <p:nvPr/>
          </p:nvCxnSpPr>
          <p:spPr>
            <a:xfrm flipV="1">
              <a:off x="1900464" y="3864429"/>
              <a:ext cx="213179" cy="671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894114" y="2657928"/>
            <a:ext cx="2456543" cy="3664858"/>
            <a:chOff x="961570" y="1906814"/>
            <a:chExt cx="2456543" cy="3664858"/>
          </a:xfrm>
        </p:grpSpPr>
        <p:sp>
          <p:nvSpPr>
            <p:cNvPr id="15" name="Round Diagonal Corner Rectangle 14"/>
            <p:cNvSpPr/>
            <p:nvPr/>
          </p:nvSpPr>
          <p:spPr>
            <a:xfrm>
              <a:off x="961570" y="4535714"/>
              <a:ext cx="2456543" cy="1035958"/>
            </a:xfrm>
            <a:prstGeom prst="round2Diag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geometry &amp; tessellation </a:t>
              </a:r>
              <a:r>
                <a:rPr lang="en-US" dirty="0" err="1" smtClean="0">
                  <a:solidFill>
                    <a:srgbClr val="000000"/>
                  </a:solidFill>
                </a:rPr>
                <a:t>shaders</a:t>
              </a:r>
              <a:r>
                <a:rPr lang="en-US" dirty="0" smtClean="0">
                  <a:solidFill>
                    <a:srgbClr val="000000"/>
                  </a:solidFill>
                </a:rPr>
                <a:t>: create new geometry before rasterized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16" name="Straight Arrow Connector 15"/>
            <p:cNvCxnSpPr>
              <a:stCxn id="15" idx="3"/>
            </p:cNvCxnSpPr>
            <p:nvPr/>
          </p:nvCxnSpPr>
          <p:spPr>
            <a:xfrm flipH="1" flipV="1">
              <a:off x="1351644" y="1906814"/>
              <a:ext cx="838198" cy="26289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ontent Placeholder 2"/>
          <p:cNvSpPr>
            <a:spLocks noGrp="1"/>
          </p:cNvSpPr>
          <p:nvPr>
            <p:ph sz="quarter" idx="1"/>
          </p:nvPr>
        </p:nvSpPr>
        <p:spPr>
          <a:xfrm>
            <a:off x="6350000" y="1645828"/>
            <a:ext cx="2794000" cy="4656229"/>
          </a:xfrm>
        </p:spPr>
        <p:txBody>
          <a:bodyPr/>
          <a:lstStyle/>
          <a:p>
            <a:r>
              <a:rPr lang="en-US" dirty="0" smtClean="0"/>
              <a:t>You </a:t>
            </a:r>
            <a:r>
              <a:rPr lang="en-US" smtClean="0"/>
              <a:t>can have 0 </a:t>
            </a:r>
            <a:r>
              <a:rPr lang="en-US" dirty="0" smtClean="0"/>
              <a:t>or 1 of each </a:t>
            </a:r>
            <a:r>
              <a:rPr lang="en-US" dirty="0" err="1" smtClean="0"/>
              <a:t>shader</a:t>
            </a:r>
            <a:r>
              <a:rPr lang="en-US" dirty="0" smtClean="0"/>
              <a:t> type</a:t>
            </a:r>
          </a:p>
          <a:p>
            <a:r>
              <a:rPr lang="en-US" dirty="0" smtClean="0"/>
              <a:t>Vertex &amp; fragment: very common</a:t>
            </a:r>
          </a:p>
          <a:p>
            <a:r>
              <a:rPr lang="en-US" dirty="0" smtClean="0"/>
              <a:t>Geometry &amp; tessellation: less common</a:t>
            </a:r>
          </a:p>
          <a:p>
            <a:pPr lvl="1"/>
            <a:r>
              <a:rPr lang="en-US" dirty="0" smtClean="0"/>
              <a:t>adaptive meshing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9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</a:t>
            </a:r>
            <a:r>
              <a:rPr lang="en-US" dirty="0" err="1" smtClean="0"/>
              <a:t>Shader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Run once for each vertex</a:t>
            </a:r>
          </a:p>
          <a:p>
            <a:r>
              <a:rPr lang="en-US" dirty="0"/>
              <a:t>Can: manipulate position, color, texture</a:t>
            </a:r>
          </a:p>
          <a:p>
            <a:r>
              <a:rPr lang="en-US" dirty="0"/>
              <a:t>Cannot: create new vertices</a:t>
            </a:r>
          </a:p>
          <a:p>
            <a:r>
              <a:rPr lang="en-US" dirty="0" smtClean="0"/>
              <a:t>Primary purpose: transform from world-space to device-space (+ depth for z-buffer).</a:t>
            </a:r>
          </a:p>
          <a:p>
            <a:pPr lvl="1"/>
            <a:r>
              <a:rPr lang="en-US" dirty="0"/>
              <a:t>However: A vertex </a:t>
            </a:r>
            <a:r>
              <a:rPr lang="en-US" dirty="0" err="1"/>
              <a:t>shader</a:t>
            </a:r>
            <a:r>
              <a:rPr lang="en-US" dirty="0"/>
              <a:t> replaces the transformation, </a:t>
            </a:r>
            <a:r>
              <a:rPr lang="en-US" dirty="0" smtClean="0"/>
              <a:t>texture coordinate </a:t>
            </a:r>
            <a:r>
              <a:rPr lang="en-US" dirty="0"/>
              <a:t>generation and lighting parts of OpenGL, and it also </a:t>
            </a:r>
            <a:r>
              <a:rPr lang="en-US" dirty="0" smtClean="0"/>
              <a:t>adds texture </a:t>
            </a:r>
            <a:r>
              <a:rPr lang="en-US" dirty="0"/>
              <a:t>access at the vertex </a:t>
            </a:r>
            <a:r>
              <a:rPr lang="en-US" dirty="0" smtClean="0"/>
              <a:t>level</a:t>
            </a:r>
          </a:p>
          <a:p>
            <a:r>
              <a:rPr lang="en-US" dirty="0" smtClean="0"/>
              <a:t>Output goes to geometry </a:t>
            </a:r>
            <a:r>
              <a:rPr lang="en-US" dirty="0" err="1" smtClean="0"/>
              <a:t>shader</a:t>
            </a:r>
            <a:r>
              <a:rPr lang="en-US" dirty="0" smtClean="0"/>
              <a:t> or rasterizer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70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</a:t>
            </a:r>
            <a:r>
              <a:rPr lang="en-US" dirty="0" err="1" smtClean="0"/>
              <a:t>Shader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Run once for each geometry primitive</a:t>
            </a:r>
          </a:p>
          <a:p>
            <a:r>
              <a:rPr lang="en-US" dirty="0" smtClean="0"/>
              <a:t>Purpose: create new geometry from existing geometry.</a:t>
            </a:r>
          </a:p>
          <a:p>
            <a:r>
              <a:rPr lang="en-US" dirty="0" smtClean="0"/>
              <a:t>Output goes to rasterizer</a:t>
            </a:r>
          </a:p>
          <a:p>
            <a:r>
              <a:rPr lang="en-US" dirty="0" smtClean="0"/>
              <a:t>Examples: </a:t>
            </a:r>
            <a:r>
              <a:rPr lang="en-US" dirty="0" err="1" smtClean="0"/>
              <a:t>glyphing</a:t>
            </a:r>
            <a:r>
              <a:rPr lang="en-US" dirty="0" smtClean="0"/>
              <a:t>, mesh complexity modification</a:t>
            </a:r>
          </a:p>
          <a:p>
            <a:r>
              <a:rPr lang="en-US" dirty="0" smtClean="0"/>
              <a:t>Formally available in GL 3.2, but previously available in 2.0+ with extensions</a:t>
            </a:r>
          </a:p>
          <a:p>
            <a:endParaRPr lang="en-US" dirty="0"/>
          </a:p>
          <a:p>
            <a:r>
              <a:rPr lang="en-US" dirty="0" smtClean="0"/>
              <a:t>Tessellation </a:t>
            </a:r>
            <a:r>
              <a:rPr lang="en-US" dirty="0" err="1" smtClean="0"/>
              <a:t>Shader</a:t>
            </a:r>
            <a:r>
              <a:rPr lang="en-US" dirty="0" smtClean="0"/>
              <a:t>: doing some of the same things</a:t>
            </a:r>
          </a:p>
          <a:p>
            <a:r>
              <a:rPr lang="en-US" dirty="0" smtClean="0"/>
              <a:t>Available in GL 4.0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1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Fragment </a:t>
            </a:r>
            <a:r>
              <a:rPr lang="en-US" dirty="0" err="1" smtClean="0"/>
              <a:t>Shader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Run once for each fragment</a:t>
            </a:r>
          </a:p>
          <a:p>
            <a:r>
              <a:rPr lang="en-US" dirty="0" smtClean="0"/>
              <a:t>Purpose: replaces the fixed capabilities in OpenGLV1 (texturing</a:t>
            </a:r>
            <a:r>
              <a:rPr lang="en-US" dirty="0"/>
              <a:t>, color sum and </a:t>
            </a:r>
            <a:r>
              <a:rPr lang="en-US" dirty="0" smtClean="0"/>
              <a:t>fog)</a:t>
            </a:r>
          </a:p>
          <a:p>
            <a:r>
              <a:rPr lang="en-US" dirty="0" smtClean="0"/>
              <a:t>Output goes to buffers</a:t>
            </a:r>
          </a:p>
          <a:p>
            <a:r>
              <a:rPr lang="en-US" dirty="0" smtClean="0"/>
              <a:t>Example usages: bump mapping, shadows, specular highlights</a:t>
            </a:r>
          </a:p>
          <a:p>
            <a:r>
              <a:rPr lang="en-US" dirty="0" smtClean="0"/>
              <a:t>Can be very complicated: can sample surrounding pixels and use their values (blur, edge detection)</a:t>
            </a:r>
          </a:p>
          <a:p>
            <a:r>
              <a:rPr lang="en-US" dirty="0" smtClean="0"/>
              <a:t>Also called pixel </a:t>
            </a:r>
            <a:r>
              <a:rPr lang="en-US" dirty="0" err="1" smtClean="0"/>
              <a:t>shaders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83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Today:</a:t>
            </a:r>
          </a:p>
          <a:p>
            <a:pPr lvl="1"/>
            <a:r>
              <a:rPr lang="en-US" dirty="0" smtClean="0"/>
              <a:t>Finish shading, 2F</a:t>
            </a:r>
          </a:p>
          <a:p>
            <a:pPr lvl="1"/>
            <a:r>
              <a:rPr lang="en-US" dirty="0" smtClean="0"/>
              <a:t>Talk some about OpenGL V1</a:t>
            </a:r>
          </a:p>
          <a:p>
            <a:pPr lvl="1"/>
            <a:r>
              <a:rPr lang="en-US" dirty="0" smtClean="0"/>
              <a:t>Talk about </a:t>
            </a:r>
            <a:r>
              <a:rPr lang="en-US" dirty="0" err="1" smtClean="0"/>
              <a:t>shaders</a:t>
            </a:r>
            <a:r>
              <a:rPr lang="en-US" dirty="0" smtClean="0"/>
              <a:t> (conceptual)</a:t>
            </a:r>
          </a:p>
          <a:p>
            <a:r>
              <a:rPr lang="en-US" dirty="0" smtClean="0"/>
              <a:t>Tuesday: get into actual OpenGL calls</a:t>
            </a:r>
          </a:p>
          <a:p>
            <a:endParaRPr lang="en-US" dirty="0"/>
          </a:p>
          <a:p>
            <a:r>
              <a:rPr lang="en-US" dirty="0" smtClean="0"/>
              <a:t>Summary: today is about concepts, Tuesday is about practical stuff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01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Use </a:t>
            </a:r>
            <a:r>
              <a:rPr lang="en-US" dirty="0" err="1" smtClean="0"/>
              <a:t>Shaders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You write a </a:t>
            </a:r>
            <a:r>
              <a:rPr lang="en-US" dirty="0" err="1" smtClean="0"/>
              <a:t>shader</a:t>
            </a:r>
            <a:r>
              <a:rPr lang="en-US" dirty="0" smtClean="0"/>
              <a:t> program: a tiny C-like program</a:t>
            </a:r>
          </a:p>
          <a:p>
            <a:r>
              <a:rPr lang="en-US" dirty="0" smtClean="0"/>
              <a:t>You write C/C++ code for your application</a:t>
            </a:r>
          </a:p>
          <a:p>
            <a:r>
              <a:rPr lang="en-US" dirty="0" smtClean="0"/>
              <a:t>Your application loads the </a:t>
            </a:r>
            <a:r>
              <a:rPr lang="en-US" dirty="0" err="1" smtClean="0"/>
              <a:t>shader</a:t>
            </a:r>
            <a:r>
              <a:rPr lang="en-US" dirty="0" smtClean="0"/>
              <a:t> program from a text file</a:t>
            </a:r>
          </a:p>
          <a:p>
            <a:r>
              <a:rPr lang="en-US" dirty="0" smtClean="0"/>
              <a:t>Your application sends the </a:t>
            </a:r>
            <a:r>
              <a:rPr lang="en-US" dirty="0" err="1" smtClean="0"/>
              <a:t>shader</a:t>
            </a:r>
            <a:r>
              <a:rPr lang="en-US" dirty="0" smtClean="0"/>
              <a:t> program to the OpenGL library and directs the OpenGL library to compile the </a:t>
            </a:r>
            <a:r>
              <a:rPr lang="en-US" dirty="0" err="1" smtClean="0"/>
              <a:t>shader</a:t>
            </a:r>
            <a:r>
              <a:rPr lang="en-US" dirty="0" smtClean="0"/>
              <a:t> program</a:t>
            </a:r>
          </a:p>
          <a:p>
            <a:r>
              <a:rPr lang="en-US" dirty="0" smtClean="0"/>
              <a:t>If successful, the resulting GPU code can be attached to your (running) application and used</a:t>
            </a:r>
          </a:p>
          <a:p>
            <a:r>
              <a:rPr lang="en-US" dirty="0" smtClean="0"/>
              <a:t>It will then supplant the built-in GL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48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724408" y="3182258"/>
            <a:ext cx="1560285" cy="14332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OpenGL</a:t>
            </a:r>
          </a:p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library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9743"/>
            <a:ext cx="7108952" cy="990600"/>
          </a:xfrm>
        </p:spPr>
        <p:txBody>
          <a:bodyPr/>
          <a:lstStyle/>
          <a:p>
            <a:r>
              <a:rPr lang="en-US" dirty="0" smtClean="0"/>
              <a:t>How to Use </a:t>
            </a:r>
            <a:r>
              <a:rPr lang="en-US" dirty="0" err="1" smtClean="0"/>
              <a:t>Shaders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Visual Version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8937" y="2050144"/>
            <a:ext cx="1560285" cy="14332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Project2A’</a:t>
            </a:r>
          </a:p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C++ code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44266" y="2050144"/>
            <a:ext cx="1560285" cy="14332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Project2A’</a:t>
            </a:r>
          </a:p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binary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04151" y="2367643"/>
            <a:ext cx="1406072" cy="369332"/>
            <a:chOff x="2485571" y="2367643"/>
            <a:chExt cx="1406072" cy="369332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2485571" y="2676071"/>
              <a:ext cx="1406072" cy="90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902857" y="2367643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g++ 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812151" y="5295901"/>
            <a:ext cx="1560285" cy="14332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</a:rPr>
              <a:t>shader</a:t>
            </a:r>
            <a:r>
              <a:rPr lang="en-US" dirty="0" smtClean="0">
                <a:solidFill>
                  <a:srgbClr val="000000"/>
                </a:solidFill>
              </a:rPr>
              <a:t> program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976734" y="3510644"/>
            <a:ext cx="1323131" cy="1687285"/>
            <a:chOff x="2568512" y="2394858"/>
            <a:chExt cx="1323131" cy="1687285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3456215" y="2440215"/>
              <a:ext cx="435428" cy="16419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568512" y="2394858"/>
              <a:ext cx="96753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reads</a:t>
              </a:r>
            </a:p>
            <a:p>
              <a:pPr algn="r"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text</a:t>
              </a:r>
            </a:p>
            <a:p>
              <a:pPr algn="r"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file</a:t>
              </a:r>
            </a:p>
            <a:p>
              <a:pPr algn="r"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when</a:t>
              </a:r>
            </a:p>
            <a:p>
              <a:pPr algn="r"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running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615223" y="1562048"/>
            <a:ext cx="2621642" cy="1522238"/>
            <a:chOff x="1966686" y="2579862"/>
            <a:chExt cx="2621642" cy="1522238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1966686" y="3521528"/>
              <a:ext cx="498928" cy="5805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302327" y="2579862"/>
              <a:ext cx="22860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sends “char *”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version of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program to GL via 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function </a:t>
              </a: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call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6676580" y="5080000"/>
            <a:ext cx="1560285" cy="14332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</a:rPr>
              <a:t>shader</a:t>
            </a:r>
            <a:r>
              <a:rPr lang="en-US" dirty="0" smtClean="0">
                <a:solidFill>
                  <a:srgbClr val="000000"/>
                </a:solidFill>
              </a:rPr>
              <a:t> program is a binary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438909" y="3483429"/>
            <a:ext cx="2621642" cy="1522238"/>
            <a:chOff x="1966686" y="2579862"/>
            <a:chExt cx="2621642" cy="1522238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1966686" y="3521528"/>
              <a:ext cx="498928" cy="5805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2302327" y="2579862"/>
              <a:ext cx="228600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OpenGL 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compiles program, binary made just for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the current 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execution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488549" y="3182258"/>
            <a:ext cx="2286001" cy="2701829"/>
            <a:chOff x="2302327" y="801363"/>
            <a:chExt cx="2286001" cy="2701829"/>
          </a:xfrm>
        </p:grpSpPr>
        <p:cxnSp>
          <p:nvCxnSpPr>
            <p:cNvPr id="35" name="Straight Arrow Connector 34"/>
            <p:cNvCxnSpPr/>
            <p:nvPr/>
          </p:nvCxnSpPr>
          <p:spPr>
            <a:xfrm flipH="1" flipV="1">
              <a:off x="2739572" y="801363"/>
              <a:ext cx="1750786" cy="263252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302327" y="2579862"/>
              <a:ext cx="22860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Program is used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on GPU to support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Project2A’ binary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4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0" grpId="0" animBg="1"/>
      <p:bldP spid="2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Compiling </a:t>
            </a:r>
            <a:r>
              <a:rPr lang="en-US" dirty="0" err="1" smtClean="0"/>
              <a:t>Shader</a:t>
            </a:r>
            <a:endParaRPr lang="en-US" dirty="0"/>
          </a:p>
        </p:txBody>
      </p:sp>
      <p:pic>
        <p:nvPicPr>
          <p:cNvPr id="4" name="Picture 3" descr="Screen shot 2014-12-01 at 8.09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9144000" cy="200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Compiling </a:t>
            </a:r>
            <a:r>
              <a:rPr lang="en-US" dirty="0" err="1" smtClean="0"/>
              <a:t>Shader</a:t>
            </a:r>
            <a:r>
              <a:rPr lang="en-US" dirty="0" smtClean="0"/>
              <a:t>: inspect if it works</a:t>
            </a:r>
            <a:endParaRPr lang="en-US" dirty="0"/>
          </a:p>
        </p:txBody>
      </p:sp>
      <p:pic>
        <p:nvPicPr>
          <p:cNvPr id="4" name="Picture 3" descr="Screen shot 2014-12-01 at 8.10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629"/>
            <a:ext cx="9144000" cy="326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Compiling Multiple </a:t>
            </a:r>
            <a:r>
              <a:rPr lang="en-US" dirty="0" err="1" smtClean="0"/>
              <a:t>Shaders</a:t>
            </a:r>
            <a:endParaRPr lang="en-US" dirty="0"/>
          </a:p>
        </p:txBody>
      </p:sp>
      <p:pic>
        <p:nvPicPr>
          <p:cNvPr id="4" name="Picture 3" descr="Screen shot 2014-12-01 at 8.10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14" y="1359064"/>
            <a:ext cx="7311571" cy="549893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3701143" y="1560286"/>
            <a:ext cx="1424214" cy="181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016829" y="5504543"/>
            <a:ext cx="1424214" cy="181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559300" y="5689600"/>
            <a:ext cx="881743" cy="18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348843" y="1750786"/>
            <a:ext cx="881743" cy="18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78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Attaching </a:t>
            </a:r>
            <a:r>
              <a:rPr lang="en-US" dirty="0" err="1" smtClean="0"/>
              <a:t>Shaders</a:t>
            </a:r>
            <a:r>
              <a:rPr lang="en-US" dirty="0" smtClean="0"/>
              <a:t> to a Program</a:t>
            </a:r>
            <a:endParaRPr lang="en-US" dirty="0"/>
          </a:p>
        </p:txBody>
      </p:sp>
      <p:pic>
        <p:nvPicPr>
          <p:cNvPr id="4" name="Picture 3" descr="Screen shot 2014-12-01 at 8.12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1917700"/>
            <a:ext cx="75946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0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Inspecting if program link worked…</a:t>
            </a:r>
            <a:endParaRPr lang="en-US" dirty="0"/>
          </a:p>
        </p:txBody>
      </p:sp>
      <p:pic>
        <p:nvPicPr>
          <p:cNvPr id="4" name="Picture 3" descr="Screen shot 2014-12-01 at 8.13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7228"/>
            <a:ext cx="9144000" cy="408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3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Simplest Vertex </a:t>
            </a:r>
            <a:r>
              <a:rPr lang="en-US" dirty="0" err="1" smtClean="0"/>
              <a:t>Shader</a:t>
            </a:r>
            <a:endParaRPr lang="en-US" dirty="0"/>
          </a:p>
        </p:txBody>
      </p:sp>
      <p:pic>
        <p:nvPicPr>
          <p:cNvPr id="4" name="Picture 3" descr="Screen shot 2014-12-01 at 8.23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9700"/>
            <a:ext cx="9144000" cy="14888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213" y="2679700"/>
            <a:ext cx="2403929" cy="33201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2429" y="4445000"/>
            <a:ext cx="4213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Many built-in variables.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Some are input.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Some are required output (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gl_Position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85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Bump-mapping with GLSL</a:t>
            </a:r>
            <a:endParaRPr lang="en-US" dirty="0"/>
          </a:p>
        </p:txBody>
      </p:sp>
      <p:pic>
        <p:nvPicPr>
          <p:cNvPr id="4" name="Picture 3" descr="n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2084615"/>
            <a:ext cx="3251200" cy="325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5415" y="5335815"/>
            <a:ext cx="204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bump map texture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 descr="Screen shot 2014-12-01 at 8.29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06" y="1696357"/>
            <a:ext cx="4563579" cy="44468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69385" y="6143171"/>
            <a:ext cx="82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output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7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 need to load a texture…</a:t>
            </a:r>
            <a:endParaRPr lang="en-US" dirty="0"/>
          </a:p>
        </p:txBody>
      </p:sp>
      <p:pic>
        <p:nvPicPr>
          <p:cNvPr id="4" name="Picture 3" descr="Screen shot 2014-12-01 at 8.31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23314"/>
            <a:ext cx="7286172" cy="543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2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92989"/>
            <a:ext cx="8153400" cy="4495800"/>
          </a:xfrm>
        </p:spPr>
        <p:txBody>
          <a:bodyPr/>
          <a:lstStyle/>
          <a:p>
            <a:r>
              <a:rPr lang="en-US" dirty="0" smtClean="0"/>
              <a:t>Our goal:</a:t>
            </a:r>
          </a:p>
          <a:p>
            <a:pPr lvl="1"/>
            <a:r>
              <a:rPr lang="en-US" dirty="0" smtClean="0"/>
              <a:t>For each pixel, calculate a shading factor</a:t>
            </a:r>
          </a:p>
          <a:p>
            <a:pPr lvl="1"/>
            <a:r>
              <a:rPr lang="en-US" dirty="0" smtClean="0"/>
              <a:t>Shading factor typically between 0 and 1, but sometimes &gt;1</a:t>
            </a:r>
          </a:p>
          <a:p>
            <a:pPr lvl="2"/>
            <a:r>
              <a:rPr lang="en-US" dirty="0" smtClean="0"/>
              <a:t>Shading &gt;1 makes a surface more white</a:t>
            </a:r>
          </a:p>
          <a:p>
            <a:r>
              <a:rPr lang="en-US" dirty="0" smtClean="0"/>
              <a:t>3 types of lighting to consider:</a:t>
            </a:r>
          </a:p>
          <a:p>
            <a:pPr lvl="1"/>
            <a:r>
              <a:rPr lang="en-US" dirty="0" smtClean="0"/>
              <a:t>Ambient</a:t>
            </a:r>
          </a:p>
          <a:p>
            <a:pPr lvl="1"/>
            <a:r>
              <a:rPr lang="en-US" dirty="0" smtClean="0"/>
              <a:t>Diffuse</a:t>
            </a:r>
          </a:p>
          <a:p>
            <a:pPr lvl="1"/>
            <a:r>
              <a:rPr lang="en-US" dirty="0" err="1" smtClean="0"/>
              <a:t>Specular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</p:txBody>
      </p:sp>
      <p:pic>
        <p:nvPicPr>
          <p:cNvPr id="11" name="Picture 5" descr="AN06F04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8379" y="5783600"/>
            <a:ext cx="1639196" cy="103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AN06F0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9078" y="4565683"/>
            <a:ext cx="1648497" cy="122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4157977" y="6300788"/>
            <a:ext cx="2268537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charset="0"/>
              </a:rPr>
              <a:t>smooth surface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863169" y="5014401"/>
            <a:ext cx="204946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charset="0"/>
              </a:rPr>
              <a:t>rough surface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51770" y="4276693"/>
            <a:ext cx="182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 </a:t>
            </a:r>
            <a:r>
              <a:rPr lang="en-US" dirty="0" err="1" smtClean="0"/>
              <a:t>everwhere</a:t>
            </a:r>
            <a:endParaRPr lang="en-US" dirty="0"/>
          </a:p>
        </p:txBody>
      </p:sp>
      <p:cxnSp>
        <p:nvCxnSpPr>
          <p:cNvPr id="20" name="Straight Arrow Connector 19"/>
          <p:cNvCxnSpPr>
            <a:endCxn id="18" idx="1"/>
          </p:cNvCxnSpPr>
          <p:nvPr/>
        </p:nvCxnSpPr>
        <p:spPr>
          <a:xfrm flipV="1">
            <a:off x="2556609" y="4461359"/>
            <a:ext cx="1095161" cy="104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432902" y="5014401"/>
            <a:ext cx="1105115" cy="2138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556609" y="5471601"/>
            <a:ext cx="781770" cy="3119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912632" y="4276693"/>
            <a:ext cx="2035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Our game plan: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Calculate all 3 and combine them.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8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to put 2D textures on our triangles…</a:t>
            </a:r>
            <a:endParaRPr lang="en-US" dirty="0"/>
          </a:p>
        </p:txBody>
      </p:sp>
      <p:pic>
        <p:nvPicPr>
          <p:cNvPr id="5" name="Picture 4" descr="Screen shot 2014-12-01 at 8.32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57" y="1549400"/>
            <a:ext cx="3236572" cy="2042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Screen shot 2014-12-01 at 8.33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87" y="3673928"/>
            <a:ext cx="2961653" cy="311149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Screen shot 2014-12-01 at 8.33.1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034" y="1549400"/>
            <a:ext cx="4298941" cy="510721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588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to set up </a:t>
            </a:r>
            <a:r>
              <a:rPr lang="en-US" dirty="0" err="1" smtClean="0"/>
              <a:t>shaders</a:t>
            </a:r>
            <a:r>
              <a:rPr lang="en-US" dirty="0" smtClean="0"/>
              <a:t> and textures…</a:t>
            </a:r>
            <a:endParaRPr lang="en-US" dirty="0"/>
          </a:p>
        </p:txBody>
      </p:sp>
      <p:pic>
        <p:nvPicPr>
          <p:cNvPr id="4" name="Picture 3" descr="Screen shot 2014-12-01 at 8.35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8" y="1403837"/>
            <a:ext cx="8082642" cy="543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is the vertex </a:t>
            </a:r>
            <a:r>
              <a:rPr lang="en-US" dirty="0" err="1" smtClean="0"/>
              <a:t>shader</a:t>
            </a:r>
            <a:r>
              <a:rPr lang="en-US" dirty="0"/>
              <a:t> </a:t>
            </a:r>
            <a:r>
              <a:rPr lang="en-US" dirty="0" smtClean="0"/>
              <a:t>program?...</a:t>
            </a:r>
            <a:endParaRPr lang="en-US" dirty="0"/>
          </a:p>
        </p:txBody>
      </p:sp>
      <p:pic>
        <p:nvPicPr>
          <p:cNvPr id="4" name="Picture 3" descr="Screen shot 2014-12-01 at 8.36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4100"/>
            <a:ext cx="9144000" cy="219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what is the fragment </a:t>
            </a:r>
            <a:r>
              <a:rPr lang="en-US" dirty="0" err="1" smtClean="0"/>
              <a:t>shader</a:t>
            </a:r>
            <a:r>
              <a:rPr lang="en-US" dirty="0"/>
              <a:t> </a:t>
            </a:r>
            <a:r>
              <a:rPr lang="en-US" dirty="0" smtClean="0"/>
              <a:t>program?...</a:t>
            </a:r>
            <a:endParaRPr lang="en-US" dirty="0"/>
          </a:p>
        </p:txBody>
      </p:sp>
      <p:pic>
        <p:nvPicPr>
          <p:cNvPr id="3" name="Picture 2" descr="Screen shot 2014-12-01 at 8.37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628"/>
            <a:ext cx="9144000" cy="390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3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Phong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 smtClean="0"/>
              <a:t>Combine three lighting effects: ambient, diffuse, </a:t>
            </a:r>
            <a:r>
              <a:rPr lang="en-US" sz="2400" dirty="0" err="1" smtClean="0"/>
              <a:t>specular</a:t>
            </a:r>
            <a:endParaRPr lang="en-US" sz="2400" dirty="0"/>
          </a:p>
        </p:txBody>
      </p:sp>
      <p:pic>
        <p:nvPicPr>
          <p:cNvPr id="5" name="Picture 4" descr="allTriangl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42865"/>
            <a:ext cx="3041125" cy="3041125"/>
          </a:xfrm>
          <a:prstGeom prst="rect">
            <a:avLst/>
          </a:prstGeom>
        </p:spPr>
      </p:pic>
      <p:pic>
        <p:nvPicPr>
          <p:cNvPr id="6" name="Picture 5" descr="allTriangl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500" y="2142865"/>
            <a:ext cx="3041126" cy="3041126"/>
          </a:xfrm>
          <a:prstGeom prst="rect">
            <a:avLst/>
          </a:prstGeom>
        </p:spPr>
      </p:pic>
      <p:pic>
        <p:nvPicPr>
          <p:cNvPr id="7" name="Picture 6" descr="allTriangl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873" y="2142865"/>
            <a:ext cx="3041127" cy="3041127"/>
          </a:xfrm>
          <a:prstGeom prst="rect">
            <a:avLst/>
          </a:prstGeom>
        </p:spPr>
      </p:pic>
      <p:pic>
        <p:nvPicPr>
          <p:cNvPr id="8" name="Picture 7" descr="allTriangles.png"/>
          <p:cNvPicPr>
            <a:picLocks noChangeAspect="1"/>
          </p:cNvPicPr>
          <p:nvPr/>
        </p:nvPicPr>
        <p:blipFill>
          <a:blip r:embed="rId5"/>
          <a:srcRect t="43129" r="59197" b="25696"/>
          <a:stretch>
            <a:fillRect/>
          </a:stretch>
        </p:blipFill>
        <p:spPr>
          <a:xfrm>
            <a:off x="3290093" y="4857192"/>
            <a:ext cx="2565365" cy="196003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905086" y="5384968"/>
            <a:ext cx="1270057" cy="4947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5970919" y="5384968"/>
            <a:ext cx="1278304" cy="4947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102873" y="3397560"/>
            <a:ext cx="1443247" cy="103081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053500" y="3397560"/>
            <a:ext cx="1443247" cy="103081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1" y="3397560"/>
            <a:ext cx="1443247" cy="103081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ULA1">
  <a:themeElements>
    <a:clrScheme name="ULA1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ULA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urier New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urier New" charset="0"/>
          </a:defRPr>
        </a:defPPr>
      </a:lstStyle>
    </a:lnDef>
  </a:objectDefaults>
  <a:extraClrSchemeLst>
    <a:extraClrScheme>
      <a:clrScheme name="ULA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LA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LA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LA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LA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LA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LA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18558</TotalTime>
  <Words>3229</Words>
  <Application>Microsoft Macintosh PowerPoint</Application>
  <PresentationFormat>On-screen Show (4:3)</PresentationFormat>
  <Paragraphs>582</Paragraphs>
  <Slides>83</Slides>
  <Notes>0</Notes>
  <HiddenSlides>2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9" baseType="lpstr">
      <vt:lpstr>Calibri</vt:lpstr>
      <vt:lpstr>Calibri Light</vt:lpstr>
      <vt:lpstr>Courier New</vt:lpstr>
      <vt:lpstr>ＭＳ Ｐゴシック</vt:lpstr>
      <vt:lpstr>Symbol</vt:lpstr>
      <vt:lpstr>Times New Roman</vt:lpstr>
      <vt:lpstr>Tw Cen MT</vt:lpstr>
      <vt:lpstr>Wingdings</vt:lpstr>
      <vt:lpstr>Wingdings 2</vt:lpstr>
      <vt:lpstr>Arial</vt:lpstr>
      <vt:lpstr>Office Theme</vt:lpstr>
      <vt:lpstr>2_Median</vt:lpstr>
      <vt:lpstr>ULA1</vt:lpstr>
      <vt:lpstr>Median</vt:lpstr>
      <vt:lpstr>1_Office Theme</vt:lpstr>
      <vt:lpstr>ClipArt</vt:lpstr>
      <vt:lpstr>PowerPoint Presentation</vt:lpstr>
      <vt:lpstr>Class Plan</vt:lpstr>
      <vt:lpstr>Class Plan (New Slide)</vt:lpstr>
      <vt:lpstr>Current Plan (1/2)</vt:lpstr>
      <vt:lpstr>Current Plan (2/2)</vt:lpstr>
      <vt:lpstr>Office Hours</vt:lpstr>
      <vt:lpstr>Lecture Plan</vt:lpstr>
      <vt:lpstr>Shading</vt:lpstr>
      <vt:lpstr>Phong Model</vt:lpstr>
      <vt:lpstr>Phong Model</vt:lpstr>
      <vt:lpstr>How to handle shading values greater than 1?</vt:lpstr>
      <vt:lpstr>Ambient Lighting</vt:lpstr>
      <vt:lpstr>Diffuse Lighting</vt:lpstr>
      <vt:lpstr>Diffuse Lighting</vt:lpstr>
      <vt:lpstr>How much light reflects with specular lighting?</vt:lpstr>
      <vt:lpstr>How much light reflects with specular lighting?</vt:lpstr>
      <vt:lpstr>How much light reflects with specular lighting?</vt:lpstr>
      <vt:lpstr>γ: The Shininess Coefficient</vt:lpstr>
      <vt:lpstr>How much light reflects with specular lighting?</vt:lpstr>
      <vt:lpstr>How much light reflects with specular lighting?</vt:lpstr>
      <vt:lpstr>How much light reflects with specular lighting?</vt:lpstr>
      <vt:lpstr>Phong Model</vt:lpstr>
      <vt:lpstr>Phong Model</vt:lpstr>
      <vt:lpstr>Specular Term of Phong Model</vt:lpstr>
      <vt:lpstr>Lighting parameters</vt:lpstr>
      <vt:lpstr>Project #1F (8%), Wed May 5th</vt:lpstr>
      <vt:lpstr>Project #1F (8%), Wed May 5th</vt:lpstr>
      <vt:lpstr>Changes to data structures</vt:lpstr>
      <vt:lpstr>More comments (1/3)</vt:lpstr>
      <vt:lpstr>More comments (2/3)</vt:lpstr>
      <vt:lpstr>PowerPoint Presentation</vt:lpstr>
      <vt:lpstr>More comments (3/3)</vt:lpstr>
      <vt:lpstr>Project #1F (8%),  Due Weds May 5th</vt:lpstr>
      <vt:lpstr>Lecture Plan</vt:lpstr>
      <vt:lpstr>Some notes about OpenGL</vt:lpstr>
      <vt:lpstr>Models and Architectures</vt:lpstr>
      <vt:lpstr>Objectives</vt:lpstr>
      <vt:lpstr>Image Formation Revisited</vt:lpstr>
      <vt:lpstr>Physical Approaches</vt:lpstr>
      <vt:lpstr>Practical Approach</vt:lpstr>
      <vt:lpstr>Vertex Processing</vt:lpstr>
      <vt:lpstr>Projection</vt:lpstr>
      <vt:lpstr>Primitive Assembly</vt:lpstr>
      <vt:lpstr>Clipping</vt:lpstr>
      <vt:lpstr>Rasterization</vt:lpstr>
      <vt:lpstr>Fragment Processing</vt:lpstr>
      <vt:lpstr>The Programmer’s Interface</vt:lpstr>
      <vt:lpstr>API Contents</vt:lpstr>
      <vt:lpstr>Object Specification</vt:lpstr>
      <vt:lpstr>Example (OLD!!)</vt:lpstr>
      <vt:lpstr>Lights and Materials (OLD!!)</vt:lpstr>
      <vt:lpstr>OpenGL Architecture (OLD!!)</vt:lpstr>
      <vt:lpstr>Lecture Plan</vt:lpstr>
      <vt:lpstr>Shaders</vt:lpstr>
      <vt:lpstr>Shaders</vt:lpstr>
      <vt:lpstr>Motivation: Bump Mapping</vt:lpstr>
      <vt:lpstr>Bump Mapping Example</vt:lpstr>
      <vt:lpstr>Bump Mapping Example</vt:lpstr>
      <vt:lpstr>How to do Bump Mapping?</vt:lpstr>
      <vt:lpstr>Shading Languages</vt:lpstr>
      <vt:lpstr>ARB assembly language</vt:lpstr>
      <vt:lpstr>GLSL:  OpenGL Shading Language</vt:lpstr>
      <vt:lpstr>Other high-level shading languages</vt:lpstr>
      <vt:lpstr>Relationship between GLSL and OpenGL</vt:lpstr>
      <vt:lpstr>4 Types of Shaders</vt:lpstr>
      <vt:lpstr>How Shaders Fit Into the Graphics Pipeline</vt:lpstr>
      <vt:lpstr>Vertex Shader</vt:lpstr>
      <vt:lpstr>Geometry Shader</vt:lpstr>
      <vt:lpstr>Fragment Shader</vt:lpstr>
      <vt:lpstr>How to Use Shaders</vt:lpstr>
      <vt:lpstr>How to Use Shaders:  Visual Version</vt:lpstr>
      <vt:lpstr>Compiling Shader</vt:lpstr>
      <vt:lpstr>Compiling Shader: inspect if it works</vt:lpstr>
      <vt:lpstr>Compiling Multiple Shaders</vt:lpstr>
      <vt:lpstr>Attaching Shaders to a Program</vt:lpstr>
      <vt:lpstr>Inspecting if program link worked…</vt:lpstr>
      <vt:lpstr>Simplest Vertex Shader</vt:lpstr>
      <vt:lpstr>Bump-mapping with GLSL</vt:lpstr>
      <vt:lpstr>Will need to load a texture…</vt:lpstr>
      <vt:lpstr>Need to put 2D textures on our triangles…</vt:lpstr>
      <vt:lpstr>Need to set up shaders and textures…</vt:lpstr>
      <vt:lpstr>So what is the vertex shader program?...</vt:lpstr>
      <vt:lpstr>And what is the fragment shader program?...</vt:lpstr>
    </vt:vector>
  </TitlesOfParts>
  <Manager/>
  <Company>University of Oregon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Colin Miller</dc:creator>
  <cp:keywords/>
  <dc:description/>
  <cp:lastModifiedBy>Hank Chidls</cp:lastModifiedBy>
  <cp:revision>187</cp:revision>
  <cp:lastPrinted>2021-04-29T14:20:16Z</cp:lastPrinted>
  <dcterms:created xsi:type="dcterms:W3CDTF">2013-10-02T16:37:11Z</dcterms:created>
  <dcterms:modified xsi:type="dcterms:W3CDTF">2021-04-29T20:10:18Z</dcterms:modified>
  <cp:category/>
</cp:coreProperties>
</file>