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5" r:id="rId1"/>
    <p:sldMasterId id="2147483751" r:id="rId2"/>
  </p:sldMasterIdLst>
  <p:notesMasterIdLst>
    <p:notesMasterId r:id="rId88"/>
  </p:notesMasterIdLst>
  <p:sldIdLst>
    <p:sldId id="384" r:id="rId3"/>
    <p:sldId id="792" r:id="rId4"/>
    <p:sldId id="793" r:id="rId5"/>
    <p:sldId id="794" r:id="rId6"/>
    <p:sldId id="800" r:id="rId7"/>
    <p:sldId id="795" r:id="rId8"/>
    <p:sldId id="796" r:id="rId9"/>
    <p:sldId id="797" r:id="rId10"/>
    <p:sldId id="798" r:id="rId11"/>
    <p:sldId id="722" r:id="rId12"/>
    <p:sldId id="723" r:id="rId13"/>
    <p:sldId id="724" r:id="rId14"/>
    <p:sldId id="725" r:id="rId15"/>
    <p:sldId id="726" r:id="rId16"/>
    <p:sldId id="727" r:id="rId17"/>
    <p:sldId id="728" r:id="rId18"/>
    <p:sldId id="729" r:id="rId19"/>
    <p:sldId id="730" r:id="rId20"/>
    <p:sldId id="731" r:id="rId21"/>
    <p:sldId id="732" r:id="rId22"/>
    <p:sldId id="733" r:id="rId23"/>
    <p:sldId id="734" r:id="rId24"/>
    <p:sldId id="736" r:id="rId25"/>
    <p:sldId id="737" r:id="rId26"/>
    <p:sldId id="738" r:id="rId27"/>
    <p:sldId id="739" r:id="rId28"/>
    <p:sldId id="789" r:id="rId29"/>
    <p:sldId id="740" r:id="rId30"/>
    <p:sldId id="741" r:id="rId31"/>
    <p:sldId id="742" r:id="rId32"/>
    <p:sldId id="743" r:id="rId33"/>
    <p:sldId id="744" r:id="rId34"/>
    <p:sldId id="745" r:id="rId35"/>
    <p:sldId id="746" r:id="rId36"/>
    <p:sldId id="747" r:id="rId37"/>
    <p:sldId id="748" r:id="rId38"/>
    <p:sldId id="749" r:id="rId39"/>
    <p:sldId id="750" r:id="rId40"/>
    <p:sldId id="751" r:id="rId41"/>
    <p:sldId id="752" r:id="rId42"/>
    <p:sldId id="753" r:id="rId43"/>
    <p:sldId id="754" r:id="rId44"/>
    <p:sldId id="755" r:id="rId45"/>
    <p:sldId id="756" r:id="rId46"/>
    <p:sldId id="757" r:id="rId47"/>
    <p:sldId id="758" r:id="rId48"/>
    <p:sldId id="759" r:id="rId49"/>
    <p:sldId id="760" r:id="rId50"/>
    <p:sldId id="761" r:id="rId51"/>
    <p:sldId id="762" r:id="rId52"/>
    <p:sldId id="763" r:id="rId53"/>
    <p:sldId id="764" r:id="rId54"/>
    <p:sldId id="765" r:id="rId55"/>
    <p:sldId id="766" r:id="rId56"/>
    <p:sldId id="767" r:id="rId57"/>
    <p:sldId id="768" r:id="rId58"/>
    <p:sldId id="769" r:id="rId59"/>
    <p:sldId id="770" r:id="rId60"/>
    <p:sldId id="771" r:id="rId61"/>
    <p:sldId id="772" r:id="rId62"/>
    <p:sldId id="773" r:id="rId63"/>
    <p:sldId id="774" r:id="rId64"/>
    <p:sldId id="775" r:id="rId65"/>
    <p:sldId id="776" r:id="rId66"/>
    <p:sldId id="777" r:id="rId67"/>
    <p:sldId id="778" r:id="rId68"/>
    <p:sldId id="779" r:id="rId69"/>
    <p:sldId id="780" r:id="rId70"/>
    <p:sldId id="791" r:id="rId71"/>
    <p:sldId id="781" r:id="rId72"/>
    <p:sldId id="788" r:id="rId73"/>
    <p:sldId id="783" r:id="rId74"/>
    <p:sldId id="787" r:id="rId75"/>
    <p:sldId id="784" r:id="rId76"/>
    <p:sldId id="790" r:id="rId77"/>
    <p:sldId id="785" r:id="rId78"/>
    <p:sldId id="786" r:id="rId79"/>
    <p:sldId id="799" r:id="rId80"/>
    <p:sldId id="801" r:id="rId81"/>
    <p:sldId id="802" r:id="rId82"/>
    <p:sldId id="803" r:id="rId83"/>
    <p:sldId id="804" r:id="rId84"/>
    <p:sldId id="805" r:id="rId85"/>
    <p:sldId id="806" r:id="rId86"/>
    <p:sldId id="807" r:id="rId8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3E"/>
    <a:srgbClr val="FFFFCA"/>
    <a:srgbClr val="005334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10" autoAdjust="0"/>
    <p:restoredTop sz="94702" autoAdjust="0"/>
  </p:normalViewPr>
  <p:slideViewPr>
    <p:cSldViewPr snapToGrid="0">
      <p:cViewPr varScale="1">
        <p:scale>
          <a:sx n="192" d="100"/>
          <a:sy n="192" d="100"/>
        </p:scale>
        <p:origin x="171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viewProps" Target="viewProps.xml"/><Relationship Id="rId91" Type="http://schemas.openxmlformats.org/officeDocument/2006/relationships/theme" Target="theme/theme1.xml"/><Relationship Id="rId92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notesMaster" Target="notesMasters/notesMaster1.xml"/><Relationship Id="rId8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BFE53B-5066-174C-A72E-F750F1526F61}" type="datetimeFigureOut">
              <a:rPr lang="en-US" smtClean="0"/>
              <a:t>4/26/21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B796E-1204-6D45-A7B7-2B1650A50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556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4/26/21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41667-7291-42E8-B00B-345BA58408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4/26/21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4/26/21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rgbClr val="FFFF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rgbClr val="005128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fld id="{03943AA0-C876-624A-8A94-5A9F976699BF}" type="datetime1">
              <a:rPr lang="en-US" smtClean="0">
                <a:solidFill>
                  <a:prstClr val="black"/>
                </a:solidFill>
              </a:rPr>
              <a:pPr/>
              <a:t>4/26/21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EBDDC3"/>
              </a:solidFill>
            </a:endParaRPr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E64BE-ACD0-8248-86F9-D9BA4E660E8A}" type="slidenum">
              <a:rPr lang="en-US">
                <a:solidFill>
                  <a:srgbClr val="EBDDC3"/>
                </a:solidFill>
              </a:rPr>
              <a:pPr/>
              <a:t>‹#›</a:t>
            </a:fld>
            <a:endParaRPr lang="en-US">
              <a:solidFill>
                <a:srgbClr val="EBDDC3"/>
              </a:solidFill>
            </a:endParaRP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5AA2FC-BA5F-D04E-A9C7-98C325B83168}" type="datetime1">
              <a:rPr lang="en-US">
                <a:solidFill>
                  <a:srgbClr val="775F55"/>
                </a:solidFill>
              </a:rPr>
              <a:pPr/>
              <a:t>4/26/21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4C7947-34BD-D14B-AA43-9893E30C1985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3355975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109913"/>
            <a:ext cx="1295400" cy="1312862"/>
          </a:xfrm>
          <a:prstGeom prst="rect">
            <a:avLst/>
          </a:prstGeom>
          <a:solidFill>
            <a:srgbClr val="FFFF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3109913"/>
            <a:ext cx="7772400" cy="1312862"/>
          </a:xfrm>
          <a:prstGeom prst="rect">
            <a:avLst/>
          </a:prstGeom>
          <a:solidFill>
            <a:srgbClr val="005128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4575175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487626-06CD-0C47-A9FB-E6DC13FD2097}" type="datetime1">
              <a:rPr lang="en-US">
                <a:solidFill>
                  <a:srgbClr val="775F55"/>
                </a:solidFill>
              </a:rPr>
              <a:pPr/>
              <a:t>4/26/21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584575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fld id="{304768B1-F04C-5E42-A24E-B3ECD8DC9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3BCEFE-8E30-F944-907B-947878BC8024}" type="datetime1">
              <a:rPr lang="en-US">
                <a:solidFill>
                  <a:srgbClr val="775F55"/>
                </a:solidFill>
              </a:rPr>
              <a:pPr/>
              <a:t>4/26/21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4CB3A3E-2557-484E-B0B1-ABAE2AA7038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F92C1A-4572-C548-B1A2-DBA54317E66B}" type="datetime1">
              <a:rPr lang="en-US">
                <a:solidFill>
                  <a:srgbClr val="775F55"/>
                </a:solidFill>
              </a:rPr>
              <a:pPr/>
              <a:t>4/26/21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30ED0CC-B89C-EF43-9CE1-47297D4CE0A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055C55-7302-B845-A7AE-7AC594D134B9}" type="datetime1">
              <a:rPr lang="en-US">
                <a:solidFill>
                  <a:srgbClr val="775F55"/>
                </a:solidFill>
              </a:rPr>
              <a:pPr/>
              <a:t>4/26/21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970C68-BA47-554E-AAFB-2373257ED969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AD557F-D3C8-4348-A402-EA719CFD27A0}" type="datetime1">
              <a:rPr lang="en-US">
                <a:solidFill>
                  <a:srgbClr val="775F55"/>
                </a:solidFill>
              </a:rPr>
              <a:pPr/>
              <a:t>4/26/21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36A4EE-CEAF-A441-B40D-43FD6B26B585}" type="slidenum">
              <a:rPr lang="en-US">
                <a:solidFill>
                  <a:srgbClr val="775F55"/>
                </a:solidFill>
              </a:rPr>
              <a:pPr/>
              <a:t>‹#›</a:t>
            </a:fld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3FB3E8-5E3A-3647-9D6F-D90C16D81708}" type="datetime1">
              <a:rPr lang="en-US">
                <a:solidFill>
                  <a:srgbClr val="775F55"/>
                </a:solidFill>
              </a:rPr>
              <a:pPr/>
              <a:t>4/26/21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1F7DDF-B86B-854D-B8C1-BF301BF6ECEF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4/26/21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fld id="{AF9786B5-6B3A-6B4F-B233-B92ED4930B2E}" type="datetime1">
              <a:rPr lang="en-US">
                <a:solidFill>
                  <a:srgbClr val="775F55"/>
                </a:solidFill>
              </a:rPr>
              <a:pPr/>
              <a:t>4/26/21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/>
            </a:lvl1pPr>
          </a:lstStyle>
          <a:p>
            <a:fld id="{E0ED9A8B-25A4-A247-966B-3D757F92845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580F9F-2EFF-3D40-A073-C9153B2F6A55}" type="datetime1">
              <a:rPr lang="en-US">
                <a:solidFill>
                  <a:srgbClr val="775F55"/>
                </a:solidFill>
              </a:rPr>
              <a:pPr/>
              <a:t>4/26/21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737FA-0A4E-3743-8D7E-DD1B308C17F2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fld id="{A736616B-A7FB-AB49-AFA7-33B70186F334}" type="datetime1">
              <a:rPr lang="en-US">
                <a:solidFill>
                  <a:srgbClr val="775F55"/>
                </a:solidFill>
              </a:rPr>
              <a:pPr/>
              <a:t>4/26/21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fld id="{D504A381-746D-FB4C-92DB-AFA06A6CD9FD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4/26/21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4/26/21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4/26/21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4/26/21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4/26/21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4/26/21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19841-B96A-4DD9-B158-9961937F6A4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4/26/21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63806-7F59-464B-AFD0-4480C81518EB}" type="datetimeFigureOut">
              <a:rPr lang="en-US" smtClean="0"/>
              <a:pPr/>
              <a:t>4/26/21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5130444"/>
            <a:ext cx="9144000" cy="1727556"/>
          </a:xfrm>
          <a:prstGeom prst="rect">
            <a:avLst/>
          </a:prstGeom>
          <a:solidFill>
            <a:srgbClr val="00533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UO_Signature_4c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0000" y="30003"/>
            <a:ext cx="2239804" cy="39801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5130444"/>
            <a:ext cx="9144000" cy="1727556"/>
          </a:xfrm>
          <a:prstGeom prst="rect">
            <a:avLst/>
          </a:prstGeom>
          <a:solidFill>
            <a:srgbClr val="00533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arallelogram 9"/>
          <p:cNvSpPr/>
          <p:nvPr userDrawn="1"/>
        </p:nvSpPr>
        <p:spPr>
          <a:xfrm rot="5400000" flipH="1">
            <a:off x="3510835" y="591853"/>
            <a:ext cx="2122328" cy="9144000"/>
          </a:xfrm>
          <a:prstGeom prst="parallelogram">
            <a:avLst>
              <a:gd name="adj" fmla="val 16594"/>
            </a:avLst>
          </a:prstGeom>
          <a:solidFill>
            <a:schemeClr val="bg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287867" y="228600"/>
            <a:ext cx="7382933" cy="990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Tw Cen MT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36872A31-4FC0-C94D-87AD-7CD86215F89D}" type="datetime1">
              <a:rPr lang="en-US">
                <a:solidFill>
                  <a:srgbClr val="775F55"/>
                </a:solidFill>
                <a:ea typeface="ＭＳ Ｐゴシック" charset="0"/>
                <a:cs typeface="ＭＳ Ｐゴシック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4/26/21</a:t>
            </a:fld>
            <a:endParaRPr lang="en-US">
              <a:solidFill>
                <a:srgbClr val="775F55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defTabSz="457019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rgbClr val="FFFF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rgbClr val="003A2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>
              <a:defRPr sz="1400" b="1">
                <a:solidFill>
                  <a:srgbClr val="000000"/>
                </a:solidFill>
                <a:latin typeface="Tw Cen MT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A6E227F2-33E2-524A-9496-12AA41ADE749}" type="slidenum">
              <a:rPr lang="en-US" smtClean="0">
                <a:ea typeface="ＭＳ Ｐゴシック" charset="0"/>
                <a:cs typeface="ＭＳ Ｐゴシック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imgres.jpe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7"/>
          <a:stretch/>
        </p:blipFill>
        <p:spPr>
          <a:xfrm>
            <a:off x="7848600" y="127006"/>
            <a:ext cx="1295400" cy="103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16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rgbClr val="005128"/>
        </a:buClr>
        <a:buSzPct val="60000"/>
        <a:buFont typeface="Wingdings" charset="0"/>
        <a:buChar char=""/>
        <a:defRPr sz="29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rgbClr val="005128"/>
        </a:buClr>
        <a:buSzPct val="70000"/>
        <a:buFont typeface="Wingdings 2" charset="0"/>
        <a:buChar char=""/>
        <a:defRPr sz="26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rgbClr val="005128"/>
        </a:buClr>
        <a:buSzPct val="75000"/>
        <a:buFont typeface="Wingdings" charset="0"/>
        <a:buChar char=""/>
        <a:defRPr sz="23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005128"/>
        </a:buClr>
        <a:buSzPct val="75000"/>
        <a:buFont typeface="Wingdings" charset="0"/>
        <a:buChar char="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005128"/>
        </a:buClr>
        <a:buSzPct val="65000"/>
        <a:buFont typeface="Wingdings" charset="0"/>
        <a:buChar char="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30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32.png"/><Relationship Id="rId1" Type="http://schemas.microsoft.com/office/2007/relationships/media" Target="file://localhost/Users/hchilds/Downloads/proj1F.mp4" TargetMode="External"/><Relationship Id="rId2" Type="http://schemas.openxmlformats.org/officeDocument/2006/relationships/video" Target="file://localhost/Users/hchilds/Downloads/proj1F.mp4" TargetMode="Externa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32.png"/><Relationship Id="rId1" Type="http://schemas.microsoft.com/office/2007/relationships/media" Target="file://localhost/Users/hchilds/Downloads/proj1F.mp4" TargetMode="External"/><Relationship Id="rId2" Type="http://schemas.openxmlformats.org/officeDocument/2006/relationships/video" Target="file://localhost/Users/hchilds/Downloads/proj1F.mp4" TargetMode="Externa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ubtitle 8"/>
          <p:cNvSpPr>
            <a:spLocks noGrp="1"/>
          </p:cNvSpPr>
          <p:nvPr>
            <p:ph type="subTitle" idx="1"/>
          </p:nvPr>
        </p:nvSpPr>
        <p:spPr>
          <a:xfrm>
            <a:off x="3903132" y="6443132"/>
            <a:ext cx="5240867" cy="41486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w Cen MT" charset="0"/>
                <a:ea typeface="ＭＳ Ｐゴシック" charset="0"/>
                <a:cs typeface="ＭＳ Ｐゴシック" charset="0"/>
              </a:rPr>
              <a:t>Hank Childs, University of Oregon</a:t>
            </a:r>
          </a:p>
        </p:txBody>
      </p:sp>
      <p:sp>
        <p:nvSpPr>
          <p:cNvPr id="15363" name="TextBox 9"/>
          <p:cNvSpPr txBox="1">
            <a:spLocks noChangeArrowheads="1"/>
          </p:cNvSpPr>
          <p:nvPr/>
        </p:nvSpPr>
        <p:spPr bwMode="auto">
          <a:xfrm>
            <a:off x="406256" y="6365557"/>
            <a:ext cx="219162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600" dirty="0" smtClean="0">
                <a:solidFill>
                  <a:schemeClr val="bg1"/>
                </a:solidFill>
                <a:latin typeface="Tw Cen MT" charset="0"/>
              </a:rPr>
              <a:t>April 27, 2021</a:t>
            </a:r>
            <a:endParaRPr lang="en-US" sz="2600" dirty="0">
              <a:solidFill>
                <a:schemeClr val="bg1"/>
              </a:solidFill>
              <a:latin typeface="Tw Cen MT" charset="0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675" y="1114425"/>
            <a:ext cx="4149725" cy="41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913" y="2943225"/>
            <a:ext cx="18288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15" descr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" r="3677"/>
          <a:stretch>
            <a:fillRect/>
          </a:stretch>
        </p:blipFill>
        <p:spPr bwMode="auto">
          <a:xfrm>
            <a:off x="388938" y="1114425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8" descr="hero_v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0" y="1114425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0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75" y="4594225"/>
            <a:ext cx="2743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3" descr="entropy00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2943225"/>
            <a:ext cx="18303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70" name="Group 24"/>
          <p:cNvGrpSpPr>
            <a:grpSpLocks/>
          </p:cNvGrpSpPr>
          <p:nvPr/>
        </p:nvGrpSpPr>
        <p:grpSpPr bwMode="auto">
          <a:xfrm>
            <a:off x="5256213" y="4584700"/>
            <a:ext cx="2768600" cy="1389063"/>
            <a:chOff x="1359236" y="1990051"/>
            <a:chExt cx="2768974" cy="1906669"/>
          </a:xfrm>
        </p:grpSpPr>
        <p:pic>
          <p:nvPicPr>
            <p:cNvPr id="15372" name="Picture 17" descr="Picture 169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9238" y="1990051"/>
              <a:ext cx="2768972" cy="1906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1359236" y="3347600"/>
              <a:ext cx="1003436" cy="549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529641" y="1990051"/>
              <a:ext cx="598569" cy="3028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218189" y="3698426"/>
              <a:ext cx="582692" cy="1982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343619" y="3373748"/>
              <a:ext cx="46043" cy="503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9" name="Title 1"/>
          <p:cNvSpPr txBox="1">
            <a:spLocks/>
          </p:cNvSpPr>
          <p:nvPr/>
        </p:nvSpPr>
        <p:spPr>
          <a:xfrm>
            <a:off x="117475" y="-58704"/>
            <a:ext cx="9026525" cy="1285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Tw Cen MT" charset="0"/>
                <a:ea typeface="ＭＳ Ｐゴシック" charset="0"/>
                <a:cs typeface="ＭＳ Ｐゴシック" charset="0"/>
              </a:rPr>
              <a:t>CIS 441/541: Intro to Computer Graphics</a:t>
            </a:r>
            <a:br>
              <a:rPr lang="en-US" b="1" dirty="0" smtClean="0">
                <a:latin typeface="Tw Cen MT" charset="0"/>
                <a:ea typeface="ＭＳ Ｐゴシック" charset="0"/>
                <a:cs typeface="ＭＳ Ｐゴシック" charset="0"/>
              </a:rPr>
            </a:br>
            <a:r>
              <a:rPr lang="en-US" b="1" dirty="0" smtClean="0">
                <a:latin typeface="Tw Cen MT" charset="0"/>
                <a:ea typeface="ＭＳ Ｐゴシック" charset="0"/>
                <a:cs typeface="ＭＳ Ｐゴシック" charset="0"/>
              </a:rPr>
              <a:t>Lecture 7: </a:t>
            </a:r>
            <a:r>
              <a:rPr lang="en-US" sz="3200" b="1" dirty="0">
                <a:latin typeface="Tw Cen MT" charset="0"/>
                <a:ea typeface="ＭＳ Ｐゴシック" charset="0"/>
                <a:cs typeface="ＭＳ Ｐゴシック" charset="0"/>
              </a:rPr>
              <a:t>Math Basics, Lighting Introduction &amp; </a:t>
            </a:r>
            <a:r>
              <a:rPr lang="en-US" sz="3200" b="1" dirty="0" err="1">
                <a:latin typeface="Tw Cen MT" charset="0"/>
                <a:ea typeface="ＭＳ Ｐゴシック" charset="0"/>
                <a:cs typeface="ＭＳ Ｐゴシック" charset="0"/>
              </a:rPr>
              <a:t>Phong</a:t>
            </a:r>
            <a:r>
              <a:rPr lang="en-US" sz="3200" b="1" dirty="0">
                <a:latin typeface="Tw Cen MT" charset="0"/>
                <a:ea typeface="ＭＳ Ｐゴシック" charset="0"/>
                <a:cs typeface="ＭＳ Ｐゴシック" charset="0"/>
              </a:rPr>
              <a:t> Lighting</a:t>
            </a:r>
            <a:endParaRPr lang="en-US" sz="3200" dirty="0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01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Math Basics</a:t>
            </a:r>
          </a:p>
          <a:p>
            <a:r>
              <a:rPr lang="en-US" dirty="0" smtClean="0"/>
              <a:t>Lighting Basics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Phong</a:t>
            </a:r>
            <a:r>
              <a:rPr lang="en-US" dirty="0" smtClean="0"/>
              <a:t>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68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Math Basics</a:t>
            </a:r>
          </a:p>
          <a:p>
            <a:r>
              <a:rPr lang="en-US" dirty="0" smtClean="0"/>
              <a:t>Lighting Basics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Phong</a:t>
            </a:r>
            <a:r>
              <a:rPr lang="en-US" dirty="0" smtClean="0"/>
              <a:t>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51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147897" cy="990600"/>
          </a:xfrm>
        </p:spPr>
        <p:txBody>
          <a:bodyPr/>
          <a:lstStyle/>
          <a:p>
            <a:r>
              <a:rPr lang="en-US" dirty="0" smtClean="0"/>
              <a:t>What is the norm of a vector?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468248"/>
            <a:ext cx="8153400" cy="4495800"/>
          </a:xfrm>
        </p:spPr>
        <p:txBody>
          <a:bodyPr/>
          <a:lstStyle/>
          <a:p>
            <a:r>
              <a:rPr lang="en-US" dirty="0" smtClean="0"/>
              <a:t>The norm of a vector is its length</a:t>
            </a:r>
          </a:p>
          <a:p>
            <a:pPr lvl="1"/>
            <a:r>
              <a:rPr lang="en-US" dirty="0" smtClean="0"/>
              <a:t>Denoted with || </a:t>
            </a:r>
            <a:r>
              <a:rPr lang="en-US" sz="2800" baseline="30000" dirty="0" smtClean="0"/>
              <a:t>.</a:t>
            </a:r>
            <a:r>
              <a:rPr lang="en-US" dirty="0" smtClean="0"/>
              <a:t> ||</a:t>
            </a:r>
          </a:p>
          <a:p>
            <a:r>
              <a:rPr lang="en-US" dirty="0" smtClean="0"/>
              <a:t>For a vector A = (</a:t>
            </a:r>
            <a:r>
              <a:rPr lang="en-US" dirty="0" err="1" smtClean="0"/>
              <a:t>A.x</a:t>
            </a:r>
            <a:r>
              <a:rPr lang="en-US" dirty="0" smtClean="0"/>
              <a:t>, </a:t>
            </a:r>
            <a:r>
              <a:rPr lang="en-US" dirty="0" err="1" smtClean="0"/>
              <a:t>A.y</a:t>
            </a:r>
            <a:r>
              <a:rPr lang="en-US" dirty="0" smtClean="0"/>
              <a:t>), </a:t>
            </a:r>
          </a:p>
          <a:p>
            <a:pPr>
              <a:buNone/>
            </a:pPr>
            <a:r>
              <a:rPr lang="en-US" dirty="0" smtClean="0"/>
              <a:t>		||A|| = </a:t>
            </a:r>
            <a:r>
              <a:rPr lang="en-US" dirty="0" err="1" smtClean="0"/>
              <a:t>sqrt(A.x</a:t>
            </a:r>
            <a:r>
              <a:rPr lang="en-US" dirty="0" smtClean="0"/>
              <a:t>*</a:t>
            </a:r>
            <a:r>
              <a:rPr lang="en-US" dirty="0" err="1" smtClean="0"/>
              <a:t>A.x+A.y</a:t>
            </a:r>
            <a:r>
              <a:rPr lang="en-US" dirty="0" smtClean="0"/>
              <a:t>*</a:t>
            </a:r>
            <a:r>
              <a:rPr lang="en-US" dirty="0" err="1" smtClean="0"/>
              <a:t>A.y</a:t>
            </a:r>
            <a:r>
              <a:rPr lang="en-US" dirty="0" smtClean="0"/>
              <a:t>)</a:t>
            </a:r>
          </a:p>
          <a:p>
            <a:r>
              <a:rPr lang="en-US" dirty="0" smtClean="0"/>
              <a:t>Physical interpretation: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For 3D, ||A|| = </a:t>
            </a:r>
            <a:r>
              <a:rPr lang="en-US" dirty="0" err="1" smtClean="0"/>
              <a:t>sqrt(A.x</a:t>
            </a:r>
            <a:r>
              <a:rPr lang="en-US" dirty="0" smtClean="0"/>
              <a:t>*</a:t>
            </a:r>
            <a:r>
              <a:rPr lang="en-US" dirty="0" err="1" smtClean="0"/>
              <a:t>A.x+A.y</a:t>
            </a:r>
            <a:r>
              <a:rPr lang="en-US" dirty="0" smtClean="0"/>
              <a:t>*</a:t>
            </a:r>
            <a:r>
              <a:rPr lang="en-US" dirty="0" err="1" smtClean="0"/>
              <a:t>A.y+A.z</a:t>
            </a:r>
            <a:r>
              <a:rPr lang="en-US" dirty="0" smtClean="0"/>
              <a:t>*</a:t>
            </a:r>
            <a:r>
              <a:rPr lang="en-US" dirty="0" err="1" smtClean="0"/>
              <a:t>A.z</a:t>
            </a:r>
            <a:r>
              <a:rPr lang="en-US" dirty="0" smtClean="0"/>
              <a:t>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010265" y="6030410"/>
            <a:ext cx="212712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3010265" y="4079688"/>
            <a:ext cx="0" cy="195072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3010265" y="5215773"/>
            <a:ext cx="718138" cy="8146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634684" y="4846441"/>
            <a:ext cx="1069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A.x,A.y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60753" y="5031107"/>
            <a:ext cx="578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||A||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739232" y="5400439"/>
            <a:ext cx="625602" cy="24840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3413418" y="5715424"/>
            <a:ext cx="629971" cy="1588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711455" y="547101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y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224875" y="597735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3010265" y="6068148"/>
            <a:ext cx="717344" cy="1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365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37883"/>
            <a:ext cx="7131403" cy="990600"/>
          </a:xfrm>
        </p:spPr>
        <p:txBody>
          <a:bodyPr/>
          <a:lstStyle/>
          <a:p>
            <a:r>
              <a:rPr lang="en-US" dirty="0" smtClean="0"/>
              <a:t>What does it means for a vector to be normalized?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The vector A is normalized if ||A|| = 1.</a:t>
            </a:r>
          </a:p>
          <a:p>
            <a:pPr lvl="1"/>
            <a:r>
              <a:rPr lang="en-US" dirty="0" smtClean="0"/>
              <a:t>This is also called a unit vector.</a:t>
            </a:r>
          </a:p>
          <a:p>
            <a:r>
              <a:rPr lang="en-US" dirty="0" smtClean="0"/>
              <a:t>To obtain a normalized vector, take A/||A||</a:t>
            </a:r>
          </a:p>
          <a:p>
            <a:endParaRPr lang="en-US" dirty="0" smtClean="0"/>
          </a:p>
          <a:p>
            <a:r>
              <a:rPr lang="en-US" dirty="0" smtClean="0"/>
              <a:t>Many of the operations we will discuss today will only work correctly with normalized vectors.</a:t>
            </a:r>
          </a:p>
          <a:p>
            <a:endParaRPr lang="en-US" dirty="0"/>
          </a:p>
          <a:p>
            <a:r>
              <a:rPr lang="en-US" dirty="0" smtClean="0"/>
              <a:t>Example: A=(3,4,0).  Then:</a:t>
            </a:r>
          </a:p>
          <a:p>
            <a:pPr lvl="1"/>
            <a:r>
              <a:rPr lang="en-US" dirty="0" smtClean="0"/>
              <a:t> ||A|| = 5</a:t>
            </a:r>
          </a:p>
          <a:p>
            <a:pPr lvl="1"/>
            <a:r>
              <a:rPr lang="en-US" dirty="0" smtClean="0"/>
              <a:t>A/||A|| = (0.6, 0.8, 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62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7785286" cy="990600"/>
          </a:xfrm>
        </p:spPr>
        <p:txBody>
          <a:bodyPr/>
          <a:lstStyle/>
          <a:p>
            <a:r>
              <a:rPr lang="en-US" dirty="0" smtClean="0"/>
              <a:t>What is the normal of a triangle?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 triangle coincides with a flat plane.</a:t>
            </a:r>
          </a:p>
          <a:p>
            <a:r>
              <a:rPr lang="en-US" dirty="0" smtClean="0"/>
              <a:t>A triangle’s normal is the vector perpendicular to that plane.</a:t>
            </a:r>
          </a:p>
          <a:p>
            <a:r>
              <a:rPr lang="en-US" dirty="0" smtClean="0"/>
              <a:t>If a triangle is on plane = </a:t>
            </a:r>
            <a:r>
              <a:rPr lang="en-US" dirty="0" err="1" smtClean="0"/>
              <a:t>Ax+By+Cz</a:t>
            </a:r>
            <a:r>
              <a:rPr lang="en-US" dirty="0" smtClean="0"/>
              <a:t> = D, </a:t>
            </a:r>
          </a:p>
          <a:p>
            <a:pPr>
              <a:buNone/>
            </a:pPr>
            <a:r>
              <a:rPr lang="en-US" dirty="0" smtClean="0"/>
              <a:t>	    then the triangle’s normal is (A, B, C)</a:t>
            </a:r>
          </a:p>
        </p:txBody>
      </p:sp>
    </p:spTree>
    <p:extLst>
      <p:ext uri="{BB962C8B-B14F-4D97-AF65-F5344CB8AC3E}">
        <p14:creationId xmlns:p14="http://schemas.microsoft.com/office/powerpoint/2010/main" val="128231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28600"/>
            <a:ext cx="7983217" cy="990600"/>
          </a:xfrm>
        </p:spPr>
        <p:txBody>
          <a:bodyPr/>
          <a:lstStyle/>
          <a:p>
            <a:r>
              <a:rPr lang="en-US" dirty="0" smtClean="0"/>
              <a:t>Norm, Normal, Normalize, Oh My!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Norm: the length of a vector (||A||)</a:t>
            </a:r>
          </a:p>
          <a:p>
            <a:endParaRPr lang="en-US" dirty="0" smtClean="0"/>
          </a:p>
          <a:p>
            <a:r>
              <a:rPr lang="en-US" dirty="0" smtClean="0"/>
              <a:t>Normal: a perpendicular vector to a plane coincident with geometry</a:t>
            </a:r>
          </a:p>
          <a:p>
            <a:endParaRPr lang="en-US" dirty="0" smtClean="0"/>
          </a:p>
          <a:p>
            <a:r>
              <a:rPr lang="en-US" dirty="0" smtClean="0"/>
              <a:t>Normalize: the operation to create a vector with length 1 (A/||A||)</a:t>
            </a:r>
          </a:p>
          <a:p>
            <a:endParaRPr lang="en-US" dirty="0" smtClean="0"/>
          </a:p>
          <a:p>
            <a:r>
              <a:rPr lang="en-US" dirty="0" smtClean="0"/>
              <a:t>All 3 are important for today’s lecture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57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213874" cy="990600"/>
          </a:xfrm>
        </p:spPr>
        <p:txBody>
          <a:bodyPr/>
          <a:lstStyle/>
          <a:p>
            <a:r>
              <a:rPr lang="en-US" dirty="0" smtClean="0"/>
              <a:t>What is a dot product?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sz="3200" baseline="30000" dirty="0" smtClean="0"/>
              <a:t>.</a:t>
            </a:r>
            <a:r>
              <a:rPr lang="en-US" dirty="0" smtClean="0"/>
              <a:t>B = </a:t>
            </a:r>
            <a:r>
              <a:rPr lang="en-US" dirty="0" err="1" smtClean="0"/>
              <a:t>A.x</a:t>
            </a:r>
            <a:r>
              <a:rPr lang="en-US" dirty="0" smtClean="0"/>
              <a:t>*</a:t>
            </a:r>
            <a:r>
              <a:rPr lang="en-US" dirty="0" err="1" smtClean="0"/>
              <a:t>B.x</a:t>
            </a:r>
            <a:r>
              <a:rPr lang="en-US" dirty="0" smtClean="0"/>
              <a:t> + </a:t>
            </a:r>
            <a:r>
              <a:rPr lang="en-US" dirty="0" err="1" smtClean="0"/>
              <a:t>A.y</a:t>
            </a:r>
            <a:r>
              <a:rPr lang="en-US" dirty="0" smtClean="0"/>
              <a:t>*</a:t>
            </a:r>
            <a:r>
              <a:rPr lang="en-US" dirty="0" err="1" smtClean="0"/>
              <a:t>B.y</a:t>
            </a:r>
            <a:endParaRPr lang="en-US" dirty="0" smtClean="0"/>
          </a:p>
          <a:p>
            <a:pPr lvl="1"/>
            <a:r>
              <a:rPr lang="en-US" dirty="0" smtClean="0"/>
              <a:t>(or </a:t>
            </a:r>
            <a:r>
              <a:rPr lang="en-US" dirty="0" err="1" smtClean="0"/>
              <a:t>A.x</a:t>
            </a:r>
            <a:r>
              <a:rPr lang="en-US" dirty="0" smtClean="0"/>
              <a:t>*</a:t>
            </a:r>
            <a:r>
              <a:rPr lang="en-US" dirty="0" err="1" smtClean="0"/>
              <a:t>B.x</a:t>
            </a:r>
            <a:r>
              <a:rPr lang="en-US" dirty="0" smtClean="0"/>
              <a:t> + </a:t>
            </a:r>
            <a:r>
              <a:rPr lang="en-US" dirty="0" err="1" smtClean="0"/>
              <a:t>A.y</a:t>
            </a:r>
            <a:r>
              <a:rPr lang="en-US" dirty="0" smtClean="0"/>
              <a:t>*</a:t>
            </a:r>
            <a:r>
              <a:rPr lang="en-US" dirty="0" err="1" smtClean="0"/>
              <a:t>B.y</a:t>
            </a:r>
            <a:r>
              <a:rPr lang="en-US" dirty="0" smtClean="0"/>
              <a:t> + </a:t>
            </a:r>
            <a:r>
              <a:rPr lang="en-US" dirty="0" err="1" smtClean="0"/>
              <a:t>A.z</a:t>
            </a:r>
            <a:r>
              <a:rPr lang="en-US" dirty="0" smtClean="0"/>
              <a:t>*</a:t>
            </a:r>
            <a:r>
              <a:rPr lang="en-US" dirty="0" err="1" smtClean="0"/>
              <a:t>B.z</a:t>
            </a:r>
            <a:r>
              <a:rPr lang="en-US" dirty="0" smtClean="0"/>
              <a:t>)</a:t>
            </a:r>
          </a:p>
          <a:p>
            <a:r>
              <a:rPr lang="en-US" dirty="0" smtClean="0"/>
              <a:t>Physical interpretation:</a:t>
            </a:r>
          </a:p>
          <a:p>
            <a:pPr lvl="1"/>
            <a:r>
              <a:rPr lang="en-US" dirty="0" smtClean="0"/>
              <a:t>A</a:t>
            </a:r>
            <a:r>
              <a:rPr lang="en-US" baseline="30000" dirty="0" smtClean="0"/>
              <a:t>.</a:t>
            </a:r>
            <a:r>
              <a:rPr lang="en-US" dirty="0" smtClean="0"/>
              <a:t>B = </a:t>
            </a:r>
            <a:r>
              <a:rPr lang="en-US" dirty="0" err="1" smtClean="0"/>
              <a:t>cos</a:t>
            </a:r>
            <a:r>
              <a:rPr lang="en-US" dirty="0" smtClean="0"/>
              <a:t>(α)*(||A||*||B||)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241119" y="5627987"/>
            <a:ext cx="212712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3241119" y="3677265"/>
            <a:ext cx="0" cy="195072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3241119" y="4813350"/>
            <a:ext cx="718138" cy="8146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65538" y="4444018"/>
            <a:ext cx="1486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= (</a:t>
            </a:r>
            <a:r>
              <a:rPr lang="en-US" dirty="0" err="1" smtClean="0"/>
              <a:t>A.x,A.y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808990" y="4706705"/>
            <a:ext cx="432130" cy="9212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690394" y="4337373"/>
            <a:ext cx="155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 = (</a:t>
            </a:r>
            <a:r>
              <a:rPr lang="en-US" dirty="0" err="1" smtClean="0"/>
              <a:t>B.x</a:t>
            </a:r>
            <a:r>
              <a:rPr lang="en-US" dirty="0" smtClean="0"/>
              <a:t>, </a:t>
            </a:r>
            <a:r>
              <a:rPr lang="en-US" dirty="0" err="1" smtClean="0"/>
              <a:t>B.y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241119" y="4829815"/>
            <a:ext cx="318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α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>
          <a:xfrm>
            <a:off x="3070732" y="5210376"/>
            <a:ext cx="368377" cy="155589"/>
          </a:xfrm>
          <a:custGeom>
            <a:avLst/>
            <a:gdLst>
              <a:gd name="connsiteX0" fmla="*/ 0 w 368377"/>
              <a:gd name="connsiteY0" fmla="*/ 116809 h 155589"/>
              <a:gd name="connsiteX1" fmla="*/ 232659 w 368377"/>
              <a:gd name="connsiteY1" fmla="*/ 469 h 155589"/>
              <a:gd name="connsiteX2" fmla="*/ 368377 w 368377"/>
              <a:gd name="connsiteY2" fmla="*/ 155589 h 155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8377" h="155589">
                <a:moveTo>
                  <a:pt x="0" y="116809"/>
                </a:moveTo>
                <a:cubicBezTo>
                  <a:pt x="85631" y="55407"/>
                  <a:pt x="171263" y="-5994"/>
                  <a:pt x="232659" y="469"/>
                </a:cubicBezTo>
                <a:cubicBezTo>
                  <a:pt x="294055" y="6932"/>
                  <a:pt x="331216" y="81260"/>
                  <a:pt x="368377" y="15558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10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180885" cy="990600"/>
          </a:xfrm>
        </p:spPr>
        <p:txBody>
          <a:bodyPr/>
          <a:lstStyle/>
          <a:p>
            <a:r>
              <a:rPr lang="en-US" dirty="0" smtClean="0"/>
              <a:t>What is the cross product?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AxB</a:t>
            </a:r>
            <a:r>
              <a:rPr lang="en-US" dirty="0" smtClean="0"/>
              <a:t> = (</a:t>
            </a:r>
            <a:r>
              <a:rPr lang="en-US" dirty="0" err="1" smtClean="0"/>
              <a:t>A.y</a:t>
            </a:r>
            <a:r>
              <a:rPr lang="en-US" dirty="0" smtClean="0"/>
              <a:t>*</a:t>
            </a:r>
            <a:r>
              <a:rPr lang="en-US" dirty="0" err="1" smtClean="0"/>
              <a:t>B.z</a:t>
            </a:r>
            <a:r>
              <a:rPr lang="en-US" dirty="0" smtClean="0"/>
              <a:t> - </a:t>
            </a:r>
            <a:r>
              <a:rPr lang="en-US" dirty="0" err="1" smtClean="0"/>
              <a:t>A.z</a:t>
            </a:r>
            <a:r>
              <a:rPr lang="en-US" dirty="0" smtClean="0"/>
              <a:t>*</a:t>
            </a:r>
            <a:r>
              <a:rPr lang="en-US" dirty="0" err="1" smtClean="0"/>
              <a:t>B.y</a:t>
            </a:r>
            <a:r>
              <a:rPr lang="en-US" dirty="0" smtClean="0"/>
              <a:t>, </a:t>
            </a:r>
          </a:p>
          <a:p>
            <a:pPr>
              <a:buNone/>
            </a:pPr>
            <a:r>
              <a:rPr lang="en-US" dirty="0" smtClean="0"/>
              <a:t>              </a:t>
            </a:r>
            <a:r>
              <a:rPr lang="en-US" dirty="0" err="1" smtClean="0"/>
              <a:t>B.x</a:t>
            </a:r>
            <a:r>
              <a:rPr lang="en-US" smtClean="0"/>
              <a:t>*A.z</a:t>
            </a:r>
            <a:r>
              <a:rPr lang="en-US" dirty="0" smtClean="0"/>
              <a:t> - </a:t>
            </a:r>
            <a:r>
              <a:rPr lang="en-US" dirty="0" err="1" smtClean="0"/>
              <a:t>A.x</a:t>
            </a:r>
            <a:r>
              <a:rPr lang="en-US" dirty="0" smtClean="0"/>
              <a:t>*</a:t>
            </a:r>
            <a:r>
              <a:rPr lang="en-US" dirty="0" err="1" smtClean="0"/>
              <a:t>B.z</a:t>
            </a:r>
            <a:r>
              <a:rPr lang="en-US" dirty="0" smtClean="0"/>
              <a:t>, </a:t>
            </a:r>
          </a:p>
          <a:p>
            <a:pPr>
              <a:buNone/>
            </a:pPr>
            <a:r>
              <a:rPr lang="en-US" dirty="0" smtClean="0"/>
              <a:t>              </a:t>
            </a:r>
            <a:r>
              <a:rPr lang="en-US" dirty="0" err="1" smtClean="0"/>
              <a:t>A.x</a:t>
            </a:r>
            <a:r>
              <a:rPr lang="en-US" dirty="0" smtClean="0"/>
              <a:t>*</a:t>
            </a:r>
            <a:r>
              <a:rPr lang="en-US" dirty="0" err="1" smtClean="0"/>
              <a:t>B.y</a:t>
            </a:r>
            <a:r>
              <a:rPr lang="en-US" dirty="0" smtClean="0"/>
              <a:t> - </a:t>
            </a:r>
            <a:r>
              <a:rPr lang="en-US" dirty="0" err="1" smtClean="0"/>
              <a:t>A.y</a:t>
            </a:r>
            <a:r>
              <a:rPr lang="en-US" dirty="0" smtClean="0"/>
              <a:t>*</a:t>
            </a:r>
            <a:r>
              <a:rPr lang="en-US" dirty="0" err="1" smtClean="0"/>
              <a:t>B.x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What is the physical interpretation of a cross product?</a:t>
            </a:r>
          </a:p>
          <a:p>
            <a:pPr lvl="1"/>
            <a:r>
              <a:rPr lang="en-US" dirty="0" smtClean="0"/>
              <a:t>Finds a vector perpendicular to both A and B.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22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147897" cy="990600"/>
          </a:xfrm>
        </p:spPr>
        <p:txBody>
          <a:bodyPr/>
          <a:lstStyle/>
          <a:p>
            <a:r>
              <a:rPr lang="en-US" dirty="0" smtClean="0"/>
              <a:t>Easy Way to Calculate Normal For a Triangle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Normal = (C-</a:t>
            </a:r>
            <a:r>
              <a:rPr lang="en-US" dirty="0" err="1" smtClean="0"/>
              <a:t>A)x(B</a:t>
            </a:r>
            <a:r>
              <a:rPr lang="en-US" dirty="0" smtClean="0"/>
              <a:t>-A)</a:t>
            </a:r>
            <a:endParaRPr lang="en-US" dirty="0"/>
          </a:p>
        </p:txBody>
      </p:sp>
      <p:sp>
        <p:nvSpPr>
          <p:cNvPr id="4" name="Isosceles Triangle 3"/>
          <p:cNvSpPr/>
          <p:nvPr/>
        </p:nvSpPr>
        <p:spPr>
          <a:xfrm>
            <a:off x="1933281" y="2664810"/>
            <a:ext cx="4862351" cy="1903754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93909" y="443013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95632" y="4430134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81292" y="2336713"/>
            <a:ext cx="351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933281" y="2706045"/>
            <a:ext cx="4862351" cy="1910343"/>
            <a:chOff x="1933281" y="2706045"/>
            <a:chExt cx="4862351" cy="1910343"/>
          </a:xfrm>
        </p:grpSpPr>
        <p:cxnSp>
          <p:nvCxnSpPr>
            <p:cNvPr id="9" name="Straight Arrow Connector 8"/>
            <p:cNvCxnSpPr>
              <a:endCxn id="7" idx="2"/>
            </p:cNvCxnSpPr>
            <p:nvPr/>
          </p:nvCxnSpPr>
          <p:spPr>
            <a:xfrm flipV="1">
              <a:off x="1933281" y="2706045"/>
              <a:ext cx="2423694" cy="186251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5" idx="3"/>
              <a:endCxn id="6" idx="1"/>
            </p:cNvCxnSpPr>
            <p:nvPr/>
          </p:nvCxnSpPr>
          <p:spPr>
            <a:xfrm>
              <a:off x="2045287" y="4614800"/>
              <a:ext cx="4750345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ed Rectangle 7"/>
          <p:cNvSpPr/>
          <p:nvPr/>
        </p:nvSpPr>
        <p:spPr>
          <a:xfrm>
            <a:off x="1827727" y="5156907"/>
            <a:ext cx="5217175" cy="1287082"/>
          </a:xfrm>
          <a:prstGeom prst="roundRect">
            <a:avLst/>
          </a:prstGeom>
          <a:solidFill>
            <a:srgbClr val="00512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Important:</a:t>
            </a:r>
          </a:p>
          <a:p>
            <a:pPr algn="ctr"/>
            <a:r>
              <a:rPr lang="en-US" sz="2400" dirty="0" smtClean="0"/>
              <a:t>(C-A)x(B-A) != (B-A)x(C-A)</a:t>
            </a:r>
          </a:p>
          <a:p>
            <a:pPr algn="ctr"/>
            <a:r>
              <a:rPr lang="en-US" sz="2400" dirty="0" smtClean="0"/>
              <a:t>… we’ll worry about this later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791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230368" cy="990600"/>
          </a:xfrm>
        </p:spPr>
        <p:txBody>
          <a:bodyPr/>
          <a:lstStyle/>
          <a:p>
            <a:r>
              <a:rPr lang="en-US" dirty="0" smtClean="0"/>
              <a:t>Lighting and </a:t>
            </a:r>
            <a:r>
              <a:rPr lang="en-US" dirty="0" err="1" smtClean="0"/>
              <a:t>Normals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Two ways to treat </a:t>
            </a:r>
            <a:r>
              <a:rPr lang="en-US" dirty="0" err="1" smtClean="0"/>
              <a:t>normals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Constant over a triangle</a:t>
            </a:r>
          </a:p>
          <a:p>
            <a:pPr lvl="1"/>
            <a:r>
              <a:rPr lang="en-US" dirty="0" smtClean="0"/>
              <a:t>Varying over a triangle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Constant over a triangle </a:t>
            </a:r>
            <a:r>
              <a:rPr lang="en-US" dirty="0" err="1" smtClean="0">
                <a:sym typeface="Wingdings"/>
              </a:rPr>
              <a:t></a:t>
            </a:r>
            <a:r>
              <a:rPr lang="en-US" dirty="0" smtClean="0">
                <a:sym typeface="Wingdings"/>
              </a:rPr>
              <a:t> flat shading</a:t>
            </a:r>
          </a:p>
          <a:p>
            <a:r>
              <a:rPr lang="en-US" dirty="0" smtClean="0">
                <a:sym typeface="Wingdings"/>
              </a:rPr>
              <a:t>Varying over a triangle </a:t>
            </a:r>
            <a:r>
              <a:rPr lang="en-US" dirty="0" err="1" smtClean="0">
                <a:sym typeface="Wingdings"/>
              </a:rPr>
              <a:t></a:t>
            </a:r>
            <a:r>
              <a:rPr lang="en-US" dirty="0" smtClean="0">
                <a:sym typeface="Wingdings"/>
              </a:rPr>
              <a:t> smooth shading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00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Midway </a:t>
            </a:r>
            <a:r>
              <a:rPr lang="en-US" dirty="0" smtClean="0"/>
              <a:t>Experience: thank you to the 2 people who responded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2717"/>
            <a:ext cx="9144000" cy="437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53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Flat </a:t>
            </a:r>
            <a:r>
              <a:rPr lang="en-US" dirty="0" err="1" smtClean="0"/>
              <a:t>vs</a:t>
            </a:r>
            <a:r>
              <a:rPr lang="en-US" dirty="0" smtClean="0"/>
              <a:t> Smooth Shading</a:t>
            </a:r>
            <a:endParaRPr lang="en-US" dirty="0"/>
          </a:p>
        </p:txBody>
      </p:sp>
      <p:pic>
        <p:nvPicPr>
          <p:cNvPr id="4" name="Picture 3" descr="allTriangl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7183" y="1491183"/>
            <a:ext cx="5366817" cy="5366817"/>
          </a:xfrm>
          <a:prstGeom prst="rect">
            <a:avLst/>
          </a:prstGeom>
        </p:spPr>
      </p:pic>
      <p:pic>
        <p:nvPicPr>
          <p:cNvPr id="5" name="Picture 4" descr="allTrianglesFlat.png"/>
          <p:cNvPicPr>
            <a:picLocks noChangeAspect="1"/>
          </p:cNvPicPr>
          <p:nvPr/>
        </p:nvPicPr>
        <p:blipFill>
          <a:blip r:embed="rId3"/>
          <a:srcRect l="14382"/>
          <a:stretch>
            <a:fillRect/>
          </a:stretch>
        </p:blipFill>
        <p:spPr>
          <a:xfrm>
            <a:off x="0" y="1491182"/>
            <a:ext cx="4594937" cy="536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2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230368" cy="990600"/>
          </a:xfrm>
        </p:spPr>
        <p:txBody>
          <a:bodyPr/>
          <a:lstStyle/>
          <a:p>
            <a:r>
              <a:rPr lang="en-US" dirty="0" smtClean="0"/>
              <a:t>Lighting and </a:t>
            </a:r>
            <a:r>
              <a:rPr lang="en-US" dirty="0" err="1" smtClean="0"/>
              <a:t>Normals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Two ways to treat </a:t>
            </a:r>
            <a:r>
              <a:rPr lang="en-US" dirty="0" err="1" smtClean="0"/>
              <a:t>normals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Constant over a triangle</a:t>
            </a:r>
          </a:p>
          <a:p>
            <a:pPr lvl="1"/>
            <a:r>
              <a:rPr lang="en-US" dirty="0" smtClean="0"/>
              <a:t>Varying over a triangle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Constant over a triangle </a:t>
            </a:r>
            <a:r>
              <a:rPr lang="en-US" dirty="0" err="1" smtClean="0">
                <a:sym typeface="Wingdings"/>
              </a:rPr>
              <a:t></a:t>
            </a:r>
            <a:r>
              <a:rPr lang="en-US" dirty="0" smtClean="0">
                <a:sym typeface="Wingdings"/>
              </a:rPr>
              <a:t> flat shading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  <a:sym typeface="Wingdings"/>
              </a:rPr>
              <a:t>Take (C-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A)x(B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-A) as normal over whole triangle</a:t>
            </a:r>
          </a:p>
          <a:p>
            <a:r>
              <a:rPr lang="en-US" dirty="0" smtClean="0">
                <a:sym typeface="Wingdings"/>
              </a:rPr>
              <a:t>Varying over a triangle </a:t>
            </a:r>
            <a:r>
              <a:rPr lang="en-US" dirty="0" err="1" smtClean="0">
                <a:sym typeface="Wingdings"/>
              </a:rPr>
              <a:t></a:t>
            </a:r>
            <a:r>
              <a:rPr lang="en-US" dirty="0" smtClean="0">
                <a:sym typeface="Wingdings"/>
              </a:rPr>
              <a:t> smooth shading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  <a:sym typeface="Wingdings"/>
              </a:rPr>
              <a:t>Calculate normal at vertex, then calculate shading at vertex, then LERP shading</a:t>
            </a:r>
          </a:p>
          <a:p>
            <a:pPr lvl="2"/>
            <a:r>
              <a:rPr lang="en-US" dirty="0" smtClean="0">
                <a:solidFill>
                  <a:srgbClr val="0000FF"/>
                </a:solidFill>
                <a:sym typeface="Wingdings"/>
              </a:rPr>
              <a:t>How do you calculate normal at a vertex?</a:t>
            </a:r>
          </a:p>
        </p:txBody>
      </p:sp>
    </p:spTree>
    <p:extLst>
      <p:ext uri="{BB962C8B-B14F-4D97-AF65-F5344CB8AC3E}">
        <p14:creationId xmlns:p14="http://schemas.microsoft.com/office/powerpoint/2010/main" val="28032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073673" cy="990600"/>
          </a:xfrm>
        </p:spPr>
        <p:txBody>
          <a:bodyPr/>
          <a:lstStyle/>
          <a:p>
            <a:r>
              <a:rPr lang="en-US" dirty="0" smtClean="0"/>
              <a:t>Vertex </a:t>
            </a:r>
            <a:r>
              <a:rPr lang="en-US" dirty="0" err="1" smtClean="0"/>
              <a:t>Normals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800" dirty="0" smtClean="0"/>
              <a:t>Algorithm:</a:t>
            </a:r>
          </a:p>
          <a:p>
            <a:pPr lvl="1"/>
            <a:r>
              <a:rPr lang="en-US" sz="2500" dirty="0" smtClean="0"/>
              <a:t>For vertex V,</a:t>
            </a:r>
          </a:p>
          <a:p>
            <a:pPr lvl="2"/>
            <a:r>
              <a:rPr lang="en-US" sz="2100" dirty="0" smtClean="0"/>
              <a:t>Find all triangles T</a:t>
            </a:r>
            <a:r>
              <a:rPr lang="en-US" sz="2100" baseline="-25000" dirty="0" smtClean="0"/>
              <a:t>i</a:t>
            </a:r>
            <a:r>
              <a:rPr lang="en-US" sz="2100" dirty="0" smtClean="0"/>
              <a:t> incident to V</a:t>
            </a:r>
          </a:p>
          <a:p>
            <a:pPr lvl="2"/>
            <a:r>
              <a:rPr lang="en-US" sz="2100" dirty="0" err="1" smtClean="0"/>
              <a:t>Normal(V</a:t>
            </a:r>
            <a:r>
              <a:rPr lang="en-US" sz="2100" dirty="0" smtClean="0"/>
              <a:t>) = {0,0,0}</a:t>
            </a:r>
          </a:p>
          <a:p>
            <a:pPr lvl="2"/>
            <a:r>
              <a:rPr lang="en-US" sz="2100" dirty="0" err="1" smtClean="0"/>
              <a:t>NumIncident</a:t>
            </a:r>
            <a:r>
              <a:rPr lang="en-US" sz="2100" dirty="0" smtClean="0"/>
              <a:t> = 0</a:t>
            </a:r>
          </a:p>
          <a:p>
            <a:pPr lvl="2"/>
            <a:r>
              <a:rPr lang="en-US" sz="2100" dirty="0" smtClean="0"/>
              <a:t>For each T</a:t>
            </a:r>
            <a:r>
              <a:rPr lang="en-US" sz="2100" baseline="-25000" dirty="0" smtClean="0"/>
              <a:t>i</a:t>
            </a:r>
            <a:r>
              <a:rPr lang="en-US" sz="2100" dirty="0" smtClean="0"/>
              <a:t>, </a:t>
            </a:r>
          </a:p>
          <a:p>
            <a:pPr lvl="3"/>
            <a:r>
              <a:rPr lang="en-US" sz="1700" dirty="0" smtClean="0"/>
              <a:t>calculate </a:t>
            </a:r>
            <a:r>
              <a:rPr lang="en-US" sz="1700" dirty="0" err="1" smtClean="0"/>
              <a:t>Normal(T</a:t>
            </a:r>
            <a:r>
              <a:rPr lang="en-US" sz="1700" baseline="-25000" dirty="0" err="1" smtClean="0"/>
              <a:t>i</a:t>
            </a:r>
            <a:r>
              <a:rPr lang="en-US" sz="1700" dirty="0" smtClean="0"/>
              <a:t>)</a:t>
            </a:r>
          </a:p>
          <a:p>
            <a:pPr lvl="3"/>
            <a:r>
              <a:rPr lang="en-US" sz="1700" dirty="0" err="1" smtClean="0"/>
              <a:t>Normal(V</a:t>
            </a:r>
            <a:r>
              <a:rPr lang="en-US" sz="1700" dirty="0" smtClean="0"/>
              <a:t>) += </a:t>
            </a:r>
            <a:r>
              <a:rPr lang="en-US" sz="1700" dirty="0" err="1" smtClean="0"/>
              <a:t>Normal(T</a:t>
            </a:r>
            <a:r>
              <a:rPr lang="en-US" sz="1700" baseline="-25000" dirty="0" err="1" smtClean="0"/>
              <a:t>i</a:t>
            </a:r>
            <a:r>
              <a:rPr lang="en-US" sz="1700" dirty="0" smtClean="0"/>
              <a:t>)</a:t>
            </a:r>
          </a:p>
          <a:p>
            <a:pPr lvl="3"/>
            <a:r>
              <a:rPr lang="en-US" sz="1700" dirty="0" err="1" smtClean="0"/>
              <a:t>NumIncident</a:t>
            </a:r>
            <a:r>
              <a:rPr lang="en-US" sz="1700" dirty="0" smtClean="0"/>
              <a:t>++</a:t>
            </a:r>
          </a:p>
          <a:p>
            <a:pPr lvl="2"/>
            <a:r>
              <a:rPr lang="en-US" sz="2100" dirty="0" err="1" smtClean="0"/>
              <a:t>Normal(V</a:t>
            </a:r>
            <a:r>
              <a:rPr lang="en-US" sz="2100" dirty="0" smtClean="0"/>
              <a:t>) /= </a:t>
            </a:r>
            <a:r>
              <a:rPr lang="en-US" sz="2100" dirty="0" err="1" smtClean="0"/>
              <a:t>NumIncident</a:t>
            </a:r>
            <a:endParaRPr lang="en-US" sz="2100" dirty="0" smtClean="0"/>
          </a:p>
          <a:p>
            <a:pPr marL="319088" lvl="1" indent="-319088">
              <a:spcBef>
                <a:spcPts val="700"/>
              </a:spcBef>
              <a:buSzPct val="60000"/>
              <a:buFont typeface="Wingdings" charset="0"/>
              <a:buChar char=""/>
            </a:pPr>
            <a:r>
              <a:rPr lang="en-US" sz="2400" dirty="0" smtClean="0"/>
              <a:t>Note: our data structures don’t allow for “Find all triangles T</a:t>
            </a:r>
            <a:r>
              <a:rPr lang="en-US" sz="2400" baseline="-25000" dirty="0" smtClean="0"/>
              <a:t>i</a:t>
            </a:r>
            <a:r>
              <a:rPr lang="en-US" sz="2400" dirty="0" smtClean="0"/>
              <a:t> incident to V” very easily.</a:t>
            </a:r>
          </a:p>
          <a:p>
            <a:pPr marL="593725" lvl="2" indent="-319088">
              <a:spcBef>
                <a:spcPts val="700"/>
              </a:spcBef>
              <a:buSzPct val="60000"/>
              <a:buFont typeface="Wingdings" charset="0"/>
              <a:buChar char=""/>
            </a:pPr>
            <a:r>
              <a:rPr lang="en-US" sz="2100" dirty="0" smtClean="0"/>
              <a:t>Vertex </a:t>
            </a:r>
            <a:r>
              <a:rPr lang="en-US" sz="2100" dirty="0" err="1" smtClean="0"/>
              <a:t>normals</a:t>
            </a:r>
            <a:r>
              <a:rPr lang="en-US" sz="2100" dirty="0" smtClean="0"/>
              <a:t> are </a:t>
            </a:r>
            <a:r>
              <a:rPr lang="en-US" sz="2100" dirty="0" err="1" smtClean="0"/>
              <a:t>precalculated</a:t>
            </a:r>
            <a:r>
              <a:rPr lang="en-US" sz="2100" dirty="0" smtClean="0"/>
              <a:t> for 1F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220430" y="2086352"/>
            <a:ext cx="3610507" cy="2688711"/>
            <a:chOff x="6473993" y="3216137"/>
            <a:chExt cx="1327787" cy="1162757"/>
          </a:xfrm>
        </p:grpSpPr>
        <p:sp>
          <p:nvSpPr>
            <p:cNvPr id="10" name="Freeform 9"/>
            <p:cNvSpPr/>
            <p:nvPr/>
          </p:nvSpPr>
          <p:spPr>
            <a:xfrm>
              <a:off x="7166752" y="3224384"/>
              <a:ext cx="626781" cy="857636"/>
            </a:xfrm>
            <a:custGeom>
              <a:avLst/>
              <a:gdLst>
                <a:gd name="connsiteX0" fmla="*/ 0 w 626781"/>
                <a:gd name="connsiteY0" fmla="*/ 569008 h 857636"/>
                <a:gd name="connsiteX1" fmla="*/ 626781 w 626781"/>
                <a:gd name="connsiteY1" fmla="*/ 0 h 857636"/>
                <a:gd name="connsiteX2" fmla="*/ 544310 w 626781"/>
                <a:gd name="connsiteY2" fmla="*/ 857636 h 857636"/>
                <a:gd name="connsiteX3" fmla="*/ 0 w 626781"/>
                <a:gd name="connsiteY3" fmla="*/ 569008 h 8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781" h="857636">
                  <a:moveTo>
                    <a:pt x="0" y="569008"/>
                  </a:moveTo>
                  <a:lnTo>
                    <a:pt x="626781" y="0"/>
                  </a:lnTo>
                  <a:lnTo>
                    <a:pt x="544310" y="857636"/>
                  </a:lnTo>
                  <a:lnTo>
                    <a:pt x="0" y="569008"/>
                  </a:lnTo>
                  <a:close/>
                </a:path>
              </a:pathLst>
            </a:cu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6473993" y="3562490"/>
              <a:ext cx="692759" cy="816404"/>
            </a:xfrm>
            <a:custGeom>
              <a:avLst/>
              <a:gdLst>
                <a:gd name="connsiteX0" fmla="*/ 692759 w 692759"/>
                <a:gd name="connsiteY0" fmla="*/ 255642 h 816404"/>
                <a:gd name="connsiteX1" fmla="*/ 503075 w 692759"/>
                <a:gd name="connsiteY1" fmla="*/ 816404 h 816404"/>
                <a:gd name="connsiteX2" fmla="*/ 0 w 692759"/>
                <a:gd name="connsiteY2" fmla="*/ 0 h 816404"/>
                <a:gd name="connsiteX3" fmla="*/ 692759 w 692759"/>
                <a:gd name="connsiteY3" fmla="*/ 255642 h 81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59" h="816404">
                  <a:moveTo>
                    <a:pt x="692759" y="255642"/>
                  </a:moveTo>
                  <a:lnTo>
                    <a:pt x="503075" y="816404"/>
                  </a:lnTo>
                  <a:lnTo>
                    <a:pt x="0" y="0"/>
                  </a:lnTo>
                  <a:lnTo>
                    <a:pt x="692759" y="255642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6473993" y="3216137"/>
              <a:ext cx="1327787" cy="585502"/>
            </a:xfrm>
            <a:custGeom>
              <a:avLst/>
              <a:gdLst>
                <a:gd name="connsiteX0" fmla="*/ 0 w 1327787"/>
                <a:gd name="connsiteY0" fmla="*/ 346353 h 585502"/>
                <a:gd name="connsiteX1" fmla="*/ 1327787 w 1327787"/>
                <a:gd name="connsiteY1" fmla="*/ 0 h 585502"/>
                <a:gd name="connsiteX2" fmla="*/ 701006 w 1327787"/>
                <a:gd name="connsiteY2" fmla="*/ 585502 h 585502"/>
                <a:gd name="connsiteX3" fmla="*/ 0 w 1327787"/>
                <a:gd name="connsiteY3" fmla="*/ 346353 h 585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7787" h="585502">
                  <a:moveTo>
                    <a:pt x="0" y="346353"/>
                  </a:moveTo>
                  <a:lnTo>
                    <a:pt x="1327787" y="0"/>
                  </a:lnTo>
                  <a:lnTo>
                    <a:pt x="701006" y="585502"/>
                  </a:lnTo>
                  <a:lnTo>
                    <a:pt x="0" y="346353"/>
                  </a:lnTo>
                  <a:close/>
                </a:path>
              </a:pathLst>
            </a:custGeom>
            <a:solidFill>
              <a:srgbClr val="00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6952326" y="3809885"/>
              <a:ext cx="766983" cy="560763"/>
            </a:xfrm>
            <a:custGeom>
              <a:avLst/>
              <a:gdLst>
                <a:gd name="connsiteX0" fmla="*/ 206179 w 766983"/>
                <a:gd name="connsiteY0" fmla="*/ 82466 h 560763"/>
                <a:gd name="connsiteX1" fmla="*/ 0 w 766983"/>
                <a:gd name="connsiteY1" fmla="*/ 560763 h 560763"/>
                <a:gd name="connsiteX2" fmla="*/ 766983 w 766983"/>
                <a:gd name="connsiteY2" fmla="*/ 280382 h 560763"/>
                <a:gd name="connsiteX3" fmla="*/ 206179 w 766983"/>
                <a:gd name="connsiteY3" fmla="*/ 0 h 560763"/>
                <a:gd name="connsiteX4" fmla="*/ 206179 w 766983"/>
                <a:gd name="connsiteY4" fmla="*/ 82466 h 560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6983" h="560763">
                  <a:moveTo>
                    <a:pt x="206179" y="82466"/>
                  </a:moveTo>
                  <a:lnTo>
                    <a:pt x="0" y="560763"/>
                  </a:lnTo>
                  <a:lnTo>
                    <a:pt x="766983" y="280382"/>
                  </a:lnTo>
                  <a:lnTo>
                    <a:pt x="206179" y="0"/>
                  </a:lnTo>
                  <a:lnTo>
                    <a:pt x="206179" y="82466"/>
                  </a:lnTo>
                  <a:close/>
                </a:path>
              </a:pathLst>
            </a:cu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7145521" y="3762408"/>
              <a:ext cx="74224" cy="10720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050617" y="3650164"/>
              <a:ext cx="351453" cy="159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rot="10800000">
              <a:off x="6655431" y="3710928"/>
              <a:ext cx="253123" cy="19791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7152605" y="3949880"/>
              <a:ext cx="305124" cy="2513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5400000" flipH="1" flipV="1">
              <a:off x="7492523" y="3488266"/>
              <a:ext cx="305125" cy="14844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16200000" flipV="1">
              <a:off x="6977078" y="3331586"/>
              <a:ext cx="296876" cy="8247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5024013" y="4755995"/>
            <a:ext cx="4160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N(V) = (N(T1)+N(T2)+N(T3)+N(T4)) / 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76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Math Basics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Lighting Basics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Phong</a:t>
            </a:r>
            <a:r>
              <a:rPr lang="en-US" dirty="0" smtClean="0"/>
              <a:t>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8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lvl="1"/>
            <a:fld id="{02AC35DF-6D12-0E47-A06E-D9B653294CEF}" type="slidenum">
              <a:rPr lang="es-ES">
                <a:solidFill>
                  <a:srgbClr val="000000"/>
                </a:solidFill>
              </a:rPr>
              <a:pPr lvl="1"/>
              <a:t>24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614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Angel: Interactive Computer Graphics 5E © Addison-Wesley 2009</a:t>
            </a:r>
          </a:p>
        </p:txBody>
      </p:sp>
      <p:pic>
        <p:nvPicPr>
          <p:cNvPr id="6148" name="Picture 5" descr="AN06F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59313" y="3505200"/>
            <a:ext cx="3570287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Scattering </a:t>
            </a:r>
          </a:p>
        </p:txBody>
      </p:sp>
      <p:sp>
        <p:nvSpPr>
          <p:cNvPr id="61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Light strikes A </a:t>
            </a:r>
          </a:p>
          <a:p>
            <a:pPr lvl="1">
              <a:lnSpc>
                <a:spcPct val="90000"/>
              </a:lnSpc>
            </a:pPr>
            <a:r>
              <a:rPr lang="en-US"/>
              <a:t>Some scattered</a:t>
            </a:r>
          </a:p>
          <a:p>
            <a:pPr lvl="1">
              <a:lnSpc>
                <a:spcPct val="90000"/>
              </a:lnSpc>
            </a:pPr>
            <a:r>
              <a:rPr lang="en-US"/>
              <a:t>Some absorbed</a:t>
            </a:r>
          </a:p>
          <a:p>
            <a:pPr>
              <a:lnSpc>
                <a:spcPct val="90000"/>
              </a:lnSpc>
            </a:pPr>
            <a:r>
              <a:rPr lang="en-US"/>
              <a:t>Some of scattered light strikes B</a:t>
            </a:r>
          </a:p>
          <a:p>
            <a:pPr lvl="1">
              <a:lnSpc>
                <a:spcPct val="90000"/>
              </a:lnSpc>
            </a:pPr>
            <a:r>
              <a:rPr lang="en-US"/>
              <a:t>Some scattered</a:t>
            </a:r>
          </a:p>
          <a:p>
            <a:pPr lvl="1">
              <a:lnSpc>
                <a:spcPct val="90000"/>
              </a:lnSpc>
            </a:pPr>
            <a:r>
              <a:rPr lang="en-US"/>
              <a:t>Some absorbed</a:t>
            </a:r>
          </a:p>
          <a:p>
            <a:pPr>
              <a:lnSpc>
                <a:spcPct val="90000"/>
              </a:lnSpc>
            </a:pPr>
            <a:r>
              <a:rPr lang="en-US"/>
              <a:t>Some of this scattered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/>
              <a:t>light strikes A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/>
              <a:t>	and so on</a:t>
            </a:r>
          </a:p>
        </p:txBody>
      </p:sp>
    </p:spTree>
    <p:extLst>
      <p:ext uri="{BB962C8B-B14F-4D97-AF65-F5344CB8AC3E}">
        <p14:creationId xmlns:p14="http://schemas.microsoft.com/office/powerpoint/2010/main" val="121430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lvl="1"/>
            <a:fld id="{D4C4E9A1-F73C-E540-ADE3-56696684D393}" type="slidenum">
              <a:rPr lang="es-ES">
                <a:solidFill>
                  <a:srgbClr val="000000"/>
                </a:solidFill>
              </a:rPr>
              <a:pPr lvl="1"/>
              <a:t>25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717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Angel: Interactive Computer Graphics 5E © Addison-Wesley 2009</a:t>
            </a: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Effects</a:t>
            </a:r>
          </a:p>
        </p:txBody>
      </p:sp>
      <p:pic>
        <p:nvPicPr>
          <p:cNvPr id="7173" name="Picture 5" descr="AN06F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1981200"/>
            <a:ext cx="3846513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Line 6"/>
          <p:cNvSpPr>
            <a:spLocks noChangeShapeType="1"/>
          </p:cNvSpPr>
          <p:nvPr/>
        </p:nvSpPr>
        <p:spPr bwMode="auto">
          <a:xfrm flipH="1" flipV="1">
            <a:off x="5410200" y="3200400"/>
            <a:ext cx="685800" cy="1676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triangle" w="sm" len="sm"/>
          </a:ln>
        </p:spPr>
        <p:txBody>
          <a:bodyPr anchor="ctr" anchorCtr="1">
            <a:prstTxWarp prst="textNoShape">
              <a:avLst/>
            </a:prstTxWarp>
          </a:bodyPr>
          <a:lstStyle/>
          <a:p>
            <a:pPr defTabSz="914400" eaLnBrk="0" hangingPunct="0"/>
            <a:endParaRPr lang="en-US" sz="2400" smtClean="0">
              <a:solidFill>
                <a:srgbClr val="000000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4783138" y="4918075"/>
            <a:ext cx="2474912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Ctr="1">
            <a:prstTxWarp prst="textNoShape">
              <a:avLst/>
            </a:prstTxWarp>
            <a:spAutoFit/>
          </a:bodyPr>
          <a:lstStyle/>
          <a:p>
            <a:pPr defTabSz="914400" eaLnBrk="0" hangingPunct="0"/>
            <a:r>
              <a:rPr lang="en-US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translucent surface</a:t>
            </a:r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 flipH="1">
            <a:off x="5638800" y="2133600"/>
            <a:ext cx="990600" cy="533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triangle" w="sm" len="sm"/>
          </a:ln>
        </p:spPr>
        <p:txBody>
          <a:bodyPr anchor="ctr" anchorCtr="1">
            <a:prstTxWarp prst="textNoShape">
              <a:avLst/>
            </a:prstTxWarp>
          </a:bodyPr>
          <a:lstStyle/>
          <a:p>
            <a:pPr defTabSz="914400" eaLnBrk="0" hangingPunct="0"/>
            <a:endParaRPr lang="en-US" sz="2400" smtClean="0">
              <a:solidFill>
                <a:srgbClr val="000000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6248400" y="1676400"/>
            <a:ext cx="111601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Ctr="1">
            <a:prstTxWarp prst="textNoShape">
              <a:avLst/>
            </a:prstTxWarp>
            <a:spAutoFit/>
          </a:bodyPr>
          <a:lstStyle/>
          <a:p>
            <a:pPr defTabSz="914400" eaLnBrk="0" hangingPunct="0"/>
            <a:r>
              <a:rPr lang="en-US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shadow</a:t>
            </a:r>
          </a:p>
        </p:txBody>
      </p:sp>
      <p:sp>
        <p:nvSpPr>
          <p:cNvPr id="7178" name="Line 11"/>
          <p:cNvSpPr>
            <a:spLocks noChangeShapeType="1"/>
          </p:cNvSpPr>
          <p:nvPr/>
        </p:nvSpPr>
        <p:spPr bwMode="auto">
          <a:xfrm>
            <a:off x="3505200" y="2286000"/>
            <a:ext cx="6858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anchor="ctr" anchorCtr="1">
            <a:prstTxWarp prst="textNoShape">
              <a:avLst/>
            </a:prstTxWarp>
          </a:bodyPr>
          <a:lstStyle/>
          <a:p>
            <a:pPr defTabSz="914400" eaLnBrk="0" hangingPunct="0"/>
            <a:endParaRPr lang="en-US" sz="2400" smtClean="0">
              <a:solidFill>
                <a:srgbClr val="000000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179" name="Line 12"/>
          <p:cNvSpPr>
            <a:spLocks noChangeShapeType="1"/>
          </p:cNvSpPr>
          <p:nvPr/>
        </p:nvSpPr>
        <p:spPr bwMode="auto">
          <a:xfrm flipV="1">
            <a:off x="4495800" y="2590800"/>
            <a:ext cx="6858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anchor="ctr" anchorCtr="1">
            <a:prstTxWarp prst="textNoShape">
              <a:avLst/>
            </a:prstTxWarp>
          </a:bodyPr>
          <a:lstStyle/>
          <a:p>
            <a:pPr defTabSz="914400" eaLnBrk="0" hangingPunct="0"/>
            <a:endParaRPr lang="en-US" sz="2400" smtClean="0">
              <a:solidFill>
                <a:srgbClr val="000000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180" name="Line 13"/>
          <p:cNvSpPr>
            <a:spLocks noChangeShapeType="1"/>
          </p:cNvSpPr>
          <p:nvPr/>
        </p:nvSpPr>
        <p:spPr bwMode="auto">
          <a:xfrm>
            <a:off x="5181600" y="2590800"/>
            <a:ext cx="160020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anchor="ctr" anchorCtr="1">
            <a:prstTxWarp prst="textNoShape">
              <a:avLst/>
            </a:prstTxWarp>
          </a:bodyPr>
          <a:lstStyle/>
          <a:p>
            <a:pPr defTabSz="914400" eaLnBrk="0" hangingPunct="0"/>
            <a:endParaRPr lang="en-US" sz="2400" smtClean="0">
              <a:solidFill>
                <a:srgbClr val="000000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181" name="Line 14"/>
          <p:cNvSpPr>
            <a:spLocks noChangeShapeType="1"/>
          </p:cNvSpPr>
          <p:nvPr/>
        </p:nvSpPr>
        <p:spPr bwMode="auto">
          <a:xfrm flipH="1" flipV="1">
            <a:off x="6400800" y="3429000"/>
            <a:ext cx="457200" cy="990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triangle" w="sm" len="sm"/>
          </a:ln>
        </p:spPr>
        <p:txBody>
          <a:bodyPr anchor="ctr" anchorCtr="1">
            <a:prstTxWarp prst="textNoShape">
              <a:avLst/>
            </a:prstTxWarp>
          </a:bodyPr>
          <a:lstStyle/>
          <a:p>
            <a:pPr defTabSz="914400" eaLnBrk="0" hangingPunct="0"/>
            <a:endParaRPr lang="en-US" sz="2400" smtClean="0">
              <a:solidFill>
                <a:srgbClr val="000000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182" name="Text Box 15"/>
          <p:cNvSpPr txBox="1">
            <a:spLocks noChangeArrowheads="1"/>
          </p:cNvSpPr>
          <p:nvPr/>
        </p:nvSpPr>
        <p:spPr bwMode="auto">
          <a:xfrm>
            <a:off x="6172200" y="4343400"/>
            <a:ext cx="24384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Ctr="1">
            <a:prstTxWarp prst="textNoShape">
              <a:avLst/>
            </a:prstTxWarp>
            <a:spAutoFit/>
          </a:bodyPr>
          <a:lstStyle/>
          <a:p>
            <a:pPr defTabSz="914400" eaLnBrk="0" hangingPunct="0"/>
            <a:r>
              <a:rPr lang="en-US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multiple reflection</a:t>
            </a:r>
          </a:p>
        </p:txBody>
      </p:sp>
    </p:spTree>
    <p:extLst>
      <p:ext uri="{BB962C8B-B14F-4D97-AF65-F5344CB8AC3E}">
        <p14:creationId xmlns:p14="http://schemas.microsoft.com/office/powerpoint/2010/main" val="110804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lvl="1"/>
            <a:fld id="{5C989D9E-C306-B44C-B40B-A175CBBF33C0}" type="slidenum">
              <a:rPr lang="es-ES">
                <a:solidFill>
                  <a:srgbClr val="000000"/>
                </a:solidFill>
              </a:rPr>
              <a:pPr lvl="1"/>
              <a:t>26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59" y="228600"/>
            <a:ext cx="7828913" cy="990600"/>
          </a:xfrm>
        </p:spPr>
        <p:txBody>
          <a:bodyPr/>
          <a:lstStyle/>
          <a:p>
            <a:r>
              <a:rPr lang="en-US" dirty="0"/>
              <a:t>Local </a:t>
            </a:r>
            <a:r>
              <a:rPr lang="en-US" dirty="0" err="1"/>
              <a:t>vs</a:t>
            </a:r>
            <a:r>
              <a:rPr lang="en-US" dirty="0"/>
              <a:t> Global </a:t>
            </a:r>
            <a:r>
              <a:rPr lang="en-US" dirty="0" smtClean="0"/>
              <a:t>Rendering (1/2)</a:t>
            </a:r>
            <a:endParaRPr lang="en-US" dirty="0"/>
          </a:p>
        </p:txBody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Local rendering: when rendering one triangle, ignore the effects of other triangles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Global rendering: when rendering one triangle, consider the effects of other triangles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09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lvl="1"/>
            <a:fld id="{5C989D9E-C306-B44C-B40B-A175CBBF33C0}" type="slidenum">
              <a:rPr lang="es-ES">
                <a:solidFill>
                  <a:srgbClr val="000000"/>
                </a:solidFill>
              </a:rPr>
              <a:pPr lvl="1"/>
              <a:t>27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819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Angel: Interactive Computer Graphics 5E © Addison-Wesley 2009</a:t>
            </a:r>
          </a:p>
        </p:txBody>
      </p:sp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0691"/>
            <a:ext cx="8153400" cy="990600"/>
          </a:xfrm>
        </p:spPr>
        <p:txBody>
          <a:bodyPr/>
          <a:lstStyle/>
          <a:p>
            <a:r>
              <a:rPr lang="en-US" dirty="0"/>
              <a:t>Local </a:t>
            </a:r>
            <a:r>
              <a:rPr lang="en-US" dirty="0" err="1"/>
              <a:t>vs</a:t>
            </a:r>
            <a:r>
              <a:rPr lang="en-US" dirty="0"/>
              <a:t> Global </a:t>
            </a:r>
            <a:r>
              <a:rPr lang="en-US" dirty="0" smtClean="0"/>
              <a:t>Rendering (2/2)</a:t>
            </a:r>
            <a:endParaRPr lang="en-US" dirty="0"/>
          </a:p>
        </p:txBody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Correct shading requires a global calculation involving all objects and light sources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Incompatible with </a:t>
            </a:r>
            <a:r>
              <a:rPr lang="en-US" dirty="0" smtClean="0"/>
              <a:t>model </a:t>
            </a:r>
            <a:r>
              <a:rPr lang="en-US" dirty="0"/>
              <a:t>which shades each polygon independently (local rendering)</a:t>
            </a:r>
          </a:p>
          <a:p>
            <a:pPr>
              <a:lnSpc>
                <a:spcPct val="90000"/>
              </a:lnSpc>
            </a:pPr>
            <a:r>
              <a:rPr lang="en-US" dirty="0"/>
              <a:t>However, in computer graphics, especially real time graphics, we are happy if things “look right”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</a:t>
            </a:r>
            <a:r>
              <a:rPr lang="en-US" dirty="0" smtClean="0"/>
              <a:t>any </a:t>
            </a:r>
            <a:r>
              <a:rPr lang="en-US" dirty="0"/>
              <a:t>techniques </a:t>
            </a:r>
            <a:r>
              <a:rPr lang="en-US" dirty="0" smtClean="0"/>
              <a:t>exist for </a:t>
            </a:r>
            <a:r>
              <a:rPr lang="en-US" dirty="0"/>
              <a:t>approximating global </a:t>
            </a:r>
            <a:r>
              <a:rPr lang="en-US" dirty="0" smtClean="0"/>
              <a:t>effects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I.e., do local rendering, but bring in other knowledge to make it look like global rendering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68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lvl="1"/>
            <a:fld id="{77C4B03F-21DE-0840-9895-7060AC50EB97}" type="slidenum">
              <a:rPr lang="es-ES">
                <a:solidFill>
                  <a:srgbClr val="000000"/>
                </a:solidFill>
              </a:rPr>
              <a:pPr lvl="1"/>
              <a:t>28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Angel: Interactive Computer Graphics 5E © Addison-Wesley 2009</a:t>
            </a:r>
          </a:p>
        </p:txBody>
      </p:sp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Light-Material Interaction</a:t>
            </a:r>
          </a:p>
        </p:txBody>
      </p:sp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2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200"/>
              <a:t>Light that strikes an object is partially absorbed and partially scattered (reflected)</a:t>
            </a:r>
          </a:p>
          <a:p>
            <a:pPr>
              <a:lnSpc>
                <a:spcPct val="90000"/>
              </a:lnSpc>
            </a:pPr>
            <a:r>
              <a:rPr lang="en-US" sz="3200"/>
              <a:t>The amount reflected determines the color and brightness of the object</a:t>
            </a:r>
          </a:p>
          <a:p>
            <a:pPr lvl="1">
              <a:lnSpc>
                <a:spcPct val="90000"/>
              </a:lnSpc>
            </a:pPr>
            <a:r>
              <a:rPr lang="en-US"/>
              <a:t>A surface appears red under white light because the red component of the light is reflected and the rest is absorbed</a:t>
            </a:r>
          </a:p>
          <a:p>
            <a:pPr>
              <a:lnSpc>
                <a:spcPct val="90000"/>
              </a:lnSpc>
            </a:pPr>
            <a:r>
              <a:rPr lang="en-US" sz="3200"/>
              <a:t>The reflected light is scattered in a manner that depends on the smoothness and orientation of the surface</a:t>
            </a:r>
          </a:p>
        </p:txBody>
      </p:sp>
    </p:spTree>
    <p:extLst>
      <p:ext uri="{BB962C8B-B14F-4D97-AF65-F5344CB8AC3E}">
        <p14:creationId xmlns:p14="http://schemas.microsoft.com/office/powerpoint/2010/main" val="423518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lvl="1"/>
            <a:fld id="{446B52EB-4D58-FC45-90D4-376F175DD848}" type="slidenum">
              <a:rPr lang="es-ES">
                <a:solidFill>
                  <a:srgbClr val="000000"/>
                </a:solidFill>
              </a:rPr>
              <a:pPr lvl="1"/>
              <a:t>29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Angel: Interactive Computer Graphics 5E © Addison-Wesley 2009</a:t>
            </a:r>
          </a:p>
        </p:txBody>
      </p:sp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Light Sources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General light sources are difficult to work with because we must integrate light coming from all points on the source </a:t>
            </a:r>
          </a:p>
        </p:txBody>
      </p:sp>
      <p:pic>
        <p:nvPicPr>
          <p:cNvPr id="10246" name="Picture 5" descr="AN06F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3200400"/>
            <a:ext cx="4719638" cy="257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276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Proposed Change to </a:t>
            </a:r>
            <a:br>
              <a:rPr lang="en-US" dirty="0" smtClean="0"/>
            </a:br>
            <a:r>
              <a:rPr lang="en-US" dirty="0" smtClean="0"/>
              <a:t>Syllabus/Quiz </a:t>
            </a:r>
            <a:r>
              <a:rPr lang="en-US" dirty="0" smtClean="0"/>
              <a:t>Structure: YES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6548"/>
            <a:ext cx="9144000" cy="389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3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lvl="1"/>
            <a:fld id="{BE79C4A9-41FD-184C-98D1-E2CB80BEF74D}" type="slidenum">
              <a:rPr lang="es-ES">
                <a:solidFill>
                  <a:srgbClr val="000000"/>
                </a:solidFill>
              </a:rPr>
              <a:pPr lvl="1"/>
              <a:t>30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1126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Angel: Interactive Computer Graphics 5E © Addison-Wesley 2009</a:t>
            </a: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Simple Light Sources</a:t>
            </a:r>
          </a:p>
        </p:txBody>
      </p:sp>
      <p:sp>
        <p:nvSpPr>
          <p:cNvPr id="1126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source</a:t>
            </a:r>
          </a:p>
          <a:p>
            <a:pPr lvl="1"/>
            <a:r>
              <a:rPr lang="en-US" dirty="0"/>
              <a:t>Model with position and color</a:t>
            </a:r>
          </a:p>
          <a:p>
            <a:pPr lvl="1"/>
            <a:r>
              <a:rPr lang="en-US" dirty="0"/>
              <a:t>Distant source = infinite distance away (parallel)</a:t>
            </a:r>
          </a:p>
          <a:p>
            <a:r>
              <a:rPr lang="en-US" dirty="0"/>
              <a:t>Spotlight</a:t>
            </a:r>
          </a:p>
          <a:p>
            <a:pPr lvl="1"/>
            <a:r>
              <a:rPr lang="en-US" dirty="0"/>
              <a:t>Restrict light from ideal point </a:t>
            </a:r>
            <a:r>
              <a:rPr lang="en-US" dirty="0" smtClean="0"/>
              <a:t>source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(We will do point sources for 1F … and this class)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32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lvl="1"/>
            <a:fld id="{08E59538-5BBA-FE40-8E57-8B29F7B0333F}" type="slidenum">
              <a:rPr lang="es-ES"/>
              <a:pPr lvl="1"/>
              <a:t>31</a:t>
            </a:fld>
            <a:endParaRPr lang="es-ES"/>
          </a:p>
        </p:txBody>
      </p:sp>
      <p:sp>
        <p:nvSpPr>
          <p:cNvPr id="1229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Angel: Interactive Computer Graphics 5E © Addison-Wesley 2009</a:t>
            </a:r>
          </a:p>
        </p:txBody>
      </p:sp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Surface Types</a:t>
            </a:r>
          </a:p>
        </p:txBody>
      </p:sp>
      <p:sp>
        <p:nvSpPr>
          <p:cNvPr id="1229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700" dirty="0"/>
              <a:t>The smoother a surface, the more reflected light is concentrated in the </a:t>
            </a:r>
            <a:r>
              <a:rPr lang="en-US" sz="2700" dirty="0" smtClean="0"/>
              <a:t>direction that </a:t>
            </a:r>
            <a:r>
              <a:rPr lang="en-US" sz="2700" dirty="0"/>
              <a:t>a perfect mirror would </a:t>
            </a:r>
            <a:r>
              <a:rPr lang="en-US" sz="2700" dirty="0" smtClean="0"/>
              <a:t>reflect </a:t>
            </a:r>
            <a:r>
              <a:rPr lang="en-US" sz="2700" dirty="0"/>
              <a:t>the light</a:t>
            </a:r>
          </a:p>
          <a:p>
            <a:r>
              <a:rPr lang="en-US" sz="2700" dirty="0"/>
              <a:t>A very rough surface scatters light in all directions</a:t>
            </a:r>
          </a:p>
        </p:txBody>
      </p:sp>
      <p:pic>
        <p:nvPicPr>
          <p:cNvPr id="12294" name="Picture 5" descr="AN06F04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3962400"/>
            <a:ext cx="2568575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7" descr="AN06F04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3657600"/>
            <a:ext cx="2522538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1636713" y="5713413"/>
            <a:ext cx="2268537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Ctr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charset="0"/>
              </a:rPr>
              <a:t>smooth surface</a:t>
            </a: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5486400" y="5638800"/>
            <a:ext cx="204946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Ctr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charset="0"/>
              </a:rPr>
              <a:t>rough surface</a:t>
            </a:r>
          </a:p>
        </p:txBody>
      </p:sp>
    </p:spTree>
    <p:extLst>
      <p:ext uri="{BB962C8B-B14F-4D97-AF65-F5344CB8AC3E}">
        <p14:creationId xmlns:p14="http://schemas.microsoft.com/office/powerpoint/2010/main" val="218402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492989"/>
            <a:ext cx="8153400" cy="4495800"/>
          </a:xfrm>
        </p:spPr>
        <p:txBody>
          <a:bodyPr/>
          <a:lstStyle/>
          <a:p>
            <a:r>
              <a:rPr lang="en-US" dirty="0" smtClean="0"/>
              <a:t>Our goal:</a:t>
            </a:r>
          </a:p>
          <a:p>
            <a:pPr lvl="1"/>
            <a:r>
              <a:rPr lang="en-US" dirty="0" smtClean="0"/>
              <a:t>For each pixel, calculate a shading factor</a:t>
            </a:r>
          </a:p>
          <a:p>
            <a:pPr lvl="1"/>
            <a:r>
              <a:rPr lang="en-US" dirty="0" smtClean="0"/>
              <a:t>Shading factor typically between 0 and 1, but sometimes &gt;1</a:t>
            </a:r>
          </a:p>
          <a:p>
            <a:pPr lvl="2"/>
            <a:r>
              <a:rPr lang="en-US" dirty="0" smtClean="0"/>
              <a:t>Shading &gt;1 makes a surface more white</a:t>
            </a:r>
          </a:p>
          <a:p>
            <a:r>
              <a:rPr lang="en-US" dirty="0" smtClean="0"/>
              <a:t>3 types of lighting to consider:</a:t>
            </a:r>
          </a:p>
          <a:p>
            <a:pPr lvl="1"/>
            <a:r>
              <a:rPr lang="en-US" dirty="0" smtClean="0"/>
              <a:t>Ambient</a:t>
            </a:r>
          </a:p>
          <a:p>
            <a:pPr lvl="1"/>
            <a:r>
              <a:rPr lang="en-US" dirty="0" smtClean="0"/>
              <a:t>Diffuse</a:t>
            </a:r>
          </a:p>
          <a:p>
            <a:pPr lvl="1"/>
            <a:r>
              <a:rPr lang="en-US" dirty="0" err="1" smtClean="0"/>
              <a:t>Specular</a:t>
            </a:r>
            <a:r>
              <a:rPr lang="en-US" dirty="0" smtClean="0"/>
              <a:t> </a:t>
            </a:r>
          </a:p>
          <a:p>
            <a:pPr lvl="1"/>
            <a:endParaRPr lang="en-US" dirty="0"/>
          </a:p>
        </p:txBody>
      </p:sp>
      <p:pic>
        <p:nvPicPr>
          <p:cNvPr id="11" name="Picture 5" descr="AN06F04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8379" y="5783600"/>
            <a:ext cx="1639196" cy="103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AN06F04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29078" y="4565683"/>
            <a:ext cx="1648497" cy="1227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4157977" y="6300788"/>
            <a:ext cx="2268537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Ctr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 charset="0"/>
              </a:rPr>
              <a:t>smooth surface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4863169" y="5014401"/>
            <a:ext cx="204946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Ctr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 charset="0"/>
              </a:rPr>
              <a:t>rough surface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51770" y="4276693"/>
            <a:ext cx="1827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Light </a:t>
            </a:r>
            <a:r>
              <a:rPr lang="en-US" dirty="0" err="1" smtClean="0"/>
              <a:t>everwhere</a:t>
            </a:r>
            <a:endParaRPr lang="en-US" dirty="0"/>
          </a:p>
        </p:txBody>
      </p:sp>
      <p:cxnSp>
        <p:nvCxnSpPr>
          <p:cNvPr id="20" name="Straight Arrow Connector 19"/>
          <p:cNvCxnSpPr>
            <a:endCxn id="18" idx="1"/>
          </p:cNvCxnSpPr>
          <p:nvPr/>
        </p:nvCxnSpPr>
        <p:spPr>
          <a:xfrm flipV="1">
            <a:off x="2556609" y="4461359"/>
            <a:ext cx="1095161" cy="1043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432902" y="5014401"/>
            <a:ext cx="1105115" cy="2138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556609" y="5471601"/>
            <a:ext cx="781770" cy="3119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912632" y="4276693"/>
            <a:ext cx="2035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FF0000"/>
                </a:solidFill>
              </a:rPr>
              <a:t>Our game plan: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Calculate all 3 and combine them.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28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022" y="123698"/>
            <a:ext cx="7378816" cy="990600"/>
          </a:xfrm>
        </p:spPr>
        <p:txBody>
          <a:bodyPr/>
          <a:lstStyle/>
          <a:p>
            <a:r>
              <a:rPr lang="en-US" dirty="0" smtClean="0"/>
              <a:t>How to handle shading values greater than 1?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Color at pixel = (1.0, 0.4, 0.8)</a:t>
            </a:r>
          </a:p>
          <a:p>
            <a:r>
              <a:rPr lang="en-US" dirty="0" smtClean="0"/>
              <a:t>Shading value = 0.5</a:t>
            </a:r>
          </a:p>
          <a:p>
            <a:pPr lvl="1"/>
            <a:r>
              <a:rPr lang="en-US" dirty="0" smtClean="0"/>
              <a:t>Easy!</a:t>
            </a:r>
          </a:p>
          <a:p>
            <a:pPr lvl="1"/>
            <a:r>
              <a:rPr lang="en-US" dirty="0" smtClean="0"/>
              <a:t>Color = (0.5, 0.2, 0.4)</a:t>
            </a:r>
            <a:r>
              <a:rPr lang="en-US" dirty="0" smtClean="0">
                <a:sym typeface="Wingdings"/>
              </a:rPr>
              <a:t> (128, 52, 103)</a:t>
            </a:r>
            <a:endParaRPr lang="en-US" dirty="0" smtClean="0"/>
          </a:p>
          <a:p>
            <a:r>
              <a:rPr lang="en-US" dirty="0" smtClean="0"/>
              <a:t>Shading value = 2.0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Color = (1.0, 0.8, 1.0)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(255, 204, 255)</a:t>
            </a:r>
          </a:p>
          <a:p>
            <a:r>
              <a:rPr lang="en-US" dirty="0" err="1" smtClean="0">
                <a:sym typeface="Wingdings"/>
              </a:rPr>
              <a:t>Color_R</a:t>
            </a:r>
            <a:r>
              <a:rPr lang="en-US" dirty="0" smtClean="0">
                <a:sym typeface="Wingdings"/>
              </a:rPr>
              <a:t> = 255*min(1, R*</a:t>
            </a:r>
            <a:r>
              <a:rPr lang="en-US" dirty="0" err="1" smtClean="0">
                <a:sym typeface="Wingdings"/>
              </a:rPr>
              <a:t>shading_value</a:t>
            </a:r>
            <a:r>
              <a:rPr lang="en-US" dirty="0" smtClean="0">
                <a:sym typeface="Wingdings"/>
              </a:rPr>
              <a:t>)</a:t>
            </a:r>
          </a:p>
          <a:p>
            <a:r>
              <a:rPr lang="en-US" dirty="0" smtClean="0">
                <a:sym typeface="Wingdings"/>
              </a:rPr>
              <a:t>This is how bright lights makes things whiter and whiter.</a:t>
            </a:r>
          </a:p>
          <a:p>
            <a:pPr lvl="1"/>
            <a:r>
              <a:rPr lang="en-US" dirty="0" smtClean="0">
                <a:sym typeface="Wingdings"/>
              </a:rPr>
              <a:t>But it won’t put in colors that aren’t there.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12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Ambient Lighting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Ambient light</a:t>
            </a:r>
          </a:p>
          <a:p>
            <a:pPr lvl="1"/>
            <a:r>
              <a:rPr lang="en-US" dirty="0" smtClean="0"/>
              <a:t>Same amount of light everywhere in scene</a:t>
            </a:r>
          </a:p>
          <a:p>
            <a:pPr lvl="1"/>
            <a:r>
              <a:rPr lang="en-US" dirty="0" smtClean="0"/>
              <a:t>Can model contribution of many sources and reflecting surfaces</a:t>
            </a:r>
          </a:p>
          <a:p>
            <a:endParaRPr lang="en-US" dirty="0"/>
          </a:p>
        </p:txBody>
      </p:sp>
      <p:pic>
        <p:nvPicPr>
          <p:cNvPr id="4" name="Picture 3" descr="allTriangl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658" y="3166658"/>
            <a:ext cx="3691342" cy="36913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78277" y="4131499"/>
            <a:ext cx="22313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Surface lit with ambient lighting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03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Lambertian</a:t>
            </a:r>
            <a:r>
              <a:rPr lang="en-US" dirty="0" smtClean="0"/>
              <a:t> Surface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Perfectly diffuse reflector</a:t>
            </a:r>
          </a:p>
          <a:p>
            <a:r>
              <a:rPr lang="en-US" dirty="0" smtClean="0"/>
              <a:t>Light scattered </a:t>
            </a:r>
            <a:r>
              <a:rPr lang="en-US" u="sng" dirty="0" smtClean="0"/>
              <a:t>equally</a:t>
            </a:r>
            <a:r>
              <a:rPr lang="en-US" dirty="0" smtClean="0"/>
              <a:t> in all directions</a:t>
            </a:r>
          </a:p>
          <a:p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1665919" y="3339835"/>
            <a:ext cx="5682270" cy="2523431"/>
          </a:xfrm>
          <a:custGeom>
            <a:avLst/>
            <a:gdLst>
              <a:gd name="connsiteX0" fmla="*/ 0 w 3422557"/>
              <a:gd name="connsiteY0" fmla="*/ 1269962 h 1641055"/>
              <a:gd name="connsiteX1" fmla="*/ 197931 w 3422557"/>
              <a:gd name="connsiteY1" fmla="*/ 964841 h 1641055"/>
              <a:gd name="connsiteX2" fmla="*/ 338133 w 3422557"/>
              <a:gd name="connsiteY2" fmla="*/ 1072046 h 1641055"/>
              <a:gd name="connsiteX3" fmla="*/ 1063880 w 3422557"/>
              <a:gd name="connsiteY3" fmla="*/ 898869 h 1641055"/>
              <a:gd name="connsiteX4" fmla="*/ 1278305 w 3422557"/>
              <a:gd name="connsiteY4" fmla="*/ 1088539 h 1641055"/>
              <a:gd name="connsiteX5" fmla="*/ 1344282 w 3422557"/>
              <a:gd name="connsiteY5" fmla="*/ 461804 h 1641055"/>
              <a:gd name="connsiteX6" fmla="*/ 1435000 w 3422557"/>
              <a:gd name="connsiteY6" fmla="*/ 733939 h 1641055"/>
              <a:gd name="connsiteX7" fmla="*/ 2432902 w 3422557"/>
              <a:gd name="connsiteY7" fmla="*/ 544269 h 1641055"/>
              <a:gd name="connsiteX8" fmla="*/ 2713305 w 3422557"/>
              <a:gd name="connsiteY8" fmla="*/ 0 h 1641055"/>
              <a:gd name="connsiteX9" fmla="*/ 3422557 w 3422557"/>
              <a:gd name="connsiteY9" fmla="*/ 0 h 1641055"/>
              <a:gd name="connsiteX10" fmla="*/ 3406063 w 3422557"/>
              <a:gd name="connsiteY10" fmla="*/ 1542097 h 1641055"/>
              <a:gd name="connsiteX11" fmla="*/ 16495 w 3422557"/>
              <a:gd name="connsiteY11" fmla="*/ 1641055 h 1641055"/>
              <a:gd name="connsiteX12" fmla="*/ 0 w 3422557"/>
              <a:gd name="connsiteY12" fmla="*/ 1269962 h 164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22557" h="1641055">
                <a:moveTo>
                  <a:pt x="0" y="1269962"/>
                </a:moveTo>
                <a:lnTo>
                  <a:pt x="197931" y="964841"/>
                </a:lnTo>
                <a:lnTo>
                  <a:pt x="338133" y="1072046"/>
                </a:lnTo>
                <a:lnTo>
                  <a:pt x="1063880" y="898869"/>
                </a:lnTo>
                <a:lnTo>
                  <a:pt x="1278305" y="1088539"/>
                </a:lnTo>
                <a:lnTo>
                  <a:pt x="1344282" y="461804"/>
                </a:lnTo>
                <a:lnTo>
                  <a:pt x="1435000" y="733939"/>
                </a:lnTo>
                <a:lnTo>
                  <a:pt x="2432902" y="544269"/>
                </a:lnTo>
                <a:lnTo>
                  <a:pt x="2713305" y="0"/>
                </a:lnTo>
                <a:lnTo>
                  <a:pt x="3422557" y="0"/>
                </a:lnTo>
                <a:lnTo>
                  <a:pt x="3406063" y="1542097"/>
                </a:lnTo>
                <a:lnTo>
                  <a:pt x="16495" y="1641055"/>
                </a:lnTo>
                <a:lnTo>
                  <a:pt x="0" y="1269962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612" y="6488668"/>
            <a:ext cx="4352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inspired by Ed Angel Computer Graphics Book</a:t>
            </a:r>
            <a:endParaRPr lang="en-US" sz="1400" dirty="0"/>
          </a:p>
        </p:txBody>
      </p:sp>
      <p:sp>
        <p:nvSpPr>
          <p:cNvPr id="6" name="Sun 5"/>
          <p:cNvSpPr/>
          <p:nvPr/>
        </p:nvSpPr>
        <p:spPr>
          <a:xfrm>
            <a:off x="824713" y="3047084"/>
            <a:ext cx="701005" cy="585502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rot="16200000" flipH="1">
            <a:off x="872185" y="4046952"/>
            <a:ext cx="1364796" cy="5360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 flipV="1">
            <a:off x="263912" y="4997382"/>
            <a:ext cx="1558705" cy="1524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1434959" y="3636576"/>
            <a:ext cx="1216363" cy="120837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2461789" y="4514960"/>
            <a:ext cx="519529" cy="14844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438950" y="3480184"/>
            <a:ext cx="2416758" cy="10760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315344" y="4556198"/>
            <a:ext cx="540364" cy="136064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525718" y="3339835"/>
            <a:ext cx="3884396" cy="87412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5405991" y="3900597"/>
            <a:ext cx="474209" cy="31336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438950" y="3195519"/>
            <a:ext cx="4564957" cy="43706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10800000">
            <a:off x="5512028" y="3195518"/>
            <a:ext cx="491879" cy="4370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822617" y="4997382"/>
            <a:ext cx="5525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Extreme zoom-in of part of a diffuse surface … light is scattered in all directions</a:t>
            </a:r>
          </a:p>
          <a:p>
            <a:endParaRPr lang="en-US" dirty="0" smtClean="0"/>
          </a:p>
          <a:p>
            <a:r>
              <a:rPr lang="en-US" dirty="0" smtClean="0"/>
              <a:t>(this image shows 5 of the directions)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43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Diffuse Lighting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72069" y="3908844"/>
            <a:ext cx="4016349" cy="12534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Lambertian</a:t>
            </a:r>
            <a:r>
              <a:rPr lang="en-US" sz="2800" dirty="0" smtClean="0">
                <a:solidFill>
                  <a:schemeClr val="tx1"/>
                </a:solidFill>
              </a:rPr>
              <a:t> Surface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Sun 4"/>
          <p:cNvSpPr/>
          <p:nvPr/>
        </p:nvSpPr>
        <p:spPr>
          <a:xfrm>
            <a:off x="915431" y="1616315"/>
            <a:ext cx="1080373" cy="1080292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endCxn id="4" idx="0"/>
          </p:cNvCxnSpPr>
          <p:nvPr/>
        </p:nvCxnSpPr>
        <p:spPr>
          <a:xfrm>
            <a:off x="1995804" y="2317268"/>
            <a:ext cx="2684440" cy="15915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" idx="0"/>
          </p:cNvCxnSpPr>
          <p:nvPr/>
        </p:nvCxnSpPr>
        <p:spPr>
          <a:xfrm rot="5400000" flipH="1" flipV="1">
            <a:off x="3991661" y="3220261"/>
            <a:ext cx="137716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786935" y="2163139"/>
            <a:ext cx="1788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Normal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05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Diffuse Lighting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71275" y="3908844"/>
            <a:ext cx="4016349" cy="12534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Lambertian</a:t>
            </a:r>
            <a:r>
              <a:rPr lang="en-US" sz="2800" dirty="0" smtClean="0">
                <a:solidFill>
                  <a:schemeClr val="tx1"/>
                </a:solidFill>
              </a:rPr>
              <a:t> Surface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Sun 4"/>
          <p:cNvSpPr/>
          <p:nvPr/>
        </p:nvSpPr>
        <p:spPr>
          <a:xfrm>
            <a:off x="263908" y="3155857"/>
            <a:ext cx="1080373" cy="1080292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343487" y="3842868"/>
            <a:ext cx="3335963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" idx="0"/>
          </p:cNvCxnSpPr>
          <p:nvPr/>
        </p:nvCxnSpPr>
        <p:spPr>
          <a:xfrm rot="5400000" flipH="1" flipV="1">
            <a:off x="3990867" y="3220261"/>
            <a:ext cx="137716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786935" y="2163139"/>
            <a:ext cx="1788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Normal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40510" y="5574638"/>
            <a:ext cx="5676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No light reflects off the (top) surface</a:t>
            </a:r>
          </a:p>
          <a:p>
            <a:pPr algn="ctr"/>
            <a:r>
              <a:rPr lang="en-US" dirty="0" smtClean="0"/>
              <a:t>(Light direction and surface normal are perpendicular)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44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Diffuse Lighting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71275" y="3908844"/>
            <a:ext cx="4016349" cy="12534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Lambertian</a:t>
            </a:r>
            <a:r>
              <a:rPr lang="en-US" sz="2800" dirty="0" smtClean="0">
                <a:solidFill>
                  <a:schemeClr val="tx1"/>
                </a:solidFill>
              </a:rPr>
              <a:t> Surface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Sun 4"/>
          <p:cNvSpPr/>
          <p:nvPr/>
        </p:nvSpPr>
        <p:spPr>
          <a:xfrm>
            <a:off x="4343874" y="1082847"/>
            <a:ext cx="1080373" cy="1080292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rot="16200000" flipH="1" flipV="1">
            <a:off x="4050682" y="3067391"/>
            <a:ext cx="1681317" cy="158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" idx="0"/>
          </p:cNvCxnSpPr>
          <p:nvPr/>
        </p:nvCxnSpPr>
        <p:spPr>
          <a:xfrm rot="5400000" flipH="1" flipV="1">
            <a:off x="3990867" y="3220261"/>
            <a:ext cx="137716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90449" y="2532471"/>
            <a:ext cx="1788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Normal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45249" y="5251472"/>
            <a:ext cx="5069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When the light squarely hits the surface, then that’s when the most light is reflected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02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Diffuse Lighting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71275" y="3908844"/>
            <a:ext cx="4016349" cy="12534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Lambertian</a:t>
            </a:r>
            <a:r>
              <a:rPr lang="en-US" sz="2800" dirty="0" smtClean="0">
                <a:solidFill>
                  <a:schemeClr val="tx1"/>
                </a:solidFill>
              </a:rPr>
              <a:t> Surface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Sun 4"/>
          <p:cNvSpPr/>
          <p:nvPr/>
        </p:nvSpPr>
        <p:spPr>
          <a:xfrm>
            <a:off x="2131088" y="1622993"/>
            <a:ext cx="1080373" cy="1080292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endCxn id="4" idx="0"/>
          </p:cNvCxnSpPr>
          <p:nvPr/>
        </p:nvCxnSpPr>
        <p:spPr>
          <a:xfrm>
            <a:off x="3076178" y="2703285"/>
            <a:ext cx="1603272" cy="120555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" idx="0"/>
          </p:cNvCxnSpPr>
          <p:nvPr/>
        </p:nvCxnSpPr>
        <p:spPr>
          <a:xfrm rot="5400000" flipH="1" flipV="1">
            <a:off x="3990867" y="3220261"/>
            <a:ext cx="137716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45249" y="5251472"/>
            <a:ext cx="5069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How much light should be reflected in this case?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68270" y="5620804"/>
            <a:ext cx="50699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A: </a:t>
            </a:r>
            <a:r>
              <a:rPr lang="en-US" u="sng" dirty="0" err="1" smtClean="0"/>
              <a:t>cos(α</a:t>
            </a:r>
            <a:r>
              <a:rPr lang="en-US" u="sng" dirty="0" smtClean="0"/>
              <a:t>)</a:t>
            </a:r>
          </a:p>
          <a:p>
            <a:pPr algn="ctr"/>
            <a:r>
              <a:rPr lang="en-US" dirty="0" smtClean="0"/>
              <a:t>And note that: </a:t>
            </a:r>
          </a:p>
          <a:p>
            <a:pPr algn="ctr"/>
            <a:r>
              <a:rPr lang="en-US" dirty="0" smtClean="0"/>
              <a:t>cos(0) = 1</a:t>
            </a:r>
          </a:p>
          <a:p>
            <a:pPr algn="ctr"/>
            <a:r>
              <a:rPr lang="en-US" dirty="0" smtClean="0"/>
              <a:t>cos(90) = 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351900" y="2684871"/>
            <a:ext cx="351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496781" y="3206603"/>
            <a:ext cx="3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209467" y="3214128"/>
            <a:ext cx="318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α</a:t>
            </a:r>
            <a:endParaRPr lang="en-US" dirty="0"/>
          </a:p>
        </p:txBody>
      </p:sp>
      <p:sp>
        <p:nvSpPr>
          <p:cNvPr id="18" name="Freeform 17"/>
          <p:cNvSpPr/>
          <p:nvPr/>
        </p:nvSpPr>
        <p:spPr>
          <a:xfrm>
            <a:off x="4310279" y="3498140"/>
            <a:ext cx="368377" cy="155589"/>
          </a:xfrm>
          <a:custGeom>
            <a:avLst/>
            <a:gdLst>
              <a:gd name="connsiteX0" fmla="*/ 0 w 368377"/>
              <a:gd name="connsiteY0" fmla="*/ 116809 h 155589"/>
              <a:gd name="connsiteX1" fmla="*/ 232659 w 368377"/>
              <a:gd name="connsiteY1" fmla="*/ 469 h 155589"/>
              <a:gd name="connsiteX2" fmla="*/ 368377 w 368377"/>
              <a:gd name="connsiteY2" fmla="*/ 155589 h 155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8377" h="155589">
                <a:moveTo>
                  <a:pt x="0" y="116809"/>
                </a:moveTo>
                <a:cubicBezTo>
                  <a:pt x="85631" y="55407"/>
                  <a:pt x="171263" y="-5994"/>
                  <a:pt x="232659" y="469"/>
                </a:cubicBezTo>
                <a:cubicBezTo>
                  <a:pt x="294055" y="6932"/>
                  <a:pt x="331216" y="81260"/>
                  <a:pt x="368377" y="15558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496781" y="2163139"/>
            <a:ext cx="1788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Normal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52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054" y="1600200"/>
            <a:ext cx="89154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Abhishek and I are working hard on preparing Project 2 (OpenGL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Quite frankly not going as well as we thought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Projects will start coming faster</a:t>
            </a:r>
          </a:p>
          <a:p>
            <a:pPr lvl="1"/>
            <a:r>
              <a:rPr lang="en-US" dirty="0" smtClean="0"/>
              <a:t>Want there to time to do great final projects</a:t>
            </a:r>
          </a:p>
          <a:p>
            <a:r>
              <a:rPr lang="en-US" dirty="0" smtClean="0"/>
              <a:t>1E, 1F: simpler coding, harder </a:t>
            </a:r>
            <a:r>
              <a:rPr lang="en-US" dirty="0" smtClean="0"/>
              <a:t>concepts</a:t>
            </a:r>
          </a:p>
          <a:p>
            <a:r>
              <a:rPr lang="en-US" dirty="0" smtClean="0"/>
              <a:t>Cannot finish shading today</a:t>
            </a:r>
          </a:p>
          <a:p>
            <a:pPr lvl="1"/>
            <a:r>
              <a:rPr lang="en-US" dirty="0" smtClean="0"/>
              <a:t>Also have another activity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22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Diffuse Lighting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71275" y="3908844"/>
            <a:ext cx="4016349" cy="12534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Lambertian</a:t>
            </a:r>
            <a:r>
              <a:rPr lang="en-US" sz="2800" dirty="0" smtClean="0">
                <a:solidFill>
                  <a:schemeClr val="tx1"/>
                </a:solidFill>
              </a:rPr>
              <a:t> Surface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Sun 4"/>
          <p:cNvSpPr/>
          <p:nvPr/>
        </p:nvSpPr>
        <p:spPr>
          <a:xfrm>
            <a:off x="2131088" y="1622993"/>
            <a:ext cx="1080373" cy="1080292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endCxn id="4" idx="0"/>
          </p:cNvCxnSpPr>
          <p:nvPr/>
        </p:nvCxnSpPr>
        <p:spPr>
          <a:xfrm>
            <a:off x="3076178" y="2703285"/>
            <a:ext cx="1603272" cy="120555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" idx="0"/>
          </p:cNvCxnSpPr>
          <p:nvPr/>
        </p:nvCxnSpPr>
        <p:spPr>
          <a:xfrm rot="5400000" flipH="1" flipV="1">
            <a:off x="3990867" y="3220261"/>
            <a:ext cx="137716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496781" y="2163139"/>
            <a:ext cx="1788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Normal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45249" y="5251472"/>
            <a:ext cx="5466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How much light makes it to viewer V1?  Viewer V2?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855603" y="5686780"/>
            <a:ext cx="6094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A: </a:t>
            </a:r>
            <a:r>
              <a:rPr lang="en-US" u="sng" dirty="0" err="1" smtClean="0"/>
              <a:t>cos(α</a:t>
            </a:r>
            <a:r>
              <a:rPr lang="en-US" u="sng" dirty="0" smtClean="0"/>
              <a:t>) for both</a:t>
            </a:r>
          </a:p>
          <a:p>
            <a:pPr algn="ctr"/>
            <a:r>
              <a:rPr lang="en-US" dirty="0" err="1" smtClean="0"/>
              <a:t>Lambertian</a:t>
            </a:r>
            <a:r>
              <a:rPr lang="en-US" dirty="0" smtClean="0"/>
              <a:t> surfaces reflect light equally in all directions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51900" y="2684871"/>
            <a:ext cx="351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496781" y="3206603"/>
            <a:ext cx="3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209467" y="3214128"/>
            <a:ext cx="318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α</a:t>
            </a:r>
            <a:endParaRPr lang="en-US" dirty="0"/>
          </a:p>
        </p:txBody>
      </p:sp>
      <p:sp>
        <p:nvSpPr>
          <p:cNvPr id="18" name="Freeform 17"/>
          <p:cNvSpPr/>
          <p:nvPr/>
        </p:nvSpPr>
        <p:spPr>
          <a:xfrm>
            <a:off x="4310279" y="3498140"/>
            <a:ext cx="368377" cy="155589"/>
          </a:xfrm>
          <a:custGeom>
            <a:avLst/>
            <a:gdLst>
              <a:gd name="connsiteX0" fmla="*/ 0 w 368377"/>
              <a:gd name="connsiteY0" fmla="*/ 116809 h 155589"/>
              <a:gd name="connsiteX1" fmla="*/ 232659 w 368377"/>
              <a:gd name="connsiteY1" fmla="*/ 469 h 155589"/>
              <a:gd name="connsiteX2" fmla="*/ 368377 w 368377"/>
              <a:gd name="connsiteY2" fmla="*/ 155589 h 155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8377" h="155589">
                <a:moveTo>
                  <a:pt x="0" y="116809"/>
                </a:moveTo>
                <a:cubicBezTo>
                  <a:pt x="85631" y="55407"/>
                  <a:pt x="171263" y="-5994"/>
                  <a:pt x="232659" y="469"/>
                </a:cubicBezTo>
                <a:cubicBezTo>
                  <a:pt x="294055" y="6932"/>
                  <a:pt x="331216" y="81260"/>
                  <a:pt x="368377" y="15558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>
            <a:stCxn id="4" idx="0"/>
          </p:cNvCxnSpPr>
          <p:nvPr/>
        </p:nvCxnSpPr>
        <p:spPr>
          <a:xfrm rot="5400000" flipH="1" flipV="1">
            <a:off x="4393329" y="2331255"/>
            <a:ext cx="1863711" cy="12914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970919" y="1695537"/>
            <a:ext cx="47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V1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4" idx="0"/>
          </p:cNvCxnSpPr>
          <p:nvPr/>
        </p:nvCxnSpPr>
        <p:spPr>
          <a:xfrm rot="5400000" flipH="1" flipV="1">
            <a:off x="4876914" y="2335008"/>
            <a:ext cx="1376373" cy="17713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450751" y="2315539"/>
            <a:ext cx="47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34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Diffuse Lighting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Diffuse light</a:t>
            </a:r>
          </a:p>
          <a:p>
            <a:pPr lvl="1"/>
            <a:r>
              <a:rPr lang="en-US" dirty="0" smtClean="0"/>
              <a:t>Light distributed evenly in all directions, but amount of light depends on orientation of triangles with respect to light source.</a:t>
            </a:r>
          </a:p>
          <a:p>
            <a:pPr lvl="1"/>
            <a:r>
              <a:rPr lang="en-US" dirty="0" smtClean="0"/>
              <a:t>Different for each triangle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94754" y="4777830"/>
            <a:ext cx="223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Surface lit with diffuse lighting only</a:t>
            </a:r>
            <a:endParaRPr lang="en-US" dirty="0"/>
          </a:p>
        </p:txBody>
      </p:sp>
      <p:pic>
        <p:nvPicPr>
          <p:cNvPr id="6" name="Picture 5" descr="allTriangl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136" y="2985235"/>
            <a:ext cx="3872765" cy="387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01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337581" cy="990600"/>
          </a:xfrm>
        </p:spPr>
        <p:txBody>
          <a:bodyPr/>
          <a:lstStyle/>
          <a:p>
            <a:r>
              <a:rPr lang="en-US" dirty="0" smtClean="0"/>
              <a:t>SLIDE REPEAT: Diffuse Lighting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71275" y="3908844"/>
            <a:ext cx="4016349" cy="12534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Lambertian</a:t>
            </a:r>
            <a:r>
              <a:rPr lang="en-US" sz="2800" dirty="0" smtClean="0">
                <a:solidFill>
                  <a:schemeClr val="tx1"/>
                </a:solidFill>
              </a:rPr>
              <a:t> Surface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Sun 4"/>
          <p:cNvSpPr/>
          <p:nvPr/>
        </p:nvSpPr>
        <p:spPr>
          <a:xfrm>
            <a:off x="2131088" y="1622993"/>
            <a:ext cx="1080373" cy="1080292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endCxn id="4" idx="0"/>
          </p:cNvCxnSpPr>
          <p:nvPr/>
        </p:nvCxnSpPr>
        <p:spPr>
          <a:xfrm>
            <a:off x="3076178" y="2703285"/>
            <a:ext cx="1603272" cy="120555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" idx="0"/>
          </p:cNvCxnSpPr>
          <p:nvPr/>
        </p:nvCxnSpPr>
        <p:spPr>
          <a:xfrm rot="5400000" flipH="1" flipV="1">
            <a:off x="3990867" y="3220261"/>
            <a:ext cx="137716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496781" y="2163139"/>
            <a:ext cx="1788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Normal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45249" y="5251472"/>
            <a:ext cx="5466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How much light makes it to viewer V1?  Viewer V2?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855603" y="5686780"/>
            <a:ext cx="6094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A: </a:t>
            </a:r>
            <a:r>
              <a:rPr lang="en-US" u="sng" dirty="0" err="1" smtClean="0"/>
              <a:t>cos(α</a:t>
            </a:r>
            <a:r>
              <a:rPr lang="en-US" u="sng" dirty="0" smtClean="0"/>
              <a:t>) for both</a:t>
            </a:r>
          </a:p>
          <a:p>
            <a:pPr algn="ctr"/>
            <a:r>
              <a:rPr lang="en-US" dirty="0" err="1" smtClean="0"/>
              <a:t>Lambertian</a:t>
            </a:r>
            <a:r>
              <a:rPr lang="en-US" dirty="0" smtClean="0"/>
              <a:t> surfaces reflect light equally in all directions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51900" y="2684871"/>
            <a:ext cx="351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496781" y="3206603"/>
            <a:ext cx="3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209467" y="3214128"/>
            <a:ext cx="318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α</a:t>
            </a:r>
            <a:endParaRPr lang="en-US" dirty="0"/>
          </a:p>
        </p:txBody>
      </p:sp>
      <p:sp>
        <p:nvSpPr>
          <p:cNvPr id="18" name="Freeform 17"/>
          <p:cNvSpPr/>
          <p:nvPr/>
        </p:nvSpPr>
        <p:spPr>
          <a:xfrm>
            <a:off x="4310279" y="3498140"/>
            <a:ext cx="368377" cy="155589"/>
          </a:xfrm>
          <a:custGeom>
            <a:avLst/>
            <a:gdLst>
              <a:gd name="connsiteX0" fmla="*/ 0 w 368377"/>
              <a:gd name="connsiteY0" fmla="*/ 116809 h 155589"/>
              <a:gd name="connsiteX1" fmla="*/ 232659 w 368377"/>
              <a:gd name="connsiteY1" fmla="*/ 469 h 155589"/>
              <a:gd name="connsiteX2" fmla="*/ 368377 w 368377"/>
              <a:gd name="connsiteY2" fmla="*/ 155589 h 155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8377" h="155589">
                <a:moveTo>
                  <a:pt x="0" y="116809"/>
                </a:moveTo>
                <a:cubicBezTo>
                  <a:pt x="85631" y="55407"/>
                  <a:pt x="171263" y="-5994"/>
                  <a:pt x="232659" y="469"/>
                </a:cubicBezTo>
                <a:cubicBezTo>
                  <a:pt x="294055" y="6932"/>
                  <a:pt x="331216" y="81260"/>
                  <a:pt x="368377" y="15558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>
            <a:stCxn id="4" idx="0"/>
          </p:cNvCxnSpPr>
          <p:nvPr/>
        </p:nvCxnSpPr>
        <p:spPr>
          <a:xfrm rot="5400000" flipH="1" flipV="1">
            <a:off x="4393329" y="2331255"/>
            <a:ext cx="1863711" cy="12914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970919" y="1695537"/>
            <a:ext cx="47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V1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4" idx="0"/>
          </p:cNvCxnSpPr>
          <p:nvPr/>
        </p:nvCxnSpPr>
        <p:spPr>
          <a:xfrm rot="5400000" flipH="1" flipV="1">
            <a:off x="4876914" y="2335008"/>
            <a:ext cx="1376373" cy="17713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450751" y="2315539"/>
            <a:ext cx="47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15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213874" cy="990600"/>
          </a:xfrm>
        </p:spPr>
        <p:txBody>
          <a:bodyPr/>
          <a:lstStyle/>
          <a:p>
            <a:r>
              <a:rPr lang="en-US" dirty="0" smtClean="0"/>
              <a:t>What is a dot product?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sz="3200" baseline="30000" dirty="0" smtClean="0"/>
              <a:t>.</a:t>
            </a:r>
            <a:r>
              <a:rPr lang="en-US" dirty="0" smtClean="0"/>
              <a:t>B = </a:t>
            </a:r>
            <a:r>
              <a:rPr lang="en-US" dirty="0" err="1" smtClean="0"/>
              <a:t>A.x</a:t>
            </a:r>
            <a:r>
              <a:rPr lang="en-US" dirty="0" smtClean="0"/>
              <a:t>*</a:t>
            </a:r>
            <a:r>
              <a:rPr lang="en-US" dirty="0" err="1" smtClean="0"/>
              <a:t>B.x</a:t>
            </a:r>
            <a:r>
              <a:rPr lang="en-US" dirty="0" smtClean="0"/>
              <a:t> + </a:t>
            </a:r>
            <a:r>
              <a:rPr lang="en-US" dirty="0" err="1" smtClean="0"/>
              <a:t>A.y</a:t>
            </a:r>
            <a:r>
              <a:rPr lang="en-US" dirty="0" smtClean="0"/>
              <a:t>*</a:t>
            </a:r>
            <a:r>
              <a:rPr lang="en-US" dirty="0" err="1" smtClean="0"/>
              <a:t>B.y</a:t>
            </a:r>
            <a:endParaRPr lang="en-US" dirty="0" smtClean="0"/>
          </a:p>
          <a:p>
            <a:r>
              <a:rPr lang="en-US" dirty="0" smtClean="0"/>
              <a:t>Physical interpretation:</a:t>
            </a:r>
          </a:p>
          <a:p>
            <a:pPr lvl="1"/>
            <a:r>
              <a:rPr lang="en-US" dirty="0" smtClean="0"/>
              <a:t>A</a:t>
            </a:r>
            <a:r>
              <a:rPr lang="en-US" baseline="30000" dirty="0" smtClean="0"/>
              <a:t>.</a:t>
            </a:r>
            <a:r>
              <a:rPr lang="en-US" dirty="0" smtClean="0"/>
              <a:t>B = </a:t>
            </a:r>
            <a:r>
              <a:rPr lang="en-US" dirty="0" err="1" smtClean="0"/>
              <a:t>cos(α</a:t>
            </a:r>
            <a:r>
              <a:rPr lang="en-US" dirty="0" smtClean="0"/>
              <a:t>)/(||A||*||B||)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241119" y="5424293"/>
            <a:ext cx="212712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3241119" y="3473571"/>
            <a:ext cx="0" cy="195072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3241119" y="4609656"/>
            <a:ext cx="718138" cy="8146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65538" y="4240324"/>
            <a:ext cx="1069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A.x,B.y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808990" y="4503011"/>
            <a:ext cx="432130" cy="9212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37038" y="4133679"/>
            <a:ext cx="1133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B.x</a:t>
            </a:r>
            <a:r>
              <a:rPr lang="en-US" dirty="0" smtClean="0"/>
              <a:t>, </a:t>
            </a:r>
            <a:r>
              <a:rPr lang="en-US" dirty="0" err="1" smtClean="0"/>
              <a:t>B.y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241119" y="4626121"/>
            <a:ext cx="318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α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>
          <a:xfrm>
            <a:off x="3070732" y="5006682"/>
            <a:ext cx="368377" cy="155589"/>
          </a:xfrm>
          <a:custGeom>
            <a:avLst/>
            <a:gdLst>
              <a:gd name="connsiteX0" fmla="*/ 0 w 368377"/>
              <a:gd name="connsiteY0" fmla="*/ 116809 h 155589"/>
              <a:gd name="connsiteX1" fmla="*/ 232659 w 368377"/>
              <a:gd name="connsiteY1" fmla="*/ 469 h 155589"/>
              <a:gd name="connsiteX2" fmla="*/ 368377 w 368377"/>
              <a:gd name="connsiteY2" fmla="*/ 155589 h 155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8377" h="155589">
                <a:moveTo>
                  <a:pt x="0" y="116809"/>
                </a:moveTo>
                <a:cubicBezTo>
                  <a:pt x="85631" y="55407"/>
                  <a:pt x="171263" y="-5994"/>
                  <a:pt x="232659" y="469"/>
                </a:cubicBezTo>
                <a:cubicBezTo>
                  <a:pt x="294055" y="6932"/>
                  <a:pt x="331216" y="81260"/>
                  <a:pt x="368377" y="15558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95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Diffuse Lighting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71275" y="3908844"/>
            <a:ext cx="4016349" cy="12534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Lambertian</a:t>
            </a:r>
            <a:r>
              <a:rPr lang="en-US" sz="2800" dirty="0" smtClean="0">
                <a:solidFill>
                  <a:schemeClr val="tx1"/>
                </a:solidFill>
              </a:rPr>
              <a:t> Surface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Sun 4"/>
          <p:cNvSpPr/>
          <p:nvPr/>
        </p:nvSpPr>
        <p:spPr>
          <a:xfrm>
            <a:off x="2131088" y="1622993"/>
            <a:ext cx="1080373" cy="1080292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endCxn id="4" idx="0"/>
          </p:cNvCxnSpPr>
          <p:nvPr/>
        </p:nvCxnSpPr>
        <p:spPr>
          <a:xfrm>
            <a:off x="3076178" y="2703285"/>
            <a:ext cx="1603272" cy="120555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" idx="0"/>
          </p:cNvCxnSpPr>
          <p:nvPr/>
        </p:nvCxnSpPr>
        <p:spPr>
          <a:xfrm rot="5400000" flipH="1" flipV="1">
            <a:off x="3990867" y="3220261"/>
            <a:ext cx="137716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496781" y="2163139"/>
            <a:ext cx="1788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Normal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45249" y="5251472"/>
            <a:ext cx="5466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You can calculate the diffuse contribution by taking the dot product of L and N,</a:t>
            </a:r>
          </a:p>
          <a:p>
            <a:pPr algn="ctr"/>
            <a:r>
              <a:rPr lang="en-US" dirty="0" smtClean="0"/>
              <a:t>Since L</a:t>
            </a:r>
            <a:r>
              <a:rPr lang="en-US" sz="2400" baseline="30000" dirty="0" smtClean="0"/>
              <a:t>.</a:t>
            </a:r>
            <a:r>
              <a:rPr lang="en-US" dirty="0" smtClean="0"/>
              <a:t>N = </a:t>
            </a:r>
            <a:r>
              <a:rPr lang="en-US" dirty="0" err="1" smtClean="0"/>
              <a:t>cos(α</a:t>
            </a:r>
            <a:r>
              <a:rPr lang="en-US" dirty="0" smtClean="0"/>
              <a:t>)</a:t>
            </a:r>
          </a:p>
          <a:p>
            <a:pPr algn="ctr"/>
            <a:r>
              <a:rPr lang="en-US" dirty="0" smtClean="0"/>
              <a:t>(assuming L and N are normalized)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351900" y="2684871"/>
            <a:ext cx="351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496781" y="3206603"/>
            <a:ext cx="3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209467" y="3214128"/>
            <a:ext cx="318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α</a:t>
            </a:r>
            <a:endParaRPr lang="en-US" dirty="0"/>
          </a:p>
        </p:txBody>
      </p:sp>
      <p:sp>
        <p:nvSpPr>
          <p:cNvPr id="18" name="Freeform 17"/>
          <p:cNvSpPr/>
          <p:nvPr/>
        </p:nvSpPr>
        <p:spPr>
          <a:xfrm>
            <a:off x="4310279" y="3498140"/>
            <a:ext cx="368377" cy="155589"/>
          </a:xfrm>
          <a:custGeom>
            <a:avLst/>
            <a:gdLst>
              <a:gd name="connsiteX0" fmla="*/ 0 w 368377"/>
              <a:gd name="connsiteY0" fmla="*/ 116809 h 155589"/>
              <a:gd name="connsiteX1" fmla="*/ 232659 w 368377"/>
              <a:gd name="connsiteY1" fmla="*/ 469 h 155589"/>
              <a:gd name="connsiteX2" fmla="*/ 368377 w 368377"/>
              <a:gd name="connsiteY2" fmla="*/ 155589 h 155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8377" h="155589">
                <a:moveTo>
                  <a:pt x="0" y="116809"/>
                </a:moveTo>
                <a:cubicBezTo>
                  <a:pt x="85631" y="55407"/>
                  <a:pt x="171263" y="-5994"/>
                  <a:pt x="232659" y="469"/>
                </a:cubicBezTo>
                <a:cubicBezTo>
                  <a:pt x="294055" y="6932"/>
                  <a:pt x="331216" y="81260"/>
                  <a:pt x="368377" y="15558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>
            <a:stCxn id="4" idx="0"/>
          </p:cNvCxnSpPr>
          <p:nvPr/>
        </p:nvCxnSpPr>
        <p:spPr>
          <a:xfrm rot="5400000" flipH="1" flipV="1">
            <a:off x="4393329" y="2331255"/>
            <a:ext cx="1863711" cy="12914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970919" y="1695537"/>
            <a:ext cx="47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V1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4" idx="0"/>
          </p:cNvCxnSpPr>
          <p:nvPr/>
        </p:nvCxnSpPr>
        <p:spPr>
          <a:xfrm rot="5400000" flipH="1" flipV="1">
            <a:off x="4876914" y="2335008"/>
            <a:ext cx="1376373" cy="17713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450751" y="2315539"/>
            <a:ext cx="47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82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5458" y="113142"/>
            <a:ext cx="8090430" cy="990600"/>
          </a:xfrm>
        </p:spPr>
        <p:txBody>
          <a:bodyPr/>
          <a:lstStyle/>
          <a:p>
            <a:r>
              <a:rPr lang="en-US" dirty="0" smtClean="0"/>
              <a:t>What about cases where L</a:t>
            </a:r>
            <a:r>
              <a:rPr lang="en-US" sz="5400" baseline="30000" dirty="0" smtClean="0"/>
              <a:t>.</a:t>
            </a:r>
            <a:r>
              <a:rPr lang="en-US" dirty="0" smtClean="0"/>
              <a:t>N &lt; 0?</a:t>
            </a:r>
            <a:endParaRPr lang="en-US" dirty="0"/>
          </a:p>
        </p:txBody>
      </p:sp>
      <p:sp>
        <p:nvSpPr>
          <p:cNvPr id="4" name="Sun 3"/>
          <p:cNvSpPr/>
          <p:nvPr/>
        </p:nvSpPr>
        <p:spPr>
          <a:xfrm>
            <a:off x="1171091" y="1434892"/>
            <a:ext cx="981408" cy="865883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465890" y="2836798"/>
            <a:ext cx="1129857" cy="9648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6200000" flipV="1">
            <a:off x="3585560" y="2846984"/>
            <a:ext cx="964840" cy="94446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3577316" y="3820073"/>
            <a:ext cx="981333" cy="944465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465890" y="3801639"/>
            <a:ext cx="1129860" cy="981333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H="1">
            <a:off x="4072122" y="4314879"/>
            <a:ext cx="470050" cy="4661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074081" y="2754327"/>
            <a:ext cx="618537" cy="585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>
            <a:off x="2597846" y="2754328"/>
            <a:ext cx="494826" cy="4783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 flipV="1">
            <a:off x="2445445" y="4312921"/>
            <a:ext cx="647227" cy="6310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6200000" flipH="1">
            <a:off x="1787325" y="2067707"/>
            <a:ext cx="470050" cy="4661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Freeform 25"/>
          <p:cNvSpPr/>
          <p:nvPr/>
        </p:nvSpPr>
        <p:spPr>
          <a:xfrm>
            <a:off x="3029890" y="3423674"/>
            <a:ext cx="2490183" cy="1994280"/>
          </a:xfrm>
          <a:custGeom>
            <a:avLst/>
            <a:gdLst>
              <a:gd name="connsiteX0" fmla="*/ 2388468 w 2490183"/>
              <a:gd name="connsiteY0" fmla="*/ 23365 h 1994280"/>
              <a:gd name="connsiteX1" fmla="*/ 1778181 w 2490183"/>
              <a:gd name="connsiteY1" fmla="*/ 147063 h 1994280"/>
              <a:gd name="connsiteX2" fmla="*/ 1473038 w 2490183"/>
              <a:gd name="connsiteY2" fmla="*/ 262514 h 1994280"/>
              <a:gd name="connsiteX3" fmla="*/ 656572 w 2490183"/>
              <a:gd name="connsiteY3" fmla="*/ 633607 h 1994280"/>
              <a:gd name="connsiteX4" fmla="*/ 277204 w 2490183"/>
              <a:gd name="connsiteY4" fmla="*/ 839769 h 1994280"/>
              <a:gd name="connsiteX5" fmla="*/ 153498 w 2490183"/>
              <a:gd name="connsiteY5" fmla="*/ 946974 h 1994280"/>
              <a:gd name="connsiteX6" fmla="*/ 87521 w 2490183"/>
              <a:gd name="connsiteY6" fmla="*/ 1070671 h 1994280"/>
              <a:gd name="connsiteX7" fmla="*/ 38038 w 2490183"/>
              <a:gd name="connsiteY7" fmla="*/ 1235602 h 1994280"/>
              <a:gd name="connsiteX8" fmla="*/ 46285 w 2490183"/>
              <a:gd name="connsiteY8" fmla="*/ 1936554 h 1994280"/>
              <a:gd name="connsiteX9" fmla="*/ 54532 w 2490183"/>
              <a:gd name="connsiteY9" fmla="*/ 1961294 h 1994280"/>
              <a:gd name="connsiteX10" fmla="*/ 71026 w 2490183"/>
              <a:gd name="connsiteY10" fmla="*/ 1994280 h 1994280"/>
              <a:gd name="connsiteX11" fmla="*/ 450394 w 2490183"/>
              <a:gd name="connsiteY11" fmla="*/ 1722145 h 1994280"/>
              <a:gd name="connsiteX12" fmla="*/ 648325 w 2490183"/>
              <a:gd name="connsiteY12" fmla="*/ 1565462 h 1994280"/>
              <a:gd name="connsiteX13" fmla="*/ 879245 w 2490183"/>
              <a:gd name="connsiteY13" fmla="*/ 1408778 h 1994280"/>
              <a:gd name="connsiteX14" fmla="*/ 1332836 w 2490183"/>
              <a:gd name="connsiteY14" fmla="*/ 1037685 h 1994280"/>
              <a:gd name="connsiteX15" fmla="*/ 1745193 w 2490183"/>
              <a:gd name="connsiteY15" fmla="*/ 749058 h 1994280"/>
              <a:gd name="connsiteX16" fmla="*/ 1835911 w 2490183"/>
              <a:gd name="connsiteY16" fmla="*/ 699579 h 1994280"/>
              <a:gd name="connsiteX17" fmla="*/ 1951371 w 2490183"/>
              <a:gd name="connsiteY17" fmla="*/ 625360 h 1994280"/>
              <a:gd name="connsiteX18" fmla="*/ 2000854 w 2490183"/>
              <a:gd name="connsiteY18" fmla="*/ 600621 h 1994280"/>
              <a:gd name="connsiteX19" fmla="*/ 2025595 w 2490183"/>
              <a:gd name="connsiteY19" fmla="*/ 551142 h 1994280"/>
              <a:gd name="connsiteX20" fmla="*/ 2124560 w 2490183"/>
              <a:gd name="connsiteY20" fmla="*/ 476923 h 1994280"/>
              <a:gd name="connsiteX21" fmla="*/ 2157549 w 2490183"/>
              <a:gd name="connsiteY21" fmla="*/ 452184 h 1994280"/>
              <a:gd name="connsiteX22" fmla="*/ 2207032 w 2490183"/>
              <a:gd name="connsiteY22" fmla="*/ 435690 h 1994280"/>
              <a:gd name="connsiteX23" fmla="*/ 2231773 w 2490183"/>
              <a:gd name="connsiteY23" fmla="*/ 410951 h 1994280"/>
              <a:gd name="connsiteX24" fmla="*/ 2240020 w 2490183"/>
              <a:gd name="connsiteY24" fmla="*/ 377965 h 1994280"/>
              <a:gd name="connsiteX25" fmla="*/ 2264762 w 2490183"/>
              <a:gd name="connsiteY25" fmla="*/ 328486 h 1994280"/>
              <a:gd name="connsiteX26" fmla="*/ 2297750 w 2490183"/>
              <a:gd name="connsiteY26" fmla="*/ 270760 h 1994280"/>
              <a:gd name="connsiteX27" fmla="*/ 2338986 w 2490183"/>
              <a:gd name="connsiteY27" fmla="*/ 188295 h 1994280"/>
              <a:gd name="connsiteX28" fmla="*/ 2371974 w 2490183"/>
              <a:gd name="connsiteY28" fmla="*/ 147063 h 1994280"/>
              <a:gd name="connsiteX29" fmla="*/ 2404963 w 2490183"/>
              <a:gd name="connsiteY29" fmla="*/ 97584 h 1994280"/>
              <a:gd name="connsiteX30" fmla="*/ 2396716 w 2490183"/>
              <a:gd name="connsiteY30" fmla="*/ 64598 h 1994280"/>
              <a:gd name="connsiteX31" fmla="*/ 2388468 w 2490183"/>
              <a:gd name="connsiteY31" fmla="*/ 6872 h 1994280"/>
              <a:gd name="connsiteX32" fmla="*/ 2388468 w 2490183"/>
              <a:gd name="connsiteY32" fmla="*/ 23365 h 199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490183" h="1994280">
                <a:moveTo>
                  <a:pt x="2388468" y="23365"/>
                </a:moveTo>
                <a:cubicBezTo>
                  <a:pt x="2286753" y="46730"/>
                  <a:pt x="2033976" y="64206"/>
                  <a:pt x="1778181" y="147063"/>
                </a:cubicBezTo>
                <a:cubicBezTo>
                  <a:pt x="1674722" y="180575"/>
                  <a:pt x="1573143" y="220020"/>
                  <a:pt x="1473038" y="262514"/>
                </a:cubicBezTo>
                <a:cubicBezTo>
                  <a:pt x="1351261" y="314208"/>
                  <a:pt x="860342" y="535805"/>
                  <a:pt x="656572" y="633607"/>
                </a:cubicBezTo>
                <a:cubicBezTo>
                  <a:pt x="558382" y="680735"/>
                  <a:pt x="356193" y="782327"/>
                  <a:pt x="277204" y="839769"/>
                </a:cubicBezTo>
                <a:cubicBezTo>
                  <a:pt x="210969" y="887936"/>
                  <a:pt x="191617" y="889800"/>
                  <a:pt x="153498" y="946974"/>
                </a:cubicBezTo>
                <a:cubicBezTo>
                  <a:pt x="140794" y="966028"/>
                  <a:pt x="94383" y="1051460"/>
                  <a:pt x="87521" y="1070671"/>
                </a:cubicBezTo>
                <a:cubicBezTo>
                  <a:pt x="68215" y="1124725"/>
                  <a:pt x="38038" y="1235602"/>
                  <a:pt x="38038" y="1235602"/>
                </a:cubicBezTo>
                <a:cubicBezTo>
                  <a:pt x="0" y="1501846"/>
                  <a:pt x="23295" y="1315874"/>
                  <a:pt x="46285" y="1936554"/>
                </a:cubicBezTo>
                <a:cubicBezTo>
                  <a:pt x="46607" y="1945241"/>
                  <a:pt x="51108" y="1953304"/>
                  <a:pt x="54532" y="1961294"/>
                </a:cubicBezTo>
                <a:cubicBezTo>
                  <a:pt x="59375" y="1972593"/>
                  <a:pt x="65528" y="1983285"/>
                  <a:pt x="71026" y="1994280"/>
                </a:cubicBezTo>
                <a:cubicBezTo>
                  <a:pt x="265278" y="1888333"/>
                  <a:pt x="145573" y="1959784"/>
                  <a:pt x="450394" y="1722145"/>
                </a:cubicBezTo>
                <a:cubicBezTo>
                  <a:pt x="516757" y="1670408"/>
                  <a:pt x="578694" y="1612708"/>
                  <a:pt x="648325" y="1565462"/>
                </a:cubicBezTo>
                <a:cubicBezTo>
                  <a:pt x="725298" y="1513234"/>
                  <a:pt x="805579" y="1465576"/>
                  <a:pt x="879245" y="1408778"/>
                </a:cubicBezTo>
                <a:cubicBezTo>
                  <a:pt x="1033950" y="1289496"/>
                  <a:pt x="1172795" y="1149705"/>
                  <a:pt x="1332836" y="1037685"/>
                </a:cubicBezTo>
                <a:cubicBezTo>
                  <a:pt x="1470288" y="941476"/>
                  <a:pt x="1597899" y="829394"/>
                  <a:pt x="1745193" y="749058"/>
                </a:cubicBezTo>
                <a:cubicBezTo>
                  <a:pt x="1775432" y="732565"/>
                  <a:pt x="1806374" y="717300"/>
                  <a:pt x="1835911" y="699579"/>
                </a:cubicBezTo>
                <a:cubicBezTo>
                  <a:pt x="1875144" y="676041"/>
                  <a:pt x="1912958" y="650214"/>
                  <a:pt x="1951371" y="625360"/>
                </a:cubicBezTo>
                <a:cubicBezTo>
                  <a:pt x="1985344" y="603379"/>
                  <a:pt x="1964956" y="612585"/>
                  <a:pt x="2000854" y="600621"/>
                </a:cubicBezTo>
                <a:cubicBezTo>
                  <a:pt x="2009101" y="584128"/>
                  <a:pt x="2014531" y="565894"/>
                  <a:pt x="2025595" y="551142"/>
                </a:cubicBezTo>
                <a:cubicBezTo>
                  <a:pt x="2071830" y="489501"/>
                  <a:pt x="2067092" y="511401"/>
                  <a:pt x="2124560" y="476923"/>
                </a:cubicBezTo>
                <a:cubicBezTo>
                  <a:pt x="2136346" y="469852"/>
                  <a:pt x="2145255" y="458331"/>
                  <a:pt x="2157549" y="452184"/>
                </a:cubicBezTo>
                <a:cubicBezTo>
                  <a:pt x="2173100" y="444409"/>
                  <a:pt x="2207032" y="435690"/>
                  <a:pt x="2207032" y="435690"/>
                </a:cubicBezTo>
                <a:cubicBezTo>
                  <a:pt x="2215279" y="427444"/>
                  <a:pt x="2225986" y="421077"/>
                  <a:pt x="2231773" y="410951"/>
                </a:cubicBezTo>
                <a:cubicBezTo>
                  <a:pt x="2237396" y="401111"/>
                  <a:pt x="2235810" y="388488"/>
                  <a:pt x="2240020" y="377965"/>
                </a:cubicBezTo>
                <a:cubicBezTo>
                  <a:pt x="2246869" y="360844"/>
                  <a:pt x="2256019" y="344722"/>
                  <a:pt x="2264762" y="328486"/>
                </a:cubicBezTo>
                <a:cubicBezTo>
                  <a:pt x="2275270" y="308973"/>
                  <a:pt x="2287380" y="290346"/>
                  <a:pt x="2297750" y="270760"/>
                </a:cubicBezTo>
                <a:cubicBezTo>
                  <a:pt x="2312131" y="243599"/>
                  <a:pt x="2323173" y="214648"/>
                  <a:pt x="2338986" y="188295"/>
                </a:cubicBezTo>
                <a:cubicBezTo>
                  <a:pt x="2348042" y="173202"/>
                  <a:pt x="2361621" y="161297"/>
                  <a:pt x="2371974" y="147063"/>
                </a:cubicBezTo>
                <a:cubicBezTo>
                  <a:pt x="2383634" y="131032"/>
                  <a:pt x="2393967" y="114077"/>
                  <a:pt x="2404963" y="97584"/>
                </a:cubicBezTo>
                <a:cubicBezTo>
                  <a:pt x="2402214" y="86589"/>
                  <a:pt x="2398744" y="75749"/>
                  <a:pt x="2396716" y="64598"/>
                </a:cubicBezTo>
                <a:cubicBezTo>
                  <a:pt x="2393239" y="45474"/>
                  <a:pt x="2395294" y="25072"/>
                  <a:pt x="2388468" y="6872"/>
                </a:cubicBezTo>
                <a:cubicBezTo>
                  <a:pt x="2386310" y="1117"/>
                  <a:pt x="2490183" y="0"/>
                  <a:pt x="2388468" y="23365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67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5458" y="113142"/>
            <a:ext cx="8090430" cy="990600"/>
          </a:xfrm>
        </p:spPr>
        <p:txBody>
          <a:bodyPr/>
          <a:lstStyle/>
          <a:p>
            <a:r>
              <a:rPr lang="en-US" dirty="0" smtClean="0"/>
              <a:t>What about cases where L</a:t>
            </a:r>
            <a:r>
              <a:rPr lang="en-US" sz="5400" baseline="30000" dirty="0" smtClean="0"/>
              <a:t>.</a:t>
            </a:r>
            <a:r>
              <a:rPr lang="en-US" dirty="0" smtClean="0"/>
              <a:t>N &lt; 0?</a:t>
            </a:r>
            <a:endParaRPr lang="en-US" dirty="0"/>
          </a:p>
        </p:txBody>
      </p:sp>
      <p:sp>
        <p:nvSpPr>
          <p:cNvPr id="4" name="Sun 3"/>
          <p:cNvSpPr/>
          <p:nvPr/>
        </p:nvSpPr>
        <p:spPr>
          <a:xfrm>
            <a:off x="1171091" y="1434892"/>
            <a:ext cx="981408" cy="865883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465890" y="2836798"/>
            <a:ext cx="1129857" cy="9648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6200000" flipV="1">
            <a:off x="3585560" y="2846984"/>
            <a:ext cx="964840" cy="94446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3577316" y="3820073"/>
            <a:ext cx="981333" cy="944465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465890" y="3801639"/>
            <a:ext cx="1129860" cy="981333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H="1">
            <a:off x="4072122" y="4314879"/>
            <a:ext cx="470050" cy="4661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074081" y="2754327"/>
            <a:ext cx="618537" cy="585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>
            <a:off x="2597846" y="2754328"/>
            <a:ext cx="494826" cy="4783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 flipV="1">
            <a:off x="2445445" y="4312921"/>
            <a:ext cx="647227" cy="6310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6200000" flipH="1">
            <a:off x="1787325" y="2067707"/>
            <a:ext cx="470050" cy="4661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Freeform 25"/>
          <p:cNvSpPr/>
          <p:nvPr/>
        </p:nvSpPr>
        <p:spPr>
          <a:xfrm>
            <a:off x="3029890" y="3423674"/>
            <a:ext cx="2490183" cy="1994280"/>
          </a:xfrm>
          <a:custGeom>
            <a:avLst/>
            <a:gdLst>
              <a:gd name="connsiteX0" fmla="*/ 2388468 w 2490183"/>
              <a:gd name="connsiteY0" fmla="*/ 23365 h 1994280"/>
              <a:gd name="connsiteX1" fmla="*/ 1778181 w 2490183"/>
              <a:gd name="connsiteY1" fmla="*/ 147063 h 1994280"/>
              <a:gd name="connsiteX2" fmla="*/ 1473038 w 2490183"/>
              <a:gd name="connsiteY2" fmla="*/ 262514 h 1994280"/>
              <a:gd name="connsiteX3" fmla="*/ 656572 w 2490183"/>
              <a:gd name="connsiteY3" fmla="*/ 633607 h 1994280"/>
              <a:gd name="connsiteX4" fmla="*/ 277204 w 2490183"/>
              <a:gd name="connsiteY4" fmla="*/ 839769 h 1994280"/>
              <a:gd name="connsiteX5" fmla="*/ 153498 w 2490183"/>
              <a:gd name="connsiteY5" fmla="*/ 946974 h 1994280"/>
              <a:gd name="connsiteX6" fmla="*/ 87521 w 2490183"/>
              <a:gd name="connsiteY6" fmla="*/ 1070671 h 1994280"/>
              <a:gd name="connsiteX7" fmla="*/ 38038 w 2490183"/>
              <a:gd name="connsiteY7" fmla="*/ 1235602 h 1994280"/>
              <a:gd name="connsiteX8" fmla="*/ 46285 w 2490183"/>
              <a:gd name="connsiteY8" fmla="*/ 1936554 h 1994280"/>
              <a:gd name="connsiteX9" fmla="*/ 54532 w 2490183"/>
              <a:gd name="connsiteY9" fmla="*/ 1961294 h 1994280"/>
              <a:gd name="connsiteX10" fmla="*/ 71026 w 2490183"/>
              <a:gd name="connsiteY10" fmla="*/ 1994280 h 1994280"/>
              <a:gd name="connsiteX11" fmla="*/ 450394 w 2490183"/>
              <a:gd name="connsiteY11" fmla="*/ 1722145 h 1994280"/>
              <a:gd name="connsiteX12" fmla="*/ 648325 w 2490183"/>
              <a:gd name="connsiteY12" fmla="*/ 1565462 h 1994280"/>
              <a:gd name="connsiteX13" fmla="*/ 879245 w 2490183"/>
              <a:gd name="connsiteY13" fmla="*/ 1408778 h 1994280"/>
              <a:gd name="connsiteX14" fmla="*/ 1332836 w 2490183"/>
              <a:gd name="connsiteY14" fmla="*/ 1037685 h 1994280"/>
              <a:gd name="connsiteX15" fmla="*/ 1745193 w 2490183"/>
              <a:gd name="connsiteY15" fmla="*/ 749058 h 1994280"/>
              <a:gd name="connsiteX16" fmla="*/ 1835911 w 2490183"/>
              <a:gd name="connsiteY16" fmla="*/ 699579 h 1994280"/>
              <a:gd name="connsiteX17" fmla="*/ 1951371 w 2490183"/>
              <a:gd name="connsiteY17" fmla="*/ 625360 h 1994280"/>
              <a:gd name="connsiteX18" fmla="*/ 2000854 w 2490183"/>
              <a:gd name="connsiteY18" fmla="*/ 600621 h 1994280"/>
              <a:gd name="connsiteX19" fmla="*/ 2025595 w 2490183"/>
              <a:gd name="connsiteY19" fmla="*/ 551142 h 1994280"/>
              <a:gd name="connsiteX20" fmla="*/ 2124560 w 2490183"/>
              <a:gd name="connsiteY20" fmla="*/ 476923 h 1994280"/>
              <a:gd name="connsiteX21" fmla="*/ 2157549 w 2490183"/>
              <a:gd name="connsiteY21" fmla="*/ 452184 h 1994280"/>
              <a:gd name="connsiteX22" fmla="*/ 2207032 w 2490183"/>
              <a:gd name="connsiteY22" fmla="*/ 435690 h 1994280"/>
              <a:gd name="connsiteX23" fmla="*/ 2231773 w 2490183"/>
              <a:gd name="connsiteY23" fmla="*/ 410951 h 1994280"/>
              <a:gd name="connsiteX24" fmla="*/ 2240020 w 2490183"/>
              <a:gd name="connsiteY24" fmla="*/ 377965 h 1994280"/>
              <a:gd name="connsiteX25" fmla="*/ 2264762 w 2490183"/>
              <a:gd name="connsiteY25" fmla="*/ 328486 h 1994280"/>
              <a:gd name="connsiteX26" fmla="*/ 2297750 w 2490183"/>
              <a:gd name="connsiteY26" fmla="*/ 270760 h 1994280"/>
              <a:gd name="connsiteX27" fmla="*/ 2338986 w 2490183"/>
              <a:gd name="connsiteY27" fmla="*/ 188295 h 1994280"/>
              <a:gd name="connsiteX28" fmla="*/ 2371974 w 2490183"/>
              <a:gd name="connsiteY28" fmla="*/ 147063 h 1994280"/>
              <a:gd name="connsiteX29" fmla="*/ 2404963 w 2490183"/>
              <a:gd name="connsiteY29" fmla="*/ 97584 h 1994280"/>
              <a:gd name="connsiteX30" fmla="*/ 2396716 w 2490183"/>
              <a:gd name="connsiteY30" fmla="*/ 64598 h 1994280"/>
              <a:gd name="connsiteX31" fmla="*/ 2388468 w 2490183"/>
              <a:gd name="connsiteY31" fmla="*/ 6872 h 1994280"/>
              <a:gd name="connsiteX32" fmla="*/ 2388468 w 2490183"/>
              <a:gd name="connsiteY32" fmla="*/ 23365 h 199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490183" h="1994280">
                <a:moveTo>
                  <a:pt x="2388468" y="23365"/>
                </a:moveTo>
                <a:cubicBezTo>
                  <a:pt x="2286753" y="46730"/>
                  <a:pt x="2033976" y="64206"/>
                  <a:pt x="1778181" y="147063"/>
                </a:cubicBezTo>
                <a:cubicBezTo>
                  <a:pt x="1674722" y="180575"/>
                  <a:pt x="1573143" y="220020"/>
                  <a:pt x="1473038" y="262514"/>
                </a:cubicBezTo>
                <a:cubicBezTo>
                  <a:pt x="1351261" y="314208"/>
                  <a:pt x="860342" y="535805"/>
                  <a:pt x="656572" y="633607"/>
                </a:cubicBezTo>
                <a:cubicBezTo>
                  <a:pt x="558382" y="680735"/>
                  <a:pt x="356193" y="782327"/>
                  <a:pt x="277204" y="839769"/>
                </a:cubicBezTo>
                <a:cubicBezTo>
                  <a:pt x="210969" y="887936"/>
                  <a:pt x="191617" y="889800"/>
                  <a:pt x="153498" y="946974"/>
                </a:cubicBezTo>
                <a:cubicBezTo>
                  <a:pt x="140794" y="966028"/>
                  <a:pt x="94383" y="1051460"/>
                  <a:pt x="87521" y="1070671"/>
                </a:cubicBezTo>
                <a:cubicBezTo>
                  <a:pt x="68215" y="1124725"/>
                  <a:pt x="38038" y="1235602"/>
                  <a:pt x="38038" y="1235602"/>
                </a:cubicBezTo>
                <a:cubicBezTo>
                  <a:pt x="0" y="1501846"/>
                  <a:pt x="23295" y="1315874"/>
                  <a:pt x="46285" y="1936554"/>
                </a:cubicBezTo>
                <a:cubicBezTo>
                  <a:pt x="46607" y="1945241"/>
                  <a:pt x="51108" y="1953304"/>
                  <a:pt x="54532" y="1961294"/>
                </a:cubicBezTo>
                <a:cubicBezTo>
                  <a:pt x="59375" y="1972593"/>
                  <a:pt x="65528" y="1983285"/>
                  <a:pt x="71026" y="1994280"/>
                </a:cubicBezTo>
                <a:cubicBezTo>
                  <a:pt x="265278" y="1888333"/>
                  <a:pt x="145573" y="1959784"/>
                  <a:pt x="450394" y="1722145"/>
                </a:cubicBezTo>
                <a:cubicBezTo>
                  <a:pt x="516757" y="1670408"/>
                  <a:pt x="578694" y="1612708"/>
                  <a:pt x="648325" y="1565462"/>
                </a:cubicBezTo>
                <a:cubicBezTo>
                  <a:pt x="725298" y="1513234"/>
                  <a:pt x="805579" y="1465576"/>
                  <a:pt x="879245" y="1408778"/>
                </a:cubicBezTo>
                <a:cubicBezTo>
                  <a:pt x="1033950" y="1289496"/>
                  <a:pt x="1172795" y="1149705"/>
                  <a:pt x="1332836" y="1037685"/>
                </a:cubicBezTo>
                <a:cubicBezTo>
                  <a:pt x="1470288" y="941476"/>
                  <a:pt x="1597899" y="829394"/>
                  <a:pt x="1745193" y="749058"/>
                </a:cubicBezTo>
                <a:cubicBezTo>
                  <a:pt x="1775432" y="732565"/>
                  <a:pt x="1806374" y="717300"/>
                  <a:pt x="1835911" y="699579"/>
                </a:cubicBezTo>
                <a:cubicBezTo>
                  <a:pt x="1875144" y="676041"/>
                  <a:pt x="1912958" y="650214"/>
                  <a:pt x="1951371" y="625360"/>
                </a:cubicBezTo>
                <a:cubicBezTo>
                  <a:pt x="1985344" y="603379"/>
                  <a:pt x="1964956" y="612585"/>
                  <a:pt x="2000854" y="600621"/>
                </a:cubicBezTo>
                <a:cubicBezTo>
                  <a:pt x="2009101" y="584128"/>
                  <a:pt x="2014531" y="565894"/>
                  <a:pt x="2025595" y="551142"/>
                </a:cubicBezTo>
                <a:cubicBezTo>
                  <a:pt x="2071830" y="489501"/>
                  <a:pt x="2067092" y="511401"/>
                  <a:pt x="2124560" y="476923"/>
                </a:cubicBezTo>
                <a:cubicBezTo>
                  <a:pt x="2136346" y="469852"/>
                  <a:pt x="2145255" y="458331"/>
                  <a:pt x="2157549" y="452184"/>
                </a:cubicBezTo>
                <a:cubicBezTo>
                  <a:pt x="2173100" y="444409"/>
                  <a:pt x="2207032" y="435690"/>
                  <a:pt x="2207032" y="435690"/>
                </a:cubicBezTo>
                <a:cubicBezTo>
                  <a:pt x="2215279" y="427444"/>
                  <a:pt x="2225986" y="421077"/>
                  <a:pt x="2231773" y="410951"/>
                </a:cubicBezTo>
                <a:cubicBezTo>
                  <a:pt x="2237396" y="401111"/>
                  <a:pt x="2235810" y="388488"/>
                  <a:pt x="2240020" y="377965"/>
                </a:cubicBezTo>
                <a:cubicBezTo>
                  <a:pt x="2246869" y="360844"/>
                  <a:pt x="2256019" y="344722"/>
                  <a:pt x="2264762" y="328486"/>
                </a:cubicBezTo>
                <a:cubicBezTo>
                  <a:pt x="2275270" y="308973"/>
                  <a:pt x="2287380" y="290346"/>
                  <a:pt x="2297750" y="270760"/>
                </a:cubicBezTo>
                <a:cubicBezTo>
                  <a:pt x="2312131" y="243599"/>
                  <a:pt x="2323173" y="214648"/>
                  <a:pt x="2338986" y="188295"/>
                </a:cubicBezTo>
                <a:cubicBezTo>
                  <a:pt x="2348042" y="173202"/>
                  <a:pt x="2361621" y="161297"/>
                  <a:pt x="2371974" y="147063"/>
                </a:cubicBezTo>
                <a:cubicBezTo>
                  <a:pt x="2383634" y="131032"/>
                  <a:pt x="2393967" y="114077"/>
                  <a:pt x="2404963" y="97584"/>
                </a:cubicBezTo>
                <a:cubicBezTo>
                  <a:pt x="2402214" y="86589"/>
                  <a:pt x="2398744" y="75749"/>
                  <a:pt x="2396716" y="64598"/>
                </a:cubicBezTo>
                <a:cubicBezTo>
                  <a:pt x="2393239" y="45474"/>
                  <a:pt x="2395294" y="25072"/>
                  <a:pt x="2388468" y="6872"/>
                </a:cubicBezTo>
                <a:cubicBezTo>
                  <a:pt x="2386310" y="1117"/>
                  <a:pt x="2490183" y="0"/>
                  <a:pt x="2388468" y="23365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896694" y="2407980"/>
            <a:ext cx="3247306" cy="148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</a:t>
            </a:r>
            <a:r>
              <a:rPr lang="en-US" sz="2800" baseline="30000" dirty="0" smtClean="0"/>
              <a:t>.</a:t>
            </a:r>
            <a:r>
              <a:rPr lang="en-US" dirty="0" smtClean="0"/>
              <a:t>N = -1</a:t>
            </a:r>
          </a:p>
          <a:p>
            <a:r>
              <a:rPr lang="en-US" dirty="0" smtClean="0"/>
              <a:t>Non-</a:t>
            </a:r>
            <a:r>
              <a:rPr lang="en-US" dirty="0" err="1" smtClean="0"/>
              <a:t>sensical</a:t>
            </a:r>
            <a:r>
              <a:rPr lang="en-US" dirty="0" smtClean="0"/>
              <a:t> … takes away light?</a:t>
            </a:r>
          </a:p>
          <a:p>
            <a:r>
              <a:rPr lang="en-US" dirty="0" smtClean="0"/>
              <a:t>Common solution:</a:t>
            </a:r>
          </a:p>
          <a:p>
            <a:r>
              <a:rPr lang="en-US" dirty="0" smtClean="0"/>
              <a:t>Diffuse light = max(0, L</a:t>
            </a:r>
            <a:r>
              <a:rPr lang="en-US" sz="2800" baseline="30000" dirty="0" smtClean="0"/>
              <a:t>.</a:t>
            </a:r>
            <a:r>
              <a:rPr lang="en-US" dirty="0" smtClean="0"/>
              <a:t>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0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5458" y="113142"/>
            <a:ext cx="8090430" cy="990600"/>
          </a:xfrm>
        </p:spPr>
        <p:txBody>
          <a:bodyPr/>
          <a:lstStyle/>
          <a:p>
            <a:r>
              <a:rPr lang="en-US" dirty="0" smtClean="0"/>
              <a:t>But wait…</a:t>
            </a:r>
            <a:endParaRPr lang="en-US" dirty="0"/>
          </a:p>
        </p:txBody>
      </p:sp>
      <p:sp>
        <p:nvSpPr>
          <p:cNvPr id="4" name="Sun 3"/>
          <p:cNvSpPr/>
          <p:nvPr/>
        </p:nvSpPr>
        <p:spPr>
          <a:xfrm>
            <a:off x="1171091" y="1434892"/>
            <a:ext cx="981408" cy="865883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16200000" flipV="1">
            <a:off x="3585560" y="2846984"/>
            <a:ext cx="964840" cy="94446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3577316" y="3820073"/>
            <a:ext cx="981333" cy="944465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465890" y="3801639"/>
            <a:ext cx="1129860" cy="981333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H="1">
            <a:off x="4072122" y="4314879"/>
            <a:ext cx="470050" cy="4661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074081" y="2754327"/>
            <a:ext cx="618537" cy="585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 flipV="1">
            <a:off x="2445445" y="4312921"/>
            <a:ext cx="647227" cy="6310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6200000" flipH="1">
            <a:off x="1787325" y="2067707"/>
            <a:ext cx="470050" cy="4661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Freeform 25"/>
          <p:cNvSpPr/>
          <p:nvPr/>
        </p:nvSpPr>
        <p:spPr>
          <a:xfrm>
            <a:off x="3029890" y="3423674"/>
            <a:ext cx="2490183" cy="1994280"/>
          </a:xfrm>
          <a:custGeom>
            <a:avLst/>
            <a:gdLst>
              <a:gd name="connsiteX0" fmla="*/ 2388468 w 2490183"/>
              <a:gd name="connsiteY0" fmla="*/ 23365 h 1994280"/>
              <a:gd name="connsiteX1" fmla="*/ 1778181 w 2490183"/>
              <a:gd name="connsiteY1" fmla="*/ 147063 h 1994280"/>
              <a:gd name="connsiteX2" fmla="*/ 1473038 w 2490183"/>
              <a:gd name="connsiteY2" fmla="*/ 262514 h 1994280"/>
              <a:gd name="connsiteX3" fmla="*/ 656572 w 2490183"/>
              <a:gd name="connsiteY3" fmla="*/ 633607 h 1994280"/>
              <a:gd name="connsiteX4" fmla="*/ 277204 w 2490183"/>
              <a:gd name="connsiteY4" fmla="*/ 839769 h 1994280"/>
              <a:gd name="connsiteX5" fmla="*/ 153498 w 2490183"/>
              <a:gd name="connsiteY5" fmla="*/ 946974 h 1994280"/>
              <a:gd name="connsiteX6" fmla="*/ 87521 w 2490183"/>
              <a:gd name="connsiteY6" fmla="*/ 1070671 h 1994280"/>
              <a:gd name="connsiteX7" fmla="*/ 38038 w 2490183"/>
              <a:gd name="connsiteY7" fmla="*/ 1235602 h 1994280"/>
              <a:gd name="connsiteX8" fmla="*/ 46285 w 2490183"/>
              <a:gd name="connsiteY8" fmla="*/ 1936554 h 1994280"/>
              <a:gd name="connsiteX9" fmla="*/ 54532 w 2490183"/>
              <a:gd name="connsiteY9" fmla="*/ 1961294 h 1994280"/>
              <a:gd name="connsiteX10" fmla="*/ 71026 w 2490183"/>
              <a:gd name="connsiteY10" fmla="*/ 1994280 h 1994280"/>
              <a:gd name="connsiteX11" fmla="*/ 450394 w 2490183"/>
              <a:gd name="connsiteY11" fmla="*/ 1722145 h 1994280"/>
              <a:gd name="connsiteX12" fmla="*/ 648325 w 2490183"/>
              <a:gd name="connsiteY12" fmla="*/ 1565462 h 1994280"/>
              <a:gd name="connsiteX13" fmla="*/ 879245 w 2490183"/>
              <a:gd name="connsiteY13" fmla="*/ 1408778 h 1994280"/>
              <a:gd name="connsiteX14" fmla="*/ 1332836 w 2490183"/>
              <a:gd name="connsiteY14" fmla="*/ 1037685 h 1994280"/>
              <a:gd name="connsiteX15" fmla="*/ 1745193 w 2490183"/>
              <a:gd name="connsiteY15" fmla="*/ 749058 h 1994280"/>
              <a:gd name="connsiteX16" fmla="*/ 1835911 w 2490183"/>
              <a:gd name="connsiteY16" fmla="*/ 699579 h 1994280"/>
              <a:gd name="connsiteX17" fmla="*/ 1951371 w 2490183"/>
              <a:gd name="connsiteY17" fmla="*/ 625360 h 1994280"/>
              <a:gd name="connsiteX18" fmla="*/ 2000854 w 2490183"/>
              <a:gd name="connsiteY18" fmla="*/ 600621 h 1994280"/>
              <a:gd name="connsiteX19" fmla="*/ 2025595 w 2490183"/>
              <a:gd name="connsiteY19" fmla="*/ 551142 h 1994280"/>
              <a:gd name="connsiteX20" fmla="*/ 2124560 w 2490183"/>
              <a:gd name="connsiteY20" fmla="*/ 476923 h 1994280"/>
              <a:gd name="connsiteX21" fmla="*/ 2157549 w 2490183"/>
              <a:gd name="connsiteY21" fmla="*/ 452184 h 1994280"/>
              <a:gd name="connsiteX22" fmla="*/ 2207032 w 2490183"/>
              <a:gd name="connsiteY22" fmla="*/ 435690 h 1994280"/>
              <a:gd name="connsiteX23" fmla="*/ 2231773 w 2490183"/>
              <a:gd name="connsiteY23" fmla="*/ 410951 h 1994280"/>
              <a:gd name="connsiteX24" fmla="*/ 2240020 w 2490183"/>
              <a:gd name="connsiteY24" fmla="*/ 377965 h 1994280"/>
              <a:gd name="connsiteX25" fmla="*/ 2264762 w 2490183"/>
              <a:gd name="connsiteY25" fmla="*/ 328486 h 1994280"/>
              <a:gd name="connsiteX26" fmla="*/ 2297750 w 2490183"/>
              <a:gd name="connsiteY26" fmla="*/ 270760 h 1994280"/>
              <a:gd name="connsiteX27" fmla="*/ 2338986 w 2490183"/>
              <a:gd name="connsiteY27" fmla="*/ 188295 h 1994280"/>
              <a:gd name="connsiteX28" fmla="*/ 2371974 w 2490183"/>
              <a:gd name="connsiteY28" fmla="*/ 147063 h 1994280"/>
              <a:gd name="connsiteX29" fmla="*/ 2404963 w 2490183"/>
              <a:gd name="connsiteY29" fmla="*/ 97584 h 1994280"/>
              <a:gd name="connsiteX30" fmla="*/ 2396716 w 2490183"/>
              <a:gd name="connsiteY30" fmla="*/ 64598 h 1994280"/>
              <a:gd name="connsiteX31" fmla="*/ 2388468 w 2490183"/>
              <a:gd name="connsiteY31" fmla="*/ 6872 h 1994280"/>
              <a:gd name="connsiteX32" fmla="*/ 2388468 w 2490183"/>
              <a:gd name="connsiteY32" fmla="*/ 23365 h 199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490183" h="1994280">
                <a:moveTo>
                  <a:pt x="2388468" y="23365"/>
                </a:moveTo>
                <a:cubicBezTo>
                  <a:pt x="2286753" y="46730"/>
                  <a:pt x="2033976" y="64206"/>
                  <a:pt x="1778181" y="147063"/>
                </a:cubicBezTo>
                <a:cubicBezTo>
                  <a:pt x="1674722" y="180575"/>
                  <a:pt x="1573143" y="220020"/>
                  <a:pt x="1473038" y="262514"/>
                </a:cubicBezTo>
                <a:cubicBezTo>
                  <a:pt x="1351261" y="314208"/>
                  <a:pt x="860342" y="535805"/>
                  <a:pt x="656572" y="633607"/>
                </a:cubicBezTo>
                <a:cubicBezTo>
                  <a:pt x="558382" y="680735"/>
                  <a:pt x="356193" y="782327"/>
                  <a:pt x="277204" y="839769"/>
                </a:cubicBezTo>
                <a:cubicBezTo>
                  <a:pt x="210969" y="887936"/>
                  <a:pt x="191617" y="889800"/>
                  <a:pt x="153498" y="946974"/>
                </a:cubicBezTo>
                <a:cubicBezTo>
                  <a:pt x="140794" y="966028"/>
                  <a:pt x="94383" y="1051460"/>
                  <a:pt x="87521" y="1070671"/>
                </a:cubicBezTo>
                <a:cubicBezTo>
                  <a:pt x="68215" y="1124725"/>
                  <a:pt x="38038" y="1235602"/>
                  <a:pt x="38038" y="1235602"/>
                </a:cubicBezTo>
                <a:cubicBezTo>
                  <a:pt x="0" y="1501846"/>
                  <a:pt x="23295" y="1315874"/>
                  <a:pt x="46285" y="1936554"/>
                </a:cubicBezTo>
                <a:cubicBezTo>
                  <a:pt x="46607" y="1945241"/>
                  <a:pt x="51108" y="1953304"/>
                  <a:pt x="54532" y="1961294"/>
                </a:cubicBezTo>
                <a:cubicBezTo>
                  <a:pt x="59375" y="1972593"/>
                  <a:pt x="65528" y="1983285"/>
                  <a:pt x="71026" y="1994280"/>
                </a:cubicBezTo>
                <a:cubicBezTo>
                  <a:pt x="265278" y="1888333"/>
                  <a:pt x="145573" y="1959784"/>
                  <a:pt x="450394" y="1722145"/>
                </a:cubicBezTo>
                <a:cubicBezTo>
                  <a:pt x="516757" y="1670408"/>
                  <a:pt x="578694" y="1612708"/>
                  <a:pt x="648325" y="1565462"/>
                </a:cubicBezTo>
                <a:cubicBezTo>
                  <a:pt x="725298" y="1513234"/>
                  <a:pt x="805579" y="1465576"/>
                  <a:pt x="879245" y="1408778"/>
                </a:cubicBezTo>
                <a:cubicBezTo>
                  <a:pt x="1033950" y="1289496"/>
                  <a:pt x="1172795" y="1149705"/>
                  <a:pt x="1332836" y="1037685"/>
                </a:cubicBezTo>
                <a:cubicBezTo>
                  <a:pt x="1470288" y="941476"/>
                  <a:pt x="1597899" y="829394"/>
                  <a:pt x="1745193" y="749058"/>
                </a:cubicBezTo>
                <a:cubicBezTo>
                  <a:pt x="1775432" y="732565"/>
                  <a:pt x="1806374" y="717300"/>
                  <a:pt x="1835911" y="699579"/>
                </a:cubicBezTo>
                <a:cubicBezTo>
                  <a:pt x="1875144" y="676041"/>
                  <a:pt x="1912958" y="650214"/>
                  <a:pt x="1951371" y="625360"/>
                </a:cubicBezTo>
                <a:cubicBezTo>
                  <a:pt x="1985344" y="603379"/>
                  <a:pt x="1964956" y="612585"/>
                  <a:pt x="2000854" y="600621"/>
                </a:cubicBezTo>
                <a:cubicBezTo>
                  <a:pt x="2009101" y="584128"/>
                  <a:pt x="2014531" y="565894"/>
                  <a:pt x="2025595" y="551142"/>
                </a:cubicBezTo>
                <a:cubicBezTo>
                  <a:pt x="2071830" y="489501"/>
                  <a:pt x="2067092" y="511401"/>
                  <a:pt x="2124560" y="476923"/>
                </a:cubicBezTo>
                <a:cubicBezTo>
                  <a:pt x="2136346" y="469852"/>
                  <a:pt x="2145255" y="458331"/>
                  <a:pt x="2157549" y="452184"/>
                </a:cubicBezTo>
                <a:cubicBezTo>
                  <a:pt x="2173100" y="444409"/>
                  <a:pt x="2207032" y="435690"/>
                  <a:pt x="2207032" y="435690"/>
                </a:cubicBezTo>
                <a:cubicBezTo>
                  <a:pt x="2215279" y="427444"/>
                  <a:pt x="2225986" y="421077"/>
                  <a:pt x="2231773" y="410951"/>
                </a:cubicBezTo>
                <a:cubicBezTo>
                  <a:pt x="2237396" y="401111"/>
                  <a:pt x="2235810" y="388488"/>
                  <a:pt x="2240020" y="377965"/>
                </a:cubicBezTo>
                <a:cubicBezTo>
                  <a:pt x="2246869" y="360844"/>
                  <a:pt x="2256019" y="344722"/>
                  <a:pt x="2264762" y="328486"/>
                </a:cubicBezTo>
                <a:cubicBezTo>
                  <a:pt x="2275270" y="308973"/>
                  <a:pt x="2287380" y="290346"/>
                  <a:pt x="2297750" y="270760"/>
                </a:cubicBezTo>
                <a:cubicBezTo>
                  <a:pt x="2312131" y="243599"/>
                  <a:pt x="2323173" y="214648"/>
                  <a:pt x="2338986" y="188295"/>
                </a:cubicBezTo>
                <a:cubicBezTo>
                  <a:pt x="2348042" y="173202"/>
                  <a:pt x="2361621" y="161297"/>
                  <a:pt x="2371974" y="147063"/>
                </a:cubicBezTo>
                <a:cubicBezTo>
                  <a:pt x="2383634" y="131032"/>
                  <a:pt x="2393967" y="114077"/>
                  <a:pt x="2404963" y="97584"/>
                </a:cubicBezTo>
                <a:cubicBezTo>
                  <a:pt x="2402214" y="86589"/>
                  <a:pt x="2398744" y="75749"/>
                  <a:pt x="2396716" y="64598"/>
                </a:cubicBezTo>
                <a:cubicBezTo>
                  <a:pt x="2393239" y="45474"/>
                  <a:pt x="2395294" y="25072"/>
                  <a:pt x="2388468" y="6872"/>
                </a:cubicBezTo>
                <a:cubicBezTo>
                  <a:pt x="2386310" y="1117"/>
                  <a:pt x="2490183" y="0"/>
                  <a:pt x="2388468" y="23365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748246" y="2407980"/>
            <a:ext cx="3247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you have an open surface, then there is a “back face”.</a:t>
            </a:r>
          </a:p>
          <a:p>
            <a:r>
              <a:rPr lang="en-US" dirty="0" smtClean="0"/>
              <a:t>The back face has the opposite normal.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71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5458" y="113142"/>
            <a:ext cx="8090430" cy="990600"/>
          </a:xfrm>
        </p:spPr>
        <p:txBody>
          <a:bodyPr/>
          <a:lstStyle/>
          <a:p>
            <a:r>
              <a:rPr lang="en-US" dirty="0" smtClean="0"/>
              <a:t>But wait…</a:t>
            </a:r>
            <a:endParaRPr lang="en-US" dirty="0"/>
          </a:p>
        </p:txBody>
      </p:sp>
      <p:sp>
        <p:nvSpPr>
          <p:cNvPr id="4" name="Sun 3"/>
          <p:cNvSpPr/>
          <p:nvPr/>
        </p:nvSpPr>
        <p:spPr>
          <a:xfrm>
            <a:off x="1171091" y="1434892"/>
            <a:ext cx="981408" cy="865883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16200000" flipV="1">
            <a:off x="3585560" y="2846984"/>
            <a:ext cx="964840" cy="94446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3577316" y="3820073"/>
            <a:ext cx="981333" cy="944465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465890" y="3801639"/>
            <a:ext cx="1129860" cy="981333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H="1">
            <a:off x="4072122" y="4314879"/>
            <a:ext cx="470050" cy="4661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074081" y="2754327"/>
            <a:ext cx="618537" cy="585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 flipV="1">
            <a:off x="2445445" y="4312921"/>
            <a:ext cx="647227" cy="6310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6200000" flipH="1">
            <a:off x="1787325" y="2067707"/>
            <a:ext cx="470050" cy="4661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Freeform 25"/>
          <p:cNvSpPr/>
          <p:nvPr/>
        </p:nvSpPr>
        <p:spPr>
          <a:xfrm>
            <a:off x="3029890" y="3423674"/>
            <a:ext cx="2490183" cy="1994280"/>
          </a:xfrm>
          <a:custGeom>
            <a:avLst/>
            <a:gdLst>
              <a:gd name="connsiteX0" fmla="*/ 2388468 w 2490183"/>
              <a:gd name="connsiteY0" fmla="*/ 23365 h 1994280"/>
              <a:gd name="connsiteX1" fmla="*/ 1778181 w 2490183"/>
              <a:gd name="connsiteY1" fmla="*/ 147063 h 1994280"/>
              <a:gd name="connsiteX2" fmla="*/ 1473038 w 2490183"/>
              <a:gd name="connsiteY2" fmla="*/ 262514 h 1994280"/>
              <a:gd name="connsiteX3" fmla="*/ 656572 w 2490183"/>
              <a:gd name="connsiteY3" fmla="*/ 633607 h 1994280"/>
              <a:gd name="connsiteX4" fmla="*/ 277204 w 2490183"/>
              <a:gd name="connsiteY4" fmla="*/ 839769 h 1994280"/>
              <a:gd name="connsiteX5" fmla="*/ 153498 w 2490183"/>
              <a:gd name="connsiteY5" fmla="*/ 946974 h 1994280"/>
              <a:gd name="connsiteX6" fmla="*/ 87521 w 2490183"/>
              <a:gd name="connsiteY6" fmla="*/ 1070671 h 1994280"/>
              <a:gd name="connsiteX7" fmla="*/ 38038 w 2490183"/>
              <a:gd name="connsiteY7" fmla="*/ 1235602 h 1994280"/>
              <a:gd name="connsiteX8" fmla="*/ 46285 w 2490183"/>
              <a:gd name="connsiteY8" fmla="*/ 1936554 h 1994280"/>
              <a:gd name="connsiteX9" fmla="*/ 54532 w 2490183"/>
              <a:gd name="connsiteY9" fmla="*/ 1961294 h 1994280"/>
              <a:gd name="connsiteX10" fmla="*/ 71026 w 2490183"/>
              <a:gd name="connsiteY10" fmla="*/ 1994280 h 1994280"/>
              <a:gd name="connsiteX11" fmla="*/ 450394 w 2490183"/>
              <a:gd name="connsiteY11" fmla="*/ 1722145 h 1994280"/>
              <a:gd name="connsiteX12" fmla="*/ 648325 w 2490183"/>
              <a:gd name="connsiteY12" fmla="*/ 1565462 h 1994280"/>
              <a:gd name="connsiteX13" fmla="*/ 879245 w 2490183"/>
              <a:gd name="connsiteY13" fmla="*/ 1408778 h 1994280"/>
              <a:gd name="connsiteX14" fmla="*/ 1332836 w 2490183"/>
              <a:gd name="connsiteY14" fmla="*/ 1037685 h 1994280"/>
              <a:gd name="connsiteX15" fmla="*/ 1745193 w 2490183"/>
              <a:gd name="connsiteY15" fmla="*/ 749058 h 1994280"/>
              <a:gd name="connsiteX16" fmla="*/ 1835911 w 2490183"/>
              <a:gd name="connsiteY16" fmla="*/ 699579 h 1994280"/>
              <a:gd name="connsiteX17" fmla="*/ 1951371 w 2490183"/>
              <a:gd name="connsiteY17" fmla="*/ 625360 h 1994280"/>
              <a:gd name="connsiteX18" fmla="*/ 2000854 w 2490183"/>
              <a:gd name="connsiteY18" fmla="*/ 600621 h 1994280"/>
              <a:gd name="connsiteX19" fmla="*/ 2025595 w 2490183"/>
              <a:gd name="connsiteY19" fmla="*/ 551142 h 1994280"/>
              <a:gd name="connsiteX20" fmla="*/ 2124560 w 2490183"/>
              <a:gd name="connsiteY20" fmla="*/ 476923 h 1994280"/>
              <a:gd name="connsiteX21" fmla="*/ 2157549 w 2490183"/>
              <a:gd name="connsiteY21" fmla="*/ 452184 h 1994280"/>
              <a:gd name="connsiteX22" fmla="*/ 2207032 w 2490183"/>
              <a:gd name="connsiteY22" fmla="*/ 435690 h 1994280"/>
              <a:gd name="connsiteX23" fmla="*/ 2231773 w 2490183"/>
              <a:gd name="connsiteY23" fmla="*/ 410951 h 1994280"/>
              <a:gd name="connsiteX24" fmla="*/ 2240020 w 2490183"/>
              <a:gd name="connsiteY24" fmla="*/ 377965 h 1994280"/>
              <a:gd name="connsiteX25" fmla="*/ 2264762 w 2490183"/>
              <a:gd name="connsiteY25" fmla="*/ 328486 h 1994280"/>
              <a:gd name="connsiteX26" fmla="*/ 2297750 w 2490183"/>
              <a:gd name="connsiteY26" fmla="*/ 270760 h 1994280"/>
              <a:gd name="connsiteX27" fmla="*/ 2338986 w 2490183"/>
              <a:gd name="connsiteY27" fmla="*/ 188295 h 1994280"/>
              <a:gd name="connsiteX28" fmla="*/ 2371974 w 2490183"/>
              <a:gd name="connsiteY28" fmla="*/ 147063 h 1994280"/>
              <a:gd name="connsiteX29" fmla="*/ 2404963 w 2490183"/>
              <a:gd name="connsiteY29" fmla="*/ 97584 h 1994280"/>
              <a:gd name="connsiteX30" fmla="*/ 2396716 w 2490183"/>
              <a:gd name="connsiteY30" fmla="*/ 64598 h 1994280"/>
              <a:gd name="connsiteX31" fmla="*/ 2388468 w 2490183"/>
              <a:gd name="connsiteY31" fmla="*/ 6872 h 1994280"/>
              <a:gd name="connsiteX32" fmla="*/ 2388468 w 2490183"/>
              <a:gd name="connsiteY32" fmla="*/ 23365 h 199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490183" h="1994280">
                <a:moveTo>
                  <a:pt x="2388468" y="23365"/>
                </a:moveTo>
                <a:cubicBezTo>
                  <a:pt x="2286753" y="46730"/>
                  <a:pt x="2033976" y="64206"/>
                  <a:pt x="1778181" y="147063"/>
                </a:cubicBezTo>
                <a:cubicBezTo>
                  <a:pt x="1674722" y="180575"/>
                  <a:pt x="1573143" y="220020"/>
                  <a:pt x="1473038" y="262514"/>
                </a:cubicBezTo>
                <a:cubicBezTo>
                  <a:pt x="1351261" y="314208"/>
                  <a:pt x="860342" y="535805"/>
                  <a:pt x="656572" y="633607"/>
                </a:cubicBezTo>
                <a:cubicBezTo>
                  <a:pt x="558382" y="680735"/>
                  <a:pt x="356193" y="782327"/>
                  <a:pt x="277204" y="839769"/>
                </a:cubicBezTo>
                <a:cubicBezTo>
                  <a:pt x="210969" y="887936"/>
                  <a:pt x="191617" y="889800"/>
                  <a:pt x="153498" y="946974"/>
                </a:cubicBezTo>
                <a:cubicBezTo>
                  <a:pt x="140794" y="966028"/>
                  <a:pt x="94383" y="1051460"/>
                  <a:pt x="87521" y="1070671"/>
                </a:cubicBezTo>
                <a:cubicBezTo>
                  <a:pt x="68215" y="1124725"/>
                  <a:pt x="38038" y="1235602"/>
                  <a:pt x="38038" y="1235602"/>
                </a:cubicBezTo>
                <a:cubicBezTo>
                  <a:pt x="0" y="1501846"/>
                  <a:pt x="23295" y="1315874"/>
                  <a:pt x="46285" y="1936554"/>
                </a:cubicBezTo>
                <a:cubicBezTo>
                  <a:pt x="46607" y="1945241"/>
                  <a:pt x="51108" y="1953304"/>
                  <a:pt x="54532" y="1961294"/>
                </a:cubicBezTo>
                <a:cubicBezTo>
                  <a:pt x="59375" y="1972593"/>
                  <a:pt x="65528" y="1983285"/>
                  <a:pt x="71026" y="1994280"/>
                </a:cubicBezTo>
                <a:cubicBezTo>
                  <a:pt x="265278" y="1888333"/>
                  <a:pt x="145573" y="1959784"/>
                  <a:pt x="450394" y="1722145"/>
                </a:cubicBezTo>
                <a:cubicBezTo>
                  <a:pt x="516757" y="1670408"/>
                  <a:pt x="578694" y="1612708"/>
                  <a:pt x="648325" y="1565462"/>
                </a:cubicBezTo>
                <a:cubicBezTo>
                  <a:pt x="725298" y="1513234"/>
                  <a:pt x="805579" y="1465576"/>
                  <a:pt x="879245" y="1408778"/>
                </a:cubicBezTo>
                <a:cubicBezTo>
                  <a:pt x="1033950" y="1289496"/>
                  <a:pt x="1172795" y="1149705"/>
                  <a:pt x="1332836" y="1037685"/>
                </a:cubicBezTo>
                <a:cubicBezTo>
                  <a:pt x="1470288" y="941476"/>
                  <a:pt x="1597899" y="829394"/>
                  <a:pt x="1745193" y="749058"/>
                </a:cubicBezTo>
                <a:cubicBezTo>
                  <a:pt x="1775432" y="732565"/>
                  <a:pt x="1806374" y="717300"/>
                  <a:pt x="1835911" y="699579"/>
                </a:cubicBezTo>
                <a:cubicBezTo>
                  <a:pt x="1875144" y="676041"/>
                  <a:pt x="1912958" y="650214"/>
                  <a:pt x="1951371" y="625360"/>
                </a:cubicBezTo>
                <a:cubicBezTo>
                  <a:pt x="1985344" y="603379"/>
                  <a:pt x="1964956" y="612585"/>
                  <a:pt x="2000854" y="600621"/>
                </a:cubicBezTo>
                <a:cubicBezTo>
                  <a:pt x="2009101" y="584128"/>
                  <a:pt x="2014531" y="565894"/>
                  <a:pt x="2025595" y="551142"/>
                </a:cubicBezTo>
                <a:cubicBezTo>
                  <a:pt x="2071830" y="489501"/>
                  <a:pt x="2067092" y="511401"/>
                  <a:pt x="2124560" y="476923"/>
                </a:cubicBezTo>
                <a:cubicBezTo>
                  <a:pt x="2136346" y="469852"/>
                  <a:pt x="2145255" y="458331"/>
                  <a:pt x="2157549" y="452184"/>
                </a:cubicBezTo>
                <a:cubicBezTo>
                  <a:pt x="2173100" y="444409"/>
                  <a:pt x="2207032" y="435690"/>
                  <a:pt x="2207032" y="435690"/>
                </a:cubicBezTo>
                <a:cubicBezTo>
                  <a:pt x="2215279" y="427444"/>
                  <a:pt x="2225986" y="421077"/>
                  <a:pt x="2231773" y="410951"/>
                </a:cubicBezTo>
                <a:cubicBezTo>
                  <a:pt x="2237396" y="401111"/>
                  <a:pt x="2235810" y="388488"/>
                  <a:pt x="2240020" y="377965"/>
                </a:cubicBezTo>
                <a:cubicBezTo>
                  <a:pt x="2246869" y="360844"/>
                  <a:pt x="2256019" y="344722"/>
                  <a:pt x="2264762" y="328486"/>
                </a:cubicBezTo>
                <a:cubicBezTo>
                  <a:pt x="2275270" y="308973"/>
                  <a:pt x="2287380" y="290346"/>
                  <a:pt x="2297750" y="270760"/>
                </a:cubicBezTo>
                <a:cubicBezTo>
                  <a:pt x="2312131" y="243599"/>
                  <a:pt x="2323173" y="214648"/>
                  <a:pt x="2338986" y="188295"/>
                </a:cubicBezTo>
                <a:cubicBezTo>
                  <a:pt x="2348042" y="173202"/>
                  <a:pt x="2361621" y="161297"/>
                  <a:pt x="2371974" y="147063"/>
                </a:cubicBezTo>
                <a:cubicBezTo>
                  <a:pt x="2383634" y="131032"/>
                  <a:pt x="2393967" y="114077"/>
                  <a:pt x="2404963" y="97584"/>
                </a:cubicBezTo>
                <a:cubicBezTo>
                  <a:pt x="2402214" y="86589"/>
                  <a:pt x="2398744" y="75749"/>
                  <a:pt x="2396716" y="64598"/>
                </a:cubicBezTo>
                <a:cubicBezTo>
                  <a:pt x="2393239" y="45474"/>
                  <a:pt x="2395294" y="25072"/>
                  <a:pt x="2388468" y="6872"/>
                </a:cubicBezTo>
                <a:cubicBezTo>
                  <a:pt x="2386310" y="1117"/>
                  <a:pt x="2490183" y="0"/>
                  <a:pt x="2388468" y="23365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748246" y="2407980"/>
            <a:ext cx="3247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you have an open surface, then there is a “back face”.</a:t>
            </a:r>
          </a:p>
          <a:p>
            <a:r>
              <a:rPr lang="en-US" dirty="0" smtClean="0"/>
              <a:t>The back face has the opposite normal.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748246" y="3712756"/>
            <a:ext cx="3247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 can we deal with this case?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84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5458" y="113142"/>
            <a:ext cx="8090430" cy="990600"/>
          </a:xfrm>
        </p:spPr>
        <p:txBody>
          <a:bodyPr/>
          <a:lstStyle/>
          <a:p>
            <a:r>
              <a:rPr lang="en-US" dirty="0" smtClean="0"/>
              <a:t>But wait…</a:t>
            </a:r>
            <a:endParaRPr lang="en-US" dirty="0"/>
          </a:p>
        </p:txBody>
      </p:sp>
      <p:sp>
        <p:nvSpPr>
          <p:cNvPr id="4" name="Sun 3"/>
          <p:cNvSpPr/>
          <p:nvPr/>
        </p:nvSpPr>
        <p:spPr>
          <a:xfrm>
            <a:off x="1171091" y="1434892"/>
            <a:ext cx="981408" cy="865883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16200000" flipV="1">
            <a:off x="3585560" y="2846984"/>
            <a:ext cx="964840" cy="94446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3577316" y="3820073"/>
            <a:ext cx="981333" cy="944465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465890" y="3801639"/>
            <a:ext cx="1129860" cy="981333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H="1">
            <a:off x="4072122" y="4314879"/>
            <a:ext cx="470050" cy="4661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074081" y="2754327"/>
            <a:ext cx="618537" cy="585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 flipV="1">
            <a:off x="2445445" y="4312921"/>
            <a:ext cx="647227" cy="6310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6200000" flipH="1">
            <a:off x="1787325" y="2067707"/>
            <a:ext cx="470050" cy="4661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Freeform 25"/>
          <p:cNvSpPr/>
          <p:nvPr/>
        </p:nvSpPr>
        <p:spPr>
          <a:xfrm>
            <a:off x="3029890" y="3423674"/>
            <a:ext cx="2490183" cy="1994280"/>
          </a:xfrm>
          <a:custGeom>
            <a:avLst/>
            <a:gdLst>
              <a:gd name="connsiteX0" fmla="*/ 2388468 w 2490183"/>
              <a:gd name="connsiteY0" fmla="*/ 23365 h 1994280"/>
              <a:gd name="connsiteX1" fmla="*/ 1778181 w 2490183"/>
              <a:gd name="connsiteY1" fmla="*/ 147063 h 1994280"/>
              <a:gd name="connsiteX2" fmla="*/ 1473038 w 2490183"/>
              <a:gd name="connsiteY2" fmla="*/ 262514 h 1994280"/>
              <a:gd name="connsiteX3" fmla="*/ 656572 w 2490183"/>
              <a:gd name="connsiteY3" fmla="*/ 633607 h 1994280"/>
              <a:gd name="connsiteX4" fmla="*/ 277204 w 2490183"/>
              <a:gd name="connsiteY4" fmla="*/ 839769 h 1994280"/>
              <a:gd name="connsiteX5" fmla="*/ 153498 w 2490183"/>
              <a:gd name="connsiteY5" fmla="*/ 946974 h 1994280"/>
              <a:gd name="connsiteX6" fmla="*/ 87521 w 2490183"/>
              <a:gd name="connsiteY6" fmla="*/ 1070671 h 1994280"/>
              <a:gd name="connsiteX7" fmla="*/ 38038 w 2490183"/>
              <a:gd name="connsiteY7" fmla="*/ 1235602 h 1994280"/>
              <a:gd name="connsiteX8" fmla="*/ 46285 w 2490183"/>
              <a:gd name="connsiteY8" fmla="*/ 1936554 h 1994280"/>
              <a:gd name="connsiteX9" fmla="*/ 54532 w 2490183"/>
              <a:gd name="connsiteY9" fmla="*/ 1961294 h 1994280"/>
              <a:gd name="connsiteX10" fmla="*/ 71026 w 2490183"/>
              <a:gd name="connsiteY10" fmla="*/ 1994280 h 1994280"/>
              <a:gd name="connsiteX11" fmla="*/ 450394 w 2490183"/>
              <a:gd name="connsiteY11" fmla="*/ 1722145 h 1994280"/>
              <a:gd name="connsiteX12" fmla="*/ 648325 w 2490183"/>
              <a:gd name="connsiteY12" fmla="*/ 1565462 h 1994280"/>
              <a:gd name="connsiteX13" fmla="*/ 879245 w 2490183"/>
              <a:gd name="connsiteY13" fmla="*/ 1408778 h 1994280"/>
              <a:gd name="connsiteX14" fmla="*/ 1332836 w 2490183"/>
              <a:gd name="connsiteY14" fmla="*/ 1037685 h 1994280"/>
              <a:gd name="connsiteX15" fmla="*/ 1745193 w 2490183"/>
              <a:gd name="connsiteY15" fmla="*/ 749058 h 1994280"/>
              <a:gd name="connsiteX16" fmla="*/ 1835911 w 2490183"/>
              <a:gd name="connsiteY16" fmla="*/ 699579 h 1994280"/>
              <a:gd name="connsiteX17" fmla="*/ 1951371 w 2490183"/>
              <a:gd name="connsiteY17" fmla="*/ 625360 h 1994280"/>
              <a:gd name="connsiteX18" fmla="*/ 2000854 w 2490183"/>
              <a:gd name="connsiteY18" fmla="*/ 600621 h 1994280"/>
              <a:gd name="connsiteX19" fmla="*/ 2025595 w 2490183"/>
              <a:gd name="connsiteY19" fmla="*/ 551142 h 1994280"/>
              <a:gd name="connsiteX20" fmla="*/ 2124560 w 2490183"/>
              <a:gd name="connsiteY20" fmla="*/ 476923 h 1994280"/>
              <a:gd name="connsiteX21" fmla="*/ 2157549 w 2490183"/>
              <a:gd name="connsiteY21" fmla="*/ 452184 h 1994280"/>
              <a:gd name="connsiteX22" fmla="*/ 2207032 w 2490183"/>
              <a:gd name="connsiteY22" fmla="*/ 435690 h 1994280"/>
              <a:gd name="connsiteX23" fmla="*/ 2231773 w 2490183"/>
              <a:gd name="connsiteY23" fmla="*/ 410951 h 1994280"/>
              <a:gd name="connsiteX24" fmla="*/ 2240020 w 2490183"/>
              <a:gd name="connsiteY24" fmla="*/ 377965 h 1994280"/>
              <a:gd name="connsiteX25" fmla="*/ 2264762 w 2490183"/>
              <a:gd name="connsiteY25" fmla="*/ 328486 h 1994280"/>
              <a:gd name="connsiteX26" fmla="*/ 2297750 w 2490183"/>
              <a:gd name="connsiteY26" fmla="*/ 270760 h 1994280"/>
              <a:gd name="connsiteX27" fmla="*/ 2338986 w 2490183"/>
              <a:gd name="connsiteY27" fmla="*/ 188295 h 1994280"/>
              <a:gd name="connsiteX28" fmla="*/ 2371974 w 2490183"/>
              <a:gd name="connsiteY28" fmla="*/ 147063 h 1994280"/>
              <a:gd name="connsiteX29" fmla="*/ 2404963 w 2490183"/>
              <a:gd name="connsiteY29" fmla="*/ 97584 h 1994280"/>
              <a:gd name="connsiteX30" fmla="*/ 2396716 w 2490183"/>
              <a:gd name="connsiteY30" fmla="*/ 64598 h 1994280"/>
              <a:gd name="connsiteX31" fmla="*/ 2388468 w 2490183"/>
              <a:gd name="connsiteY31" fmla="*/ 6872 h 1994280"/>
              <a:gd name="connsiteX32" fmla="*/ 2388468 w 2490183"/>
              <a:gd name="connsiteY32" fmla="*/ 23365 h 199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490183" h="1994280">
                <a:moveTo>
                  <a:pt x="2388468" y="23365"/>
                </a:moveTo>
                <a:cubicBezTo>
                  <a:pt x="2286753" y="46730"/>
                  <a:pt x="2033976" y="64206"/>
                  <a:pt x="1778181" y="147063"/>
                </a:cubicBezTo>
                <a:cubicBezTo>
                  <a:pt x="1674722" y="180575"/>
                  <a:pt x="1573143" y="220020"/>
                  <a:pt x="1473038" y="262514"/>
                </a:cubicBezTo>
                <a:cubicBezTo>
                  <a:pt x="1351261" y="314208"/>
                  <a:pt x="860342" y="535805"/>
                  <a:pt x="656572" y="633607"/>
                </a:cubicBezTo>
                <a:cubicBezTo>
                  <a:pt x="558382" y="680735"/>
                  <a:pt x="356193" y="782327"/>
                  <a:pt x="277204" y="839769"/>
                </a:cubicBezTo>
                <a:cubicBezTo>
                  <a:pt x="210969" y="887936"/>
                  <a:pt x="191617" y="889800"/>
                  <a:pt x="153498" y="946974"/>
                </a:cubicBezTo>
                <a:cubicBezTo>
                  <a:pt x="140794" y="966028"/>
                  <a:pt x="94383" y="1051460"/>
                  <a:pt x="87521" y="1070671"/>
                </a:cubicBezTo>
                <a:cubicBezTo>
                  <a:pt x="68215" y="1124725"/>
                  <a:pt x="38038" y="1235602"/>
                  <a:pt x="38038" y="1235602"/>
                </a:cubicBezTo>
                <a:cubicBezTo>
                  <a:pt x="0" y="1501846"/>
                  <a:pt x="23295" y="1315874"/>
                  <a:pt x="46285" y="1936554"/>
                </a:cubicBezTo>
                <a:cubicBezTo>
                  <a:pt x="46607" y="1945241"/>
                  <a:pt x="51108" y="1953304"/>
                  <a:pt x="54532" y="1961294"/>
                </a:cubicBezTo>
                <a:cubicBezTo>
                  <a:pt x="59375" y="1972593"/>
                  <a:pt x="65528" y="1983285"/>
                  <a:pt x="71026" y="1994280"/>
                </a:cubicBezTo>
                <a:cubicBezTo>
                  <a:pt x="265278" y="1888333"/>
                  <a:pt x="145573" y="1959784"/>
                  <a:pt x="450394" y="1722145"/>
                </a:cubicBezTo>
                <a:cubicBezTo>
                  <a:pt x="516757" y="1670408"/>
                  <a:pt x="578694" y="1612708"/>
                  <a:pt x="648325" y="1565462"/>
                </a:cubicBezTo>
                <a:cubicBezTo>
                  <a:pt x="725298" y="1513234"/>
                  <a:pt x="805579" y="1465576"/>
                  <a:pt x="879245" y="1408778"/>
                </a:cubicBezTo>
                <a:cubicBezTo>
                  <a:pt x="1033950" y="1289496"/>
                  <a:pt x="1172795" y="1149705"/>
                  <a:pt x="1332836" y="1037685"/>
                </a:cubicBezTo>
                <a:cubicBezTo>
                  <a:pt x="1470288" y="941476"/>
                  <a:pt x="1597899" y="829394"/>
                  <a:pt x="1745193" y="749058"/>
                </a:cubicBezTo>
                <a:cubicBezTo>
                  <a:pt x="1775432" y="732565"/>
                  <a:pt x="1806374" y="717300"/>
                  <a:pt x="1835911" y="699579"/>
                </a:cubicBezTo>
                <a:cubicBezTo>
                  <a:pt x="1875144" y="676041"/>
                  <a:pt x="1912958" y="650214"/>
                  <a:pt x="1951371" y="625360"/>
                </a:cubicBezTo>
                <a:cubicBezTo>
                  <a:pt x="1985344" y="603379"/>
                  <a:pt x="1964956" y="612585"/>
                  <a:pt x="2000854" y="600621"/>
                </a:cubicBezTo>
                <a:cubicBezTo>
                  <a:pt x="2009101" y="584128"/>
                  <a:pt x="2014531" y="565894"/>
                  <a:pt x="2025595" y="551142"/>
                </a:cubicBezTo>
                <a:cubicBezTo>
                  <a:pt x="2071830" y="489501"/>
                  <a:pt x="2067092" y="511401"/>
                  <a:pt x="2124560" y="476923"/>
                </a:cubicBezTo>
                <a:cubicBezTo>
                  <a:pt x="2136346" y="469852"/>
                  <a:pt x="2145255" y="458331"/>
                  <a:pt x="2157549" y="452184"/>
                </a:cubicBezTo>
                <a:cubicBezTo>
                  <a:pt x="2173100" y="444409"/>
                  <a:pt x="2207032" y="435690"/>
                  <a:pt x="2207032" y="435690"/>
                </a:cubicBezTo>
                <a:cubicBezTo>
                  <a:pt x="2215279" y="427444"/>
                  <a:pt x="2225986" y="421077"/>
                  <a:pt x="2231773" y="410951"/>
                </a:cubicBezTo>
                <a:cubicBezTo>
                  <a:pt x="2237396" y="401111"/>
                  <a:pt x="2235810" y="388488"/>
                  <a:pt x="2240020" y="377965"/>
                </a:cubicBezTo>
                <a:cubicBezTo>
                  <a:pt x="2246869" y="360844"/>
                  <a:pt x="2256019" y="344722"/>
                  <a:pt x="2264762" y="328486"/>
                </a:cubicBezTo>
                <a:cubicBezTo>
                  <a:pt x="2275270" y="308973"/>
                  <a:pt x="2287380" y="290346"/>
                  <a:pt x="2297750" y="270760"/>
                </a:cubicBezTo>
                <a:cubicBezTo>
                  <a:pt x="2312131" y="243599"/>
                  <a:pt x="2323173" y="214648"/>
                  <a:pt x="2338986" y="188295"/>
                </a:cubicBezTo>
                <a:cubicBezTo>
                  <a:pt x="2348042" y="173202"/>
                  <a:pt x="2361621" y="161297"/>
                  <a:pt x="2371974" y="147063"/>
                </a:cubicBezTo>
                <a:cubicBezTo>
                  <a:pt x="2383634" y="131032"/>
                  <a:pt x="2393967" y="114077"/>
                  <a:pt x="2404963" y="97584"/>
                </a:cubicBezTo>
                <a:cubicBezTo>
                  <a:pt x="2402214" y="86589"/>
                  <a:pt x="2398744" y="75749"/>
                  <a:pt x="2396716" y="64598"/>
                </a:cubicBezTo>
                <a:cubicBezTo>
                  <a:pt x="2393239" y="45474"/>
                  <a:pt x="2395294" y="25072"/>
                  <a:pt x="2388468" y="6872"/>
                </a:cubicBezTo>
                <a:cubicBezTo>
                  <a:pt x="2386310" y="1117"/>
                  <a:pt x="2490183" y="0"/>
                  <a:pt x="2388468" y="23365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748246" y="2407980"/>
            <a:ext cx="3247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you have an open surface, then there is a “back face”.</a:t>
            </a:r>
          </a:p>
          <a:p>
            <a:r>
              <a:rPr lang="en-US" dirty="0" smtClean="0"/>
              <a:t>The back face has the opposite normal.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748246" y="3712756"/>
            <a:ext cx="3247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 can we deal with this case?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748246" y="4511487"/>
            <a:ext cx="3247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Idea #1: encode all triangles</a:t>
            </a:r>
          </a:p>
          <a:p>
            <a:r>
              <a:rPr lang="en-US" dirty="0" smtClean="0"/>
              <a:t>twice, with different </a:t>
            </a:r>
            <a:r>
              <a:rPr lang="en-US" dirty="0" err="1" smtClean="0"/>
              <a:t>normals</a:t>
            </a:r>
            <a:endParaRPr lang="en-US" dirty="0" smtClean="0"/>
          </a:p>
          <a:p>
            <a:r>
              <a:rPr lang="en-US" dirty="0" smtClean="0"/>
              <a:t>Idea #2: modify diffuse lighting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51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Plan (New Slide)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Option A:</a:t>
            </a:r>
          </a:p>
          <a:p>
            <a:pPr lvl="1"/>
            <a:r>
              <a:rPr lang="en-US" dirty="0" smtClean="0"/>
              <a:t>Slow class down, more time on OpenGL, less time for final project</a:t>
            </a:r>
          </a:p>
          <a:p>
            <a:r>
              <a:rPr lang="en-US" dirty="0" smtClean="0"/>
              <a:t>Option B:</a:t>
            </a:r>
          </a:p>
          <a:p>
            <a:pPr lvl="1"/>
            <a:r>
              <a:rPr lang="en-US" dirty="0" smtClean="0"/>
              <a:t>Keep up the pace, less time on OpenGL, more time for final project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363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5458" y="113142"/>
            <a:ext cx="8090430" cy="990600"/>
          </a:xfrm>
        </p:spPr>
        <p:txBody>
          <a:bodyPr/>
          <a:lstStyle/>
          <a:p>
            <a:r>
              <a:rPr lang="en-US" dirty="0" smtClean="0"/>
              <a:t>But wait…</a:t>
            </a:r>
            <a:endParaRPr lang="en-US" dirty="0"/>
          </a:p>
        </p:txBody>
      </p:sp>
      <p:sp>
        <p:nvSpPr>
          <p:cNvPr id="4" name="Sun 3"/>
          <p:cNvSpPr/>
          <p:nvPr/>
        </p:nvSpPr>
        <p:spPr>
          <a:xfrm>
            <a:off x="1171091" y="1434892"/>
            <a:ext cx="981408" cy="865883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16200000" flipV="1">
            <a:off x="3585560" y="2846984"/>
            <a:ext cx="964840" cy="94446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3577316" y="3820073"/>
            <a:ext cx="981333" cy="944465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465890" y="3801639"/>
            <a:ext cx="1129860" cy="981333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H="1">
            <a:off x="4072122" y="4314879"/>
            <a:ext cx="470050" cy="4661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074081" y="2754327"/>
            <a:ext cx="618537" cy="585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 flipV="1">
            <a:off x="2445445" y="4312921"/>
            <a:ext cx="647227" cy="6310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6200000" flipH="1">
            <a:off x="1787325" y="2067707"/>
            <a:ext cx="470050" cy="4661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Freeform 25"/>
          <p:cNvSpPr/>
          <p:nvPr/>
        </p:nvSpPr>
        <p:spPr>
          <a:xfrm>
            <a:off x="3029890" y="3423674"/>
            <a:ext cx="2490183" cy="1994280"/>
          </a:xfrm>
          <a:custGeom>
            <a:avLst/>
            <a:gdLst>
              <a:gd name="connsiteX0" fmla="*/ 2388468 w 2490183"/>
              <a:gd name="connsiteY0" fmla="*/ 23365 h 1994280"/>
              <a:gd name="connsiteX1" fmla="*/ 1778181 w 2490183"/>
              <a:gd name="connsiteY1" fmla="*/ 147063 h 1994280"/>
              <a:gd name="connsiteX2" fmla="*/ 1473038 w 2490183"/>
              <a:gd name="connsiteY2" fmla="*/ 262514 h 1994280"/>
              <a:gd name="connsiteX3" fmla="*/ 656572 w 2490183"/>
              <a:gd name="connsiteY3" fmla="*/ 633607 h 1994280"/>
              <a:gd name="connsiteX4" fmla="*/ 277204 w 2490183"/>
              <a:gd name="connsiteY4" fmla="*/ 839769 h 1994280"/>
              <a:gd name="connsiteX5" fmla="*/ 153498 w 2490183"/>
              <a:gd name="connsiteY5" fmla="*/ 946974 h 1994280"/>
              <a:gd name="connsiteX6" fmla="*/ 87521 w 2490183"/>
              <a:gd name="connsiteY6" fmla="*/ 1070671 h 1994280"/>
              <a:gd name="connsiteX7" fmla="*/ 38038 w 2490183"/>
              <a:gd name="connsiteY7" fmla="*/ 1235602 h 1994280"/>
              <a:gd name="connsiteX8" fmla="*/ 46285 w 2490183"/>
              <a:gd name="connsiteY8" fmla="*/ 1936554 h 1994280"/>
              <a:gd name="connsiteX9" fmla="*/ 54532 w 2490183"/>
              <a:gd name="connsiteY9" fmla="*/ 1961294 h 1994280"/>
              <a:gd name="connsiteX10" fmla="*/ 71026 w 2490183"/>
              <a:gd name="connsiteY10" fmla="*/ 1994280 h 1994280"/>
              <a:gd name="connsiteX11" fmla="*/ 450394 w 2490183"/>
              <a:gd name="connsiteY11" fmla="*/ 1722145 h 1994280"/>
              <a:gd name="connsiteX12" fmla="*/ 648325 w 2490183"/>
              <a:gd name="connsiteY12" fmla="*/ 1565462 h 1994280"/>
              <a:gd name="connsiteX13" fmla="*/ 879245 w 2490183"/>
              <a:gd name="connsiteY13" fmla="*/ 1408778 h 1994280"/>
              <a:gd name="connsiteX14" fmla="*/ 1332836 w 2490183"/>
              <a:gd name="connsiteY14" fmla="*/ 1037685 h 1994280"/>
              <a:gd name="connsiteX15" fmla="*/ 1745193 w 2490183"/>
              <a:gd name="connsiteY15" fmla="*/ 749058 h 1994280"/>
              <a:gd name="connsiteX16" fmla="*/ 1835911 w 2490183"/>
              <a:gd name="connsiteY16" fmla="*/ 699579 h 1994280"/>
              <a:gd name="connsiteX17" fmla="*/ 1951371 w 2490183"/>
              <a:gd name="connsiteY17" fmla="*/ 625360 h 1994280"/>
              <a:gd name="connsiteX18" fmla="*/ 2000854 w 2490183"/>
              <a:gd name="connsiteY18" fmla="*/ 600621 h 1994280"/>
              <a:gd name="connsiteX19" fmla="*/ 2025595 w 2490183"/>
              <a:gd name="connsiteY19" fmla="*/ 551142 h 1994280"/>
              <a:gd name="connsiteX20" fmla="*/ 2124560 w 2490183"/>
              <a:gd name="connsiteY20" fmla="*/ 476923 h 1994280"/>
              <a:gd name="connsiteX21" fmla="*/ 2157549 w 2490183"/>
              <a:gd name="connsiteY21" fmla="*/ 452184 h 1994280"/>
              <a:gd name="connsiteX22" fmla="*/ 2207032 w 2490183"/>
              <a:gd name="connsiteY22" fmla="*/ 435690 h 1994280"/>
              <a:gd name="connsiteX23" fmla="*/ 2231773 w 2490183"/>
              <a:gd name="connsiteY23" fmla="*/ 410951 h 1994280"/>
              <a:gd name="connsiteX24" fmla="*/ 2240020 w 2490183"/>
              <a:gd name="connsiteY24" fmla="*/ 377965 h 1994280"/>
              <a:gd name="connsiteX25" fmla="*/ 2264762 w 2490183"/>
              <a:gd name="connsiteY25" fmla="*/ 328486 h 1994280"/>
              <a:gd name="connsiteX26" fmla="*/ 2297750 w 2490183"/>
              <a:gd name="connsiteY26" fmla="*/ 270760 h 1994280"/>
              <a:gd name="connsiteX27" fmla="*/ 2338986 w 2490183"/>
              <a:gd name="connsiteY27" fmla="*/ 188295 h 1994280"/>
              <a:gd name="connsiteX28" fmla="*/ 2371974 w 2490183"/>
              <a:gd name="connsiteY28" fmla="*/ 147063 h 1994280"/>
              <a:gd name="connsiteX29" fmla="*/ 2404963 w 2490183"/>
              <a:gd name="connsiteY29" fmla="*/ 97584 h 1994280"/>
              <a:gd name="connsiteX30" fmla="*/ 2396716 w 2490183"/>
              <a:gd name="connsiteY30" fmla="*/ 64598 h 1994280"/>
              <a:gd name="connsiteX31" fmla="*/ 2388468 w 2490183"/>
              <a:gd name="connsiteY31" fmla="*/ 6872 h 1994280"/>
              <a:gd name="connsiteX32" fmla="*/ 2388468 w 2490183"/>
              <a:gd name="connsiteY32" fmla="*/ 23365 h 199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490183" h="1994280">
                <a:moveTo>
                  <a:pt x="2388468" y="23365"/>
                </a:moveTo>
                <a:cubicBezTo>
                  <a:pt x="2286753" y="46730"/>
                  <a:pt x="2033976" y="64206"/>
                  <a:pt x="1778181" y="147063"/>
                </a:cubicBezTo>
                <a:cubicBezTo>
                  <a:pt x="1674722" y="180575"/>
                  <a:pt x="1573143" y="220020"/>
                  <a:pt x="1473038" y="262514"/>
                </a:cubicBezTo>
                <a:cubicBezTo>
                  <a:pt x="1351261" y="314208"/>
                  <a:pt x="860342" y="535805"/>
                  <a:pt x="656572" y="633607"/>
                </a:cubicBezTo>
                <a:cubicBezTo>
                  <a:pt x="558382" y="680735"/>
                  <a:pt x="356193" y="782327"/>
                  <a:pt x="277204" y="839769"/>
                </a:cubicBezTo>
                <a:cubicBezTo>
                  <a:pt x="210969" y="887936"/>
                  <a:pt x="191617" y="889800"/>
                  <a:pt x="153498" y="946974"/>
                </a:cubicBezTo>
                <a:cubicBezTo>
                  <a:pt x="140794" y="966028"/>
                  <a:pt x="94383" y="1051460"/>
                  <a:pt x="87521" y="1070671"/>
                </a:cubicBezTo>
                <a:cubicBezTo>
                  <a:pt x="68215" y="1124725"/>
                  <a:pt x="38038" y="1235602"/>
                  <a:pt x="38038" y="1235602"/>
                </a:cubicBezTo>
                <a:cubicBezTo>
                  <a:pt x="0" y="1501846"/>
                  <a:pt x="23295" y="1315874"/>
                  <a:pt x="46285" y="1936554"/>
                </a:cubicBezTo>
                <a:cubicBezTo>
                  <a:pt x="46607" y="1945241"/>
                  <a:pt x="51108" y="1953304"/>
                  <a:pt x="54532" y="1961294"/>
                </a:cubicBezTo>
                <a:cubicBezTo>
                  <a:pt x="59375" y="1972593"/>
                  <a:pt x="65528" y="1983285"/>
                  <a:pt x="71026" y="1994280"/>
                </a:cubicBezTo>
                <a:cubicBezTo>
                  <a:pt x="265278" y="1888333"/>
                  <a:pt x="145573" y="1959784"/>
                  <a:pt x="450394" y="1722145"/>
                </a:cubicBezTo>
                <a:cubicBezTo>
                  <a:pt x="516757" y="1670408"/>
                  <a:pt x="578694" y="1612708"/>
                  <a:pt x="648325" y="1565462"/>
                </a:cubicBezTo>
                <a:cubicBezTo>
                  <a:pt x="725298" y="1513234"/>
                  <a:pt x="805579" y="1465576"/>
                  <a:pt x="879245" y="1408778"/>
                </a:cubicBezTo>
                <a:cubicBezTo>
                  <a:pt x="1033950" y="1289496"/>
                  <a:pt x="1172795" y="1149705"/>
                  <a:pt x="1332836" y="1037685"/>
                </a:cubicBezTo>
                <a:cubicBezTo>
                  <a:pt x="1470288" y="941476"/>
                  <a:pt x="1597899" y="829394"/>
                  <a:pt x="1745193" y="749058"/>
                </a:cubicBezTo>
                <a:cubicBezTo>
                  <a:pt x="1775432" y="732565"/>
                  <a:pt x="1806374" y="717300"/>
                  <a:pt x="1835911" y="699579"/>
                </a:cubicBezTo>
                <a:cubicBezTo>
                  <a:pt x="1875144" y="676041"/>
                  <a:pt x="1912958" y="650214"/>
                  <a:pt x="1951371" y="625360"/>
                </a:cubicBezTo>
                <a:cubicBezTo>
                  <a:pt x="1985344" y="603379"/>
                  <a:pt x="1964956" y="612585"/>
                  <a:pt x="2000854" y="600621"/>
                </a:cubicBezTo>
                <a:cubicBezTo>
                  <a:pt x="2009101" y="584128"/>
                  <a:pt x="2014531" y="565894"/>
                  <a:pt x="2025595" y="551142"/>
                </a:cubicBezTo>
                <a:cubicBezTo>
                  <a:pt x="2071830" y="489501"/>
                  <a:pt x="2067092" y="511401"/>
                  <a:pt x="2124560" y="476923"/>
                </a:cubicBezTo>
                <a:cubicBezTo>
                  <a:pt x="2136346" y="469852"/>
                  <a:pt x="2145255" y="458331"/>
                  <a:pt x="2157549" y="452184"/>
                </a:cubicBezTo>
                <a:cubicBezTo>
                  <a:pt x="2173100" y="444409"/>
                  <a:pt x="2207032" y="435690"/>
                  <a:pt x="2207032" y="435690"/>
                </a:cubicBezTo>
                <a:cubicBezTo>
                  <a:pt x="2215279" y="427444"/>
                  <a:pt x="2225986" y="421077"/>
                  <a:pt x="2231773" y="410951"/>
                </a:cubicBezTo>
                <a:cubicBezTo>
                  <a:pt x="2237396" y="401111"/>
                  <a:pt x="2235810" y="388488"/>
                  <a:pt x="2240020" y="377965"/>
                </a:cubicBezTo>
                <a:cubicBezTo>
                  <a:pt x="2246869" y="360844"/>
                  <a:pt x="2256019" y="344722"/>
                  <a:pt x="2264762" y="328486"/>
                </a:cubicBezTo>
                <a:cubicBezTo>
                  <a:pt x="2275270" y="308973"/>
                  <a:pt x="2287380" y="290346"/>
                  <a:pt x="2297750" y="270760"/>
                </a:cubicBezTo>
                <a:cubicBezTo>
                  <a:pt x="2312131" y="243599"/>
                  <a:pt x="2323173" y="214648"/>
                  <a:pt x="2338986" y="188295"/>
                </a:cubicBezTo>
                <a:cubicBezTo>
                  <a:pt x="2348042" y="173202"/>
                  <a:pt x="2361621" y="161297"/>
                  <a:pt x="2371974" y="147063"/>
                </a:cubicBezTo>
                <a:cubicBezTo>
                  <a:pt x="2383634" y="131032"/>
                  <a:pt x="2393967" y="114077"/>
                  <a:pt x="2404963" y="97584"/>
                </a:cubicBezTo>
                <a:cubicBezTo>
                  <a:pt x="2402214" y="86589"/>
                  <a:pt x="2398744" y="75749"/>
                  <a:pt x="2396716" y="64598"/>
                </a:cubicBezTo>
                <a:cubicBezTo>
                  <a:pt x="2393239" y="45474"/>
                  <a:pt x="2395294" y="25072"/>
                  <a:pt x="2388468" y="6872"/>
                </a:cubicBezTo>
                <a:cubicBezTo>
                  <a:pt x="2386310" y="1117"/>
                  <a:pt x="2490183" y="0"/>
                  <a:pt x="2388468" y="23365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748246" y="2407980"/>
            <a:ext cx="3247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you have an open surface, then there is a “back face”.</a:t>
            </a:r>
          </a:p>
          <a:p>
            <a:r>
              <a:rPr lang="en-US" dirty="0" smtClean="0"/>
              <a:t>The back face has the opposite normal.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748246" y="3712756"/>
            <a:ext cx="3247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 can we deal with this case?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748246" y="4511487"/>
            <a:ext cx="3247306" cy="204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Idea #1: encode all triangles</a:t>
            </a:r>
          </a:p>
          <a:p>
            <a:r>
              <a:rPr lang="en-US" dirty="0" smtClean="0"/>
              <a:t>twice, with different </a:t>
            </a:r>
            <a:r>
              <a:rPr lang="en-US" dirty="0" err="1" smtClean="0"/>
              <a:t>normals</a:t>
            </a:r>
            <a:endParaRPr lang="en-US" dirty="0" smtClean="0"/>
          </a:p>
          <a:p>
            <a:r>
              <a:rPr lang="en-US" dirty="0" smtClean="0"/>
              <a:t>Idea #2: modify diffuse lighting model</a:t>
            </a:r>
          </a:p>
          <a:p>
            <a:endParaRPr lang="en-US" dirty="0" smtClean="0"/>
          </a:p>
          <a:p>
            <a:r>
              <a:rPr lang="en-US" dirty="0" smtClean="0"/>
              <a:t>Diffuse light = </a:t>
            </a:r>
            <a:r>
              <a:rPr lang="en-US" dirty="0" err="1" smtClean="0"/>
              <a:t>abs(L</a:t>
            </a:r>
            <a:r>
              <a:rPr lang="en-US" sz="2800" baseline="30000" dirty="0" err="1" smtClean="0"/>
              <a:t>.</a:t>
            </a:r>
            <a:r>
              <a:rPr lang="en-US" dirty="0" err="1" smtClean="0"/>
              <a:t>N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582611" y="6183740"/>
            <a:ext cx="3366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is called two-sided lighting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4949113" y="6183740"/>
            <a:ext cx="799133" cy="1743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590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Two-sided lighting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We will use two-sided lighting for project 1F, since we have open surfaces</a:t>
            </a:r>
          </a:p>
          <a:p>
            <a:r>
              <a:rPr lang="en-US" dirty="0" smtClean="0"/>
              <a:t>Note that Ed Angel book assumes closed surfaces and recommends one-sided lighting</a:t>
            </a:r>
            <a:endParaRPr lang="en-US" dirty="0"/>
          </a:p>
        </p:txBody>
      </p:sp>
      <p:pic>
        <p:nvPicPr>
          <p:cNvPr id="4" name="Picture 3" descr="allTriangl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83890"/>
            <a:ext cx="3274109" cy="3274109"/>
          </a:xfrm>
          <a:prstGeom prst="rect">
            <a:avLst/>
          </a:prstGeom>
        </p:spPr>
      </p:pic>
      <p:pic>
        <p:nvPicPr>
          <p:cNvPr id="5" name="Picture 4" descr="allTriangles.png"/>
          <p:cNvPicPr>
            <a:picLocks noChangeAspect="1"/>
          </p:cNvPicPr>
          <p:nvPr/>
        </p:nvPicPr>
        <p:blipFill>
          <a:blip r:embed="rId2"/>
          <a:srcRect l="36421" b="50000"/>
          <a:stretch>
            <a:fillRect/>
          </a:stretch>
        </p:blipFill>
        <p:spPr>
          <a:xfrm>
            <a:off x="4280797" y="3583890"/>
            <a:ext cx="4231469" cy="332771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rot="16200000" flipH="1">
            <a:off x="6606199" y="3494720"/>
            <a:ext cx="513062" cy="2859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6200000" flipH="1">
            <a:off x="5690504" y="5696496"/>
            <a:ext cx="513062" cy="2859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6200000" flipH="1">
            <a:off x="7288443" y="4917160"/>
            <a:ext cx="513062" cy="2859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6200000" flipH="1">
            <a:off x="6749173" y="5953027"/>
            <a:ext cx="513062" cy="2859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6200000" flipH="1">
            <a:off x="4832662" y="5696497"/>
            <a:ext cx="513062" cy="2859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6463225" y="4807821"/>
            <a:ext cx="513062" cy="2859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179339" y="3583890"/>
            <a:ext cx="2094770" cy="162343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>
            <a:stCxn id="13" idx="3"/>
          </p:cNvCxnSpPr>
          <p:nvPr/>
        </p:nvCxnSpPr>
        <p:spPr>
          <a:xfrm>
            <a:off x="3274109" y="4395608"/>
            <a:ext cx="1006688" cy="6265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7205"/>
            <a:ext cx="8153400" cy="990600"/>
          </a:xfrm>
        </p:spPr>
        <p:txBody>
          <a:bodyPr/>
          <a:lstStyle/>
          <a:p>
            <a:r>
              <a:rPr lang="en-US" dirty="0" smtClean="0"/>
              <a:t>One-sided lighting with open surfaces is disappointing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16200000" flipH="1">
            <a:off x="6606199" y="3494720"/>
            <a:ext cx="513062" cy="2859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6200000" flipH="1">
            <a:off x="5690504" y="5696496"/>
            <a:ext cx="513062" cy="2859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6200000" flipH="1">
            <a:off x="6749173" y="5953027"/>
            <a:ext cx="513062" cy="2859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6200000" flipH="1">
            <a:off x="4832662" y="5696497"/>
            <a:ext cx="513062" cy="2859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6463225" y="4807821"/>
            <a:ext cx="513062" cy="2859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llTriangl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711" y="1592984"/>
            <a:ext cx="5265016" cy="526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23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37883"/>
            <a:ext cx="7139650" cy="990600"/>
          </a:xfrm>
        </p:spPr>
        <p:txBody>
          <a:bodyPr/>
          <a:lstStyle/>
          <a:p>
            <a:r>
              <a:rPr lang="en-US" dirty="0" smtClean="0"/>
              <a:t>The most valuable thing I learned in Freshman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“angle in = angle out”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764885" y="4329415"/>
            <a:ext cx="5764740" cy="82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764885" y="2976988"/>
            <a:ext cx="2432902" cy="135242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351855" y="3968330"/>
            <a:ext cx="318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α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3762063" y="4172732"/>
            <a:ext cx="97592" cy="164930"/>
          </a:xfrm>
          <a:custGeom>
            <a:avLst/>
            <a:gdLst>
              <a:gd name="connsiteX0" fmla="*/ 97592 w 97592"/>
              <a:gd name="connsiteY0" fmla="*/ 0 h 164930"/>
              <a:gd name="connsiteX1" fmla="*/ 6873 w 97592"/>
              <a:gd name="connsiteY1" fmla="*/ 57725 h 164930"/>
              <a:gd name="connsiteX2" fmla="*/ 56356 w 97592"/>
              <a:gd name="connsiteY2" fmla="*/ 164930 h 164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92" h="164930">
                <a:moveTo>
                  <a:pt x="97592" y="0"/>
                </a:moveTo>
                <a:cubicBezTo>
                  <a:pt x="55669" y="15118"/>
                  <a:pt x="13746" y="30237"/>
                  <a:pt x="6873" y="57725"/>
                </a:cubicBezTo>
                <a:cubicBezTo>
                  <a:pt x="0" y="85213"/>
                  <a:pt x="56356" y="164930"/>
                  <a:pt x="56356" y="16493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2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37883"/>
            <a:ext cx="7139650" cy="990600"/>
          </a:xfrm>
        </p:spPr>
        <p:txBody>
          <a:bodyPr/>
          <a:lstStyle/>
          <a:p>
            <a:r>
              <a:rPr lang="en-US" dirty="0" smtClean="0"/>
              <a:t>The most valuable thing I learned in Freshman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“angle in = angle out”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764885" y="4329415"/>
            <a:ext cx="5764740" cy="82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764885" y="2976988"/>
            <a:ext cx="2432902" cy="135242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351855" y="3968330"/>
            <a:ext cx="318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α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3762063" y="4172732"/>
            <a:ext cx="97592" cy="164930"/>
          </a:xfrm>
          <a:custGeom>
            <a:avLst/>
            <a:gdLst>
              <a:gd name="connsiteX0" fmla="*/ 97592 w 97592"/>
              <a:gd name="connsiteY0" fmla="*/ 0 h 164930"/>
              <a:gd name="connsiteX1" fmla="*/ 6873 w 97592"/>
              <a:gd name="connsiteY1" fmla="*/ 57725 h 164930"/>
              <a:gd name="connsiteX2" fmla="*/ 56356 w 97592"/>
              <a:gd name="connsiteY2" fmla="*/ 164930 h 164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92" h="164930">
                <a:moveTo>
                  <a:pt x="97592" y="0"/>
                </a:moveTo>
                <a:cubicBezTo>
                  <a:pt x="55669" y="15118"/>
                  <a:pt x="13746" y="30237"/>
                  <a:pt x="6873" y="57725"/>
                </a:cubicBezTo>
                <a:cubicBezTo>
                  <a:pt x="0" y="85213"/>
                  <a:pt x="56356" y="164930"/>
                  <a:pt x="56356" y="16493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197787" y="2975400"/>
            <a:ext cx="2432902" cy="13540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766838" y="3988066"/>
            <a:ext cx="318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α</a:t>
            </a:r>
            <a:endParaRPr lang="en-US" dirty="0"/>
          </a:p>
        </p:txBody>
      </p:sp>
      <p:sp>
        <p:nvSpPr>
          <p:cNvPr id="19" name="Freeform 18"/>
          <p:cNvSpPr/>
          <p:nvPr/>
        </p:nvSpPr>
        <p:spPr>
          <a:xfrm>
            <a:off x="4626637" y="4090267"/>
            <a:ext cx="68726" cy="263888"/>
          </a:xfrm>
          <a:custGeom>
            <a:avLst/>
            <a:gdLst>
              <a:gd name="connsiteX0" fmla="*/ 0 w 68726"/>
              <a:gd name="connsiteY0" fmla="*/ 0 h 263888"/>
              <a:gd name="connsiteX1" fmla="*/ 65977 w 68726"/>
              <a:gd name="connsiteY1" fmla="*/ 131944 h 263888"/>
              <a:gd name="connsiteX2" fmla="*/ 16494 w 68726"/>
              <a:gd name="connsiteY2" fmla="*/ 263888 h 263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726" h="263888">
                <a:moveTo>
                  <a:pt x="0" y="0"/>
                </a:moveTo>
                <a:cubicBezTo>
                  <a:pt x="31614" y="43981"/>
                  <a:pt x="63228" y="87963"/>
                  <a:pt x="65977" y="131944"/>
                </a:cubicBezTo>
                <a:cubicBezTo>
                  <a:pt x="68726" y="175925"/>
                  <a:pt x="16494" y="263888"/>
                  <a:pt x="16494" y="26388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85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Specular</a:t>
            </a:r>
            <a:r>
              <a:rPr lang="en-US" dirty="0" smtClean="0"/>
              <a:t> Lighting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72069" y="3908844"/>
            <a:ext cx="4016349" cy="12534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Smooth Surface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Sun 4"/>
          <p:cNvSpPr/>
          <p:nvPr/>
        </p:nvSpPr>
        <p:spPr>
          <a:xfrm>
            <a:off x="915431" y="1616315"/>
            <a:ext cx="1080373" cy="1080292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endCxn id="4" idx="0"/>
          </p:cNvCxnSpPr>
          <p:nvPr/>
        </p:nvCxnSpPr>
        <p:spPr>
          <a:xfrm>
            <a:off x="1995804" y="2317268"/>
            <a:ext cx="2684440" cy="15915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0"/>
          </p:cNvCxnSpPr>
          <p:nvPr/>
        </p:nvCxnSpPr>
        <p:spPr>
          <a:xfrm rot="5400000" flipH="1" flipV="1">
            <a:off x="5098855" y="1626523"/>
            <a:ext cx="1863711" cy="27009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81177" y="1616315"/>
            <a:ext cx="1564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Highest proportion of light reflecting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4239292" y="3348314"/>
            <a:ext cx="993241" cy="11133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 flipH="1" flipV="1">
            <a:off x="4383618" y="3203991"/>
            <a:ext cx="993241" cy="39998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680246" y="3183157"/>
            <a:ext cx="787598" cy="71744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6200000" flipV="1">
            <a:off x="4014557" y="3234916"/>
            <a:ext cx="993242" cy="3381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6200000" flipV="1">
            <a:off x="3985453" y="3205811"/>
            <a:ext cx="717446" cy="6721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4" idx="0"/>
          </p:cNvCxnSpPr>
          <p:nvPr/>
        </p:nvCxnSpPr>
        <p:spPr>
          <a:xfrm rot="16200000" flipV="1">
            <a:off x="4117388" y="3345988"/>
            <a:ext cx="239149" cy="8865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4" idx="0"/>
          </p:cNvCxnSpPr>
          <p:nvPr/>
        </p:nvCxnSpPr>
        <p:spPr>
          <a:xfrm rot="5400000" flipH="1" flipV="1">
            <a:off x="5065806" y="3284134"/>
            <a:ext cx="239149" cy="10102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168046" y="5332481"/>
            <a:ext cx="70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Light reflects in all directions.</a:t>
            </a:r>
          </a:p>
          <a:p>
            <a:pPr algn="ctr"/>
            <a:r>
              <a:rPr lang="en-US" dirty="0" smtClean="0"/>
              <a:t>But the surface is smooth, not </a:t>
            </a:r>
            <a:r>
              <a:rPr lang="en-US" dirty="0" err="1" smtClean="0"/>
              <a:t>Lambertian</a:t>
            </a:r>
            <a:r>
              <a:rPr lang="en-US" dirty="0" smtClean="0"/>
              <a:t>, so amount of reflected light varies.</a:t>
            </a:r>
          </a:p>
          <a:p>
            <a:pPr algn="ctr"/>
            <a:r>
              <a:rPr lang="en-US" dirty="0" smtClean="0"/>
              <a:t>So how much light??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78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62624"/>
            <a:ext cx="7304592" cy="990600"/>
          </a:xfrm>
        </p:spPr>
        <p:txBody>
          <a:bodyPr/>
          <a:lstStyle/>
          <a:p>
            <a:r>
              <a:rPr lang="en-US" dirty="0" smtClean="0"/>
              <a:t>How much light reflects with </a:t>
            </a:r>
            <a:r>
              <a:rPr lang="en-US" dirty="0" err="1" smtClean="0"/>
              <a:t>specular</a:t>
            </a:r>
            <a:r>
              <a:rPr lang="en-US" dirty="0" smtClean="0"/>
              <a:t> lighting?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72069" y="3908844"/>
            <a:ext cx="4016349" cy="12534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Smooth Surface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Sun 4"/>
          <p:cNvSpPr/>
          <p:nvPr/>
        </p:nvSpPr>
        <p:spPr>
          <a:xfrm>
            <a:off x="915431" y="1616315"/>
            <a:ext cx="1080373" cy="1080292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endCxn id="4" idx="0"/>
          </p:cNvCxnSpPr>
          <p:nvPr/>
        </p:nvCxnSpPr>
        <p:spPr>
          <a:xfrm>
            <a:off x="1995804" y="2317268"/>
            <a:ext cx="2684440" cy="15915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0"/>
          </p:cNvCxnSpPr>
          <p:nvPr/>
        </p:nvCxnSpPr>
        <p:spPr>
          <a:xfrm rot="5400000" flipH="1" flipV="1">
            <a:off x="5098855" y="1626523"/>
            <a:ext cx="1863711" cy="27009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81177" y="1616315"/>
            <a:ext cx="1564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Highest proportion of light reflecting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168044" y="5332481"/>
            <a:ext cx="70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Consider V located along reflection ray.</a:t>
            </a:r>
          </a:p>
          <a:p>
            <a:pPr algn="ctr"/>
            <a:r>
              <a:rPr lang="en-US" u="sng" dirty="0" smtClean="0"/>
              <a:t>Answer</a:t>
            </a:r>
            <a:r>
              <a:rPr lang="en-US" dirty="0" smtClean="0"/>
              <a:t>: most possible</a:t>
            </a:r>
          </a:p>
          <a:p>
            <a:pPr algn="ctr"/>
            <a:r>
              <a:rPr lang="en-US" dirty="0" smtClean="0"/>
              <a:t>Call this “1”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46218" y="1802739"/>
            <a:ext cx="35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02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79118"/>
            <a:ext cx="7304592" cy="990600"/>
          </a:xfrm>
        </p:spPr>
        <p:txBody>
          <a:bodyPr/>
          <a:lstStyle/>
          <a:p>
            <a:r>
              <a:rPr lang="en-US" dirty="0" smtClean="0"/>
              <a:t>How much light reflects with </a:t>
            </a:r>
            <a:r>
              <a:rPr lang="en-US" dirty="0" err="1" smtClean="0"/>
              <a:t>specular</a:t>
            </a:r>
            <a:r>
              <a:rPr lang="en-US" dirty="0" smtClean="0"/>
              <a:t> lighting?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72069" y="3908844"/>
            <a:ext cx="4016349" cy="12534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Smooth Surface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Sun 4"/>
          <p:cNvSpPr/>
          <p:nvPr/>
        </p:nvSpPr>
        <p:spPr>
          <a:xfrm>
            <a:off x="915431" y="1616315"/>
            <a:ext cx="1080373" cy="1080292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endCxn id="4" idx="0"/>
          </p:cNvCxnSpPr>
          <p:nvPr/>
        </p:nvCxnSpPr>
        <p:spPr>
          <a:xfrm>
            <a:off x="1995804" y="2317268"/>
            <a:ext cx="2684440" cy="15915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0"/>
          </p:cNvCxnSpPr>
          <p:nvPr/>
        </p:nvCxnSpPr>
        <p:spPr>
          <a:xfrm rot="5400000" flipH="1" flipV="1">
            <a:off x="5098855" y="1626523"/>
            <a:ext cx="1863711" cy="27009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81177" y="1616315"/>
            <a:ext cx="1564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Highest proportion of light reflecting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168044" y="5332481"/>
            <a:ext cx="70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Consider V located along perpendicular ray.</a:t>
            </a:r>
          </a:p>
          <a:p>
            <a:pPr algn="ctr"/>
            <a:r>
              <a:rPr lang="en-US" u="sng" dirty="0" smtClean="0"/>
              <a:t>Answer</a:t>
            </a:r>
            <a:r>
              <a:rPr lang="en-US" dirty="0" smtClean="0"/>
              <a:t>: none of it</a:t>
            </a:r>
          </a:p>
          <a:p>
            <a:pPr algn="ctr"/>
            <a:r>
              <a:rPr lang="en-US" dirty="0" smtClean="0"/>
              <a:t>Call this “0”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71005" y="2317268"/>
            <a:ext cx="35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>
            <a:stCxn id="4" idx="0"/>
            <a:endCxn id="19" idx="2"/>
          </p:cNvCxnSpPr>
          <p:nvPr/>
        </p:nvCxnSpPr>
        <p:spPr>
          <a:xfrm rot="16200000" flipV="1">
            <a:off x="3602366" y="2830966"/>
            <a:ext cx="1222244" cy="9335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691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304592" cy="990600"/>
          </a:xfrm>
        </p:spPr>
        <p:txBody>
          <a:bodyPr/>
          <a:lstStyle/>
          <a:p>
            <a:r>
              <a:rPr lang="en-US" dirty="0" smtClean="0"/>
              <a:t>How much light reflects with </a:t>
            </a:r>
            <a:r>
              <a:rPr lang="en-US" dirty="0" err="1" smtClean="0"/>
              <a:t>specular</a:t>
            </a:r>
            <a:r>
              <a:rPr lang="en-US" dirty="0" smtClean="0"/>
              <a:t> lighting?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72069" y="3908844"/>
            <a:ext cx="4016349" cy="12534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Smooth Surface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Sun 4"/>
          <p:cNvSpPr/>
          <p:nvPr/>
        </p:nvSpPr>
        <p:spPr>
          <a:xfrm>
            <a:off x="915431" y="1616315"/>
            <a:ext cx="1080373" cy="1080292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endCxn id="4" idx="0"/>
          </p:cNvCxnSpPr>
          <p:nvPr/>
        </p:nvCxnSpPr>
        <p:spPr>
          <a:xfrm>
            <a:off x="1995804" y="2317268"/>
            <a:ext cx="2684440" cy="15915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0"/>
          </p:cNvCxnSpPr>
          <p:nvPr/>
        </p:nvCxnSpPr>
        <p:spPr>
          <a:xfrm rot="5400000" flipH="1" flipV="1">
            <a:off x="5098855" y="1626523"/>
            <a:ext cx="1863711" cy="27009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81177" y="1616315"/>
            <a:ext cx="1564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Highest proportion of light reflecting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4212268" y="3032640"/>
            <a:ext cx="1335940" cy="3999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168046" y="5332481"/>
            <a:ext cx="70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How much light gets to point V?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04505" y="2195331"/>
            <a:ext cx="35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30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304592" cy="990600"/>
          </a:xfrm>
        </p:spPr>
        <p:txBody>
          <a:bodyPr/>
          <a:lstStyle/>
          <a:p>
            <a:r>
              <a:rPr lang="en-US" dirty="0" smtClean="0"/>
              <a:t>How much light reflects with </a:t>
            </a:r>
            <a:r>
              <a:rPr lang="en-US" dirty="0" err="1" smtClean="0"/>
              <a:t>specular</a:t>
            </a:r>
            <a:r>
              <a:rPr lang="en-US" dirty="0" smtClean="0"/>
              <a:t> lighting?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72069" y="3908844"/>
            <a:ext cx="4016349" cy="12534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Smooth Surface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Sun 4"/>
          <p:cNvSpPr/>
          <p:nvPr/>
        </p:nvSpPr>
        <p:spPr>
          <a:xfrm>
            <a:off x="915431" y="1616315"/>
            <a:ext cx="1080373" cy="1080292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endCxn id="4" idx="0"/>
          </p:cNvCxnSpPr>
          <p:nvPr/>
        </p:nvCxnSpPr>
        <p:spPr>
          <a:xfrm>
            <a:off x="1995804" y="2317268"/>
            <a:ext cx="2684440" cy="15915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0"/>
          </p:cNvCxnSpPr>
          <p:nvPr/>
        </p:nvCxnSpPr>
        <p:spPr>
          <a:xfrm rot="5400000" flipH="1" flipV="1">
            <a:off x="5098855" y="1626523"/>
            <a:ext cx="1863711" cy="27009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81177" y="1616315"/>
            <a:ext cx="1564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Highest proportion of light reflecting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4212268" y="3032640"/>
            <a:ext cx="1335940" cy="3999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168046" y="5332481"/>
            <a:ext cx="70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How much light gets to point V?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904505" y="2195331"/>
            <a:ext cx="35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040044" y="5854213"/>
            <a:ext cx="70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A: proportional to </a:t>
            </a:r>
            <a:r>
              <a:rPr lang="en-US" dirty="0" err="1" smtClean="0"/>
              <a:t>cos(α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2" name="Freeform 21"/>
          <p:cNvSpPr/>
          <p:nvPr/>
        </p:nvSpPr>
        <p:spPr>
          <a:xfrm>
            <a:off x="4824568" y="3394811"/>
            <a:ext cx="239167" cy="225405"/>
          </a:xfrm>
          <a:custGeom>
            <a:avLst/>
            <a:gdLst>
              <a:gd name="connsiteX0" fmla="*/ 0 w 239167"/>
              <a:gd name="connsiteY0" fmla="*/ 10996 h 225405"/>
              <a:gd name="connsiteX1" fmla="*/ 189684 w 239167"/>
              <a:gd name="connsiteY1" fmla="*/ 35735 h 225405"/>
              <a:gd name="connsiteX2" fmla="*/ 239167 w 239167"/>
              <a:gd name="connsiteY2" fmla="*/ 225405 h 225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167" h="225405">
                <a:moveTo>
                  <a:pt x="0" y="10996"/>
                </a:moveTo>
                <a:cubicBezTo>
                  <a:pt x="74911" y="5498"/>
                  <a:pt x="149823" y="0"/>
                  <a:pt x="189684" y="35735"/>
                </a:cubicBezTo>
                <a:cubicBezTo>
                  <a:pt x="229545" y="71470"/>
                  <a:pt x="239167" y="225405"/>
                  <a:pt x="239167" y="22540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937842" y="3025479"/>
            <a:ext cx="318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01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</a:t>
            </a:r>
            <a:r>
              <a:rPr lang="en-US" u="sng" dirty="0" smtClean="0"/>
              <a:t>Plan</a:t>
            </a:r>
            <a:r>
              <a:rPr lang="en-US" dirty="0" smtClean="0"/>
              <a:t> (1/2)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115964"/>
              </p:ext>
            </p:extLst>
          </p:nvPr>
        </p:nvGraphicFramePr>
        <p:xfrm>
          <a:off x="457200" y="1854200"/>
          <a:ext cx="8229600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8700"/>
                <a:gridCol w="542003"/>
                <a:gridCol w="818536"/>
                <a:gridCol w="1725561"/>
                <a:gridCol w="1028700"/>
                <a:gridCol w="1308919"/>
                <a:gridCol w="748481"/>
                <a:gridCol w="1028700"/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smtClean="0"/>
                        <a:t>Week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Tues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Thurs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Sat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Lec</a:t>
                      </a:r>
                      <a:r>
                        <a:rPr lang="en-US" dirty="0" smtClean="0"/>
                        <a:t> 7 (shading), </a:t>
                      </a:r>
                    </a:p>
                    <a:p>
                      <a:r>
                        <a:rPr lang="en-US" dirty="0" smtClean="0"/>
                        <a:t>1F</a:t>
                      </a:r>
                      <a:r>
                        <a:rPr lang="en-US" baseline="0" dirty="0" smtClean="0"/>
                        <a:t> assigned, 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1E due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Lec</a:t>
                      </a:r>
                      <a:r>
                        <a:rPr lang="en-US" dirty="0" smtClean="0"/>
                        <a:t> 8 </a:t>
                      </a:r>
                      <a:r>
                        <a:rPr lang="en-US" dirty="0" smtClean="0"/>
                        <a:t>(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finish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shading, </a:t>
                      </a:r>
                      <a:r>
                        <a:rPr lang="en-US" baseline="0" dirty="0" smtClean="0"/>
                        <a:t>GL</a:t>
                      </a:r>
                      <a:r>
                        <a:rPr lang="en-US" dirty="0" smtClean="0"/>
                        <a:t>), </a:t>
                      </a:r>
                      <a:r>
                        <a:rPr lang="en-US" dirty="0" smtClean="0"/>
                        <a:t>2A assigned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1F due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Lec</a:t>
                      </a:r>
                      <a:r>
                        <a:rPr lang="en-US" dirty="0" smtClean="0"/>
                        <a:t> 9 (GL), </a:t>
                      </a:r>
                    </a:p>
                    <a:p>
                      <a:r>
                        <a:rPr lang="en-US" dirty="0" smtClean="0"/>
                        <a:t>2B</a:t>
                      </a:r>
                      <a:r>
                        <a:rPr lang="en-US" baseline="0" dirty="0" smtClean="0"/>
                        <a:t> assigned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Discussion of final projects / Quiz</a:t>
                      </a:r>
                      <a:r>
                        <a:rPr lang="en-US" baseline="0" dirty="0" smtClean="0"/>
                        <a:t>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2A due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Lec</a:t>
                      </a:r>
                      <a:r>
                        <a:rPr lang="en-US" baseline="0" dirty="0" smtClean="0"/>
                        <a:t> 11 </a:t>
                      </a:r>
                      <a:r>
                        <a:rPr lang="mr-IN" baseline="0" dirty="0" smtClean="0"/>
                        <a:t>–</a:t>
                      </a:r>
                      <a:r>
                        <a:rPr lang="en-US" baseline="0" dirty="0" smtClean="0"/>
                        <a:t> ray tracing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More discussion of final projects (?)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2B due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78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304592" cy="990600"/>
          </a:xfrm>
        </p:spPr>
        <p:txBody>
          <a:bodyPr/>
          <a:lstStyle/>
          <a:p>
            <a:r>
              <a:rPr lang="en-US" dirty="0" smtClean="0"/>
              <a:t>How much light reflects with </a:t>
            </a:r>
            <a:r>
              <a:rPr lang="en-US" dirty="0" err="1" smtClean="0"/>
              <a:t>specular</a:t>
            </a:r>
            <a:r>
              <a:rPr lang="en-US" dirty="0" smtClean="0"/>
              <a:t> lighting?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72069" y="3908844"/>
            <a:ext cx="4016349" cy="12534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Smooth Surface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Sun 4"/>
          <p:cNvSpPr/>
          <p:nvPr/>
        </p:nvSpPr>
        <p:spPr>
          <a:xfrm>
            <a:off x="915431" y="1616315"/>
            <a:ext cx="1080373" cy="1080292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endCxn id="4" idx="0"/>
          </p:cNvCxnSpPr>
          <p:nvPr/>
        </p:nvCxnSpPr>
        <p:spPr>
          <a:xfrm>
            <a:off x="1995804" y="2317268"/>
            <a:ext cx="2684440" cy="15915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0"/>
          </p:cNvCxnSpPr>
          <p:nvPr/>
        </p:nvCxnSpPr>
        <p:spPr>
          <a:xfrm rot="5400000" flipH="1" flipV="1">
            <a:off x="5098855" y="1626523"/>
            <a:ext cx="1863711" cy="27009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81177" y="1616315"/>
            <a:ext cx="1564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Highest proportion of light reflecting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4212268" y="3032640"/>
            <a:ext cx="1335940" cy="3999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168046" y="5332481"/>
            <a:ext cx="70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How much light gets to point V?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904505" y="2195331"/>
            <a:ext cx="35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040044" y="5854213"/>
            <a:ext cx="70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A: proportional to </a:t>
            </a:r>
            <a:r>
              <a:rPr lang="en-US" dirty="0" err="1" smtClean="0"/>
              <a:t>cos(α</a:t>
            </a:r>
            <a:r>
              <a:rPr lang="en-US" dirty="0" smtClean="0"/>
              <a:t>)</a:t>
            </a:r>
          </a:p>
          <a:p>
            <a:pPr algn="ctr"/>
            <a:r>
              <a:rPr lang="en-US" dirty="0" smtClean="0"/>
              <a:t>(Shininess strength) * </a:t>
            </a:r>
            <a:r>
              <a:rPr lang="en-US" dirty="0" err="1" smtClean="0"/>
              <a:t>cos(α</a:t>
            </a:r>
            <a:r>
              <a:rPr lang="en-US" dirty="0" smtClean="0"/>
              <a:t>) ^ (shininess coefficient)</a:t>
            </a:r>
            <a:endParaRPr lang="en-US" dirty="0"/>
          </a:p>
        </p:txBody>
      </p:sp>
      <p:sp>
        <p:nvSpPr>
          <p:cNvPr id="22" name="Freeform 21"/>
          <p:cNvSpPr/>
          <p:nvPr/>
        </p:nvSpPr>
        <p:spPr>
          <a:xfrm>
            <a:off x="4824568" y="3394811"/>
            <a:ext cx="239167" cy="225405"/>
          </a:xfrm>
          <a:custGeom>
            <a:avLst/>
            <a:gdLst>
              <a:gd name="connsiteX0" fmla="*/ 0 w 239167"/>
              <a:gd name="connsiteY0" fmla="*/ 10996 h 225405"/>
              <a:gd name="connsiteX1" fmla="*/ 189684 w 239167"/>
              <a:gd name="connsiteY1" fmla="*/ 35735 h 225405"/>
              <a:gd name="connsiteX2" fmla="*/ 239167 w 239167"/>
              <a:gd name="connsiteY2" fmla="*/ 225405 h 225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167" h="225405">
                <a:moveTo>
                  <a:pt x="0" y="10996"/>
                </a:moveTo>
                <a:cubicBezTo>
                  <a:pt x="74911" y="5498"/>
                  <a:pt x="149823" y="0"/>
                  <a:pt x="189684" y="35735"/>
                </a:cubicBezTo>
                <a:cubicBezTo>
                  <a:pt x="229545" y="71470"/>
                  <a:pt x="239167" y="225405"/>
                  <a:pt x="239167" y="22540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937842" y="3025479"/>
            <a:ext cx="318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58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lvl="1"/>
            <a:fld id="{4F451C7E-06BB-1046-9781-A44CCE8F7DB7}" type="slidenum">
              <a:rPr lang="es-ES"/>
              <a:pPr lvl="1"/>
              <a:t>61</a:t>
            </a:fld>
            <a:endParaRPr lang="es-ES"/>
          </a:p>
        </p:txBody>
      </p:sp>
      <p:sp>
        <p:nvSpPr>
          <p:cNvPr id="1741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Angel: Interactive Computer Graphics 5E © Addison-Wesley 2009</a:t>
            </a: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γ</a:t>
            </a:r>
            <a:r>
              <a:rPr lang="en-US" dirty="0" smtClean="0"/>
              <a:t>: The </a:t>
            </a:r>
            <a:r>
              <a:rPr lang="en-US" dirty="0"/>
              <a:t>Shininess Coefficient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700" dirty="0"/>
              <a:t>Values of</a:t>
            </a:r>
            <a:r>
              <a:rPr lang="en-US" sz="2700" dirty="0" smtClean="0"/>
              <a:t> </a:t>
            </a:r>
            <a:r>
              <a:rPr lang="en-US" sz="2800" dirty="0" err="1" smtClean="0"/>
              <a:t>γ</a:t>
            </a:r>
            <a:r>
              <a:rPr lang="en-US" sz="2700" dirty="0" smtClean="0"/>
              <a:t> </a:t>
            </a:r>
            <a:r>
              <a:rPr lang="en-US" sz="2700" dirty="0"/>
              <a:t>between 100 and 200 correspond to metals </a:t>
            </a:r>
          </a:p>
          <a:p>
            <a:r>
              <a:rPr lang="en-US" sz="2700" dirty="0"/>
              <a:t>Values between 5 and 10 give surface that look like plastic</a:t>
            </a:r>
          </a:p>
        </p:txBody>
      </p:sp>
      <p:pic>
        <p:nvPicPr>
          <p:cNvPr id="17414" name="Picture 5" descr="AN06F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3657600"/>
            <a:ext cx="3960813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Text Box 6"/>
          <p:cNvSpPr txBox="1">
            <a:spLocks noChangeArrowheads="1"/>
          </p:cNvSpPr>
          <p:nvPr/>
        </p:nvSpPr>
        <p:spPr bwMode="auto">
          <a:xfrm>
            <a:off x="2590800" y="3962400"/>
            <a:ext cx="818403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Ctr="1">
            <a:prstTxWarp prst="textNoShape">
              <a:avLst/>
            </a:prstTxWarp>
            <a:spAutoFit/>
          </a:bodyPr>
          <a:lstStyle/>
          <a:p>
            <a:r>
              <a:rPr lang="en-US" dirty="0" err="1" smtClean="0"/>
              <a:t>cos</a:t>
            </a:r>
            <a:r>
              <a:rPr lang="en-US" baseline="30000" dirty="0" err="1" smtClean="0"/>
              <a:t>γ</a:t>
            </a:r>
            <a:r>
              <a:rPr lang="en-US" dirty="0" smtClean="0"/>
              <a:t> </a:t>
            </a:r>
            <a:r>
              <a:rPr lang="en-US" dirty="0" err="1" smtClean="0"/>
              <a:t>α</a:t>
            </a:r>
            <a:endParaRPr lang="en-US" dirty="0" smtClean="0"/>
          </a:p>
        </p:txBody>
      </p:sp>
      <p:sp>
        <p:nvSpPr>
          <p:cNvPr id="17416" name="Text Box 7"/>
          <p:cNvSpPr txBox="1">
            <a:spLocks noChangeArrowheads="1"/>
          </p:cNvSpPr>
          <p:nvPr/>
        </p:nvSpPr>
        <p:spPr bwMode="auto">
          <a:xfrm>
            <a:off x="4495800" y="6019800"/>
            <a:ext cx="3429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Ctr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Symbol" charset="2"/>
              </a:rPr>
              <a:t>f</a:t>
            </a:r>
          </a:p>
        </p:txBody>
      </p:sp>
      <p:sp>
        <p:nvSpPr>
          <p:cNvPr id="17417" name="Text Box 8"/>
          <p:cNvSpPr txBox="1">
            <a:spLocks noChangeArrowheads="1"/>
          </p:cNvSpPr>
          <p:nvPr/>
        </p:nvSpPr>
        <p:spPr bwMode="auto">
          <a:xfrm>
            <a:off x="6308725" y="5984875"/>
            <a:ext cx="4889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Ctr="1">
            <a:prstTxWarp prst="textNoShape">
              <a:avLst/>
            </a:prstTxWarp>
            <a:spAutoFit/>
          </a:bodyPr>
          <a:lstStyle/>
          <a:p>
            <a:r>
              <a:rPr lang="en-US"/>
              <a:t>90</a:t>
            </a:r>
          </a:p>
        </p:txBody>
      </p:sp>
      <p:sp>
        <p:nvSpPr>
          <p:cNvPr id="17418" name="Text Box 9"/>
          <p:cNvSpPr txBox="1">
            <a:spLocks noChangeArrowheads="1"/>
          </p:cNvSpPr>
          <p:nvPr/>
        </p:nvSpPr>
        <p:spPr bwMode="auto">
          <a:xfrm>
            <a:off x="2286000" y="6019800"/>
            <a:ext cx="5905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Ctr="1">
            <a:prstTxWarp prst="textNoShape">
              <a:avLst/>
            </a:prstTxWarp>
            <a:spAutoFit/>
          </a:bodyPr>
          <a:lstStyle/>
          <a:p>
            <a:r>
              <a:rPr lang="en-US"/>
              <a:t>-90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63380" y="4213964"/>
            <a:ext cx="824713" cy="4865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γ</a:t>
            </a:r>
            <a:r>
              <a:rPr lang="en-US" dirty="0" smtClean="0">
                <a:solidFill>
                  <a:schemeClr val="tx1"/>
                </a:solidFill>
              </a:rPr>
              <a:t>=1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51023" y="5030368"/>
            <a:ext cx="750815" cy="309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γ</a:t>
            </a:r>
            <a:r>
              <a:rPr lang="en-US" dirty="0" smtClean="0">
                <a:solidFill>
                  <a:schemeClr val="tx1"/>
                </a:solidFill>
              </a:rPr>
              <a:t>=2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75615" y="5675793"/>
            <a:ext cx="750815" cy="309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γ</a:t>
            </a:r>
            <a:r>
              <a:rPr lang="en-US" dirty="0" smtClean="0">
                <a:solidFill>
                  <a:schemeClr val="tx1"/>
                </a:solidFill>
              </a:rPr>
              <a:t>=5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24800" y="6102350"/>
            <a:ext cx="750815" cy="309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α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5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304592" cy="990600"/>
          </a:xfrm>
        </p:spPr>
        <p:txBody>
          <a:bodyPr/>
          <a:lstStyle/>
          <a:p>
            <a:r>
              <a:rPr lang="en-US" dirty="0" smtClean="0"/>
              <a:t>How much light reflects with </a:t>
            </a:r>
            <a:r>
              <a:rPr lang="en-US" dirty="0" err="1" smtClean="0"/>
              <a:t>specular</a:t>
            </a:r>
            <a:r>
              <a:rPr lang="en-US" dirty="0" smtClean="0"/>
              <a:t> lighting?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72069" y="3908844"/>
            <a:ext cx="4016349" cy="12534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Smooth Surface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Sun 4"/>
          <p:cNvSpPr/>
          <p:nvPr/>
        </p:nvSpPr>
        <p:spPr>
          <a:xfrm>
            <a:off x="915431" y="1616315"/>
            <a:ext cx="1080373" cy="1080292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endCxn id="4" idx="0"/>
          </p:cNvCxnSpPr>
          <p:nvPr/>
        </p:nvCxnSpPr>
        <p:spPr>
          <a:xfrm>
            <a:off x="1995804" y="2317268"/>
            <a:ext cx="2684440" cy="15915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0"/>
          </p:cNvCxnSpPr>
          <p:nvPr/>
        </p:nvCxnSpPr>
        <p:spPr>
          <a:xfrm rot="5400000" flipH="1" flipV="1">
            <a:off x="5098855" y="1626523"/>
            <a:ext cx="1863711" cy="27009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81177" y="1616315"/>
            <a:ext cx="1564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Highest proportion of light reflecting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4212268" y="3032640"/>
            <a:ext cx="1335940" cy="3999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168046" y="5332481"/>
            <a:ext cx="70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How much light gets to point V?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904505" y="2195331"/>
            <a:ext cx="35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040044" y="5854213"/>
            <a:ext cx="70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A: proportional to </a:t>
            </a:r>
            <a:r>
              <a:rPr lang="en-US" dirty="0" err="1" smtClean="0"/>
              <a:t>cos(α</a:t>
            </a:r>
            <a:r>
              <a:rPr lang="en-US" dirty="0" smtClean="0"/>
              <a:t>)</a:t>
            </a:r>
          </a:p>
          <a:p>
            <a:pPr algn="ctr"/>
            <a:r>
              <a:rPr lang="en-US" dirty="0" smtClean="0"/>
              <a:t>(Shininess strength) * </a:t>
            </a:r>
            <a:r>
              <a:rPr lang="en-US" dirty="0" err="1" smtClean="0"/>
              <a:t>cos(α</a:t>
            </a:r>
            <a:r>
              <a:rPr lang="en-US" dirty="0" smtClean="0"/>
              <a:t>) ^ (shininess coefficient)</a:t>
            </a:r>
            <a:endParaRPr lang="en-US" dirty="0"/>
          </a:p>
        </p:txBody>
      </p:sp>
      <p:sp>
        <p:nvSpPr>
          <p:cNvPr id="22" name="Freeform 21"/>
          <p:cNvSpPr/>
          <p:nvPr/>
        </p:nvSpPr>
        <p:spPr>
          <a:xfrm>
            <a:off x="4824568" y="3394811"/>
            <a:ext cx="239167" cy="225405"/>
          </a:xfrm>
          <a:custGeom>
            <a:avLst/>
            <a:gdLst>
              <a:gd name="connsiteX0" fmla="*/ 0 w 239167"/>
              <a:gd name="connsiteY0" fmla="*/ 10996 h 225405"/>
              <a:gd name="connsiteX1" fmla="*/ 189684 w 239167"/>
              <a:gd name="connsiteY1" fmla="*/ 35735 h 225405"/>
              <a:gd name="connsiteX2" fmla="*/ 239167 w 239167"/>
              <a:gd name="connsiteY2" fmla="*/ 225405 h 225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167" h="225405">
                <a:moveTo>
                  <a:pt x="0" y="10996"/>
                </a:moveTo>
                <a:cubicBezTo>
                  <a:pt x="74911" y="5498"/>
                  <a:pt x="149823" y="0"/>
                  <a:pt x="189684" y="35735"/>
                </a:cubicBezTo>
                <a:cubicBezTo>
                  <a:pt x="229545" y="71470"/>
                  <a:pt x="239167" y="225405"/>
                  <a:pt x="239167" y="22540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937842" y="3025479"/>
            <a:ext cx="318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46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304592" cy="990600"/>
          </a:xfrm>
        </p:spPr>
        <p:txBody>
          <a:bodyPr/>
          <a:lstStyle/>
          <a:p>
            <a:r>
              <a:rPr lang="en-US" dirty="0" smtClean="0"/>
              <a:t>How much light reflects with </a:t>
            </a:r>
            <a:r>
              <a:rPr lang="en-US" dirty="0" err="1" smtClean="0"/>
              <a:t>specular</a:t>
            </a:r>
            <a:r>
              <a:rPr lang="en-US" dirty="0" smtClean="0"/>
              <a:t> lighting?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72069" y="3908844"/>
            <a:ext cx="4016349" cy="12534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Smooth Surface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Sun 4"/>
          <p:cNvSpPr/>
          <p:nvPr/>
        </p:nvSpPr>
        <p:spPr>
          <a:xfrm>
            <a:off x="915431" y="1616315"/>
            <a:ext cx="1080373" cy="1080292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endCxn id="4" idx="0"/>
          </p:cNvCxnSpPr>
          <p:nvPr/>
        </p:nvCxnSpPr>
        <p:spPr>
          <a:xfrm>
            <a:off x="1995804" y="2317268"/>
            <a:ext cx="2684440" cy="15915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0"/>
          </p:cNvCxnSpPr>
          <p:nvPr/>
        </p:nvCxnSpPr>
        <p:spPr>
          <a:xfrm rot="5400000" flipH="1" flipV="1">
            <a:off x="5098855" y="1626523"/>
            <a:ext cx="1863711" cy="27009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81177" y="1616315"/>
            <a:ext cx="1564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Highest proportion of light reflecting (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4212268" y="3032640"/>
            <a:ext cx="1335940" cy="3999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168046" y="5332481"/>
            <a:ext cx="70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Great!</a:t>
            </a:r>
          </a:p>
          <a:p>
            <a:pPr algn="ctr"/>
            <a:r>
              <a:rPr lang="en-US" dirty="0" smtClean="0"/>
              <a:t>We know that </a:t>
            </a:r>
            <a:r>
              <a:rPr lang="en-US" dirty="0" err="1" smtClean="0"/>
              <a:t>cos</a:t>
            </a:r>
            <a:r>
              <a:rPr lang="en-US" dirty="0" smtClean="0"/>
              <a:t>(α) is V</a:t>
            </a:r>
            <a:r>
              <a:rPr lang="en-US" sz="2400" baseline="30000" dirty="0" smtClean="0"/>
              <a:t>.</a:t>
            </a:r>
            <a:r>
              <a:rPr lang="en-US" dirty="0" smtClean="0"/>
              <a:t>R (provided V &amp; R are normalized).</a:t>
            </a:r>
          </a:p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904505" y="2195331"/>
            <a:ext cx="35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22" name="Freeform 21"/>
          <p:cNvSpPr/>
          <p:nvPr/>
        </p:nvSpPr>
        <p:spPr>
          <a:xfrm>
            <a:off x="4824568" y="3394811"/>
            <a:ext cx="239167" cy="225405"/>
          </a:xfrm>
          <a:custGeom>
            <a:avLst/>
            <a:gdLst>
              <a:gd name="connsiteX0" fmla="*/ 0 w 239167"/>
              <a:gd name="connsiteY0" fmla="*/ 10996 h 225405"/>
              <a:gd name="connsiteX1" fmla="*/ 189684 w 239167"/>
              <a:gd name="connsiteY1" fmla="*/ 35735 h 225405"/>
              <a:gd name="connsiteX2" fmla="*/ 239167 w 239167"/>
              <a:gd name="connsiteY2" fmla="*/ 225405 h 225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167" h="225405">
                <a:moveTo>
                  <a:pt x="0" y="10996"/>
                </a:moveTo>
                <a:cubicBezTo>
                  <a:pt x="74911" y="5498"/>
                  <a:pt x="149823" y="0"/>
                  <a:pt x="189684" y="35735"/>
                </a:cubicBezTo>
                <a:cubicBezTo>
                  <a:pt x="229545" y="71470"/>
                  <a:pt x="239167" y="225405"/>
                  <a:pt x="239167" y="22540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937842" y="3025479"/>
            <a:ext cx="318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16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304592" cy="990600"/>
          </a:xfrm>
        </p:spPr>
        <p:txBody>
          <a:bodyPr/>
          <a:lstStyle/>
          <a:p>
            <a:r>
              <a:rPr lang="en-US" dirty="0" smtClean="0"/>
              <a:t>How much light reflects with </a:t>
            </a:r>
            <a:r>
              <a:rPr lang="en-US" dirty="0" err="1" smtClean="0"/>
              <a:t>specular</a:t>
            </a:r>
            <a:r>
              <a:rPr lang="en-US" dirty="0" smtClean="0"/>
              <a:t> lighting?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72069" y="3908844"/>
            <a:ext cx="4016349" cy="12534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Smooth Surface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Sun 4"/>
          <p:cNvSpPr/>
          <p:nvPr/>
        </p:nvSpPr>
        <p:spPr>
          <a:xfrm>
            <a:off x="915431" y="1616315"/>
            <a:ext cx="1080373" cy="1080292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endCxn id="4" idx="0"/>
          </p:cNvCxnSpPr>
          <p:nvPr/>
        </p:nvCxnSpPr>
        <p:spPr>
          <a:xfrm>
            <a:off x="1995804" y="2317268"/>
            <a:ext cx="2684440" cy="15915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0"/>
          </p:cNvCxnSpPr>
          <p:nvPr/>
        </p:nvCxnSpPr>
        <p:spPr>
          <a:xfrm rot="5400000" flipH="1" flipV="1">
            <a:off x="5098855" y="1626523"/>
            <a:ext cx="1863711" cy="27009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81177" y="1616315"/>
            <a:ext cx="1564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Highest proportion of light reflecting (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4212268" y="3032640"/>
            <a:ext cx="1335940" cy="3999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168046" y="5332481"/>
            <a:ext cx="7024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Great!</a:t>
            </a:r>
          </a:p>
          <a:p>
            <a:pPr algn="ctr"/>
            <a:r>
              <a:rPr lang="en-US" dirty="0" smtClean="0"/>
              <a:t>We know that </a:t>
            </a:r>
            <a:r>
              <a:rPr lang="en-US" dirty="0" err="1" smtClean="0"/>
              <a:t>cos</a:t>
            </a:r>
            <a:r>
              <a:rPr lang="en-US" dirty="0" smtClean="0"/>
              <a:t>(α) is V</a:t>
            </a:r>
            <a:r>
              <a:rPr lang="en-US" sz="2400" baseline="30000" dirty="0" smtClean="0"/>
              <a:t>.</a:t>
            </a:r>
            <a:r>
              <a:rPr lang="en-US" dirty="0"/>
              <a:t>R (provided V &amp; R are normalized</a:t>
            </a:r>
            <a:r>
              <a:rPr lang="en-US" dirty="0" smtClean="0"/>
              <a:t>).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But what is R?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It is a formula: R = 2*(L</a:t>
            </a:r>
            <a:r>
              <a:rPr lang="en-US" sz="2400" baseline="30000" dirty="0" smtClean="0">
                <a:solidFill>
                  <a:srgbClr val="FF0000"/>
                </a:solidFill>
              </a:rPr>
              <a:t>.</a:t>
            </a:r>
            <a:r>
              <a:rPr lang="en-US" dirty="0" smtClean="0">
                <a:solidFill>
                  <a:srgbClr val="FF0000"/>
                </a:solidFill>
              </a:rPr>
              <a:t>N)*N - L</a:t>
            </a:r>
          </a:p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904505" y="2195331"/>
            <a:ext cx="35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22" name="Freeform 21"/>
          <p:cNvSpPr/>
          <p:nvPr/>
        </p:nvSpPr>
        <p:spPr>
          <a:xfrm>
            <a:off x="4824568" y="3394811"/>
            <a:ext cx="239167" cy="225405"/>
          </a:xfrm>
          <a:custGeom>
            <a:avLst/>
            <a:gdLst>
              <a:gd name="connsiteX0" fmla="*/ 0 w 239167"/>
              <a:gd name="connsiteY0" fmla="*/ 10996 h 225405"/>
              <a:gd name="connsiteX1" fmla="*/ 189684 w 239167"/>
              <a:gd name="connsiteY1" fmla="*/ 35735 h 225405"/>
              <a:gd name="connsiteX2" fmla="*/ 239167 w 239167"/>
              <a:gd name="connsiteY2" fmla="*/ 225405 h 225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167" h="225405">
                <a:moveTo>
                  <a:pt x="0" y="10996"/>
                </a:moveTo>
                <a:cubicBezTo>
                  <a:pt x="74911" y="5498"/>
                  <a:pt x="149823" y="0"/>
                  <a:pt x="189684" y="35735"/>
                </a:cubicBezTo>
                <a:cubicBezTo>
                  <a:pt x="229545" y="71470"/>
                  <a:pt x="239167" y="225405"/>
                  <a:pt x="239167" y="22540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937842" y="3025479"/>
            <a:ext cx="318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24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Two-sided lighting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For specular lighting, we will use </a:t>
            </a:r>
            <a:r>
              <a:rPr lang="en-US" dirty="0" smtClean="0"/>
              <a:t>two-sided </a:t>
            </a:r>
            <a:r>
              <a:rPr lang="en-US" dirty="0" smtClean="0"/>
              <a:t>lighting for project 1F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Diffuse: </a:t>
            </a:r>
            <a:r>
              <a:rPr lang="en-US" dirty="0" err="1" smtClean="0"/>
              <a:t>abs(L</a:t>
            </a:r>
            <a:r>
              <a:rPr lang="en-US" sz="3600" baseline="30000" dirty="0" err="1" smtClean="0"/>
              <a:t>.</a:t>
            </a:r>
            <a:r>
              <a:rPr lang="en-US" dirty="0" err="1" smtClean="0"/>
              <a:t>N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Specular: </a:t>
            </a:r>
            <a:r>
              <a:rPr lang="en-US" dirty="0" smtClean="0"/>
              <a:t>abs(</a:t>
            </a:r>
            <a:r>
              <a:rPr lang="en-US" dirty="0" smtClean="0"/>
              <a:t>S</a:t>
            </a:r>
            <a:r>
              <a:rPr lang="en-US" dirty="0" smtClean="0"/>
              <a:t>*(R</a:t>
            </a:r>
            <a:r>
              <a:rPr lang="en-US" sz="3200" baseline="30000" dirty="0" smtClean="0"/>
              <a:t>.</a:t>
            </a:r>
            <a:r>
              <a:rPr lang="en-US" dirty="0" smtClean="0"/>
              <a:t>V)</a:t>
            </a:r>
            <a:r>
              <a:rPr lang="en-US" baseline="30000" dirty="0" smtClean="0"/>
              <a:t>γ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63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Math Basics</a:t>
            </a:r>
          </a:p>
          <a:p>
            <a:r>
              <a:rPr lang="en-US" dirty="0" smtClean="0"/>
              <a:t>Lighting Basics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The </a:t>
            </a:r>
            <a:r>
              <a:rPr lang="en-US" dirty="0" err="1" smtClean="0">
                <a:solidFill>
                  <a:srgbClr val="FF0000"/>
                </a:solidFill>
              </a:rPr>
              <a:t>Phong</a:t>
            </a:r>
            <a:r>
              <a:rPr lang="en-US" dirty="0" smtClean="0">
                <a:solidFill>
                  <a:srgbClr val="FF0000"/>
                </a:solidFill>
              </a:rPr>
              <a:t> Model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36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Phong</a:t>
            </a:r>
            <a:r>
              <a:rPr lang="en-US" dirty="0" smtClean="0"/>
              <a:t>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400" dirty="0" smtClean="0"/>
              <a:t>Combine three lighting effects: ambient, diffuse, </a:t>
            </a:r>
            <a:r>
              <a:rPr lang="en-US" sz="2400" dirty="0" err="1" smtClean="0"/>
              <a:t>specular</a:t>
            </a:r>
            <a:endParaRPr lang="en-US" sz="2400" dirty="0"/>
          </a:p>
        </p:txBody>
      </p:sp>
      <p:pic>
        <p:nvPicPr>
          <p:cNvPr id="5" name="Picture 4" descr="allTriangl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142865"/>
            <a:ext cx="3041125" cy="3041125"/>
          </a:xfrm>
          <a:prstGeom prst="rect">
            <a:avLst/>
          </a:prstGeom>
        </p:spPr>
      </p:pic>
      <p:pic>
        <p:nvPicPr>
          <p:cNvPr id="6" name="Picture 5" descr="allTriangl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500" y="2142865"/>
            <a:ext cx="3041126" cy="3041126"/>
          </a:xfrm>
          <a:prstGeom prst="rect">
            <a:avLst/>
          </a:prstGeom>
        </p:spPr>
      </p:pic>
      <p:pic>
        <p:nvPicPr>
          <p:cNvPr id="7" name="Picture 6" descr="allTriangle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2873" y="2142865"/>
            <a:ext cx="3041127" cy="3041127"/>
          </a:xfrm>
          <a:prstGeom prst="rect">
            <a:avLst/>
          </a:prstGeom>
        </p:spPr>
      </p:pic>
      <p:pic>
        <p:nvPicPr>
          <p:cNvPr id="8" name="Picture 7" descr="allTriangles.png"/>
          <p:cNvPicPr>
            <a:picLocks noChangeAspect="1"/>
          </p:cNvPicPr>
          <p:nvPr/>
        </p:nvPicPr>
        <p:blipFill>
          <a:blip r:embed="rId5"/>
          <a:srcRect t="43129" r="59197" b="25696"/>
          <a:stretch>
            <a:fillRect/>
          </a:stretch>
        </p:blipFill>
        <p:spPr>
          <a:xfrm>
            <a:off x="3290093" y="4857192"/>
            <a:ext cx="2565365" cy="1960039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1905086" y="5384968"/>
            <a:ext cx="1270057" cy="4947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 flipV="1">
            <a:off x="5970919" y="5384968"/>
            <a:ext cx="1278304" cy="4947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102873" y="3397560"/>
            <a:ext cx="1443247" cy="103081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053500" y="3397560"/>
            <a:ext cx="1443247" cy="103081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1" y="3397560"/>
            <a:ext cx="1443247" cy="103081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8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Phong</a:t>
            </a:r>
            <a:r>
              <a:rPr lang="en-US" dirty="0" smtClean="0"/>
              <a:t>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Simple version: 1 light, with “full intensity” (i.e., don’t add an intensity term)</a:t>
            </a:r>
          </a:p>
          <a:p>
            <a:r>
              <a:rPr lang="en-US" dirty="0" err="1" smtClean="0"/>
              <a:t>Phong</a:t>
            </a:r>
            <a:r>
              <a:rPr lang="en-US" dirty="0" smtClean="0"/>
              <a:t> model</a:t>
            </a:r>
          </a:p>
          <a:p>
            <a:pPr lvl="1"/>
            <a:r>
              <a:rPr lang="en-US" dirty="0" err="1" smtClean="0"/>
              <a:t>Shading_Amount</a:t>
            </a:r>
            <a:r>
              <a:rPr lang="en-US" dirty="0" smtClean="0"/>
              <a:t> = K</a:t>
            </a:r>
            <a:r>
              <a:rPr lang="en-US" baseline="-25000" dirty="0" smtClean="0"/>
              <a:t>a</a:t>
            </a:r>
            <a:r>
              <a:rPr lang="en-US" dirty="0" smtClean="0"/>
              <a:t> +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d</a:t>
            </a:r>
            <a:r>
              <a:rPr lang="en-US" dirty="0" smtClean="0"/>
              <a:t>*Diffuse + K</a:t>
            </a:r>
            <a:r>
              <a:rPr lang="en-US" baseline="-25000" dirty="0" smtClean="0"/>
              <a:t>s</a:t>
            </a:r>
            <a:r>
              <a:rPr lang="en-US" dirty="0" smtClean="0"/>
              <a:t>*</a:t>
            </a:r>
            <a:r>
              <a:rPr lang="en-US" dirty="0" err="1" smtClean="0"/>
              <a:t>Specular</a:t>
            </a:r>
            <a:endParaRPr lang="en-US" dirty="0" smtClean="0"/>
          </a:p>
          <a:p>
            <a:r>
              <a:rPr lang="en-US" dirty="0" smtClean="0"/>
              <a:t>Signature: </a:t>
            </a:r>
          </a:p>
          <a:p>
            <a:pPr lvl="1"/>
            <a:r>
              <a:rPr lang="en-US" dirty="0" smtClean="0"/>
              <a:t>double </a:t>
            </a:r>
            <a:r>
              <a:rPr lang="en-US" dirty="0" err="1" smtClean="0"/>
              <a:t>CalculatePhongShading(LightingParameters</a:t>
            </a:r>
            <a:r>
              <a:rPr lang="en-US" dirty="0" smtClean="0"/>
              <a:t> &amp;, double *</a:t>
            </a:r>
            <a:r>
              <a:rPr lang="en-US" dirty="0" err="1" smtClean="0"/>
              <a:t>viewDirection</a:t>
            </a:r>
            <a:r>
              <a:rPr lang="en-US" dirty="0" smtClean="0"/>
              <a:t>, double *normal)</a:t>
            </a:r>
          </a:p>
          <a:p>
            <a:pPr lvl="1"/>
            <a:r>
              <a:rPr lang="en-US" dirty="0" smtClean="0"/>
              <a:t>Will have to calculate </a:t>
            </a:r>
            <a:r>
              <a:rPr lang="en-US" dirty="0" err="1" smtClean="0"/>
              <a:t>viewDirection</a:t>
            </a:r>
            <a:r>
              <a:rPr lang="en-US" dirty="0" smtClean="0"/>
              <a:t> for each pixel!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92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668" y="228600"/>
            <a:ext cx="7387166" cy="990600"/>
          </a:xfrm>
        </p:spPr>
        <p:txBody>
          <a:bodyPr/>
          <a:lstStyle/>
          <a:p>
            <a:r>
              <a:rPr lang="en-US" dirty="0" smtClean="0"/>
              <a:t>Specular Term of </a:t>
            </a:r>
            <a:r>
              <a:rPr lang="en-US" dirty="0" err="1" smtClean="0"/>
              <a:t>Phong</a:t>
            </a:r>
            <a:r>
              <a:rPr lang="en-US" dirty="0" smtClean="0"/>
              <a:t>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319088" lvl="1" indent="-319088">
              <a:spcBef>
                <a:spcPts val="700"/>
              </a:spcBef>
              <a:buSzPct val="60000"/>
              <a:buFont typeface="Wingdings" charset="0"/>
              <a:buChar char=""/>
            </a:pPr>
            <a:r>
              <a:rPr lang="en-US" dirty="0" smtClean="0"/>
              <a:t>Specular part of </a:t>
            </a:r>
            <a:r>
              <a:rPr lang="en-US" dirty="0" err="1" smtClean="0"/>
              <a:t>Phong</a:t>
            </a:r>
            <a:r>
              <a:rPr lang="en-US" dirty="0" smtClean="0"/>
              <a:t>: K</a:t>
            </a:r>
            <a:r>
              <a:rPr lang="en-US" baseline="-25000" dirty="0" smtClean="0"/>
              <a:t>s</a:t>
            </a:r>
            <a:r>
              <a:rPr lang="en-US" dirty="0"/>
              <a:t>*Specular</a:t>
            </a:r>
          </a:p>
          <a:p>
            <a:r>
              <a:rPr lang="en-US" dirty="0" smtClean="0"/>
              <a:t>and Specular is: (</a:t>
            </a:r>
            <a:r>
              <a:rPr lang="en-US" dirty="0"/>
              <a:t>Shininess strength) * </a:t>
            </a:r>
            <a:r>
              <a:rPr lang="en-US" dirty="0" err="1"/>
              <a:t>cos</a:t>
            </a:r>
            <a:r>
              <a:rPr lang="en-US" dirty="0"/>
              <a:t>(α) ^ (shininess coefficient</a:t>
            </a:r>
            <a:r>
              <a:rPr lang="en-US" dirty="0" smtClean="0"/>
              <a:t>)</a:t>
            </a:r>
          </a:p>
          <a:p>
            <a:r>
              <a:rPr lang="en-US" dirty="0" smtClean="0"/>
              <a:t>Putting it all together would be:</a:t>
            </a:r>
          </a:p>
          <a:p>
            <a:pPr lvl="1"/>
            <a:r>
              <a:rPr lang="en-US" dirty="0" smtClean="0"/>
              <a:t>K</a:t>
            </a:r>
            <a:r>
              <a:rPr lang="en-US" baseline="-25000" dirty="0" smtClean="0"/>
              <a:t>s</a:t>
            </a:r>
            <a:r>
              <a:rPr lang="en-US" dirty="0" smtClean="0"/>
              <a:t> * (</a:t>
            </a:r>
            <a:r>
              <a:rPr lang="en-US" dirty="0"/>
              <a:t>Shininess strength) * </a:t>
            </a:r>
            <a:r>
              <a:rPr lang="en-US" dirty="0" err="1"/>
              <a:t>cos</a:t>
            </a:r>
            <a:r>
              <a:rPr lang="en-US" dirty="0"/>
              <a:t>(α) ^ (shininess coefficient)</a:t>
            </a:r>
          </a:p>
          <a:p>
            <a:r>
              <a:rPr lang="en-US" dirty="0" smtClean="0"/>
              <a:t>But now we have two multipliers, K</a:t>
            </a:r>
            <a:r>
              <a:rPr lang="en-US" baseline="-25000" dirty="0" smtClean="0"/>
              <a:t>s </a:t>
            </a:r>
            <a:r>
              <a:rPr lang="en-US" dirty="0" smtClean="0"/>
              <a:t>and (Shininess Strength).  Not needed.</a:t>
            </a:r>
          </a:p>
          <a:p>
            <a:r>
              <a:rPr lang="en-US" dirty="0" smtClean="0"/>
              <a:t>So: just use one.  Drop Shininess Strength and only use </a:t>
            </a:r>
            <a:r>
              <a:rPr lang="en-US" dirty="0"/>
              <a:t>K</a:t>
            </a:r>
            <a:r>
              <a:rPr lang="en-US" baseline="-25000" dirty="0"/>
              <a:t>s</a:t>
            </a:r>
            <a:r>
              <a:rPr lang="en-US" dirty="0" smtClean="0"/>
              <a:t> </a:t>
            </a:r>
          </a:p>
          <a:p>
            <a:pPr marL="593725" lvl="2" indent="-319088">
              <a:spcBef>
                <a:spcPts val="700"/>
              </a:spcBef>
              <a:buSzPct val="60000"/>
              <a:buFont typeface="Wingdings" charset="0"/>
              <a:buChar char=""/>
            </a:pPr>
            <a:r>
              <a:rPr lang="en-US" dirty="0"/>
              <a:t>K</a:t>
            </a:r>
            <a:r>
              <a:rPr lang="en-US" baseline="-25000" dirty="0"/>
              <a:t>s</a:t>
            </a:r>
            <a:r>
              <a:rPr lang="en-US" dirty="0"/>
              <a:t> * </a:t>
            </a:r>
            <a:r>
              <a:rPr lang="en-US" dirty="0" err="1" smtClean="0"/>
              <a:t>cos</a:t>
            </a:r>
            <a:r>
              <a:rPr lang="en-US" dirty="0"/>
              <a:t>(α) ^ (shininess coefficient)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36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</a:t>
            </a:r>
            <a:r>
              <a:rPr lang="en-US" u="sng" dirty="0" smtClean="0"/>
              <a:t>Plan</a:t>
            </a:r>
            <a:r>
              <a:rPr lang="en-US" dirty="0" smtClean="0"/>
              <a:t> (2/2)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Weeks 8-10 </a:t>
            </a:r>
            <a:r>
              <a:rPr lang="en-US" dirty="0" smtClean="0">
                <a:sym typeface="Wingdings"/>
              </a:rPr>
              <a:t> you work on final projects</a:t>
            </a:r>
            <a:endParaRPr lang="en-US" dirty="0" smtClean="0"/>
          </a:p>
          <a:p>
            <a:r>
              <a:rPr lang="en-US" dirty="0" smtClean="0"/>
              <a:t>Lectures will be on misc. topics in graphics, esp. in support of final projects</a:t>
            </a:r>
          </a:p>
          <a:p>
            <a:r>
              <a:rPr lang="en-US" dirty="0" smtClean="0"/>
              <a:t>Quiz 3 (Week 6): likely on matrices</a:t>
            </a:r>
          </a:p>
          <a:p>
            <a:r>
              <a:rPr lang="en-US" dirty="0" smtClean="0"/>
              <a:t>Quiz 4 (Week 8): likely on GL</a:t>
            </a:r>
          </a:p>
          <a:p>
            <a:r>
              <a:rPr lang="en-US" dirty="0" smtClean="0"/>
              <a:t>Quiz 5 (Week 10): likely on topics in final weeks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75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Lighting parameters</a:t>
            </a:r>
            <a:endParaRPr lang="en-US" dirty="0"/>
          </a:p>
        </p:txBody>
      </p:sp>
      <p:pic>
        <p:nvPicPr>
          <p:cNvPr id="5" name="Picture 4" descr="Screen Shot 2019-02-05 at 9.36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32" y="1312248"/>
            <a:ext cx="7869052" cy="519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2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76" y="147537"/>
            <a:ext cx="8153400" cy="990600"/>
          </a:xfrm>
        </p:spPr>
        <p:txBody>
          <a:bodyPr/>
          <a:lstStyle/>
          <a:p>
            <a:r>
              <a:rPr lang="en-US" dirty="0" smtClean="0"/>
              <a:t>Project #1F (8%), </a:t>
            </a:r>
            <a:r>
              <a:rPr lang="en-US" dirty="0" smtClean="0"/>
              <a:t>Monday May 3rd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0605" y="1344180"/>
            <a:ext cx="8085802" cy="4495800"/>
          </a:xfrm>
        </p:spPr>
        <p:txBody>
          <a:bodyPr/>
          <a:lstStyle/>
          <a:p>
            <a:r>
              <a:rPr lang="en-US" sz="2800" dirty="0" smtClean="0"/>
              <a:t>Goal: add shading, movie</a:t>
            </a:r>
          </a:p>
          <a:p>
            <a:r>
              <a:rPr lang="en-US" sz="2800" dirty="0"/>
              <a:t>Extend your project1E code</a:t>
            </a:r>
          </a:p>
          <a:p>
            <a:r>
              <a:rPr lang="en-US" sz="2800" dirty="0"/>
              <a:t>Important:</a:t>
            </a:r>
          </a:p>
          <a:p>
            <a:r>
              <a:rPr lang="en-US" sz="2800" dirty="0"/>
              <a:t>add #define NORMALS</a:t>
            </a:r>
          </a:p>
          <a:p>
            <a:endParaRPr lang="en-US" sz="2800" dirty="0" smtClean="0"/>
          </a:p>
        </p:txBody>
      </p:sp>
      <p:pic>
        <p:nvPicPr>
          <p:cNvPr id="5" name="proj1F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53749" y="2208207"/>
            <a:ext cx="4290482" cy="458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0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Changes to data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460001"/>
            <a:ext cx="8153400" cy="4495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</a:t>
            </a:r>
            <a:r>
              <a:rPr lang="en-US" dirty="0" smtClean="0"/>
              <a:t>lass Triangle</a:t>
            </a:r>
          </a:p>
          <a:p>
            <a:pPr marL="0" indent="0">
              <a:buNone/>
            </a:pPr>
            <a:r>
              <a:rPr lang="en-US" dirty="0" smtClean="0"/>
              <a:t>{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public: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double X[3], Y[3], Z[3];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double colors[3][3];</a:t>
            </a:r>
          </a:p>
          <a:p>
            <a:pPr marL="0" indent="0">
              <a:buNone/>
            </a:pPr>
            <a:r>
              <a:rPr lang="en-US" dirty="0" smtClean="0"/>
              <a:t>      </a:t>
            </a:r>
            <a:r>
              <a:rPr lang="en-US" dirty="0" smtClean="0">
                <a:solidFill>
                  <a:srgbClr val="FF0000"/>
                </a:solidFill>
              </a:rPr>
              <a:t>double normals[3][3];</a:t>
            </a:r>
          </a:p>
          <a:p>
            <a:pPr marL="0" indent="0">
              <a:buNone/>
            </a:pPr>
            <a:r>
              <a:rPr lang="en-US" dirty="0" smtClean="0"/>
              <a:t>};</a:t>
            </a:r>
          </a:p>
          <a:p>
            <a:pPr marL="0" indent="0">
              <a:buFont typeface="Wingdings" charset="2"/>
              <a:buChar char="à"/>
            </a:pPr>
            <a:r>
              <a:rPr lang="en-US" dirty="0" smtClean="0"/>
              <a:t>reader1e.cxx will not compile (with #define NORMALS) until you make these changes</a:t>
            </a:r>
          </a:p>
          <a:p>
            <a:pPr marL="0" indent="0">
              <a:buFont typeface="Wingdings" charset="2"/>
              <a:buChar char="à"/>
            </a:pPr>
            <a:r>
              <a:rPr lang="en-US" dirty="0" smtClean="0"/>
              <a:t>reader1e.cxx will initialize </a:t>
            </a:r>
            <a:r>
              <a:rPr lang="en-US" dirty="0" err="1" smtClean="0"/>
              <a:t>normals</a:t>
            </a:r>
            <a:r>
              <a:rPr lang="en-US" dirty="0" smtClean="0"/>
              <a:t> at each vertex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51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263357" cy="990600"/>
          </a:xfrm>
        </p:spPr>
        <p:txBody>
          <a:bodyPr/>
          <a:lstStyle/>
          <a:p>
            <a:r>
              <a:rPr lang="en-US" dirty="0" smtClean="0"/>
              <a:t>More comments (1/3)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459631"/>
            <a:ext cx="8153400" cy="44958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This project in a nutshell:</a:t>
            </a:r>
          </a:p>
          <a:p>
            <a:pPr lvl="1"/>
            <a:r>
              <a:rPr lang="en-US" dirty="0" smtClean="0"/>
              <a:t>Add method called “</a:t>
            </a:r>
            <a:r>
              <a:rPr lang="en-US" dirty="0" err="1" smtClean="0"/>
              <a:t>CalculateShading</a:t>
            </a:r>
            <a:r>
              <a:rPr lang="en-US" dirty="0" smtClean="0"/>
              <a:t>”.</a:t>
            </a:r>
          </a:p>
          <a:p>
            <a:pPr lvl="2"/>
            <a:r>
              <a:rPr lang="en-US" dirty="0" smtClean="0"/>
              <a:t>My version of </a:t>
            </a:r>
            <a:r>
              <a:rPr lang="en-US" dirty="0" err="1" smtClean="0"/>
              <a:t>CalculateShading</a:t>
            </a:r>
            <a:r>
              <a:rPr lang="en-US" dirty="0" smtClean="0"/>
              <a:t> is about ten lines of code.</a:t>
            </a:r>
          </a:p>
          <a:p>
            <a:pPr lvl="1"/>
            <a:r>
              <a:rPr lang="en-US" dirty="0" smtClean="0"/>
              <a:t>Call </a:t>
            </a:r>
            <a:r>
              <a:rPr lang="en-US" dirty="0" err="1" smtClean="0"/>
              <a:t>CalculateShading</a:t>
            </a:r>
            <a:r>
              <a:rPr lang="en-US" dirty="0" smtClean="0"/>
              <a:t> for each vertex</a:t>
            </a:r>
          </a:p>
          <a:p>
            <a:pPr lvl="1"/>
            <a:r>
              <a:rPr lang="en-US" dirty="0" smtClean="0"/>
              <a:t>This is a new field, which you will LERP.</a:t>
            </a:r>
          </a:p>
          <a:p>
            <a:pPr lvl="1"/>
            <a:r>
              <a:rPr lang="en-US" dirty="0" smtClean="0"/>
              <a:t>Modify RGB calculation to use shading.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4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263357" cy="990600"/>
          </a:xfrm>
        </p:spPr>
        <p:txBody>
          <a:bodyPr/>
          <a:lstStyle/>
          <a:p>
            <a:r>
              <a:rPr lang="en-US" dirty="0" smtClean="0"/>
              <a:t>More comments (2/3)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459631"/>
            <a:ext cx="8153400" cy="4495800"/>
          </a:xfrm>
        </p:spPr>
        <p:txBody>
          <a:bodyPr/>
          <a:lstStyle/>
          <a:p>
            <a:r>
              <a:rPr lang="en-US" dirty="0" smtClean="0"/>
              <a:t>New: more data to help debug</a:t>
            </a:r>
          </a:p>
          <a:p>
            <a:pPr lvl="1"/>
            <a:r>
              <a:rPr lang="en-US" dirty="0" smtClean="0"/>
              <a:t>I will make the shading value for each pixel available.</a:t>
            </a:r>
          </a:p>
          <a:p>
            <a:pPr lvl="1"/>
            <a:r>
              <a:rPr lang="en-US" dirty="0" smtClean="0"/>
              <a:t>I will also make it available for ambient, diffuse, </a:t>
            </a:r>
            <a:r>
              <a:rPr lang="en-US" dirty="0" err="1" smtClean="0"/>
              <a:t>specular</a:t>
            </a:r>
            <a:r>
              <a:rPr lang="en-US" dirty="0" smtClean="0"/>
              <a:t>.</a:t>
            </a:r>
          </a:p>
          <a:p>
            <a:r>
              <a:rPr lang="en-US" dirty="0" smtClean="0"/>
              <a:t>Don’t forget to do two-sided </a:t>
            </a:r>
            <a:r>
              <a:rPr lang="en-US" dirty="0" smtClean="0"/>
              <a:t>lighting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5016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263357" cy="990600"/>
          </a:xfrm>
        </p:spPr>
        <p:txBody>
          <a:bodyPr/>
          <a:lstStyle/>
          <a:p>
            <a:r>
              <a:rPr lang="en-US" dirty="0" smtClean="0"/>
              <a:t>More comments (3/3)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459631"/>
            <a:ext cx="8153400" cy="4495800"/>
          </a:xfrm>
        </p:spPr>
        <p:txBody>
          <a:bodyPr/>
          <a:lstStyle/>
          <a:p>
            <a:r>
              <a:rPr lang="en-US" dirty="0" smtClean="0"/>
              <a:t>I haven’t said anything about movie encoders</a:t>
            </a:r>
          </a:p>
        </p:txBody>
      </p:sp>
    </p:spTree>
    <p:extLst>
      <p:ext uri="{BB962C8B-B14F-4D97-AF65-F5344CB8AC3E}">
        <p14:creationId xmlns:p14="http://schemas.microsoft.com/office/powerpoint/2010/main" val="239019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821" y="146130"/>
            <a:ext cx="7354074" cy="990600"/>
          </a:xfrm>
        </p:spPr>
        <p:txBody>
          <a:bodyPr/>
          <a:lstStyle/>
          <a:p>
            <a:r>
              <a:rPr lang="en-US" dirty="0" smtClean="0"/>
              <a:t>Where Hank spent his debugging time…</a:t>
            </a:r>
            <a:endParaRPr lang="en-US" dirty="0"/>
          </a:p>
        </p:txBody>
      </p:sp>
      <p:pic>
        <p:nvPicPr>
          <p:cNvPr id="4" name="Picture 3" descr="allTriangles.png"/>
          <p:cNvPicPr>
            <a:picLocks noChangeAspect="1"/>
          </p:cNvPicPr>
          <p:nvPr/>
        </p:nvPicPr>
        <p:blipFill>
          <a:blip r:embed="rId2"/>
          <a:srcRect r="14658"/>
          <a:stretch>
            <a:fillRect/>
          </a:stretch>
        </p:blipFill>
        <p:spPr>
          <a:xfrm>
            <a:off x="2175136" y="1517357"/>
            <a:ext cx="4445194" cy="52086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82356" y="3991309"/>
            <a:ext cx="948419" cy="101432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273865" y="4362401"/>
            <a:ext cx="948419" cy="101432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6779137" y="3084193"/>
            <a:ext cx="2364863" cy="2567766"/>
            <a:chOff x="6779137" y="3084193"/>
            <a:chExt cx="2364863" cy="2567766"/>
          </a:xfrm>
        </p:grpSpPr>
        <p:sp>
          <p:nvSpPr>
            <p:cNvPr id="11" name="Freeform 10"/>
            <p:cNvSpPr/>
            <p:nvPr/>
          </p:nvSpPr>
          <p:spPr>
            <a:xfrm>
              <a:off x="7034798" y="3382442"/>
              <a:ext cx="1400636" cy="887873"/>
            </a:xfrm>
            <a:custGeom>
              <a:avLst/>
              <a:gdLst>
                <a:gd name="connsiteX0" fmla="*/ 0 w 1400636"/>
                <a:gd name="connsiteY0" fmla="*/ 180048 h 887873"/>
                <a:gd name="connsiteX1" fmla="*/ 709253 w 1400636"/>
                <a:gd name="connsiteY1" fmla="*/ 881001 h 887873"/>
                <a:gd name="connsiteX2" fmla="*/ 1294798 w 1400636"/>
                <a:gd name="connsiteY2" fmla="*/ 138816 h 887873"/>
                <a:gd name="connsiteX3" fmla="*/ 1344281 w 1400636"/>
                <a:gd name="connsiteY3" fmla="*/ 48104 h 887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0636" h="887873">
                  <a:moveTo>
                    <a:pt x="0" y="180048"/>
                  </a:moveTo>
                  <a:cubicBezTo>
                    <a:pt x="246726" y="533960"/>
                    <a:pt x="493453" y="887873"/>
                    <a:pt x="709253" y="881001"/>
                  </a:cubicBezTo>
                  <a:cubicBezTo>
                    <a:pt x="925053" y="874129"/>
                    <a:pt x="1188960" y="277632"/>
                    <a:pt x="1294798" y="138816"/>
                  </a:cubicBezTo>
                  <a:cubicBezTo>
                    <a:pt x="1400636" y="0"/>
                    <a:pt x="1344281" y="48104"/>
                    <a:pt x="1344281" y="48104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779137" y="3084193"/>
              <a:ext cx="17884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Convex surface</a:t>
              </a:r>
              <a:endParaRPr lang="en-US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rot="16200000" flipV="1">
              <a:off x="8057465" y="4378870"/>
              <a:ext cx="643228" cy="6102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7602627" y="5005628"/>
              <a:ext cx="15413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Lighting direction</a:t>
              </a:r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0" y="2593364"/>
            <a:ext cx="2364863" cy="2567766"/>
            <a:chOff x="0" y="2593364"/>
            <a:chExt cx="2364863" cy="2567766"/>
          </a:xfrm>
        </p:grpSpPr>
        <p:sp>
          <p:nvSpPr>
            <p:cNvPr id="17" name="TextBox 16"/>
            <p:cNvSpPr txBox="1"/>
            <p:nvPr/>
          </p:nvSpPr>
          <p:spPr>
            <a:xfrm>
              <a:off x="0" y="2593364"/>
              <a:ext cx="1916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Concave surface</a:t>
              </a:r>
              <a:endParaRPr lang="en-US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rot="16200000" flipV="1">
              <a:off x="1278328" y="3888041"/>
              <a:ext cx="643228" cy="6102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823490" y="4514799"/>
              <a:ext cx="15413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Lighting direction</a:t>
              </a:r>
              <a:endParaRPr lang="en-US" dirty="0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338132" y="3091066"/>
              <a:ext cx="1195833" cy="570382"/>
            </a:xfrm>
            <a:custGeom>
              <a:avLst/>
              <a:gdLst>
                <a:gd name="connsiteX0" fmla="*/ 0 w 1195833"/>
                <a:gd name="connsiteY0" fmla="*/ 570382 h 570382"/>
                <a:gd name="connsiteX1" fmla="*/ 428851 w 1195833"/>
                <a:gd name="connsiteY1" fmla="*/ 1374 h 570382"/>
                <a:gd name="connsiteX2" fmla="*/ 1195833 w 1195833"/>
                <a:gd name="connsiteY2" fmla="*/ 562136 h 570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5833" h="570382">
                  <a:moveTo>
                    <a:pt x="0" y="570382"/>
                  </a:moveTo>
                  <a:cubicBezTo>
                    <a:pt x="114773" y="286565"/>
                    <a:pt x="229546" y="2748"/>
                    <a:pt x="428851" y="1374"/>
                  </a:cubicBezTo>
                  <a:cubicBezTo>
                    <a:pt x="628156" y="0"/>
                    <a:pt x="1195833" y="562136"/>
                    <a:pt x="1195833" y="562136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8361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821" y="146130"/>
            <a:ext cx="7354074" cy="990600"/>
          </a:xfrm>
        </p:spPr>
        <p:txBody>
          <a:bodyPr/>
          <a:lstStyle/>
          <a:p>
            <a:r>
              <a:rPr lang="en-US" dirty="0" smtClean="0"/>
              <a:t>Where Hank spent his debugging time…</a:t>
            </a:r>
            <a:endParaRPr lang="en-US" dirty="0"/>
          </a:p>
        </p:txBody>
      </p:sp>
      <p:grpSp>
        <p:nvGrpSpPr>
          <p:cNvPr id="8" name="Group 28"/>
          <p:cNvGrpSpPr/>
          <p:nvPr/>
        </p:nvGrpSpPr>
        <p:grpSpPr>
          <a:xfrm>
            <a:off x="1191147" y="0"/>
            <a:ext cx="7133167" cy="6858000"/>
            <a:chOff x="1005416" y="0"/>
            <a:chExt cx="7133167" cy="6858000"/>
          </a:xfrm>
        </p:grpSpPr>
        <p:pic>
          <p:nvPicPr>
            <p:cNvPr id="24" name="Picture 23" descr="Picture 319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5416" y="0"/>
              <a:ext cx="7133167" cy="6858000"/>
            </a:xfrm>
            <a:prstGeom prst="rect">
              <a:avLst/>
            </a:prstGeom>
          </p:spPr>
        </p:pic>
        <p:cxnSp>
          <p:nvCxnSpPr>
            <p:cNvPr id="26" name="Straight Arrow Connector 25"/>
            <p:cNvCxnSpPr/>
            <p:nvPr/>
          </p:nvCxnSpPr>
          <p:spPr>
            <a:xfrm rot="5400000">
              <a:off x="2157788" y="3526460"/>
              <a:ext cx="1688333" cy="56080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5400000">
              <a:off x="3992601" y="4225212"/>
              <a:ext cx="1688333" cy="56080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5540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76" y="147537"/>
            <a:ext cx="8153400" cy="990600"/>
          </a:xfrm>
        </p:spPr>
        <p:txBody>
          <a:bodyPr/>
          <a:lstStyle/>
          <a:p>
            <a:r>
              <a:rPr lang="en-US" dirty="0" smtClean="0"/>
              <a:t>Project #1F (8%), </a:t>
            </a:r>
            <a:br>
              <a:rPr lang="en-US" dirty="0" smtClean="0"/>
            </a:br>
            <a:r>
              <a:rPr lang="en-US" dirty="0" smtClean="0"/>
              <a:t>Due Monday May 3rd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0605" y="1344180"/>
            <a:ext cx="8085802" cy="4495800"/>
          </a:xfrm>
        </p:spPr>
        <p:txBody>
          <a:bodyPr/>
          <a:lstStyle/>
          <a:p>
            <a:r>
              <a:rPr lang="en-US" sz="2800" dirty="0" smtClean="0"/>
              <a:t>Goal: add shading, movie</a:t>
            </a:r>
          </a:p>
        </p:txBody>
      </p:sp>
      <p:pic>
        <p:nvPicPr>
          <p:cNvPr id="5" name="proj1F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2692" y="1797738"/>
            <a:ext cx="5060262" cy="50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5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static memory: third kind of memory allocation</a:t>
            </a:r>
          </a:p>
          <a:p>
            <a:pPr lvl="1"/>
            <a:r>
              <a:rPr lang="en-US" dirty="0" smtClean="0"/>
              <a:t>reserved at compile time</a:t>
            </a:r>
          </a:p>
          <a:p>
            <a:r>
              <a:rPr lang="en-US" dirty="0" smtClean="0"/>
              <a:t>contrasts with dynamic (heap) and automatic (stack) memory allocations</a:t>
            </a:r>
          </a:p>
          <a:p>
            <a:r>
              <a:rPr lang="en-US" dirty="0" smtClean="0"/>
              <a:t>accomplished via keyword that modifies variables</a:t>
            </a:r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008911" y="5685820"/>
            <a:ext cx="6953648" cy="875425"/>
          </a:xfrm>
          <a:prstGeom prst="roundRect">
            <a:avLst/>
          </a:prstGeom>
          <a:gradFill>
            <a:gsLst>
              <a:gs pos="0">
                <a:srgbClr val="FFFF3E"/>
              </a:gs>
              <a:gs pos="100000">
                <a:srgbClr val="FFFFCA"/>
              </a:gs>
            </a:gsLst>
          </a:gradFill>
          <a:ln w="76200" cmpd="tri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There are three distinct usages of statics</a:t>
            </a:r>
          </a:p>
        </p:txBody>
      </p:sp>
    </p:spTree>
    <p:extLst>
      <p:ext uri="{BB962C8B-B14F-4D97-AF65-F5344CB8AC3E}">
        <p14:creationId xmlns:p14="http://schemas.microsoft.com/office/powerpoint/2010/main" val="26567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Office </a:t>
            </a:r>
            <a:r>
              <a:rPr lang="en-US" dirty="0" smtClean="0"/>
              <a:t>Hours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1778"/>
            <a:ext cx="9144000" cy="463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static usage #1: persistency within a function</a:t>
            </a:r>
            <a:endParaRPr lang="en-US" dirty="0"/>
          </a:p>
        </p:txBody>
      </p:sp>
      <p:pic>
        <p:nvPicPr>
          <p:cNvPr id="4" name="Picture 3" descr="Screen shot 2014-05-15 at 10.00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2" y="1449639"/>
            <a:ext cx="5118100" cy="5346700"/>
          </a:xfrm>
          <a:prstGeom prst="rect">
            <a:avLst/>
          </a:prstGeom>
        </p:spPr>
      </p:pic>
      <p:pic>
        <p:nvPicPr>
          <p:cNvPr id="5" name="Picture 4" descr="Screen shot 2014-05-15 at 10.00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005" y="2154527"/>
            <a:ext cx="4775200" cy="3403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9839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static usage #2: making global variables be local to a file</a:t>
            </a:r>
            <a:endParaRPr lang="en-US" dirty="0"/>
          </a:p>
        </p:txBody>
      </p:sp>
      <p:pic>
        <p:nvPicPr>
          <p:cNvPr id="3" name="Picture 2" descr="Screen shot 2014-05-15 at 10.03.1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28"/>
          <a:stretch/>
        </p:blipFill>
        <p:spPr>
          <a:xfrm>
            <a:off x="178043" y="2255336"/>
            <a:ext cx="4970082" cy="3454224"/>
          </a:xfrm>
          <a:prstGeom prst="rect">
            <a:avLst/>
          </a:prstGeom>
        </p:spPr>
      </p:pic>
      <p:pic>
        <p:nvPicPr>
          <p:cNvPr id="6" name="Picture 5" descr="Screen shot 2014-05-15 at 10.03.1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06" b="14496"/>
          <a:stretch/>
        </p:blipFill>
        <p:spPr>
          <a:xfrm>
            <a:off x="4888130" y="2445258"/>
            <a:ext cx="5157956" cy="2029802"/>
          </a:xfrm>
          <a:prstGeom prst="rect">
            <a:avLst/>
          </a:prstGeom>
        </p:spPr>
      </p:pic>
      <p:pic>
        <p:nvPicPr>
          <p:cNvPr id="7" name="Picture 6" descr="Screen shot 2014-05-15 at 10.03.1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32"/>
          <a:stretch/>
        </p:blipFill>
        <p:spPr>
          <a:xfrm>
            <a:off x="2120622" y="5697689"/>
            <a:ext cx="5157956" cy="99221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81608" y="1531255"/>
            <a:ext cx="7620248" cy="875425"/>
          </a:xfrm>
          <a:prstGeom prst="roundRect">
            <a:avLst/>
          </a:prstGeom>
          <a:gradFill>
            <a:gsLst>
              <a:gs pos="0">
                <a:srgbClr val="FFFF3E"/>
              </a:gs>
              <a:gs pos="100000">
                <a:srgbClr val="FFFFCA"/>
              </a:gs>
            </a:gsLst>
          </a:gradFill>
          <a:ln w="76200" cmpd="tri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I have no idea why the static keyword is used in this way.</a:t>
            </a:r>
          </a:p>
        </p:txBody>
      </p:sp>
    </p:spTree>
    <p:extLst>
      <p:ext uri="{BB962C8B-B14F-4D97-AF65-F5344CB8AC3E}">
        <p14:creationId xmlns:p14="http://schemas.microsoft.com/office/powerpoint/2010/main" val="152013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static usage #3: making a singleton for a class</a:t>
            </a:r>
            <a:endParaRPr lang="en-US" sz="3600" dirty="0"/>
          </a:p>
        </p:txBody>
      </p:sp>
      <p:pic>
        <p:nvPicPr>
          <p:cNvPr id="4" name="Picture 3" descr="Screen shot 2014-05-15 at 10.10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947" y="859203"/>
            <a:ext cx="6705604" cy="599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75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static usage #3: making a singleton for a class</a:t>
            </a:r>
            <a:endParaRPr lang="en-US" sz="3600" dirty="0"/>
          </a:p>
        </p:txBody>
      </p:sp>
      <p:pic>
        <p:nvPicPr>
          <p:cNvPr id="3" name="Picture 2" descr="Screen shot 2014-05-15 at 10.11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17" y="1042306"/>
            <a:ext cx="7165883" cy="543584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712173" y="4498801"/>
            <a:ext cx="72404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Screen shot 2014-05-15 at 10.12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57" y="1554993"/>
            <a:ext cx="5656263" cy="26143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ounded Rectangle 7"/>
          <p:cNvSpPr/>
          <p:nvPr/>
        </p:nvSpPr>
        <p:spPr>
          <a:xfrm>
            <a:off x="617216" y="4854907"/>
            <a:ext cx="7620248" cy="875425"/>
          </a:xfrm>
          <a:prstGeom prst="roundRect">
            <a:avLst/>
          </a:prstGeom>
          <a:gradFill>
            <a:gsLst>
              <a:gs pos="0">
                <a:srgbClr val="FFFF3E"/>
              </a:gs>
              <a:gs pos="100000">
                <a:srgbClr val="FFFFCA"/>
              </a:gs>
            </a:gsLst>
          </a:gradFill>
          <a:ln w="76200" cmpd="tri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We have to tell the compiler where to store this static.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780467" y="6386160"/>
            <a:ext cx="2573787" cy="471840"/>
          </a:xfrm>
          <a:prstGeom prst="roundRect">
            <a:avLst/>
          </a:prstGeom>
          <a:gradFill>
            <a:gsLst>
              <a:gs pos="0">
                <a:srgbClr val="FFFF3E"/>
              </a:gs>
              <a:gs pos="100000">
                <a:srgbClr val="FFFFCA"/>
              </a:gs>
            </a:gsLst>
          </a:gradFill>
          <a:ln w="76200" cmpd="tri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What do we get?</a:t>
            </a:r>
          </a:p>
        </p:txBody>
      </p:sp>
    </p:spTree>
    <p:extLst>
      <p:ext uri="{BB962C8B-B14F-4D97-AF65-F5344CB8AC3E}">
        <p14:creationId xmlns:p14="http://schemas.microsoft.com/office/powerpoint/2010/main" val="163493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5-15 at 10.15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925874"/>
            <a:ext cx="7275811" cy="59321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static usage #3: making a singleton for a class</a:t>
            </a:r>
            <a:endParaRPr lang="en-US" sz="36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79827" y="5116052"/>
            <a:ext cx="3228514" cy="118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576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5-15 at 10.25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1023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9646" y="274638"/>
            <a:ext cx="5149676" cy="1143000"/>
          </a:xfrm>
        </p:spPr>
        <p:txBody>
          <a:bodyPr/>
          <a:lstStyle/>
          <a:p>
            <a:r>
              <a:rPr lang="en-US" dirty="0" smtClean="0"/>
              <a:t>static methods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25523" y="2896325"/>
            <a:ext cx="854606" cy="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748873" y="5315931"/>
            <a:ext cx="854606" cy="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3940688" y="3299912"/>
            <a:ext cx="4724079" cy="1255272"/>
          </a:xfrm>
          <a:prstGeom prst="roundRect">
            <a:avLst/>
          </a:prstGeom>
          <a:gradFill>
            <a:gsLst>
              <a:gs pos="0">
                <a:srgbClr val="FFFF3E"/>
              </a:gs>
              <a:gs pos="100000">
                <a:srgbClr val="FFFFCA"/>
              </a:gs>
            </a:gsLst>
          </a:gradFill>
          <a:ln w="76200" cmpd="tri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Static data members and static methods are useful and they are definitely used in practice</a:t>
            </a:r>
          </a:p>
        </p:txBody>
      </p:sp>
    </p:spTree>
    <p:extLst>
      <p:ext uri="{BB962C8B-B14F-4D97-AF65-F5344CB8AC3E}">
        <p14:creationId xmlns:p14="http://schemas.microsoft.com/office/powerpoint/2010/main" val="189551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76" y="147537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Project #1E (6%), </a:t>
            </a:r>
            <a:br>
              <a:rPr lang="en-US" dirty="0" smtClean="0"/>
            </a:br>
            <a:r>
              <a:rPr lang="en-US" dirty="0" smtClean="0"/>
              <a:t>Due Tues April 27th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0605" y="1600200"/>
            <a:ext cx="3730759" cy="4495800"/>
          </a:xfrm>
        </p:spPr>
        <p:txBody>
          <a:bodyPr/>
          <a:lstStyle/>
          <a:p>
            <a:r>
              <a:rPr lang="en-US" sz="2400" dirty="0" smtClean="0"/>
              <a:t>Goal: add arbitrary camera positions</a:t>
            </a:r>
          </a:p>
          <a:p>
            <a:r>
              <a:rPr lang="en-US" sz="2400" dirty="0" smtClean="0"/>
              <a:t>Extend your project1D code</a:t>
            </a:r>
          </a:p>
          <a:p>
            <a:r>
              <a:rPr lang="en-US" sz="2400" dirty="0" smtClean="0"/>
              <a:t>New: proj1e_geometry.vtk </a:t>
            </a:r>
            <a:r>
              <a:rPr lang="en-US" sz="2400" dirty="0"/>
              <a:t>available on web </a:t>
            </a:r>
            <a:r>
              <a:rPr lang="en-US" sz="2400" dirty="0" smtClean="0"/>
              <a:t>(9MB), “reader1e.cxx”</a:t>
            </a:r>
            <a:r>
              <a:rPr lang="en-US" sz="2400" dirty="0"/>
              <a:t>.</a:t>
            </a:r>
            <a:endParaRPr lang="en-US" sz="2400" dirty="0" smtClean="0"/>
          </a:p>
          <a:p>
            <a:r>
              <a:rPr lang="en-US" sz="2400" dirty="0" smtClean="0"/>
              <a:t>New: </a:t>
            </a:r>
            <a:r>
              <a:rPr lang="en-US" sz="2400" dirty="0" err="1" smtClean="0"/>
              <a:t>Matrix.cxx</a:t>
            </a:r>
            <a:r>
              <a:rPr lang="en-US" sz="2400" dirty="0" smtClean="0"/>
              <a:t>, </a:t>
            </a:r>
            <a:r>
              <a:rPr lang="en-US" sz="2400" dirty="0" err="1" smtClean="0"/>
              <a:t>Camera.cxx</a:t>
            </a:r>
            <a:endParaRPr lang="en-US" sz="2400" dirty="0" smtClean="0"/>
          </a:p>
          <a:p>
            <a:r>
              <a:rPr lang="en-US" sz="2400" dirty="0"/>
              <a:t>No </a:t>
            </a:r>
            <a:r>
              <a:rPr lang="en-US" sz="2400" dirty="0" err="1"/>
              <a:t>Cmake</a:t>
            </a:r>
            <a:r>
              <a:rPr lang="en-US" sz="2400" dirty="0"/>
              <a:t>, </a:t>
            </a:r>
            <a:r>
              <a:rPr lang="en-US" sz="2400" dirty="0" smtClean="0"/>
              <a:t>project1E.cxx</a:t>
            </a:r>
            <a:endParaRPr lang="en-US" sz="2400" dirty="0"/>
          </a:p>
          <a:p>
            <a:endParaRPr lang="en-US" sz="2800" dirty="0" smtClean="0"/>
          </a:p>
        </p:txBody>
      </p:sp>
      <p:pic>
        <p:nvPicPr>
          <p:cNvPr id="5" name="Picture 4" descr="frame0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720" y="4224378"/>
            <a:ext cx="2518972" cy="2518972"/>
          </a:xfrm>
          <a:prstGeom prst="rect">
            <a:avLst/>
          </a:prstGeom>
        </p:spPr>
      </p:pic>
      <p:pic>
        <p:nvPicPr>
          <p:cNvPr id="6" name="Picture 5" descr="frame2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028" y="4189102"/>
            <a:ext cx="2518972" cy="2518972"/>
          </a:xfrm>
          <a:prstGeom prst="rect">
            <a:avLst/>
          </a:prstGeom>
        </p:spPr>
      </p:pic>
      <p:pic>
        <p:nvPicPr>
          <p:cNvPr id="7" name="Picture 6" descr="frame5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720" y="1543353"/>
            <a:ext cx="2518972" cy="2518972"/>
          </a:xfrm>
          <a:prstGeom prst="rect">
            <a:avLst/>
          </a:prstGeom>
        </p:spPr>
      </p:pic>
      <p:pic>
        <p:nvPicPr>
          <p:cNvPr id="8" name="Picture 7" descr="frame75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028" y="1560991"/>
            <a:ext cx="2518972" cy="251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2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16679</TotalTime>
  <Words>2906</Words>
  <Application>Microsoft Macintosh PowerPoint</Application>
  <PresentationFormat>On-screen Show (4:3)</PresentationFormat>
  <Paragraphs>522</Paragraphs>
  <Slides>85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85</vt:i4>
      </vt:variant>
    </vt:vector>
  </HeadingPairs>
  <TitlesOfParts>
    <vt:vector size="96" baseType="lpstr">
      <vt:lpstr>Calibri</vt:lpstr>
      <vt:lpstr>Mangal</vt:lpstr>
      <vt:lpstr>ＭＳ Ｐゴシック</vt:lpstr>
      <vt:lpstr>Symbol</vt:lpstr>
      <vt:lpstr>Times New Roman</vt:lpstr>
      <vt:lpstr>Tw Cen MT</vt:lpstr>
      <vt:lpstr>Wingdings</vt:lpstr>
      <vt:lpstr>Wingdings 2</vt:lpstr>
      <vt:lpstr>Arial</vt:lpstr>
      <vt:lpstr>Office Theme</vt:lpstr>
      <vt:lpstr>2_Median</vt:lpstr>
      <vt:lpstr>PowerPoint Presentation</vt:lpstr>
      <vt:lpstr>Midway Experience: thank you to the 2 people who responded</vt:lpstr>
      <vt:lpstr>Proposed Change to  Syllabus/Quiz Structure: YES</vt:lpstr>
      <vt:lpstr>Class Plan</vt:lpstr>
      <vt:lpstr>Class Plan (New Slide)</vt:lpstr>
      <vt:lpstr>Current Plan (1/2)</vt:lpstr>
      <vt:lpstr>Current Plan (2/2)</vt:lpstr>
      <vt:lpstr>Office Hours</vt:lpstr>
      <vt:lpstr>Project #1E (6%),  Due Tues April 27th</vt:lpstr>
      <vt:lpstr>Outline</vt:lpstr>
      <vt:lpstr>Outline</vt:lpstr>
      <vt:lpstr>What is the norm of a vector?</vt:lpstr>
      <vt:lpstr>What does it means for a vector to be normalized?</vt:lpstr>
      <vt:lpstr>What is the normal of a triangle?</vt:lpstr>
      <vt:lpstr>Norm, Normal, Normalize, Oh My!</vt:lpstr>
      <vt:lpstr>What is a dot product?</vt:lpstr>
      <vt:lpstr>What is the cross product?</vt:lpstr>
      <vt:lpstr>Easy Way to Calculate Normal For a Triangle</vt:lpstr>
      <vt:lpstr>Lighting and Normals</vt:lpstr>
      <vt:lpstr>Flat vs Smooth Shading</vt:lpstr>
      <vt:lpstr>Lighting and Normals</vt:lpstr>
      <vt:lpstr>Vertex Normals</vt:lpstr>
      <vt:lpstr>Outline</vt:lpstr>
      <vt:lpstr>Scattering </vt:lpstr>
      <vt:lpstr>Global Effects</vt:lpstr>
      <vt:lpstr>Local vs Global Rendering (1/2)</vt:lpstr>
      <vt:lpstr>Local vs Global Rendering (2/2)</vt:lpstr>
      <vt:lpstr>Light-Material Interaction</vt:lpstr>
      <vt:lpstr>Light Sources</vt:lpstr>
      <vt:lpstr>Simple Light Sources</vt:lpstr>
      <vt:lpstr>Surface Types</vt:lpstr>
      <vt:lpstr>Shading</vt:lpstr>
      <vt:lpstr>How to handle shading values greater than 1?</vt:lpstr>
      <vt:lpstr>Ambient Lighting</vt:lpstr>
      <vt:lpstr>Lambertian Surface</vt:lpstr>
      <vt:lpstr>Diffuse Lighting</vt:lpstr>
      <vt:lpstr>Diffuse Lighting</vt:lpstr>
      <vt:lpstr>Diffuse Lighting</vt:lpstr>
      <vt:lpstr>Diffuse Lighting</vt:lpstr>
      <vt:lpstr>Diffuse Lighting</vt:lpstr>
      <vt:lpstr>Diffuse Lighting</vt:lpstr>
      <vt:lpstr>SLIDE REPEAT: Diffuse Lighting</vt:lpstr>
      <vt:lpstr>What is a dot product?</vt:lpstr>
      <vt:lpstr>Diffuse Lighting</vt:lpstr>
      <vt:lpstr>What about cases where L.N &lt; 0?</vt:lpstr>
      <vt:lpstr>What about cases where L.N &lt; 0?</vt:lpstr>
      <vt:lpstr>But wait…</vt:lpstr>
      <vt:lpstr>But wait…</vt:lpstr>
      <vt:lpstr>But wait…</vt:lpstr>
      <vt:lpstr>But wait…</vt:lpstr>
      <vt:lpstr>Two-sided lighting</vt:lpstr>
      <vt:lpstr>One-sided lighting with open surfaces is disappointing</vt:lpstr>
      <vt:lpstr>The most valuable thing I learned in Freshman Physics</vt:lpstr>
      <vt:lpstr>The most valuable thing I learned in Freshman Physics</vt:lpstr>
      <vt:lpstr>Specular Lighting</vt:lpstr>
      <vt:lpstr>How much light reflects with specular lighting?</vt:lpstr>
      <vt:lpstr>How much light reflects with specular lighting?</vt:lpstr>
      <vt:lpstr>How much light reflects with specular lighting?</vt:lpstr>
      <vt:lpstr>How much light reflects with specular lighting?</vt:lpstr>
      <vt:lpstr>How much light reflects with specular lighting?</vt:lpstr>
      <vt:lpstr>γ: The Shininess Coefficient</vt:lpstr>
      <vt:lpstr>How much light reflects with specular lighting?</vt:lpstr>
      <vt:lpstr>How much light reflects with specular lighting?</vt:lpstr>
      <vt:lpstr>How much light reflects with specular lighting?</vt:lpstr>
      <vt:lpstr>Two-sided lighting</vt:lpstr>
      <vt:lpstr>Outline</vt:lpstr>
      <vt:lpstr>Phong Model</vt:lpstr>
      <vt:lpstr>Phong Model</vt:lpstr>
      <vt:lpstr>Specular Term of Phong Model</vt:lpstr>
      <vt:lpstr>Lighting parameters</vt:lpstr>
      <vt:lpstr>Project #1F (8%), Monday May 3rd</vt:lpstr>
      <vt:lpstr>Changes to data structures</vt:lpstr>
      <vt:lpstr>More comments (1/3)</vt:lpstr>
      <vt:lpstr>More comments (2/3)</vt:lpstr>
      <vt:lpstr>More comments (3/3)</vt:lpstr>
      <vt:lpstr>Where Hank spent his debugging time…</vt:lpstr>
      <vt:lpstr>Where Hank spent his debugging time…</vt:lpstr>
      <vt:lpstr>Project #1F (8%),  Due Monday May 3rd</vt:lpstr>
      <vt:lpstr>static</vt:lpstr>
      <vt:lpstr>static usage #1: persistency within a function</vt:lpstr>
      <vt:lpstr>static usage #2: making global variables be local to a file</vt:lpstr>
      <vt:lpstr>static usage #3: making a singleton for a class</vt:lpstr>
      <vt:lpstr>static usage #3: making a singleton for a class</vt:lpstr>
      <vt:lpstr>static usage #3: making a singleton for a class</vt:lpstr>
      <vt:lpstr>static methods</vt:lpstr>
    </vt:vector>
  </TitlesOfParts>
  <Manager/>
  <Company>University of Oregon</Company>
  <LinksUpToDate>false</LinksUpToDate>
  <SharedDoc>false</SharedDoc>
  <HyperlinkBase/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Colin Miller</dc:creator>
  <cp:keywords/>
  <dc:description/>
  <cp:lastModifiedBy>Hank Chidls</cp:lastModifiedBy>
  <cp:revision>176</cp:revision>
  <cp:lastPrinted>2021-04-27T02:16:07Z</cp:lastPrinted>
  <dcterms:created xsi:type="dcterms:W3CDTF">2013-10-02T16:37:11Z</dcterms:created>
  <dcterms:modified xsi:type="dcterms:W3CDTF">2021-04-27T12:53:03Z</dcterms:modified>
  <cp:category/>
</cp:coreProperties>
</file>