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  <p:sldMasterId id="2147483727" r:id="rId2"/>
    <p:sldMasterId id="2147483739" r:id="rId3"/>
    <p:sldMasterId id="2147483751" r:id="rId4"/>
  </p:sldMasterIdLst>
  <p:notesMasterIdLst>
    <p:notesMasterId r:id="rId146"/>
  </p:notesMasterIdLst>
  <p:sldIdLst>
    <p:sldId id="384" r:id="rId5"/>
    <p:sldId id="657" r:id="rId6"/>
    <p:sldId id="666" r:id="rId7"/>
    <p:sldId id="511" r:id="rId8"/>
    <p:sldId id="730" r:id="rId9"/>
    <p:sldId id="667" r:id="rId10"/>
    <p:sldId id="669" r:id="rId11"/>
    <p:sldId id="670" r:id="rId12"/>
    <p:sldId id="561" r:id="rId13"/>
    <p:sldId id="656" r:id="rId14"/>
    <p:sldId id="587" r:id="rId15"/>
    <p:sldId id="588" r:id="rId16"/>
    <p:sldId id="662" r:id="rId17"/>
    <p:sldId id="589" r:id="rId18"/>
    <p:sldId id="590" r:id="rId19"/>
    <p:sldId id="591" r:id="rId20"/>
    <p:sldId id="592" r:id="rId21"/>
    <p:sldId id="593" r:id="rId22"/>
    <p:sldId id="594" r:id="rId23"/>
    <p:sldId id="595" r:id="rId24"/>
    <p:sldId id="596" r:id="rId25"/>
    <p:sldId id="597" r:id="rId26"/>
    <p:sldId id="598" r:id="rId27"/>
    <p:sldId id="599" r:id="rId28"/>
    <p:sldId id="600" r:id="rId29"/>
    <p:sldId id="601" r:id="rId30"/>
    <p:sldId id="602" r:id="rId31"/>
    <p:sldId id="603" r:id="rId32"/>
    <p:sldId id="663" r:id="rId33"/>
    <p:sldId id="604" r:id="rId34"/>
    <p:sldId id="605" r:id="rId35"/>
    <p:sldId id="606" r:id="rId36"/>
    <p:sldId id="607" r:id="rId37"/>
    <p:sldId id="608" r:id="rId38"/>
    <p:sldId id="609" r:id="rId39"/>
    <p:sldId id="664" r:id="rId40"/>
    <p:sldId id="610" r:id="rId41"/>
    <p:sldId id="611" r:id="rId42"/>
    <p:sldId id="612" r:id="rId43"/>
    <p:sldId id="613" r:id="rId44"/>
    <p:sldId id="614" r:id="rId45"/>
    <p:sldId id="731" r:id="rId46"/>
    <p:sldId id="615" r:id="rId47"/>
    <p:sldId id="661" r:id="rId48"/>
    <p:sldId id="616" r:id="rId49"/>
    <p:sldId id="617" r:id="rId50"/>
    <p:sldId id="618" r:id="rId51"/>
    <p:sldId id="619" r:id="rId52"/>
    <p:sldId id="620" r:id="rId53"/>
    <p:sldId id="621" r:id="rId54"/>
    <p:sldId id="622" r:id="rId55"/>
    <p:sldId id="623" r:id="rId56"/>
    <p:sldId id="624" r:id="rId57"/>
    <p:sldId id="625" r:id="rId58"/>
    <p:sldId id="626" r:id="rId59"/>
    <p:sldId id="627" r:id="rId60"/>
    <p:sldId id="628" r:id="rId61"/>
    <p:sldId id="629" r:id="rId62"/>
    <p:sldId id="630" r:id="rId63"/>
    <p:sldId id="631" r:id="rId64"/>
    <p:sldId id="632" r:id="rId65"/>
    <p:sldId id="633" r:id="rId66"/>
    <p:sldId id="634" r:id="rId67"/>
    <p:sldId id="635" r:id="rId68"/>
    <p:sldId id="636" r:id="rId69"/>
    <p:sldId id="729" r:id="rId70"/>
    <p:sldId id="637" r:id="rId71"/>
    <p:sldId id="638" r:id="rId72"/>
    <p:sldId id="639" r:id="rId73"/>
    <p:sldId id="640" r:id="rId74"/>
    <p:sldId id="641" r:id="rId75"/>
    <p:sldId id="671" r:id="rId76"/>
    <p:sldId id="672" r:id="rId77"/>
    <p:sldId id="673" r:id="rId78"/>
    <p:sldId id="674" r:id="rId79"/>
    <p:sldId id="642" r:id="rId80"/>
    <p:sldId id="643" r:id="rId81"/>
    <p:sldId id="644" r:id="rId82"/>
    <p:sldId id="645" r:id="rId83"/>
    <p:sldId id="646" r:id="rId84"/>
    <p:sldId id="647" r:id="rId85"/>
    <p:sldId id="648" r:id="rId86"/>
    <p:sldId id="649" r:id="rId87"/>
    <p:sldId id="650" r:id="rId88"/>
    <p:sldId id="651" r:id="rId89"/>
    <p:sldId id="652" r:id="rId90"/>
    <p:sldId id="675" r:id="rId91"/>
    <p:sldId id="653" r:id="rId92"/>
    <p:sldId id="676" r:id="rId93"/>
    <p:sldId id="677" r:id="rId94"/>
    <p:sldId id="678" r:id="rId95"/>
    <p:sldId id="679" r:id="rId96"/>
    <p:sldId id="680" r:id="rId97"/>
    <p:sldId id="681" r:id="rId98"/>
    <p:sldId id="682" r:id="rId99"/>
    <p:sldId id="683" r:id="rId100"/>
    <p:sldId id="684" r:id="rId101"/>
    <p:sldId id="685" r:id="rId102"/>
    <p:sldId id="686" r:id="rId103"/>
    <p:sldId id="687" r:id="rId104"/>
    <p:sldId id="688" r:id="rId105"/>
    <p:sldId id="689" r:id="rId106"/>
    <p:sldId id="690" r:id="rId107"/>
    <p:sldId id="691" r:id="rId108"/>
    <p:sldId id="692" r:id="rId109"/>
    <p:sldId id="693" r:id="rId110"/>
    <p:sldId id="694" r:id="rId111"/>
    <p:sldId id="695" r:id="rId112"/>
    <p:sldId id="696" r:id="rId113"/>
    <p:sldId id="697" r:id="rId114"/>
    <p:sldId id="698" r:id="rId115"/>
    <p:sldId id="699" r:id="rId116"/>
    <p:sldId id="700" r:id="rId117"/>
    <p:sldId id="701" r:id="rId118"/>
    <p:sldId id="702" r:id="rId119"/>
    <p:sldId id="703" r:id="rId120"/>
    <p:sldId id="704" r:id="rId121"/>
    <p:sldId id="705" r:id="rId122"/>
    <p:sldId id="706" r:id="rId123"/>
    <p:sldId id="707" r:id="rId124"/>
    <p:sldId id="708" r:id="rId125"/>
    <p:sldId id="709" r:id="rId126"/>
    <p:sldId id="710" r:id="rId127"/>
    <p:sldId id="711" r:id="rId128"/>
    <p:sldId id="712" r:id="rId129"/>
    <p:sldId id="713" r:id="rId130"/>
    <p:sldId id="714" r:id="rId131"/>
    <p:sldId id="715" r:id="rId132"/>
    <p:sldId id="716" r:id="rId133"/>
    <p:sldId id="717" r:id="rId134"/>
    <p:sldId id="718" r:id="rId135"/>
    <p:sldId id="719" r:id="rId136"/>
    <p:sldId id="720" r:id="rId137"/>
    <p:sldId id="721" r:id="rId138"/>
    <p:sldId id="722" r:id="rId139"/>
    <p:sldId id="723" r:id="rId140"/>
    <p:sldId id="724" r:id="rId141"/>
    <p:sldId id="725" r:id="rId142"/>
    <p:sldId id="726" r:id="rId143"/>
    <p:sldId id="727" r:id="rId144"/>
    <p:sldId id="728" r:id="rId1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E"/>
    <a:srgbClr val="FFFFCA"/>
    <a:srgbClr val="00533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4702" autoAdjust="0"/>
  </p:normalViewPr>
  <p:slideViewPr>
    <p:cSldViewPr snapToGrid="0">
      <p:cViewPr varScale="1">
        <p:scale>
          <a:sx n="173" d="100"/>
          <a:sy n="173" d="100"/>
        </p:scale>
        <p:origin x="184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20" Type="http://schemas.openxmlformats.org/officeDocument/2006/relationships/slide" Target="slides/slide116.xml"/><Relationship Id="rId121" Type="http://schemas.openxmlformats.org/officeDocument/2006/relationships/slide" Target="slides/slide117.xml"/><Relationship Id="rId122" Type="http://schemas.openxmlformats.org/officeDocument/2006/relationships/slide" Target="slides/slide118.xml"/><Relationship Id="rId123" Type="http://schemas.openxmlformats.org/officeDocument/2006/relationships/slide" Target="slides/slide119.xml"/><Relationship Id="rId124" Type="http://schemas.openxmlformats.org/officeDocument/2006/relationships/slide" Target="slides/slide120.xml"/><Relationship Id="rId125" Type="http://schemas.openxmlformats.org/officeDocument/2006/relationships/slide" Target="slides/slide121.xml"/><Relationship Id="rId126" Type="http://schemas.openxmlformats.org/officeDocument/2006/relationships/slide" Target="slides/slide122.xml"/><Relationship Id="rId127" Type="http://schemas.openxmlformats.org/officeDocument/2006/relationships/slide" Target="slides/slide123.xml"/><Relationship Id="rId128" Type="http://schemas.openxmlformats.org/officeDocument/2006/relationships/slide" Target="slides/slide124.xml"/><Relationship Id="rId129" Type="http://schemas.openxmlformats.org/officeDocument/2006/relationships/slide" Target="slides/slide1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00" Type="http://schemas.openxmlformats.org/officeDocument/2006/relationships/slide" Target="slides/slide96.xml"/><Relationship Id="rId150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30" Type="http://schemas.openxmlformats.org/officeDocument/2006/relationships/slide" Target="slides/slide126.xml"/><Relationship Id="rId131" Type="http://schemas.openxmlformats.org/officeDocument/2006/relationships/slide" Target="slides/slide127.xml"/><Relationship Id="rId132" Type="http://schemas.openxmlformats.org/officeDocument/2006/relationships/slide" Target="slides/slide128.xml"/><Relationship Id="rId133" Type="http://schemas.openxmlformats.org/officeDocument/2006/relationships/slide" Target="slides/slide129.xml"/><Relationship Id="rId134" Type="http://schemas.openxmlformats.org/officeDocument/2006/relationships/slide" Target="slides/slide130.xml"/><Relationship Id="rId135" Type="http://schemas.openxmlformats.org/officeDocument/2006/relationships/slide" Target="slides/slide131.xml"/><Relationship Id="rId136" Type="http://schemas.openxmlformats.org/officeDocument/2006/relationships/slide" Target="slides/slide132.xml"/><Relationship Id="rId137" Type="http://schemas.openxmlformats.org/officeDocument/2006/relationships/slide" Target="slides/slide133.xml"/><Relationship Id="rId138" Type="http://schemas.openxmlformats.org/officeDocument/2006/relationships/slide" Target="slides/slide134.xml"/><Relationship Id="rId139" Type="http://schemas.openxmlformats.org/officeDocument/2006/relationships/slide" Target="slides/slide1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slide" Target="slides/slide114.xml"/><Relationship Id="rId119" Type="http://schemas.openxmlformats.org/officeDocument/2006/relationships/slide" Target="slides/slide1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140" Type="http://schemas.openxmlformats.org/officeDocument/2006/relationships/slide" Target="slides/slide136.xml"/><Relationship Id="rId141" Type="http://schemas.openxmlformats.org/officeDocument/2006/relationships/slide" Target="slides/slide137.xml"/><Relationship Id="rId142" Type="http://schemas.openxmlformats.org/officeDocument/2006/relationships/slide" Target="slides/slide138.xml"/><Relationship Id="rId143" Type="http://schemas.openxmlformats.org/officeDocument/2006/relationships/slide" Target="slides/slide139.xml"/><Relationship Id="rId144" Type="http://schemas.openxmlformats.org/officeDocument/2006/relationships/slide" Target="slides/slide140.xml"/><Relationship Id="rId145" Type="http://schemas.openxmlformats.org/officeDocument/2006/relationships/slide" Target="slides/slide141.xml"/><Relationship Id="rId146" Type="http://schemas.openxmlformats.org/officeDocument/2006/relationships/notesMaster" Target="notesMasters/notesMaster1.xml"/><Relationship Id="rId147" Type="http://schemas.openxmlformats.org/officeDocument/2006/relationships/presProps" Target="presProps.xml"/><Relationship Id="rId148" Type="http://schemas.openxmlformats.org/officeDocument/2006/relationships/viewProps" Target="viewProps.xml"/><Relationship Id="rId14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FE53B-5066-174C-A72E-F750F1526F61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B796E-1204-6D45-A7B7-2B1650A50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5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4/19/21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4/19/21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4/19/21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4/19/21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9841-B96A-4DD9-B158-9961937F6A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4/19/21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3806-7F59-464B-AFD0-4480C81518EB}" type="datetimeFigureOut">
              <a:rPr lang="en-US" smtClean="0"/>
              <a:pPr/>
              <a:t>4/19/21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UO_Signature_4c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000" y="30003"/>
            <a:ext cx="2239804" cy="3980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 rot="5400000" flipH="1">
            <a:off x="3510835" y="591853"/>
            <a:ext cx="2122328" cy="9144000"/>
          </a:xfrm>
          <a:prstGeom prst="parallelogram">
            <a:avLst>
              <a:gd name="adj" fmla="val 16594"/>
            </a:avLst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287867" y="228600"/>
            <a:ext cx="7382933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4/19/21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7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287867" y="228600"/>
            <a:ext cx="7382933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4/19/21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287867" y="228600"/>
            <a:ext cx="7382933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4/19/21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6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9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0.gif"/><Relationship Id="rId3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1.gif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hyperlink" Target="http://www.idav.ucdavis.edu/education/GraphicsNotes/Viewing-Transformation/Viewing-Transformation.html" TargetMode="Externa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1.gif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1.gi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1.gi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1.gif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1.gif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1.gif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2.png"/><Relationship Id="rId3" Type="http://schemas.openxmlformats.org/officeDocument/2006/relationships/image" Target="../media/image21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2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image" Target="../media/image36.png"/><Relationship Id="rId1" Type="http://schemas.microsoft.com/office/2007/relationships/media" Target="file://localhost/Users/hchilds/Downloads/proj1F.mp4" TargetMode="External"/><Relationship Id="rId2" Type="http://schemas.openxmlformats.org/officeDocument/2006/relationships/video" Target="file://localhost/Users/hchilds/Downloads/proj1F.mp4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0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3.jpeg"/><Relationship Id="rId3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3.jpeg"/><Relationship Id="rId3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2.png"/><Relationship Id="rId3" Type="http://schemas.openxmlformats.org/officeDocument/2006/relationships/image" Target="../media/image2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8"/>
          <p:cNvSpPr>
            <a:spLocks noGrp="1"/>
          </p:cNvSpPr>
          <p:nvPr>
            <p:ph type="subTitle" idx="1"/>
          </p:nvPr>
        </p:nvSpPr>
        <p:spPr>
          <a:xfrm>
            <a:off x="3903132" y="6443132"/>
            <a:ext cx="5240867" cy="4148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w Cen MT" charset="0"/>
                <a:ea typeface="ＭＳ Ｐゴシック" charset="0"/>
                <a:cs typeface="ＭＳ Ｐゴシック" charset="0"/>
              </a:rPr>
              <a:t>Hank Childs, University of Oregon</a:t>
            </a:r>
          </a:p>
        </p:txBody>
      </p:sp>
      <p:sp>
        <p:nvSpPr>
          <p:cNvPr id="15363" name="TextBox 9"/>
          <p:cNvSpPr txBox="1">
            <a:spLocks noChangeArrowheads="1"/>
          </p:cNvSpPr>
          <p:nvPr/>
        </p:nvSpPr>
        <p:spPr bwMode="auto">
          <a:xfrm>
            <a:off x="406255" y="6365557"/>
            <a:ext cx="219162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solidFill>
                  <a:schemeClr val="bg1"/>
                </a:solidFill>
                <a:latin typeface="Tw Cen MT" charset="0"/>
              </a:rPr>
              <a:t>April 20, 2021</a:t>
            </a:r>
            <a:endParaRPr lang="en-US" sz="2600" dirty="0">
              <a:solidFill>
                <a:schemeClr val="bg1"/>
              </a:solidFill>
              <a:latin typeface="Tw Cen MT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114425"/>
            <a:ext cx="414972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943225"/>
            <a:ext cx="1828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15" descr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3677"/>
          <a:stretch>
            <a:fillRect/>
          </a:stretch>
        </p:blipFill>
        <p:spPr bwMode="auto">
          <a:xfrm>
            <a:off x="388938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8" descr="hero_v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4594225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3" descr="entropy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943225"/>
            <a:ext cx="1830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24"/>
          <p:cNvGrpSpPr>
            <a:grpSpLocks/>
          </p:cNvGrpSpPr>
          <p:nvPr/>
        </p:nvGrpSpPr>
        <p:grpSpPr bwMode="auto">
          <a:xfrm>
            <a:off x="5256213" y="4584700"/>
            <a:ext cx="2768600" cy="1389063"/>
            <a:chOff x="1359236" y="1990051"/>
            <a:chExt cx="2768974" cy="1906669"/>
          </a:xfrm>
        </p:grpSpPr>
        <p:pic>
          <p:nvPicPr>
            <p:cNvPr id="15372" name="Picture 17" descr="Picture 16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8" y="1990051"/>
              <a:ext cx="2768972" cy="19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359236" y="3347600"/>
              <a:ext cx="1003436" cy="549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29641" y="1990051"/>
              <a:ext cx="598569" cy="302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18189" y="3698426"/>
              <a:ext cx="582692" cy="198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43619" y="3373748"/>
              <a:ext cx="46043" cy="503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117475" y="-58704"/>
            <a:ext cx="9026525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CIS 441/541: Intro to Computer Graphics</a:t>
            </a:r>
            <a:b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Lecture 5: Cameras &amp; Matrices, Project 1E</a:t>
            </a:r>
            <a:endParaRPr lang="en-US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Cameras and Matrices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Note: I </a:t>
            </a:r>
            <a:r>
              <a:rPr lang="en-US" strike="sngStrike" dirty="0" smtClean="0"/>
              <a:t>will be</a:t>
            </a:r>
            <a:r>
              <a:rPr lang="en-US" dirty="0" smtClean="0"/>
              <a:t> am repeating some of this content </a:t>
            </a:r>
            <a:r>
              <a:rPr lang="en-US" strike="sngStrike" dirty="0" smtClean="0"/>
              <a:t>next</a:t>
            </a:r>
            <a:r>
              <a:rPr lang="en-US" dirty="0" smtClean="0"/>
              <a:t> this week.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0-21 at 5.13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30" y="1635441"/>
            <a:ext cx="6891803" cy="4826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32125" cy="990600"/>
          </a:xfrm>
        </p:spPr>
        <p:txBody>
          <a:bodyPr/>
          <a:lstStyle/>
          <a:p>
            <a:r>
              <a:rPr lang="en-US" dirty="0" smtClean="0"/>
              <a:t>So what is Q?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66908" y="1635441"/>
            <a:ext cx="8153400" cy="1949447"/>
          </a:xfrm>
        </p:spPr>
        <p:txBody>
          <a:bodyPr/>
          <a:lstStyle/>
          <a:p>
            <a:endParaRPr lang="en-US" dirty="0"/>
          </a:p>
          <a:p>
            <a:r>
              <a:rPr lang="en-US" dirty="0" smtClean="0"/>
              <a:t>Similar triangles argument:</a:t>
            </a:r>
          </a:p>
          <a:p>
            <a:pPr lvl="1"/>
            <a:r>
              <a:rPr lang="en-US" dirty="0" smtClean="0"/>
              <a:t>x’ = x/w</a:t>
            </a:r>
          </a:p>
          <a:p>
            <a:pPr lvl="1"/>
            <a:r>
              <a:rPr lang="en-US" dirty="0" smtClean="0"/>
              <a:t>y’ = y/w</a:t>
            </a:r>
          </a:p>
          <a:p>
            <a:pPr lvl="1"/>
            <a:r>
              <a:rPr lang="en-US" dirty="0" smtClean="0"/>
              <a:t>z’ = z/w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3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World space:</a:t>
            </a:r>
          </a:p>
          <a:p>
            <a:r>
              <a:rPr lang="en-US" dirty="0" smtClean="0"/>
              <a:t>	</a:t>
            </a:r>
            <a:r>
              <a:rPr lang="en-US" sz="1400" dirty="0" smtClean="0"/>
              <a:t>Triangles in native Cartesian coordinates</a:t>
            </a:r>
          </a:p>
          <a:p>
            <a:r>
              <a:rPr lang="en-US" sz="1400" dirty="0" smtClean="0"/>
              <a:t>	Camera located anywhere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</a:t>
            </a:r>
            <a:endParaRPr lang="en-US" sz="1400" dirty="0"/>
          </a:p>
        </p:txBody>
      </p:sp>
      <p:grpSp>
        <p:nvGrpSpPr>
          <p:cNvPr id="3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Camera space:</a:t>
              </a:r>
            </a:p>
            <a:p>
              <a:r>
                <a:rPr lang="en-US" dirty="0" smtClean="0"/>
                <a:t>	</a:t>
              </a:r>
              <a:r>
                <a:rPr lang="en-US" sz="1400" dirty="0" smtClean="0"/>
                <a:t>Camera located at origin, looking down -Z</a:t>
              </a:r>
            </a:p>
            <a:p>
              <a:r>
                <a:rPr lang="en-US" sz="1400" dirty="0" smtClean="0"/>
                <a:t>	Triangle coordinates relative to camera frame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</a:t>
              </a:r>
              <a:endParaRPr lang="en-US" sz="1400" dirty="0"/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reeform 45"/>
          <p:cNvSpPr/>
          <p:nvPr/>
        </p:nvSpPr>
        <p:spPr>
          <a:xfrm>
            <a:off x="-494468" y="950713"/>
            <a:ext cx="10006125" cy="3343007"/>
          </a:xfrm>
          <a:custGeom>
            <a:avLst/>
            <a:gdLst>
              <a:gd name="connsiteX0" fmla="*/ 5158154 w 10006125"/>
              <a:gd name="connsiteY0" fmla="*/ 264594 h 3343007"/>
              <a:gd name="connsiteX1" fmla="*/ 2070925 w 10006125"/>
              <a:gd name="connsiteY1" fmla="*/ 417876 h 3343007"/>
              <a:gd name="connsiteX2" fmla="*/ 790054 w 10006125"/>
              <a:gd name="connsiteY2" fmla="*/ 1052901 h 3343007"/>
              <a:gd name="connsiteX3" fmla="*/ 833844 w 10006125"/>
              <a:gd name="connsiteY3" fmla="*/ 2848490 h 3343007"/>
              <a:gd name="connsiteX4" fmla="*/ 5793116 w 10006125"/>
              <a:gd name="connsiteY4" fmla="*/ 3319285 h 3343007"/>
              <a:gd name="connsiteX5" fmla="*/ 9482464 w 10006125"/>
              <a:gd name="connsiteY5" fmla="*/ 2706157 h 3343007"/>
              <a:gd name="connsiteX6" fmla="*/ 8935083 w 10006125"/>
              <a:gd name="connsiteY6" fmla="*/ 406927 h 3343007"/>
              <a:gd name="connsiteX7" fmla="*/ 5158154 w 10006125"/>
              <a:gd name="connsiteY7" fmla="*/ 264594 h 334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6125" h="3343007">
                <a:moveTo>
                  <a:pt x="5158154" y="264594"/>
                </a:moveTo>
                <a:cubicBezTo>
                  <a:pt x="4014128" y="266419"/>
                  <a:pt x="2798942" y="286492"/>
                  <a:pt x="2070925" y="417876"/>
                </a:cubicBezTo>
                <a:cubicBezTo>
                  <a:pt x="1342908" y="549261"/>
                  <a:pt x="996234" y="647799"/>
                  <a:pt x="790054" y="1052901"/>
                </a:cubicBezTo>
                <a:cubicBezTo>
                  <a:pt x="583874" y="1458003"/>
                  <a:pt x="0" y="2470759"/>
                  <a:pt x="833844" y="2848490"/>
                </a:cubicBezTo>
                <a:cubicBezTo>
                  <a:pt x="1667688" y="3226221"/>
                  <a:pt x="4351679" y="3343007"/>
                  <a:pt x="5793116" y="3319285"/>
                </a:cubicBezTo>
                <a:cubicBezTo>
                  <a:pt x="7234553" y="3295563"/>
                  <a:pt x="8958803" y="3191550"/>
                  <a:pt x="9482464" y="2706157"/>
                </a:cubicBezTo>
                <a:cubicBezTo>
                  <a:pt x="10006125" y="2220764"/>
                  <a:pt x="9657626" y="813854"/>
                  <a:pt x="8935083" y="406927"/>
                </a:cubicBezTo>
                <a:cubicBezTo>
                  <a:pt x="8212540" y="0"/>
                  <a:pt x="6302180" y="262769"/>
                  <a:pt x="5158154" y="264594"/>
                </a:cubicBez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154705" y="2110641"/>
            <a:ext cx="35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-Z</a:t>
            </a:r>
            <a:endParaRPr lang="en-US" sz="1400" dirty="0"/>
          </a:p>
        </p:txBody>
      </p:sp>
      <p:sp>
        <p:nvSpPr>
          <p:cNvPr id="45" name="Content Placeholder 2"/>
          <p:cNvSpPr>
            <a:spLocks noGrp="1"/>
          </p:cNvSpPr>
          <p:nvPr>
            <p:ph sz="quarter" idx="1"/>
          </p:nvPr>
        </p:nvSpPr>
        <p:spPr>
          <a:xfrm>
            <a:off x="483962" y="3903535"/>
            <a:ext cx="8153400" cy="295446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Need to construct a Camera Frame</a:t>
            </a:r>
          </a:p>
          <a:p>
            <a:r>
              <a:rPr lang="en-US" dirty="0" smtClean="0"/>
              <a:t>Need to construct a matrix to transform </a:t>
            </a:r>
            <a:r>
              <a:rPr lang="en-US" u="sng" dirty="0" smtClean="0"/>
              <a:t>points</a:t>
            </a:r>
            <a:r>
              <a:rPr lang="en-US" dirty="0" smtClean="0"/>
              <a:t> from Cartesian Frame to Camera Frame</a:t>
            </a:r>
          </a:p>
          <a:p>
            <a:pPr lvl="1"/>
            <a:r>
              <a:rPr lang="en-US" dirty="0" smtClean="0"/>
              <a:t>Transform triangle by transforming its three vertices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67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059"/>
            <a:ext cx="7904182" cy="990600"/>
          </a:xfrm>
        </p:spPr>
        <p:txBody>
          <a:bodyPr/>
          <a:lstStyle/>
          <a:p>
            <a:r>
              <a:rPr lang="en-US" dirty="0" smtClean="0"/>
              <a:t>Basis pt 2 </a:t>
            </a:r>
            <a:br>
              <a:rPr lang="en-US" dirty="0" smtClean="0"/>
            </a:br>
            <a:r>
              <a:rPr lang="en-US" dirty="0" smtClean="0"/>
              <a:t>(more linear algebra-</a:t>
            </a:r>
            <a:r>
              <a:rPr lang="en-US" dirty="0" err="1" smtClean="0"/>
              <a:t>y</a:t>
            </a:r>
            <a:r>
              <a:rPr lang="en-US" dirty="0" smtClean="0"/>
              <a:t> this time)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Camera frame must be a basis:</a:t>
            </a:r>
          </a:p>
          <a:p>
            <a:pPr lvl="1"/>
            <a:r>
              <a:rPr lang="en-US" dirty="0" smtClean="0"/>
              <a:t>Spans space … can get any point through a linear combination of basis vectors</a:t>
            </a:r>
          </a:p>
          <a:p>
            <a:pPr lvl="1"/>
            <a:r>
              <a:rPr lang="en-US" dirty="0" smtClean="0"/>
              <a:t>Every member must be linearly independent</a:t>
            </a:r>
          </a:p>
          <a:p>
            <a:pPr lvl="2"/>
            <a:r>
              <a:rPr lang="en-US" dirty="0" smtClean="0">
                <a:sym typeface="Wingdings"/>
              </a:rPr>
              <a:t> we didn’t talk about this much on Thursday.</a:t>
            </a:r>
          </a:p>
          <a:p>
            <a:pPr lvl="2"/>
            <a:r>
              <a:rPr lang="en-US" dirty="0" smtClean="0">
                <a:sym typeface="Wingdings"/>
              </a:rPr>
              <a:t>linearly independent means that no basis vector can be represented via others</a:t>
            </a:r>
          </a:p>
          <a:p>
            <a:pPr lvl="2"/>
            <a:r>
              <a:rPr lang="en-US" dirty="0" smtClean="0">
                <a:sym typeface="Wingdings"/>
              </a:rPr>
              <a:t>Repeat slide (coming up) shows linearly *dependent* vectors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(REPEAT) Why unique?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D2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352758" y="5254366"/>
            <a:ext cx="1040297" cy="99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93055" y="509214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D3</a:t>
            </a:r>
            <a:endParaRPr lang="en-US" sz="2800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6977534" cy="4495800"/>
          </a:xfrm>
        </p:spPr>
        <p:txBody>
          <a:bodyPr/>
          <a:lstStyle/>
          <a:p>
            <a:r>
              <a:rPr lang="en-US" dirty="0" smtClean="0"/>
              <a:t>Let (a, b, c) mean:</a:t>
            </a:r>
          </a:p>
          <a:p>
            <a:pPr lvl="1"/>
            <a:r>
              <a:rPr lang="en-US" dirty="0" smtClean="0"/>
              <a:t>The number of steps ‘a’ in direction D1</a:t>
            </a:r>
          </a:p>
          <a:p>
            <a:pPr lvl="1"/>
            <a:r>
              <a:rPr lang="en-US" dirty="0" smtClean="0"/>
              <a:t>The number of steps ‘b’ in direction D2</a:t>
            </a:r>
          </a:p>
          <a:p>
            <a:pPr lvl="1"/>
            <a:r>
              <a:rPr lang="en-US" dirty="0" smtClean="0"/>
              <a:t>The number of steps ‘c’ in direction D3</a:t>
            </a:r>
          </a:p>
          <a:p>
            <a:pPr lvl="1"/>
            <a:endParaRPr lang="en-US" dirty="0"/>
          </a:p>
          <a:p>
            <a:r>
              <a:rPr lang="en-US" dirty="0" smtClean="0"/>
              <a:t>Then there is more than one way to get to some point X in S, i.e.,</a:t>
            </a:r>
          </a:p>
          <a:p>
            <a:pPr lvl="1"/>
            <a:r>
              <a:rPr lang="en-US" dirty="0" smtClean="0"/>
              <a:t>(a1, b1, c1) = X    and</a:t>
            </a:r>
          </a:p>
          <a:p>
            <a:pPr lvl="1"/>
            <a:r>
              <a:rPr lang="en-US" dirty="0" smtClean="0"/>
              <a:t>(a2, b2, c2) =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frame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Must choose (</a:t>
            </a:r>
            <a:r>
              <a:rPr lang="en-US" dirty="0" err="1" smtClean="0"/>
              <a:t>u,v,w,O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 = camera position</a:t>
            </a:r>
          </a:p>
          <a:p>
            <a:r>
              <a:rPr lang="en-US" dirty="0"/>
              <a:t>w</a:t>
            </a:r>
            <a:r>
              <a:rPr lang="en-US" dirty="0" smtClean="0"/>
              <a:t> = O-focus</a:t>
            </a:r>
          </a:p>
          <a:p>
            <a:pPr lvl="1"/>
            <a:r>
              <a:rPr lang="en-US" dirty="0" smtClean="0"/>
              <a:t>Not “focus-O”, since we want to look down -Z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2648" y="3388249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Camera space:</a:t>
            </a:r>
          </a:p>
          <a:p>
            <a:r>
              <a:rPr lang="en-US" dirty="0" smtClean="0"/>
              <a:t>	</a:t>
            </a:r>
            <a:r>
              <a:rPr lang="en-US" sz="1400" dirty="0" smtClean="0"/>
              <a:t>Camera located at origin, looking down -Z</a:t>
            </a:r>
          </a:p>
          <a:p>
            <a:r>
              <a:rPr lang="en-US" sz="1400" dirty="0" smtClean="0"/>
              <a:t>	Triangle coordinates relative to camera frame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556806" y="2728529"/>
            <a:ext cx="786497" cy="338208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556806" y="2344906"/>
            <a:ext cx="786497" cy="383623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1283113" y="2718360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55259" y="2721316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309127" y="2478677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94648" y="2466138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</a:t>
            </a:r>
            <a:endParaRPr lang="en-US" sz="1400" dirty="0"/>
          </a:p>
        </p:txBody>
      </p:sp>
      <p:pic>
        <p:nvPicPr>
          <p:cNvPr id="14" name="Picture 13" descr="Picture 3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337" y="2358238"/>
            <a:ext cx="4245663" cy="27557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43492" y="2574640"/>
            <a:ext cx="35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69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frame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5490989"/>
          </a:xfrm>
        </p:spPr>
        <p:txBody>
          <a:bodyPr/>
          <a:lstStyle/>
          <a:p>
            <a:r>
              <a:rPr lang="en-US" dirty="0" smtClean="0"/>
              <a:t>Must choose (</a:t>
            </a:r>
            <a:r>
              <a:rPr lang="en-US" dirty="0" err="1" smtClean="0"/>
              <a:t>u,v,w,O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 = camera position</a:t>
            </a:r>
          </a:p>
          <a:p>
            <a:r>
              <a:rPr lang="en-US" dirty="0" smtClean="0"/>
              <a:t>w = O-focus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 = up </a:t>
            </a:r>
          </a:p>
          <a:p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en-US" dirty="0" smtClean="0">
                <a:solidFill>
                  <a:srgbClr val="FF0000"/>
                </a:solidFill>
              </a:rPr>
              <a:t> = up x (O-focus)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2648" y="3388249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Camera space:</a:t>
            </a:r>
          </a:p>
          <a:p>
            <a:r>
              <a:rPr lang="en-US" dirty="0" smtClean="0"/>
              <a:t>	</a:t>
            </a:r>
            <a:r>
              <a:rPr lang="en-US" sz="1400" dirty="0" smtClean="0"/>
              <a:t>Camera located at origin, looking down -Z</a:t>
            </a:r>
          </a:p>
          <a:p>
            <a:r>
              <a:rPr lang="en-US" sz="1400" dirty="0" smtClean="0"/>
              <a:t>	Triangle coordinates relative to camera frame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556806" y="2728529"/>
            <a:ext cx="786497" cy="338208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556806" y="2344906"/>
            <a:ext cx="786497" cy="383623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1283113" y="2718360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55259" y="2721316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309127" y="2478677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94648" y="2466138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</a:t>
            </a:r>
            <a:endParaRPr lang="en-US" sz="1400" dirty="0"/>
          </a:p>
        </p:txBody>
      </p:sp>
      <p:pic>
        <p:nvPicPr>
          <p:cNvPr id="14" name="Picture 13" descr="Picture 3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337" y="2358238"/>
            <a:ext cx="4245663" cy="27557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43492" y="2574640"/>
            <a:ext cx="35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1158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090292" cy="990600"/>
          </a:xfrm>
        </p:spPr>
        <p:txBody>
          <a:bodyPr/>
          <a:lstStyle/>
          <a:p>
            <a:r>
              <a:rPr lang="en-US" sz="4000" dirty="0" smtClean="0"/>
              <a:t>But wait … what if dot(v2,v3) != 0?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3558332"/>
            <a:ext cx="8153400" cy="2527465"/>
          </a:xfrm>
        </p:spPr>
        <p:txBody>
          <a:bodyPr/>
          <a:lstStyle/>
          <a:p>
            <a:r>
              <a:rPr lang="en-US" dirty="0" smtClean="0"/>
              <a:t>We can get around this with two cross products: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 = Up x (O-focus)</a:t>
            </a:r>
          </a:p>
          <a:p>
            <a:pPr lvl="1"/>
            <a:r>
              <a:rPr lang="en-US" dirty="0" smtClean="0"/>
              <a:t>v = (O-focus) x </a:t>
            </a:r>
            <a:r>
              <a:rPr lang="en-US" dirty="0"/>
              <a:t>u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35434" y="2954564"/>
            <a:ext cx="94149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835434" y="2353973"/>
            <a:ext cx="700647" cy="5990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76929" y="2768310"/>
            <a:ext cx="99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O-focus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36081" y="2169307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9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090292" cy="990600"/>
          </a:xfrm>
        </p:spPr>
        <p:txBody>
          <a:bodyPr/>
          <a:lstStyle/>
          <a:p>
            <a:r>
              <a:rPr lang="en-US" sz="4000" dirty="0" smtClean="0"/>
              <a:t>Camera frame summarized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2069307"/>
            <a:ext cx="3907291" cy="2527465"/>
          </a:xfrm>
        </p:spPr>
        <p:txBody>
          <a:bodyPr/>
          <a:lstStyle/>
          <a:p>
            <a:r>
              <a:rPr lang="en-US" dirty="0" smtClean="0"/>
              <a:t>O = camera position</a:t>
            </a:r>
          </a:p>
          <a:p>
            <a:r>
              <a:rPr lang="en-US" dirty="0" smtClean="0"/>
              <a:t>u = Up x (O-focus)</a:t>
            </a:r>
          </a:p>
          <a:p>
            <a:r>
              <a:rPr lang="en-US" dirty="0" smtClean="0"/>
              <a:t>v = (O-focus) x </a:t>
            </a:r>
            <a:r>
              <a:rPr lang="en-US" dirty="0"/>
              <a:t>u</a:t>
            </a:r>
            <a:endParaRPr lang="en-US" dirty="0" smtClean="0"/>
          </a:p>
          <a:p>
            <a:r>
              <a:rPr lang="en-US" dirty="0"/>
              <a:t>w</a:t>
            </a:r>
            <a:r>
              <a:rPr lang="en-US" dirty="0" smtClean="0"/>
              <a:t> = O-focus</a:t>
            </a:r>
          </a:p>
          <a:p>
            <a:endParaRPr lang="en-US" dirty="0"/>
          </a:p>
          <a:p>
            <a:r>
              <a:rPr lang="en-US" smtClean="0"/>
              <a:t>Important note:          u</a:t>
            </a:r>
            <a:r>
              <a:rPr lang="en-US" dirty="0" smtClean="0"/>
              <a:t>, v, and w need to be normalized!</a:t>
            </a:r>
          </a:p>
        </p:txBody>
      </p:sp>
      <p:pic>
        <p:nvPicPr>
          <p:cNvPr id="8" name="Picture 7" descr="Picture 3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673" y="2934255"/>
            <a:ext cx="4470311" cy="29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3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World space:</a:t>
            </a:r>
          </a:p>
          <a:p>
            <a:r>
              <a:rPr lang="en-US" dirty="0" smtClean="0"/>
              <a:t>	</a:t>
            </a:r>
            <a:r>
              <a:rPr lang="en-US" sz="1400" dirty="0" smtClean="0"/>
              <a:t>Triangles in native Cartesian coordinates</a:t>
            </a:r>
          </a:p>
          <a:p>
            <a:r>
              <a:rPr lang="en-US" sz="1400" dirty="0" smtClean="0"/>
              <a:t>	Camera located anywhere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</a:t>
            </a:r>
            <a:endParaRPr lang="en-US" sz="1400" dirty="0"/>
          </a:p>
        </p:txBody>
      </p:sp>
      <p:grpSp>
        <p:nvGrpSpPr>
          <p:cNvPr id="3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Camera space:</a:t>
              </a:r>
            </a:p>
            <a:p>
              <a:r>
                <a:rPr lang="en-US" dirty="0" smtClean="0"/>
                <a:t>	</a:t>
              </a:r>
              <a:r>
                <a:rPr lang="en-US" sz="1400" dirty="0" smtClean="0"/>
                <a:t>Camera located at origin, looking down -Z</a:t>
              </a:r>
            </a:p>
            <a:p>
              <a:r>
                <a:rPr lang="en-US" sz="1400" dirty="0" smtClean="0"/>
                <a:t>	Triangle coordinates relative to camera frame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</a:t>
              </a:r>
              <a:endParaRPr lang="en-US" sz="1400" dirty="0"/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reeform 45"/>
          <p:cNvSpPr/>
          <p:nvPr/>
        </p:nvSpPr>
        <p:spPr>
          <a:xfrm>
            <a:off x="-494468" y="950713"/>
            <a:ext cx="10006125" cy="3343007"/>
          </a:xfrm>
          <a:custGeom>
            <a:avLst/>
            <a:gdLst>
              <a:gd name="connsiteX0" fmla="*/ 5158154 w 10006125"/>
              <a:gd name="connsiteY0" fmla="*/ 264594 h 3343007"/>
              <a:gd name="connsiteX1" fmla="*/ 2070925 w 10006125"/>
              <a:gd name="connsiteY1" fmla="*/ 417876 h 3343007"/>
              <a:gd name="connsiteX2" fmla="*/ 790054 w 10006125"/>
              <a:gd name="connsiteY2" fmla="*/ 1052901 h 3343007"/>
              <a:gd name="connsiteX3" fmla="*/ 833844 w 10006125"/>
              <a:gd name="connsiteY3" fmla="*/ 2848490 h 3343007"/>
              <a:gd name="connsiteX4" fmla="*/ 5793116 w 10006125"/>
              <a:gd name="connsiteY4" fmla="*/ 3319285 h 3343007"/>
              <a:gd name="connsiteX5" fmla="*/ 9482464 w 10006125"/>
              <a:gd name="connsiteY5" fmla="*/ 2706157 h 3343007"/>
              <a:gd name="connsiteX6" fmla="*/ 8935083 w 10006125"/>
              <a:gd name="connsiteY6" fmla="*/ 406927 h 3343007"/>
              <a:gd name="connsiteX7" fmla="*/ 5158154 w 10006125"/>
              <a:gd name="connsiteY7" fmla="*/ 264594 h 334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6125" h="3343007">
                <a:moveTo>
                  <a:pt x="5158154" y="264594"/>
                </a:moveTo>
                <a:cubicBezTo>
                  <a:pt x="4014128" y="266419"/>
                  <a:pt x="2798942" y="286492"/>
                  <a:pt x="2070925" y="417876"/>
                </a:cubicBezTo>
                <a:cubicBezTo>
                  <a:pt x="1342908" y="549261"/>
                  <a:pt x="996234" y="647799"/>
                  <a:pt x="790054" y="1052901"/>
                </a:cubicBezTo>
                <a:cubicBezTo>
                  <a:pt x="583874" y="1458003"/>
                  <a:pt x="0" y="2470759"/>
                  <a:pt x="833844" y="2848490"/>
                </a:cubicBezTo>
                <a:cubicBezTo>
                  <a:pt x="1667688" y="3226221"/>
                  <a:pt x="4351679" y="3343007"/>
                  <a:pt x="5793116" y="3319285"/>
                </a:cubicBezTo>
                <a:cubicBezTo>
                  <a:pt x="7234553" y="3295563"/>
                  <a:pt x="8958803" y="3191550"/>
                  <a:pt x="9482464" y="2706157"/>
                </a:cubicBezTo>
                <a:cubicBezTo>
                  <a:pt x="10006125" y="2220764"/>
                  <a:pt x="9657626" y="813854"/>
                  <a:pt x="8935083" y="406927"/>
                </a:cubicBezTo>
                <a:cubicBezTo>
                  <a:pt x="8212540" y="0"/>
                  <a:pt x="6302180" y="262769"/>
                  <a:pt x="5158154" y="264594"/>
                </a:cubicBez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154705" y="2110641"/>
            <a:ext cx="35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-Z</a:t>
            </a:r>
            <a:endParaRPr lang="en-US" sz="1400" dirty="0"/>
          </a:p>
        </p:txBody>
      </p:sp>
      <p:sp>
        <p:nvSpPr>
          <p:cNvPr id="45" name="Content Placeholder 2"/>
          <p:cNvSpPr>
            <a:spLocks noGrp="1"/>
          </p:cNvSpPr>
          <p:nvPr>
            <p:ph sz="quarter" idx="1"/>
          </p:nvPr>
        </p:nvSpPr>
        <p:spPr>
          <a:xfrm>
            <a:off x="483962" y="3903535"/>
            <a:ext cx="8153400" cy="2954465"/>
          </a:xfrm>
        </p:spPr>
        <p:txBody>
          <a:bodyPr/>
          <a:lstStyle/>
          <a:p>
            <a:endParaRPr lang="en-US" dirty="0" smtClean="0"/>
          </a:p>
          <a:p>
            <a:r>
              <a:rPr lang="en-US" u="sng" dirty="0" smtClean="0"/>
              <a:t>Need to construct a Camera Frame </a:t>
            </a:r>
            <a:r>
              <a:rPr lang="en-US" dirty="0" err="1" smtClean="0">
                <a:sym typeface="Wingdings"/>
              </a:rPr>
              <a:t>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Wingdings"/>
              </a:rPr>
              <a:t>✔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Need to construct a matrix to transform </a:t>
            </a:r>
            <a:r>
              <a:rPr lang="en-US" u="sng" dirty="0" smtClean="0"/>
              <a:t>points</a:t>
            </a:r>
            <a:r>
              <a:rPr lang="en-US" dirty="0" smtClean="0"/>
              <a:t> from Cartesian Frame to Camera Frame</a:t>
            </a:r>
          </a:p>
          <a:p>
            <a:pPr lvl="1"/>
            <a:r>
              <a:rPr lang="en-US" dirty="0" smtClean="0"/>
              <a:t>Transform triangle by transforming its three vertices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3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Will Come Up Later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8429" y="1401435"/>
            <a:ext cx="8437619" cy="5257800"/>
          </a:xfrm>
        </p:spPr>
        <p:txBody>
          <a:bodyPr/>
          <a:lstStyle/>
          <a:p>
            <a:r>
              <a:rPr lang="en-US" dirty="0" smtClean="0"/>
              <a:t>Consider the meaning of Cartesian coordinates (</a:t>
            </a:r>
            <a:r>
              <a:rPr lang="en-US" dirty="0" err="1" smtClean="0"/>
              <a:t>x,y,z</a:t>
            </a:r>
            <a:r>
              <a:rPr lang="en-US" dirty="0" smtClean="0"/>
              <a:t>):</a:t>
            </a:r>
          </a:p>
          <a:p>
            <a:pPr>
              <a:buNone/>
            </a:pPr>
            <a:r>
              <a:rPr lang="en-US" dirty="0" smtClean="0"/>
              <a:t>[</a:t>
            </a:r>
            <a:r>
              <a:rPr lang="en-US" dirty="0" err="1" smtClean="0"/>
              <a:t>x</a:t>
            </a:r>
            <a:r>
              <a:rPr lang="en-US" dirty="0" smtClean="0"/>
              <a:t>  </a:t>
            </a:r>
            <a:r>
              <a:rPr lang="en-US" dirty="0" err="1" smtClean="0"/>
              <a:t>y</a:t>
            </a:r>
            <a:r>
              <a:rPr lang="en-US" dirty="0" smtClean="0"/>
              <a:t>  </a:t>
            </a:r>
            <a:r>
              <a:rPr lang="en-US" dirty="0" err="1" smtClean="0"/>
              <a:t>z</a:t>
            </a:r>
            <a:r>
              <a:rPr lang="en-US" dirty="0" smtClean="0"/>
              <a:t> 1][&lt;1,0,0&gt;]</a:t>
            </a:r>
          </a:p>
          <a:p>
            <a:pPr>
              <a:buNone/>
            </a:pPr>
            <a:r>
              <a:rPr lang="en-US" dirty="0" smtClean="0"/>
              <a:t>              [&lt;0,1,0&gt;]   = 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              [&lt;0,0,1&gt;]</a:t>
            </a:r>
          </a:p>
          <a:p>
            <a:pPr>
              <a:buNone/>
            </a:pPr>
            <a:r>
              <a:rPr lang="en-US" dirty="0" smtClean="0"/>
              <a:t>              [(0,0,0)]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1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World space: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Triangles in native Cartesian coordinates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	Camera located anywhere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endParaRPr lang="en-US" sz="1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Camera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Camera located at origin, looking down -Z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</a:t>
              </a:r>
              <a:endParaRPr lang="en-US" sz="14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Image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All viewable objects within 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&lt;= +1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z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Screen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All viewable objects within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&lt;= +1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Device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All viewable objects within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&lt;=height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04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93005" cy="990600"/>
          </a:xfrm>
        </p:spPr>
        <p:txBody>
          <a:bodyPr/>
          <a:lstStyle/>
          <a:p>
            <a:r>
              <a:rPr lang="en-US" dirty="0" smtClean="0"/>
              <a:t>The Two Frames of the Camera Transform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Our two frames: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2648" y="2362200"/>
            <a:ext cx="3602186" cy="31121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5128"/>
              </a:buClr>
              <a:buSzPct val="60000"/>
              <a:buFont typeface="Wingdings" charset="0"/>
              <a:buChar char="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Cartesian: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&lt;1,0,0&gt;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&lt;0,1,0&gt;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&lt;0,0,1&gt;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(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0,0,0</a:t>
            </a: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)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07662" y="2362200"/>
            <a:ext cx="4158385" cy="31121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5128"/>
              </a:buClr>
              <a:buSzPct val="60000"/>
              <a:buFont typeface="Wingdings" charset="0"/>
              <a:buChar char="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Camera: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u = up x (O-focus)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v = (O-focus) x u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w = (O-focus)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O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618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93005" cy="990600"/>
          </a:xfrm>
        </p:spPr>
        <p:txBody>
          <a:bodyPr/>
          <a:lstStyle/>
          <a:p>
            <a:r>
              <a:rPr lang="en-US" dirty="0"/>
              <a:t>The Two Frames of the Camera Transform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Our two frames: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2648" y="2362200"/>
            <a:ext cx="3602186" cy="31121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5128"/>
              </a:buClr>
              <a:buSzPct val="60000"/>
              <a:buFont typeface="Wingdings" charset="0"/>
              <a:buChar char="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Cartesian: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&lt;1,0,0&gt;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&lt;0,1,0&gt;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&lt;0,0,1&gt;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(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0,0,0</a:t>
            </a: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)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07662" y="2362200"/>
            <a:ext cx="4158385" cy="31121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5128"/>
              </a:buClr>
              <a:buSzPct val="60000"/>
              <a:buFont typeface="Wingdings" charset="0"/>
              <a:buChar char="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Camera: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u = up x (O-focus)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v = (O-focus) x u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w = (O-focus)</a:t>
            </a:r>
          </a:p>
          <a:p>
            <a:pPr marL="774701" lvl="1" indent="-319088" defTabSz="914400" eaLnBrk="0" hangingPunct="0">
              <a:spcBef>
                <a:spcPts val="700"/>
              </a:spcBef>
              <a:buClr>
                <a:srgbClr val="005128"/>
              </a:buClr>
              <a:buSzPct val="60000"/>
              <a:buFont typeface="Wingdings" charset="0"/>
              <a:buChar char=""/>
            </a:pPr>
            <a:r>
              <a:rPr lang="en-US" sz="2900" dirty="0" smtClean="0">
                <a:latin typeface="+mn-lt"/>
                <a:ea typeface="ＭＳ Ｐゴシック" charset="-128"/>
                <a:cs typeface="ＭＳ Ｐゴシック" charset="-128"/>
              </a:rPr>
              <a:t>O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438" y="5474356"/>
            <a:ext cx="802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“Camera Frame” is a Frame, so we can express any Cartesian vector as a combination of u, v, w.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63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406056" cy="990600"/>
          </a:xfrm>
        </p:spPr>
        <p:txBody>
          <a:bodyPr/>
          <a:lstStyle/>
          <a:p>
            <a:r>
              <a:rPr lang="en-US" dirty="0" smtClean="0"/>
              <a:t>Converting From Cartesian Frame To Camera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4037" y="1401435"/>
            <a:ext cx="8705212" cy="5257800"/>
          </a:xfrm>
        </p:spPr>
        <p:txBody>
          <a:bodyPr/>
          <a:lstStyle/>
          <a:p>
            <a:r>
              <a:rPr lang="en-US" dirty="0" smtClean="0"/>
              <a:t>The Cartesian vector &lt;1,0,0&gt; can be represented as some combination of the Camera Frame’s basis functions u, v, w:</a:t>
            </a:r>
          </a:p>
          <a:p>
            <a:pPr lvl="1"/>
            <a:r>
              <a:rPr lang="en-US" dirty="0" smtClean="0"/>
              <a:t>&lt;1,0,0&gt; = e1,1 * u + e1,2 * v + e1,3 * w</a:t>
            </a:r>
          </a:p>
          <a:p>
            <a:r>
              <a:rPr lang="en-US" dirty="0" smtClean="0"/>
              <a:t>So can the Cartesian vector &lt;0,1,0&gt;</a:t>
            </a:r>
          </a:p>
          <a:p>
            <a:pPr lvl="1"/>
            <a:r>
              <a:rPr lang="en-US" dirty="0" smtClean="0"/>
              <a:t>&lt;0,1,0&gt; = e2,1 * u + e2,2 * v + e2,3 * w</a:t>
            </a:r>
          </a:p>
          <a:p>
            <a:r>
              <a:rPr lang="en-US" dirty="0" smtClean="0"/>
              <a:t>So can the Cartesian vector &lt;0,0,1&gt;</a:t>
            </a:r>
          </a:p>
          <a:p>
            <a:pPr lvl="1"/>
            <a:r>
              <a:rPr lang="en-US" dirty="0" smtClean="0"/>
              <a:t>&lt;0,0,1&gt; = e3,1 * u + e3,2 * v + e3,3 * w</a:t>
            </a:r>
          </a:p>
          <a:p>
            <a:r>
              <a:rPr lang="en-US" dirty="0" smtClean="0"/>
              <a:t>So can the vector: </a:t>
            </a:r>
            <a:r>
              <a:rPr lang="en-US" sz="2000" dirty="0" smtClean="0"/>
              <a:t>Cartesian Frame origin – Camera Frame origin</a:t>
            </a:r>
          </a:p>
          <a:p>
            <a:pPr lvl="1"/>
            <a:r>
              <a:rPr lang="en-US" dirty="0" smtClean="0"/>
              <a:t>(0,0,0) - O = e4,1 * u + e4,2 * v + e4,3 * w </a:t>
            </a:r>
            <a:r>
              <a:rPr lang="en-US" dirty="0" smtClean="0">
                <a:sym typeface="Wingdings"/>
              </a:rPr>
              <a:t></a:t>
            </a:r>
            <a:endParaRPr lang="en-US" dirty="0" smtClean="0"/>
          </a:p>
          <a:p>
            <a:pPr lvl="1"/>
            <a:r>
              <a:rPr lang="en-US" dirty="0" smtClean="0"/>
              <a:t>(0,0,0) = e4,1 * u + e4,2 * v + e4,3 * w + O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267573" y="2689844"/>
            <a:ext cx="1155403" cy="88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7614010" y="3236632"/>
            <a:ext cx="994183" cy="5404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994158" y="3033791"/>
            <a:ext cx="428278" cy="798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03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883097" cy="990600"/>
          </a:xfrm>
        </p:spPr>
        <p:txBody>
          <a:bodyPr/>
          <a:lstStyle/>
          <a:p>
            <a:r>
              <a:rPr lang="en-US" dirty="0" smtClean="0"/>
              <a:t>Putting Our Equations Into Matrix 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8429" y="1401435"/>
            <a:ext cx="8437619" cy="5257800"/>
          </a:xfrm>
        </p:spPr>
        <p:txBody>
          <a:bodyPr/>
          <a:lstStyle/>
          <a:p>
            <a:r>
              <a:rPr lang="en-US" dirty="0" smtClean="0"/>
              <a:t>&lt;1,0,0&gt; = e1,1 * u + e1,2 * v + e1,3 * w</a:t>
            </a:r>
          </a:p>
          <a:p>
            <a:r>
              <a:rPr lang="en-US" dirty="0" smtClean="0"/>
              <a:t>&lt;0,1,0&gt; = e2,1 * u + e2,2 * v + e2,3 * w</a:t>
            </a:r>
          </a:p>
          <a:p>
            <a:r>
              <a:rPr lang="en-US" dirty="0" smtClean="0"/>
              <a:t>&lt;0,0,1&gt; = e3,1 * u + e3,2 * v + e3,3 * w</a:t>
            </a:r>
          </a:p>
          <a:p>
            <a:r>
              <a:rPr lang="en-US" dirty="0" smtClean="0"/>
              <a:t>(0,0,0) = e4,1 * u + e4,2 * v + e4,3 * w + O</a:t>
            </a:r>
          </a:p>
          <a:p>
            <a:r>
              <a:rPr lang="en-US" dirty="0" err="1" smtClean="0">
                <a:sym typeface="Wingdings"/>
              </a:rPr>
              <a:t>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[&lt;1,0,0&gt;]        [e1,1    e1,2    e1,3   0] [u]</a:t>
            </a:r>
          </a:p>
          <a:p>
            <a:r>
              <a:rPr lang="en-US" dirty="0" smtClean="0">
                <a:sym typeface="Wingdings"/>
              </a:rPr>
              <a:t>[&lt;0,1,0&gt;]        [e2,1    e2,2    e2,3   0] [v]</a:t>
            </a:r>
          </a:p>
          <a:p>
            <a:r>
              <a:rPr lang="en-US" dirty="0" smtClean="0">
                <a:sym typeface="Wingdings"/>
              </a:rPr>
              <a:t>[&lt;0,0,1&gt;]    =  [e3,1    e3,2    e3,3   0] [w]</a:t>
            </a:r>
          </a:p>
          <a:p>
            <a:r>
              <a:rPr lang="en-US" dirty="0" smtClean="0">
                <a:sym typeface="Wingdings"/>
              </a:rPr>
              <a:t>(0,0,0)             [e4,1    e4,2    e4,3   1] [O]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0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Comes The Trick…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8429" y="1401435"/>
            <a:ext cx="8437619" cy="5257800"/>
          </a:xfrm>
        </p:spPr>
        <p:txBody>
          <a:bodyPr/>
          <a:lstStyle/>
          <a:p>
            <a:r>
              <a:rPr lang="en-US" dirty="0" smtClean="0"/>
              <a:t>Consider the meaning of Cartesian coordinates (</a:t>
            </a:r>
            <a:r>
              <a:rPr lang="en-US" dirty="0" err="1" smtClean="0"/>
              <a:t>x,y,z</a:t>
            </a:r>
            <a:r>
              <a:rPr lang="en-US" dirty="0" smtClean="0"/>
              <a:t>):</a:t>
            </a:r>
          </a:p>
          <a:p>
            <a:pPr>
              <a:buNone/>
            </a:pPr>
            <a:r>
              <a:rPr lang="en-US" dirty="0" smtClean="0"/>
              <a:t>[</a:t>
            </a:r>
            <a:r>
              <a:rPr lang="en-US" dirty="0" err="1" smtClean="0"/>
              <a:t>x</a:t>
            </a:r>
            <a:r>
              <a:rPr lang="en-US" dirty="0" smtClean="0"/>
              <a:t>  </a:t>
            </a:r>
            <a:r>
              <a:rPr lang="en-US" dirty="0" err="1" smtClean="0"/>
              <a:t>y</a:t>
            </a:r>
            <a:r>
              <a:rPr lang="en-US" dirty="0" smtClean="0"/>
              <a:t>  </a:t>
            </a:r>
            <a:r>
              <a:rPr lang="en-US" dirty="0" err="1" smtClean="0"/>
              <a:t>z</a:t>
            </a:r>
            <a:r>
              <a:rPr lang="en-US" dirty="0" smtClean="0"/>
              <a:t> 1][&lt;1,0,0&gt;]</a:t>
            </a:r>
          </a:p>
          <a:p>
            <a:pPr>
              <a:buNone/>
            </a:pPr>
            <a:r>
              <a:rPr lang="en-US" dirty="0" smtClean="0"/>
              <a:t>              [&lt;0,1,0&gt;]   = 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              [&lt;0,0,1&gt;]</a:t>
            </a:r>
          </a:p>
          <a:p>
            <a:pPr>
              <a:buNone/>
            </a:pPr>
            <a:r>
              <a:rPr lang="en-US" dirty="0" smtClean="0"/>
              <a:t>              [(0,0,0)]</a:t>
            </a:r>
          </a:p>
          <a:p>
            <a:pPr>
              <a:buNone/>
            </a:pPr>
            <a:r>
              <a:rPr lang="en-US" dirty="0" smtClean="0"/>
              <a:t>But:</a:t>
            </a:r>
          </a:p>
          <a:p>
            <a:pPr>
              <a:buNone/>
            </a:pPr>
            <a:r>
              <a:rPr lang="en-US" dirty="0" smtClean="0">
                <a:sym typeface="Wingdings"/>
              </a:rPr>
              <a:t>[&lt;1,0,0&gt;]        [e1,1    e1,2    e1,3   0] [u]</a:t>
            </a:r>
          </a:p>
          <a:p>
            <a:pPr>
              <a:buNone/>
            </a:pPr>
            <a:r>
              <a:rPr lang="en-US" dirty="0" smtClean="0">
                <a:sym typeface="Wingdings"/>
              </a:rPr>
              <a:t>[&lt;0,1,0&gt;]        [e2,1    e2,2    e2,3   0] [v]</a:t>
            </a:r>
          </a:p>
          <a:p>
            <a:pPr>
              <a:buNone/>
            </a:pPr>
            <a:r>
              <a:rPr lang="en-US" dirty="0" smtClean="0">
                <a:sym typeface="Wingdings"/>
              </a:rPr>
              <a:t>[&lt;0,0,1&gt;]    =  [e3,1    e3,2    e3,3   0] [w]</a:t>
            </a:r>
          </a:p>
          <a:p>
            <a:pPr>
              <a:buNone/>
            </a:pPr>
            <a:r>
              <a:rPr lang="en-US" dirty="0" smtClean="0">
                <a:sym typeface="Wingdings"/>
              </a:rPr>
              <a:t>(0,0,0)             [e4,1    e4,2    e4,3   1] [O]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22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Comes The Trick…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8429" y="1401435"/>
            <a:ext cx="8437619" cy="5257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But:</a:t>
            </a:r>
          </a:p>
          <a:p>
            <a:pPr>
              <a:buNone/>
            </a:pPr>
            <a:r>
              <a:rPr lang="en-US" sz="2400" dirty="0" smtClean="0">
                <a:sym typeface="Wingdings"/>
              </a:rPr>
              <a:t>             [&lt;1,0,0&gt;]                     [e1,1    e1,2    e1,3   0] [u]</a:t>
            </a:r>
          </a:p>
          <a:p>
            <a:pPr>
              <a:buNone/>
            </a:pPr>
            <a:r>
              <a:rPr lang="en-US" sz="2400" dirty="0" smtClean="0">
                <a:sym typeface="Wingdings"/>
              </a:rPr>
              <a:t>[x y z 1][&lt;0,1,0&gt;]        [x y z 1] [e2,1    e2,2    e2,3   0] [v]</a:t>
            </a:r>
          </a:p>
          <a:p>
            <a:pPr>
              <a:buNone/>
            </a:pPr>
            <a:r>
              <a:rPr lang="en-US" sz="2400" dirty="0" smtClean="0">
                <a:sym typeface="Wingdings"/>
              </a:rPr>
              <a:t>             [&lt;0,0,1&gt;]    =               [e3,1    e3,2    e3,3   0] [</a:t>
            </a:r>
            <a:r>
              <a:rPr lang="en-US" sz="2400" dirty="0">
                <a:sym typeface="Wingdings"/>
              </a:rPr>
              <a:t>w</a:t>
            </a:r>
            <a:r>
              <a:rPr lang="en-US" sz="2400" dirty="0" smtClean="0">
                <a:sym typeface="Wingdings"/>
              </a:rPr>
              <a:t>]</a:t>
            </a:r>
          </a:p>
          <a:p>
            <a:pPr>
              <a:buNone/>
            </a:pPr>
            <a:r>
              <a:rPr lang="en-US" sz="2400" dirty="0" smtClean="0">
                <a:sym typeface="Wingdings"/>
              </a:rPr>
              <a:t>             [(0,0,0)]                        [e4,1    e4,2    e4,3   1] [O]</a:t>
            </a:r>
            <a:endParaRPr lang="en-US" sz="2400" dirty="0" smtClean="0"/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42319" y="2222589"/>
            <a:ext cx="4127287" cy="3350663"/>
            <a:chOff x="142319" y="2222589"/>
            <a:chExt cx="4127287" cy="3350663"/>
          </a:xfrm>
        </p:grpSpPr>
        <p:sp>
          <p:nvSpPr>
            <p:cNvPr id="4" name="Rectangle 3"/>
            <p:cNvSpPr/>
            <p:nvPr/>
          </p:nvSpPr>
          <p:spPr>
            <a:xfrm>
              <a:off x="142319" y="2222589"/>
              <a:ext cx="1532667" cy="9196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16200000" flipV="1">
              <a:off x="251728" y="3941540"/>
              <a:ext cx="1357640" cy="656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12648" y="4926921"/>
              <a:ext cx="36569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Coordinates of (</a:t>
              </a:r>
              <a:r>
                <a:rPr lang="en-US" dirty="0" err="1" smtClean="0"/>
                <a:t>x,y,z</a:t>
              </a:r>
              <a:r>
                <a:rPr lang="en-US" dirty="0" smtClean="0"/>
                <a:t>) with respect</a:t>
              </a:r>
            </a:p>
            <a:p>
              <a:r>
                <a:rPr lang="en-US" dirty="0" smtClean="0"/>
                <a:t>to Cartesian frame.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86362" y="1915143"/>
            <a:ext cx="5679686" cy="4581439"/>
            <a:chOff x="3086362" y="1915143"/>
            <a:chExt cx="5679686" cy="4581439"/>
          </a:xfrm>
        </p:grpSpPr>
        <p:sp>
          <p:nvSpPr>
            <p:cNvPr id="5" name="Rectangle 4"/>
            <p:cNvSpPr/>
            <p:nvPr/>
          </p:nvSpPr>
          <p:spPr>
            <a:xfrm>
              <a:off x="3086362" y="1915143"/>
              <a:ext cx="4358020" cy="20701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16200000" flipV="1">
              <a:off x="4748170" y="4620360"/>
              <a:ext cx="1357640" cy="656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566273" y="5573252"/>
              <a:ext cx="419977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Coordinates of (</a:t>
              </a:r>
              <a:r>
                <a:rPr lang="en-US" dirty="0" err="1" smtClean="0"/>
                <a:t>x,y,z</a:t>
              </a:r>
              <a:r>
                <a:rPr lang="en-US" dirty="0" smtClean="0"/>
                <a:t>) with respect</a:t>
              </a:r>
            </a:p>
            <a:p>
              <a:r>
                <a:rPr lang="en-US" dirty="0" smtClean="0"/>
                <a:t>to Camera frame.</a:t>
              </a:r>
            </a:p>
            <a:p>
              <a:r>
                <a:rPr lang="en-US" u="sng" dirty="0" smtClean="0"/>
                <a:t>So this matrix is the camera transform!</a:t>
              </a:r>
              <a:r>
                <a:rPr lang="en-US" dirty="0" smtClean="0"/>
                <a:t>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0647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091104" cy="990600"/>
          </a:xfrm>
        </p:spPr>
        <p:txBody>
          <a:bodyPr/>
          <a:lstStyle/>
          <a:p>
            <a:r>
              <a:rPr lang="en-US" dirty="0" smtClean="0"/>
              <a:t>And Cramer’s Rule Can Solve This, For Example…</a:t>
            </a:r>
            <a:endParaRPr lang="en-US" dirty="0"/>
          </a:p>
        </p:txBody>
      </p:sp>
      <p:pic>
        <p:nvPicPr>
          <p:cNvPr id="5" name="Picture 4" descr="Screen shot 2016-10-20 at 5.45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854136"/>
            <a:ext cx="7581900" cy="443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5270" y="6165157"/>
            <a:ext cx="493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(u == v1, v == v2, w == v3 from previous slide)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5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80586" cy="990600"/>
          </a:xfrm>
        </p:spPr>
        <p:txBody>
          <a:bodyPr/>
          <a:lstStyle/>
          <a:p>
            <a:r>
              <a:rPr lang="en-US" dirty="0" smtClean="0"/>
              <a:t>Solving the Camera Transform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 smtClean="0">
                <a:sym typeface="Wingdings"/>
              </a:rPr>
              <a:t>[e1,1    e1,2    e1,3   0]     [</a:t>
            </a:r>
            <a:r>
              <a:rPr lang="en-US" sz="3200" dirty="0" err="1" smtClean="0">
                <a:sym typeface="Wingdings"/>
              </a:rPr>
              <a:t>u.x</a:t>
            </a:r>
            <a:r>
              <a:rPr lang="en-US" sz="3200" dirty="0" smtClean="0">
                <a:sym typeface="Wingdings"/>
              </a:rPr>
              <a:t>  </a:t>
            </a:r>
            <a:r>
              <a:rPr lang="en-US" sz="3200" dirty="0" err="1" smtClean="0">
                <a:sym typeface="Wingdings"/>
              </a:rPr>
              <a:t>v.x</a:t>
            </a:r>
            <a:r>
              <a:rPr lang="en-US" sz="3200" dirty="0" smtClean="0">
                <a:sym typeface="Wingdings"/>
              </a:rPr>
              <a:t>  </a:t>
            </a:r>
            <a:r>
              <a:rPr lang="en-US" sz="3200" dirty="0" err="1">
                <a:sym typeface="Wingdings"/>
              </a:rPr>
              <a:t>w</a:t>
            </a:r>
            <a:r>
              <a:rPr lang="en-US" sz="3200" dirty="0" err="1" smtClean="0">
                <a:sym typeface="Wingdings"/>
              </a:rPr>
              <a:t>.x</a:t>
            </a:r>
            <a:r>
              <a:rPr lang="en-US" sz="3200" dirty="0" smtClean="0">
                <a:sym typeface="Wingdings"/>
              </a:rPr>
              <a:t>  0]</a:t>
            </a:r>
          </a:p>
          <a:p>
            <a:pPr>
              <a:buNone/>
            </a:pPr>
            <a:r>
              <a:rPr lang="en-US" sz="3200" dirty="0" smtClean="0">
                <a:sym typeface="Wingdings"/>
              </a:rPr>
              <a:t>[e2,1    e2,2    e2,3   0]     [</a:t>
            </a:r>
            <a:r>
              <a:rPr lang="en-US" sz="3200" dirty="0" err="1" smtClean="0">
                <a:sym typeface="Wingdings"/>
              </a:rPr>
              <a:t>u.y</a:t>
            </a:r>
            <a:r>
              <a:rPr lang="en-US" sz="3200" dirty="0" smtClean="0">
                <a:sym typeface="Wingdings"/>
              </a:rPr>
              <a:t>  </a:t>
            </a:r>
            <a:r>
              <a:rPr lang="en-US" sz="3200" dirty="0" err="1" smtClean="0">
                <a:sym typeface="Wingdings"/>
              </a:rPr>
              <a:t>v.y</a:t>
            </a:r>
            <a:r>
              <a:rPr lang="en-US" sz="3200" dirty="0" smtClean="0">
                <a:sym typeface="Wingdings"/>
              </a:rPr>
              <a:t>  </a:t>
            </a:r>
            <a:r>
              <a:rPr lang="en-US" sz="3200" dirty="0" err="1">
                <a:sym typeface="Wingdings"/>
              </a:rPr>
              <a:t>w</a:t>
            </a:r>
            <a:r>
              <a:rPr lang="en-US" sz="3200" dirty="0" err="1" smtClean="0">
                <a:sym typeface="Wingdings"/>
              </a:rPr>
              <a:t>.y</a:t>
            </a:r>
            <a:r>
              <a:rPr lang="en-US" sz="3200" dirty="0" smtClean="0">
                <a:sym typeface="Wingdings"/>
              </a:rPr>
              <a:t>  0]</a:t>
            </a:r>
          </a:p>
          <a:p>
            <a:pPr>
              <a:buNone/>
            </a:pPr>
            <a:r>
              <a:rPr lang="en-US" sz="3200" dirty="0" smtClean="0">
                <a:sym typeface="Wingdings"/>
              </a:rPr>
              <a:t>[e3,1    e3,2    e3,3   0] = [</a:t>
            </a:r>
            <a:r>
              <a:rPr lang="en-US" sz="3200" dirty="0" err="1" smtClean="0">
                <a:sym typeface="Wingdings"/>
              </a:rPr>
              <a:t>u.z</a:t>
            </a:r>
            <a:r>
              <a:rPr lang="en-US" sz="3200" dirty="0" smtClean="0">
                <a:sym typeface="Wingdings"/>
              </a:rPr>
              <a:t>   </a:t>
            </a:r>
            <a:r>
              <a:rPr lang="en-US" sz="3200" dirty="0" err="1" smtClean="0">
                <a:sym typeface="Wingdings"/>
              </a:rPr>
              <a:t>v.z</a:t>
            </a:r>
            <a:r>
              <a:rPr lang="en-US" sz="3200" dirty="0" smtClean="0">
                <a:sym typeface="Wingdings"/>
              </a:rPr>
              <a:t>  </a:t>
            </a:r>
            <a:r>
              <a:rPr lang="en-US" sz="3200" dirty="0" err="1">
                <a:sym typeface="Wingdings"/>
              </a:rPr>
              <a:t>w</a:t>
            </a:r>
            <a:r>
              <a:rPr lang="en-US" sz="3200" dirty="0" err="1" smtClean="0">
                <a:sym typeface="Wingdings"/>
              </a:rPr>
              <a:t>.z</a:t>
            </a:r>
            <a:r>
              <a:rPr lang="en-US" sz="3200" dirty="0" smtClean="0">
                <a:sym typeface="Wingdings"/>
              </a:rPr>
              <a:t>  0]</a:t>
            </a:r>
          </a:p>
          <a:p>
            <a:pPr>
              <a:buNone/>
            </a:pPr>
            <a:r>
              <a:rPr lang="en-US" sz="3200" dirty="0" smtClean="0">
                <a:sym typeface="Wingdings"/>
              </a:rPr>
              <a:t>[e4,1    e4,2    e4,3   1]     [</a:t>
            </a:r>
            <a:r>
              <a:rPr lang="en-US" sz="3200" dirty="0" err="1" smtClean="0">
                <a:sym typeface="Wingdings"/>
              </a:rPr>
              <a:t>u</a:t>
            </a:r>
            <a:r>
              <a:rPr lang="en-US" sz="4000" baseline="30000" dirty="0" err="1" smtClean="0">
                <a:sym typeface="Wingdings"/>
              </a:rPr>
              <a:t>.</a:t>
            </a:r>
            <a:r>
              <a:rPr lang="en-US" sz="3200" dirty="0" err="1" smtClean="0">
                <a:sym typeface="Wingdings"/>
              </a:rPr>
              <a:t>t</a:t>
            </a:r>
            <a:r>
              <a:rPr lang="en-US" sz="3200" dirty="0" smtClean="0">
                <a:sym typeface="Wingdings"/>
              </a:rPr>
              <a:t>   </a:t>
            </a:r>
            <a:r>
              <a:rPr lang="en-US" sz="3200" dirty="0" err="1" smtClean="0">
                <a:sym typeface="Wingdings"/>
              </a:rPr>
              <a:t>v</a:t>
            </a:r>
            <a:r>
              <a:rPr lang="en-US" sz="3200" baseline="30000" dirty="0" err="1" smtClean="0">
                <a:sym typeface="Wingdings"/>
              </a:rPr>
              <a:t>.</a:t>
            </a:r>
            <a:r>
              <a:rPr lang="en-US" sz="3200" dirty="0" err="1" smtClean="0">
                <a:sym typeface="Wingdings"/>
              </a:rPr>
              <a:t>t</a:t>
            </a:r>
            <a:r>
              <a:rPr lang="en-US" sz="3200" dirty="0" smtClean="0">
                <a:sym typeface="Wingdings"/>
              </a:rPr>
              <a:t>   </a:t>
            </a:r>
            <a:r>
              <a:rPr lang="en-US" sz="3200" dirty="0" err="1">
                <a:sym typeface="Wingdings"/>
              </a:rPr>
              <a:t>w</a:t>
            </a:r>
            <a:r>
              <a:rPr lang="en-US" sz="3200" baseline="30000" dirty="0" err="1" smtClean="0">
                <a:sym typeface="Wingdings"/>
              </a:rPr>
              <a:t>.</a:t>
            </a:r>
            <a:r>
              <a:rPr lang="en-US" sz="3200" dirty="0" err="1" smtClean="0">
                <a:sym typeface="Wingdings"/>
              </a:rPr>
              <a:t>t</a:t>
            </a:r>
            <a:r>
              <a:rPr lang="en-US" sz="3200" dirty="0" smtClean="0">
                <a:sym typeface="Wingdings"/>
              </a:rPr>
              <a:t>   1</a:t>
            </a:r>
            <a:r>
              <a:rPr lang="en-US" sz="2800" dirty="0" smtClean="0">
                <a:sym typeface="Wingdings"/>
              </a:rPr>
              <a:t>]</a:t>
            </a:r>
          </a:p>
          <a:p>
            <a:pPr>
              <a:buNone/>
            </a:pPr>
            <a:r>
              <a:rPr lang="en-US" sz="2800" dirty="0" smtClean="0">
                <a:sym typeface="Wingdings"/>
              </a:rPr>
              <a:t>Where </a:t>
            </a:r>
            <a:r>
              <a:rPr lang="en-US" sz="2800" dirty="0" err="1" smtClean="0">
                <a:sym typeface="Wingdings"/>
              </a:rPr>
              <a:t>t</a:t>
            </a:r>
            <a:r>
              <a:rPr lang="en-US" sz="2800" dirty="0" smtClean="0">
                <a:sym typeface="Wingdings"/>
              </a:rPr>
              <a:t> = (0,0,0)-O</a:t>
            </a:r>
          </a:p>
          <a:p>
            <a:pPr>
              <a:buNone/>
            </a:pPr>
            <a:r>
              <a:rPr lang="en-US" dirty="0" smtClean="0">
                <a:sym typeface="Wingdings"/>
              </a:rPr>
              <a:t>How do we know?: Cramer’s Rule + simplifications</a:t>
            </a:r>
          </a:p>
          <a:p>
            <a:pPr>
              <a:buNone/>
            </a:pPr>
            <a:r>
              <a:rPr lang="en-US" sz="2800" dirty="0" smtClean="0">
                <a:sym typeface="Wingdings"/>
              </a:rPr>
              <a:t>Want to derive?:</a:t>
            </a:r>
          </a:p>
          <a:p>
            <a:pPr>
              <a:buNone/>
            </a:pPr>
            <a:r>
              <a:rPr lang="en-US" sz="2800" dirty="0" smtClean="0">
                <a:sym typeface="Wingdings"/>
              </a:rPr>
              <a:t>	http://</a:t>
            </a:r>
            <a:r>
              <a:rPr lang="en-US" sz="2800" dirty="0" err="1" smtClean="0">
                <a:sym typeface="Wingdings"/>
              </a:rPr>
              <a:t>www.idav.ucdavis.edu</a:t>
            </a:r>
            <a:r>
              <a:rPr lang="en-US" sz="2800" dirty="0" smtClean="0">
                <a:sym typeface="Wingdings"/>
              </a:rPr>
              <a:t>/education/	</a:t>
            </a:r>
            <a:r>
              <a:rPr lang="en-US" sz="2800" dirty="0" err="1" smtClean="0">
                <a:sym typeface="Wingdings"/>
              </a:rPr>
              <a:t>GraphicsNotes</a:t>
            </a:r>
            <a:r>
              <a:rPr lang="en-US" sz="2800" dirty="0" smtClean="0">
                <a:sym typeface="Wingdings"/>
              </a:rPr>
              <a:t>/Camera-Transform/Camera-	</a:t>
            </a:r>
            <a:r>
              <a:rPr lang="en-US" sz="2800" dirty="0" err="1" smtClean="0">
                <a:sym typeface="Wingdings"/>
              </a:rPr>
              <a:t>Transform.html</a:t>
            </a:r>
            <a:endParaRPr lang="en-US" sz="2800" dirty="0" smtClean="0">
              <a:sym typeface="Wingdings"/>
            </a:endParaRPr>
          </a:p>
          <a:p>
            <a:pPr>
              <a:buNone/>
            </a:pPr>
            <a:endParaRPr lang="en-US" sz="2800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70087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World space:</a:t>
            </a:r>
          </a:p>
          <a:p>
            <a:r>
              <a:rPr lang="en-US" dirty="0" smtClean="0"/>
              <a:t>	</a:t>
            </a:r>
            <a:r>
              <a:rPr lang="en-US" sz="1400" dirty="0" smtClean="0"/>
              <a:t>Triangles in native Cartesian coordinates</a:t>
            </a:r>
          </a:p>
          <a:p>
            <a:r>
              <a:rPr lang="en-US" sz="1400" dirty="0" smtClean="0"/>
              <a:t>	Camera located anywhere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</a:t>
            </a:r>
            <a:endParaRPr lang="en-US" sz="14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Camera space:</a:t>
              </a:r>
            </a:p>
            <a:p>
              <a:r>
                <a:rPr lang="en-US" dirty="0" smtClean="0"/>
                <a:t>	</a:t>
              </a:r>
              <a:r>
                <a:rPr lang="en-US" sz="1400" dirty="0" smtClean="0"/>
                <a:t>Camera located at origin, looking down -Z</a:t>
              </a:r>
            </a:p>
            <a:p>
              <a:r>
                <a:rPr lang="en-US" sz="1400" dirty="0" smtClean="0"/>
                <a:t>	Triangle coordinates relative to camera frame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</a:t>
              </a:r>
              <a:endParaRPr lang="en-US" sz="1400" dirty="0"/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Image space:</a:t>
              </a:r>
            </a:p>
            <a:p>
              <a:r>
                <a:rPr lang="en-US" dirty="0" smtClean="0"/>
                <a:t>	</a:t>
              </a:r>
              <a:r>
                <a:rPr lang="en-US" sz="1400" dirty="0" smtClean="0"/>
                <a:t>All viewable objects within </a:t>
              </a:r>
            </a:p>
            <a:p>
              <a:r>
                <a:rPr lang="en-US" sz="1400" dirty="0" smtClean="0"/>
                <a:t>	-1 &lt;= </a:t>
              </a:r>
              <a:r>
                <a:rPr lang="en-US" sz="1400" dirty="0" err="1" smtClean="0"/>
                <a:t>x,y,z</a:t>
              </a:r>
              <a:r>
                <a:rPr lang="en-US" sz="1400" dirty="0" smtClean="0"/>
                <a:t> &lt;= +1</a:t>
              </a:r>
              <a:endParaRPr lang="en-US" dirty="0"/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y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</a:t>
              </a:r>
              <a:endParaRPr lang="en-US" dirty="0"/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Screen space:</a:t>
              </a:r>
            </a:p>
            <a:p>
              <a:r>
                <a:rPr lang="en-US" dirty="0" smtClean="0"/>
                <a:t>	</a:t>
              </a:r>
              <a:r>
                <a:rPr lang="en-US" sz="1400" dirty="0" smtClean="0"/>
                <a:t>All viewable objects within</a:t>
              </a:r>
            </a:p>
            <a:p>
              <a:r>
                <a:rPr lang="en-US" sz="1400" dirty="0" smtClean="0"/>
                <a:t>	-1 &lt;= </a:t>
              </a:r>
              <a:r>
                <a:rPr lang="en-US" sz="1400" dirty="0" err="1" smtClean="0"/>
                <a:t>x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y</a:t>
              </a:r>
              <a:r>
                <a:rPr lang="en-US" sz="1400" dirty="0" smtClean="0"/>
                <a:t> &lt;= +1</a:t>
              </a:r>
              <a:endParaRPr lang="en-US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26063" y="5946562"/>
              <a:ext cx="30469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Device space:</a:t>
              </a:r>
            </a:p>
            <a:p>
              <a:r>
                <a:rPr lang="en-US" dirty="0" smtClean="0"/>
                <a:t>	</a:t>
              </a:r>
              <a:r>
                <a:rPr lang="en-US" sz="1400" dirty="0" smtClean="0"/>
                <a:t>All viewable objects within</a:t>
              </a:r>
            </a:p>
            <a:p>
              <a:r>
                <a:rPr lang="en-US" sz="1400" dirty="0" smtClean="0"/>
                <a:t>	0&lt;=</a:t>
              </a:r>
              <a:r>
                <a:rPr lang="en-US" sz="1400" dirty="0" err="1" smtClean="0"/>
                <a:t>x</a:t>
              </a:r>
              <a:r>
                <a:rPr lang="en-US" sz="1400" dirty="0" smtClean="0"/>
                <a:t>&lt;=width, 0 &lt;=</a:t>
              </a:r>
              <a:r>
                <a:rPr lang="en-US" sz="1400" dirty="0" err="1" smtClean="0"/>
                <a:t>y</a:t>
              </a:r>
              <a:r>
                <a:rPr lang="en-US" sz="1400" dirty="0" smtClean="0"/>
                <a:t>&lt;=height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3083168" y="3607090"/>
            <a:ext cx="2037144" cy="137218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20312" y="3681256"/>
            <a:ext cx="30277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View Transform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img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3" y="2729552"/>
            <a:ext cx="4269641" cy="3233081"/>
          </a:xfrm>
          <a:prstGeom prst="rect">
            <a:avLst/>
          </a:prstGeom>
        </p:spPr>
      </p:pic>
      <p:pic>
        <p:nvPicPr>
          <p:cNvPr id="9" name="Picture 8" descr="img1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53" y="2729552"/>
            <a:ext cx="4082970" cy="32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5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Concepts coming:</a:t>
            </a:r>
          </a:p>
          <a:p>
            <a:pPr lvl="1"/>
            <a:r>
              <a:rPr lang="en-US" dirty="0" smtClean="0"/>
              <a:t>Spaces</a:t>
            </a:r>
          </a:p>
          <a:p>
            <a:pPr lvl="1"/>
            <a:r>
              <a:rPr lang="en-US" dirty="0" smtClean="0"/>
              <a:t>Basis</a:t>
            </a:r>
          </a:p>
          <a:p>
            <a:pPr lvl="1"/>
            <a:r>
              <a:rPr lang="en-US" dirty="0" smtClean="0"/>
              <a:t>Coordinates</a:t>
            </a:r>
          </a:p>
          <a:p>
            <a:pPr lvl="1"/>
            <a:r>
              <a:rPr lang="en-US" dirty="0" smtClean="0"/>
              <a:t>Frames</a:t>
            </a:r>
          </a:p>
          <a:p>
            <a:pPr lvl="1"/>
            <a:r>
              <a:rPr lang="en-US" dirty="0" smtClean="0"/>
              <a:t>Matrices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37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Transformation</a:t>
            </a:r>
            <a:endParaRPr lang="en-US" dirty="0"/>
          </a:p>
        </p:txBody>
      </p:sp>
      <p:pic>
        <p:nvPicPr>
          <p:cNvPr id="4" name="Picture 3" descr="img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4" y="2373233"/>
            <a:ext cx="4082970" cy="323308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530690" y="3977154"/>
            <a:ext cx="768856" cy="6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482287" y="2373234"/>
            <a:ext cx="3211165" cy="3233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00054" y="5606314"/>
            <a:ext cx="90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 = +1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42458" y="5606314"/>
            <a:ext cx="82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 = -1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76766" y="5421648"/>
            <a:ext cx="7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 = -1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66845" y="2034325"/>
            <a:ext cx="83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 = +1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20956" y="5912381"/>
            <a:ext cx="719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viewing </a:t>
            </a:r>
            <a:r>
              <a:rPr lang="en-US" dirty="0" smtClean="0"/>
              <a:t>transformation </a:t>
            </a:r>
            <a:r>
              <a:rPr lang="en-US" dirty="0"/>
              <a:t>is not a combination of simple translations, rotations, scales or shears: </a:t>
            </a:r>
            <a:r>
              <a:rPr lang="en-US" dirty="0" smtClean="0"/>
              <a:t>it is </a:t>
            </a:r>
            <a:r>
              <a:rPr lang="en-US" dirty="0"/>
              <a:t>more complex.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998280" y="2403657"/>
            <a:ext cx="6695172" cy="3202657"/>
            <a:chOff x="1998280" y="2403657"/>
            <a:chExt cx="6695172" cy="3202657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998280" y="2403657"/>
              <a:ext cx="3459707" cy="114499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0" idx="3"/>
            </p:cNvCxnSpPr>
            <p:nvPr/>
          </p:nvCxnSpPr>
          <p:spPr>
            <a:xfrm>
              <a:off x="1998280" y="4538537"/>
              <a:ext cx="3459707" cy="106777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576362" y="2403657"/>
              <a:ext cx="5117090" cy="41658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510997" y="5201574"/>
              <a:ext cx="5182455" cy="40474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2502519" y="3763437"/>
            <a:ext cx="765696" cy="70973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apezoid 26"/>
          <p:cNvSpPr/>
          <p:nvPr/>
        </p:nvSpPr>
        <p:spPr>
          <a:xfrm rot="5400000">
            <a:off x="6223990" y="3369971"/>
            <a:ext cx="2284912" cy="1609899"/>
          </a:xfrm>
          <a:prstGeom prst="trapezoid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3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animBg="1"/>
      <p:bldP spid="2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31590"/>
            <a:ext cx="8153400" cy="990600"/>
          </a:xfrm>
        </p:spPr>
        <p:txBody>
          <a:bodyPr/>
          <a:lstStyle/>
          <a:p>
            <a:r>
              <a:rPr lang="en-US" dirty="0" smtClean="0"/>
              <a:t>Derivation of Viewing Transformation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 personally don’t think it is a good use of class time to derive this matrix.</a:t>
            </a:r>
          </a:p>
          <a:p>
            <a:r>
              <a:rPr lang="en-US" dirty="0" smtClean="0"/>
              <a:t>Well derived at:</a:t>
            </a:r>
          </a:p>
          <a:p>
            <a:pPr lvl="1"/>
            <a:r>
              <a:rPr lang="en-US" dirty="0">
                <a:hlinkClick r:id="rId2"/>
              </a:rPr>
              <a:t>http://www.idav.ucdavis.edu/education/GraphicsNotes/Viewing-Transformation/Viewing-</a:t>
            </a:r>
            <a:r>
              <a:rPr lang="en-US" dirty="0" smtClean="0">
                <a:hlinkClick r:id="rId2"/>
              </a:rPr>
              <a:t>Transformation.html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70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View Transformation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Input parameters: (α, n, f)</a:t>
            </a:r>
          </a:p>
          <a:p>
            <a:r>
              <a:rPr lang="en-US" dirty="0" smtClean="0"/>
              <a:t>Transforms view frustum to image space cube</a:t>
            </a:r>
          </a:p>
          <a:p>
            <a:pPr lvl="1"/>
            <a:r>
              <a:rPr lang="en-US" dirty="0" smtClean="0"/>
              <a:t>View frustum: bounded by viewing pyramid and planes z=-n and </a:t>
            </a:r>
            <a:r>
              <a:rPr lang="en-US" dirty="0" err="1" smtClean="0"/>
              <a:t>z</a:t>
            </a:r>
            <a:r>
              <a:rPr lang="en-US" dirty="0" smtClean="0"/>
              <a:t>=-f</a:t>
            </a:r>
          </a:p>
          <a:p>
            <a:pPr lvl="1"/>
            <a:r>
              <a:rPr lang="en-US" dirty="0" smtClean="0"/>
              <a:t>Image space cube: -1 &lt;= </a:t>
            </a:r>
            <a:r>
              <a:rPr lang="en-US" dirty="0" err="1" smtClean="0"/>
              <a:t>u,v,w</a:t>
            </a:r>
            <a:r>
              <a:rPr lang="en-US" dirty="0" smtClean="0"/>
              <a:t> &lt;= 1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Cotangent = 1/tangent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352298" y="3950282"/>
            <a:ext cx="6313769" cy="253823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5128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5128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200" dirty="0" smtClean="0">
                <a:sym typeface="Wingdings"/>
              </a:rPr>
              <a:t>[cot(</a:t>
            </a:r>
            <a:r>
              <a:rPr lang="en-US" sz="3200" dirty="0" smtClean="0"/>
              <a:t>α/2)</a:t>
            </a:r>
            <a:r>
              <a:rPr lang="en-US" sz="3200" dirty="0" smtClean="0">
                <a:sym typeface="Wingdings"/>
              </a:rPr>
              <a:t>    0             0         0]</a:t>
            </a:r>
          </a:p>
          <a:p>
            <a:pPr>
              <a:buNone/>
            </a:pPr>
            <a:r>
              <a:rPr lang="en-US" sz="3200" dirty="0" smtClean="0">
                <a:sym typeface="Wingdings"/>
              </a:rPr>
              <a:t>[0             cot(</a:t>
            </a:r>
            <a:r>
              <a:rPr lang="en-US" sz="3200" dirty="0" smtClean="0"/>
              <a:t>α/2)</a:t>
            </a:r>
            <a:r>
              <a:rPr lang="en-US" sz="3200" dirty="0" smtClean="0">
                <a:sym typeface="Wingdings"/>
              </a:rPr>
              <a:t>    0         0]</a:t>
            </a:r>
          </a:p>
          <a:p>
            <a:pPr>
              <a:buFont typeface="Wingdings" charset="0"/>
              <a:buNone/>
            </a:pPr>
            <a:r>
              <a:rPr lang="en-US" sz="3200" dirty="0" smtClean="0">
                <a:sym typeface="Wingdings"/>
              </a:rPr>
              <a:t>[0                0      (</a:t>
            </a:r>
            <a:r>
              <a:rPr lang="en-US" sz="3200" dirty="0" err="1" smtClean="0">
                <a:sym typeface="Wingdings"/>
              </a:rPr>
              <a:t>f+n</a:t>
            </a:r>
            <a:r>
              <a:rPr lang="en-US" sz="3200" dirty="0" smtClean="0">
                <a:sym typeface="Wingdings"/>
              </a:rPr>
              <a:t>)/(f-n)  -1]</a:t>
            </a:r>
          </a:p>
          <a:p>
            <a:pPr>
              <a:buFont typeface="Wingdings" charset="0"/>
              <a:buNone/>
            </a:pPr>
            <a:r>
              <a:rPr lang="en-US" sz="3200" dirty="0" smtClean="0">
                <a:sym typeface="Wingdings"/>
              </a:rPr>
              <a:t>[0                0        2fn/(f-n)   0</a:t>
            </a:r>
            <a:r>
              <a:rPr lang="en-US" sz="2800" dirty="0" smtClean="0">
                <a:sym typeface="Wingdings"/>
              </a:rPr>
              <a:t>]</a:t>
            </a:r>
          </a:p>
          <a:p>
            <a:pPr>
              <a:buFont typeface="Wingdings" charset="0"/>
              <a:buNone/>
            </a:pPr>
            <a:endParaRPr lang="en-US" sz="2800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69167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an example</a:t>
            </a:r>
            <a:endParaRPr lang="en-US" dirty="0"/>
          </a:p>
        </p:txBody>
      </p:sp>
      <p:pic>
        <p:nvPicPr>
          <p:cNvPr id="9" name="Picture 8" descr="img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4" y="2153819"/>
            <a:ext cx="2690214" cy="2130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648" y="2787135"/>
            <a:ext cx="70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α=90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r>
              <a:rPr lang="en-US" dirty="0" smtClean="0"/>
              <a:t>Input parameters: (α, n, f) = (90, 5, 10)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664632" y="4284053"/>
            <a:ext cx="6313769" cy="253823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5128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5128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200" dirty="0" smtClean="0">
                <a:sym typeface="Wingdings"/>
              </a:rPr>
              <a:t>[cot(</a:t>
            </a:r>
            <a:r>
              <a:rPr lang="en-US" sz="3200" dirty="0" smtClean="0"/>
              <a:t>α/2)</a:t>
            </a:r>
            <a:r>
              <a:rPr lang="en-US" sz="3200" dirty="0" smtClean="0">
                <a:sym typeface="Wingdings"/>
              </a:rPr>
              <a:t>    0             0         0]</a:t>
            </a:r>
          </a:p>
          <a:p>
            <a:pPr>
              <a:buNone/>
            </a:pPr>
            <a:r>
              <a:rPr lang="en-US" sz="3200" dirty="0" smtClean="0">
                <a:sym typeface="Wingdings"/>
              </a:rPr>
              <a:t>[0             cot(</a:t>
            </a:r>
            <a:r>
              <a:rPr lang="en-US" sz="3200" dirty="0" smtClean="0"/>
              <a:t>α/2)</a:t>
            </a:r>
            <a:r>
              <a:rPr lang="en-US" sz="3200" dirty="0" smtClean="0">
                <a:sym typeface="Wingdings"/>
              </a:rPr>
              <a:t>    0         0]</a:t>
            </a:r>
          </a:p>
          <a:p>
            <a:pPr>
              <a:buFont typeface="Wingdings" charset="0"/>
              <a:buNone/>
            </a:pPr>
            <a:r>
              <a:rPr lang="en-US" sz="3200" dirty="0" smtClean="0">
                <a:sym typeface="Wingdings"/>
              </a:rPr>
              <a:t>[0                0      (</a:t>
            </a:r>
            <a:r>
              <a:rPr lang="en-US" sz="3200" dirty="0" err="1" smtClean="0">
                <a:sym typeface="Wingdings"/>
              </a:rPr>
              <a:t>f+n</a:t>
            </a:r>
            <a:r>
              <a:rPr lang="en-US" sz="3200" dirty="0" smtClean="0">
                <a:sym typeface="Wingdings"/>
              </a:rPr>
              <a:t>)/(f-n)  -1]</a:t>
            </a:r>
          </a:p>
          <a:p>
            <a:pPr>
              <a:buFont typeface="Wingdings" charset="0"/>
              <a:buNone/>
            </a:pPr>
            <a:r>
              <a:rPr lang="en-US" sz="3200" dirty="0" smtClean="0">
                <a:sym typeface="Wingdings"/>
              </a:rPr>
              <a:t>[0                0        2fn/(f-n)   0</a:t>
            </a:r>
            <a:r>
              <a:rPr lang="en-US" sz="2800" dirty="0" smtClean="0">
                <a:sym typeface="Wingdings"/>
              </a:rPr>
              <a:t>]</a:t>
            </a:r>
          </a:p>
          <a:p>
            <a:pPr>
              <a:buFont typeface="Wingdings" charset="0"/>
              <a:buNone/>
            </a:pPr>
            <a:endParaRPr lang="en-US" sz="2800" dirty="0" smtClean="0">
              <a:sym typeface="Wingding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070" y="2524668"/>
            <a:ext cx="57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96122" y="2153819"/>
            <a:ext cx="64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f=10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7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an example</a:t>
            </a:r>
            <a:endParaRPr lang="en-US" dirty="0"/>
          </a:p>
        </p:txBody>
      </p:sp>
      <p:pic>
        <p:nvPicPr>
          <p:cNvPr id="9" name="Picture 8" descr="img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4" y="2153819"/>
            <a:ext cx="2690214" cy="2130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648" y="2787135"/>
            <a:ext cx="70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α=90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r>
              <a:rPr lang="en-US" dirty="0" smtClean="0"/>
              <a:t>Input parameters: (α, n, f) = (90, 5, 10)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44233" y="2709253"/>
            <a:ext cx="3431368" cy="22606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5128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5128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200" dirty="0" smtClean="0">
                <a:sym typeface="Wingdings"/>
              </a:rPr>
              <a:t>[1    0    0     0]</a:t>
            </a:r>
          </a:p>
          <a:p>
            <a:pPr>
              <a:buNone/>
            </a:pPr>
            <a:r>
              <a:rPr lang="en-US" sz="3200" dirty="0" smtClean="0">
                <a:sym typeface="Wingdings"/>
              </a:rPr>
              <a:t>[0    1    0     0]</a:t>
            </a:r>
          </a:p>
          <a:p>
            <a:pPr>
              <a:buFont typeface="Wingdings" charset="0"/>
              <a:buNone/>
            </a:pPr>
            <a:r>
              <a:rPr lang="en-US" sz="3200" dirty="0" smtClean="0">
                <a:sym typeface="Wingdings"/>
              </a:rPr>
              <a:t>[0    0    3    -1]</a:t>
            </a:r>
          </a:p>
          <a:p>
            <a:pPr>
              <a:buFont typeface="Wingdings" charset="0"/>
              <a:buNone/>
            </a:pPr>
            <a:r>
              <a:rPr lang="en-US" sz="3200" dirty="0" smtClean="0">
                <a:sym typeface="Wingdings"/>
              </a:rPr>
              <a:t>[0    0   20   0</a:t>
            </a:r>
            <a:r>
              <a:rPr lang="en-US" sz="2800" dirty="0" smtClean="0">
                <a:sym typeface="Wingdings"/>
              </a:rPr>
              <a:t>]</a:t>
            </a:r>
          </a:p>
          <a:p>
            <a:pPr>
              <a:buFont typeface="Wingdings" charset="0"/>
              <a:buNone/>
            </a:pPr>
            <a:endParaRPr lang="en-US" sz="2800" dirty="0" smtClean="0">
              <a:sym typeface="Wingding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070" y="2524668"/>
            <a:ext cx="57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96122" y="2153819"/>
            <a:ext cx="64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f=10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an example</a:t>
            </a:r>
            <a:endParaRPr lang="en-US" dirty="0"/>
          </a:p>
        </p:txBody>
      </p:sp>
      <p:pic>
        <p:nvPicPr>
          <p:cNvPr id="9" name="Picture 8" descr="img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4" y="2153819"/>
            <a:ext cx="2690214" cy="2130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648" y="2787135"/>
            <a:ext cx="70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α=90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r>
              <a:rPr lang="en-US" dirty="0" smtClean="0"/>
              <a:t>Input parameters: (α, n, f) = (90, 5, 10)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44233" y="2709253"/>
            <a:ext cx="3431368" cy="22606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5128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5128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200" dirty="0" smtClean="0">
                <a:sym typeface="Wingdings"/>
              </a:rPr>
              <a:t>[1    0    0     0]</a:t>
            </a:r>
          </a:p>
          <a:p>
            <a:pPr>
              <a:buNone/>
            </a:pPr>
            <a:r>
              <a:rPr lang="en-US" sz="3200" dirty="0" smtClean="0">
                <a:sym typeface="Wingdings"/>
              </a:rPr>
              <a:t>[0    1    0     0]</a:t>
            </a:r>
          </a:p>
          <a:p>
            <a:pPr>
              <a:buFont typeface="Wingdings" charset="0"/>
              <a:buNone/>
            </a:pPr>
            <a:r>
              <a:rPr lang="en-US" sz="3200" dirty="0" smtClean="0">
                <a:sym typeface="Wingdings"/>
              </a:rPr>
              <a:t>[0    0    3    -1]</a:t>
            </a:r>
          </a:p>
          <a:p>
            <a:pPr>
              <a:buFont typeface="Wingdings" charset="0"/>
              <a:buNone/>
            </a:pPr>
            <a:r>
              <a:rPr lang="en-US" sz="3200" dirty="0" smtClean="0">
                <a:sym typeface="Wingdings"/>
              </a:rPr>
              <a:t>[0    0   20   0</a:t>
            </a:r>
            <a:r>
              <a:rPr lang="en-US" sz="2800" dirty="0" smtClean="0">
                <a:sym typeface="Wingdings"/>
              </a:rPr>
              <a:t>]</a:t>
            </a:r>
          </a:p>
          <a:p>
            <a:pPr>
              <a:buFont typeface="Wingdings" charset="0"/>
              <a:buNone/>
            </a:pPr>
            <a:endParaRPr lang="en-US" sz="2800" dirty="0" smtClean="0">
              <a:sym typeface="Wingding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070" y="2524668"/>
            <a:ext cx="57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96122" y="2153819"/>
            <a:ext cx="64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=10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54070" y="4578403"/>
            <a:ext cx="2887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Let’s multiply some points:</a:t>
            </a:r>
          </a:p>
          <a:p>
            <a:r>
              <a:rPr lang="en-US" dirty="0" smtClean="0"/>
              <a:t>(0,7,-6,1)</a:t>
            </a:r>
          </a:p>
          <a:p>
            <a:r>
              <a:rPr lang="en-US" dirty="0" smtClean="0"/>
              <a:t>(0,7,-8,1)</a:t>
            </a:r>
          </a:p>
        </p:txBody>
      </p:sp>
    </p:spTree>
    <p:extLst>
      <p:ext uri="{BB962C8B-B14F-4D97-AF65-F5344CB8AC3E}">
        <p14:creationId xmlns:p14="http://schemas.microsoft.com/office/powerpoint/2010/main" val="197283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an example</a:t>
            </a:r>
            <a:endParaRPr lang="en-US" dirty="0"/>
          </a:p>
        </p:txBody>
      </p:sp>
      <p:pic>
        <p:nvPicPr>
          <p:cNvPr id="9" name="Picture 8" descr="img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4" y="2153819"/>
            <a:ext cx="2690214" cy="2130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648" y="2787135"/>
            <a:ext cx="70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α=90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r>
              <a:rPr lang="en-US" dirty="0" smtClean="0"/>
              <a:t>Input parameters: (α, n, f) = (90, 5, 10)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44233" y="2709253"/>
            <a:ext cx="3431368" cy="22606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5128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5128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200" dirty="0" smtClean="0">
                <a:sym typeface="Wingdings"/>
              </a:rPr>
              <a:t>[1    0    0     0]</a:t>
            </a:r>
          </a:p>
          <a:p>
            <a:pPr>
              <a:buNone/>
            </a:pPr>
            <a:r>
              <a:rPr lang="en-US" sz="3200" dirty="0" smtClean="0">
                <a:sym typeface="Wingdings"/>
              </a:rPr>
              <a:t>[0    1    0     0]</a:t>
            </a:r>
          </a:p>
          <a:p>
            <a:pPr>
              <a:buFont typeface="Wingdings" charset="0"/>
              <a:buNone/>
            </a:pPr>
            <a:r>
              <a:rPr lang="en-US" sz="3200" dirty="0" smtClean="0">
                <a:sym typeface="Wingdings"/>
              </a:rPr>
              <a:t>[0    0    3    -1]</a:t>
            </a:r>
          </a:p>
          <a:p>
            <a:pPr>
              <a:buFont typeface="Wingdings" charset="0"/>
              <a:buNone/>
            </a:pPr>
            <a:r>
              <a:rPr lang="en-US" sz="3200" dirty="0" smtClean="0">
                <a:sym typeface="Wingdings"/>
              </a:rPr>
              <a:t>[0    0   20   0</a:t>
            </a:r>
            <a:r>
              <a:rPr lang="en-US" sz="2800" dirty="0" smtClean="0">
                <a:sym typeface="Wingdings"/>
              </a:rPr>
              <a:t>]</a:t>
            </a:r>
          </a:p>
          <a:p>
            <a:pPr>
              <a:buFont typeface="Wingdings" charset="0"/>
              <a:buNone/>
            </a:pPr>
            <a:endParaRPr lang="en-US" sz="2800" dirty="0" smtClean="0">
              <a:sym typeface="Wingding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070" y="2524668"/>
            <a:ext cx="57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96122" y="2153819"/>
            <a:ext cx="64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=10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1603" y="5179073"/>
            <a:ext cx="3820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Let’s multiply some points:</a:t>
            </a:r>
          </a:p>
          <a:p>
            <a:r>
              <a:rPr lang="en-US" dirty="0" smtClean="0"/>
              <a:t>(0,7,-6,1) = (0,7,2,6) = (0, 1.16, 0.33)</a:t>
            </a:r>
          </a:p>
          <a:p>
            <a:r>
              <a:rPr lang="en-US" dirty="0" smtClean="0"/>
              <a:t>(0,7,-8,1) = (0,7,-4,8) =  (0, 0.88, -0.5)</a:t>
            </a:r>
          </a:p>
        </p:txBody>
      </p:sp>
    </p:spTree>
    <p:extLst>
      <p:ext uri="{BB962C8B-B14F-4D97-AF65-F5344CB8AC3E}">
        <p14:creationId xmlns:p14="http://schemas.microsoft.com/office/powerpoint/2010/main" val="3076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an example</a:t>
            </a:r>
            <a:endParaRPr lang="en-US" dirty="0"/>
          </a:p>
        </p:txBody>
      </p:sp>
      <p:pic>
        <p:nvPicPr>
          <p:cNvPr id="9" name="Picture 8" descr="img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4" y="2153819"/>
            <a:ext cx="2690214" cy="2130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648" y="2787135"/>
            <a:ext cx="70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α=90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r>
              <a:rPr lang="en-US" dirty="0" smtClean="0"/>
              <a:t>Input parameters: (α, n, f) = (90, 5, 10)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44233" y="2709253"/>
            <a:ext cx="3431368" cy="22606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5128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5128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200" dirty="0" smtClean="0">
                <a:sym typeface="Wingdings"/>
              </a:rPr>
              <a:t>[1    0    0     0]</a:t>
            </a:r>
          </a:p>
          <a:p>
            <a:pPr>
              <a:buNone/>
            </a:pPr>
            <a:r>
              <a:rPr lang="en-US" sz="3200" dirty="0" smtClean="0">
                <a:sym typeface="Wingdings"/>
              </a:rPr>
              <a:t>[0    1    0     0]</a:t>
            </a:r>
          </a:p>
          <a:p>
            <a:pPr>
              <a:buFont typeface="Wingdings" charset="0"/>
              <a:buNone/>
            </a:pPr>
            <a:r>
              <a:rPr lang="en-US" sz="3200" dirty="0" smtClean="0">
                <a:sym typeface="Wingdings"/>
              </a:rPr>
              <a:t>[0    0    3    -1]</a:t>
            </a:r>
          </a:p>
          <a:p>
            <a:pPr>
              <a:buFont typeface="Wingdings" charset="0"/>
              <a:buNone/>
            </a:pPr>
            <a:r>
              <a:rPr lang="en-US" sz="3200" dirty="0" smtClean="0">
                <a:sym typeface="Wingdings"/>
              </a:rPr>
              <a:t>[0    0   20   0</a:t>
            </a:r>
            <a:r>
              <a:rPr lang="en-US" sz="2800" dirty="0" smtClean="0">
                <a:sym typeface="Wingdings"/>
              </a:rPr>
              <a:t>]</a:t>
            </a:r>
          </a:p>
          <a:p>
            <a:pPr>
              <a:buFont typeface="Wingdings" charset="0"/>
              <a:buNone/>
            </a:pPr>
            <a:endParaRPr lang="en-US" sz="2800" dirty="0" smtClean="0">
              <a:sym typeface="Wingding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070" y="2524668"/>
            <a:ext cx="57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96122" y="2153819"/>
            <a:ext cx="64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=10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654" y="4764670"/>
            <a:ext cx="47201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points:</a:t>
            </a:r>
          </a:p>
          <a:p>
            <a:r>
              <a:rPr lang="en-US" dirty="0" smtClean="0"/>
              <a:t>(0,7,-4,1) = (0,7,8,4) = (0, 1.75, </a:t>
            </a:r>
            <a:r>
              <a:rPr lang="en-US" dirty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(0,7,-5,1) = (0,7,5,5) = (0, 1.4, 1)</a:t>
            </a:r>
          </a:p>
          <a:p>
            <a:r>
              <a:rPr lang="en-US" dirty="0" smtClean="0"/>
              <a:t>(0,7,-6,1) = </a:t>
            </a:r>
            <a:r>
              <a:rPr lang="en-US" dirty="0"/>
              <a:t>(</a:t>
            </a:r>
            <a:r>
              <a:rPr lang="en-US" dirty="0" smtClean="0"/>
              <a:t>0,7,2,6</a:t>
            </a:r>
            <a:r>
              <a:rPr lang="en-US" dirty="0"/>
              <a:t>) = (0, 1.16, </a:t>
            </a:r>
            <a:r>
              <a:rPr lang="en-US" dirty="0" smtClean="0"/>
              <a:t>0.33)</a:t>
            </a:r>
          </a:p>
          <a:p>
            <a:r>
              <a:rPr lang="en-US" dirty="0" smtClean="0"/>
              <a:t>(0,7,-8,1) </a:t>
            </a:r>
            <a:r>
              <a:rPr lang="en-US" dirty="0"/>
              <a:t>= (0,7</a:t>
            </a:r>
            <a:r>
              <a:rPr lang="en-US" dirty="0" smtClean="0"/>
              <a:t>,-4,8</a:t>
            </a:r>
            <a:r>
              <a:rPr lang="en-US" dirty="0"/>
              <a:t>) =  (0, 0.88, </a:t>
            </a:r>
            <a:r>
              <a:rPr lang="en-US" dirty="0" smtClean="0"/>
              <a:t>-0.5)</a:t>
            </a:r>
          </a:p>
          <a:p>
            <a:r>
              <a:rPr lang="en-US" dirty="0" smtClean="0"/>
              <a:t>(0,7,-10,1) = (0,7,-10,10) = (0, 0.7, -1)</a:t>
            </a:r>
          </a:p>
          <a:p>
            <a:r>
              <a:rPr lang="en-US" dirty="0" smtClean="0"/>
              <a:t>(0,7,-11,1) = (0,7,-13,11) = (0, .63, -1.18)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4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Transformation</a:t>
            </a:r>
            <a:endParaRPr lang="en-US" dirty="0"/>
          </a:p>
        </p:txBody>
      </p:sp>
      <p:pic>
        <p:nvPicPr>
          <p:cNvPr id="4" name="Picture 3" descr="img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4" y="2373233"/>
            <a:ext cx="4082970" cy="323308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530690" y="3977154"/>
            <a:ext cx="768856" cy="6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482287" y="2373234"/>
            <a:ext cx="3211165" cy="3233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00054" y="5606314"/>
            <a:ext cx="90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 = +1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42458" y="5606314"/>
            <a:ext cx="82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 = -1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76766" y="5421648"/>
            <a:ext cx="7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 = -1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66845" y="2034325"/>
            <a:ext cx="83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 = +1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20956" y="5912381"/>
            <a:ext cx="719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viewing </a:t>
            </a:r>
            <a:r>
              <a:rPr lang="en-US" dirty="0" smtClean="0"/>
              <a:t>transformation </a:t>
            </a:r>
            <a:r>
              <a:rPr lang="en-US" dirty="0"/>
              <a:t>is not a combination of simple translations, rotations, scales or shears: </a:t>
            </a:r>
            <a:r>
              <a:rPr lang="en-US" dirty="0" smtClean="0"/>
              <a:t>it is </a:t>
            </a:r>
            <a:r>
              <a:rPr lang="en-US" dirty="0"/>
              <a:t>more complex.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998280" y="2403657"/>
            <a:ext cx="6695172" cy="3202657"/>
            <a:chOff x="1998280" y="2403657"/>
            <a:chExt cx="6695172" cy="3202657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998280" y="2403657"/>
              <a:ext cx="3459707" cy="114499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0" idx="3"/>
            </p:cNvCxnSpPr>
            <p:nvPr/>
          </p:nvCxnSpPr>
          <p:spPr>
            <a:xfrm>
              <a:off x="1998280" y="4538537"/>
              <a:ext cx="3459707" cy="106777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576362" y="2403657"/>
              <a:ext cx="5117090" cy="41658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510997" y="5201574"/>
              <a:ext cx="5182455" cy="40474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2502519" y="3763437"/>
            <a:ext cx="765696" cy="70973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apezoid 26"/>
          <p:cNvSpPr/>
          <p:nvPr/>
        </p:nvSpPr>
        <p:spPr>
          <a:xfrm rot="5400000">
            <a:off x="6223990" y="3369971"/>
            <a:ext cx="2284912" cy="1609899"/>
          </a:xfrm>
          <a:prstGeom prst="trapezoid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Transformation</a:t>
            </a:r>
            <a:endParaRPr lang="en-US" dirty="0"/>
          </a:p>
        </p:txBody>
      </p:sp>
      <p:pic>
        <p:nvPicPr>
          <p:cNvPr id="4" name="Picture 3" descr="img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4" y="1535033"/>
            <a:ext cx="4082970" cy="32330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82287" y="1535034"/>
            <a:ext cx="3211165" cy="3233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00054" y="4768114"/>
            <a:ext cx="90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 = +1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75610" y="4768114"/>
            <a:ext cx="82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 = -1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76766" y="1433191"/>
            <a:ext cx="83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 = +1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81987" y="4463314"/>
            <a:ext cx="7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-1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659467" y="2362205"/>
            <a:ext cx="93133" cy="677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955806" y="2345265"/>
            <a:ext cx="93133" cy="677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286013" y="2345259"/>
            <a:ext cx="93133" cy="677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78697" y="2319852"/>
            <a:ext cx="93133" cy="677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496782" y="2311379"/>
            <a:ext cx="93133" cy="677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767720" y="2319840"/>
            <a:ext cx="93133" cy="677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752600" y="43934"/>
            <a:ext cx="2792968" cy="2275918"/>
            <a:chOff x="1752600" y="43934"/>
            <a:chExt cx="2792968" cy="2275918"/>
          </a:xfrm>
        </p:grpSpPr>
        <p:grpSp>
          <p:nvGrpSpPr>
            <p:cNvPr id="12" name="Group 11"/>
            <p:cNvGrpSpPr/>
            <p:nvPr/>
          </p:nvGrpSpPr>
          <p:grpSpPr>
            <a:xfrm>
              <a:off x="1752600" y="101596"/>
              <a:ext cx="1608720" cy="2218256"/>
              <a:chOff x="1752600" y="101596"/>
              <a:chExt cx="1608720" cy="2218256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149707" y="101596"/>
                <a:ext cx="211613" cy="2540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Arrow Connector 5"/>
              <p:cNvCxnSpPr>
                <a:stCxn id="27" idx="3"/>
              </p:cNvCxnSpPr>
              <p:nvPr/>
            </p:nvCxnSpPr>
            <p:spPr>
              <a:xfrm flipH="1">
                <a:off x="1752600" y="318405"/>
                <a:ext cx="1428097" cy="20014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3383471" y="43934"/>
              <a:ext cx="1162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(0,1.75, </a:t>
              </a:r>
              <a:r>
                <a:rPr lang="en-US" dirty="0"/>
                <a:t>2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71831" y="1468024"/>
            <a:ext cx="5563781" cy="885694"/>
            <a:chOff x="474165" y="980163"/>
            <a:chExt cx="5563781" cy="885694"/>
          </a:xfrm>
        </p:grpSpPr>
        <p:grpSp>
          <p:nvGrpSpPr>
            <p:cNvPr id="31" name="Group 30"/>
            <p:cNvGrpSpPr/>
            <p:nvPr/>
          </p:nvGrpSpPr>
          <p:grpSpPr>
            <a:xfrm>
              <a:off x="474165" y="1314662"/>
              <a:ext cx="4232996" cy="551195"/>
              <a:chOff x="474165" y="1314662"/>
              <a:chExt cx="4232996" cy="551195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4495548" y="1314662"/>
                <a:ext cx="211613" cy="2540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/>
              <p:cNvCxnSpPr>
                <a:stCxn id="33" idx="3"/>
                <a:endCxn id="24" idx="6"/>
              </p:cNvCxnSpPr>
              <p:nvPr/>
            </p:nvCxnSpPr>
            <p:spPr>
              <a:xfrm rot="5400000">
                <a:off x="2333158" y="-327523"/>
                <a:ext cx="334387" cy="405237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4595875" y="980163"/>
              <a:ext cx="1442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(0,0.88,-0.5)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543349" y="1834666"/>
            <a:ext cx="5565309" cy="578333"/>
            <a:chOff x="893283" y="1194405"/>
            <a:chExt cx="5565309" cy="578333"/>
          </a:xfrm>
        </p:grpSpPr>
        <p:grpSp>
          <p:nvGrpSpPr>
            <p:cNvPr id="38" name="Group 37"/>
            <p:cNvGrpSpPr/>
            <p:nvPr/>
          </p:nvGrpSpPr>
          <p:grpSpPr>
            <a:xfrm>
              <a:off x="893283" y="1518731"/>
              <a:ext cx="5222699" cy="254007"/>
              <a:chOff x="893283" y="1518731"/>
              <a:chExt cx="5222699" cy="254007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5904369" y="1518731"/>
                <a:ext cx="211613" cy="2540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Arrow Connector 40"/>
              <p:cNvCxnSpPr>
                <a:stCxn id="40" idx="3"/>
                <a:endCxn id="28" idx="4"/>
              </p:cNvCxnSpPr>
              <p:nvPr/>
            </p:nvCxnSpPr>
            <p:spPr>
              <a:xfrm flipH="1">
                <a:off x="893283" y="1735540"/>
                <a:ext cx="5042076" cy="331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5350146" y="1194405"/>
              <a:ext cx="1108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(0,0.7,-1)</a:t>
              </a:r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847214" y="2377655"/>
            <a:ext cx="5297382" cy="741424"/>
            <a:chOff x="1044748" y="1584994"/>
            <a:chExt cx="5297382" cy="741424"/>
          </a:xfrm>
        </p:grpSpPr>
        <p:grpSp>
          <p:nvGrpSpPr>
            <p:cNvPr id="46" name="Group 45"/>
            <p:cNvGrpSpPr/>
            <p:nvPr/>
          </p:nvGrpSpPr>
          <p:grpSpPr>
            <a:xfrm>
              <a:off x="1044748" y="1584994"/>
              <a:ext cx="5177040" cy="372092"/>
              <a:chOff x="1044748" y="1584994"/>
              <a:chExt cx="5177040" cy="372092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010175" y="1703079"/>
                <a:ext cx="211613" cy="2540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Arrow Connector 48"/>
              <p:cNvCxnSpPr>
                <a:stCxn id="48" idx="3"/>
                <a:endCxn id="29" idx="5"/>
              </p:cNvCxnSpPr>
              <p:nvPr/>
            </p:nvCxnSpPr>
            <p:spPr>
              <a:xfrm flipH="1" flipV="1">
                <a:off x="1044748" y="1584994"/>
                <a:ext cx="4996417" cy="33489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4797830" y="1957086"/>
              <a:ext cx="1544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(0,0.63,-1.18)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048939" y="318405"/>
            <a:ext cx="3970645" cy="2001447"/>
            <a:chOff x="1896539" y="166005"/>
            <a:chExt cx="3970645" cy="2001447"/>
          </a:xfrm>
        </p:grpSpPr>
        <p:grpSp>
          <p:nvGrpSpPr>
            <p:cNvPr id="53" name="Group 52"/>
            <p:cNvGrpSpPr/>
            <p:nvPr/>
          </p:nvGrpSpPr>
          <p:grpSpPr>
            <a:xfrm>
              <a:off x="1896539" y="594076"/>
              <a:ext cx="3572787" cy="1573376"/>
              <a:chOff x="1896539" y="594076"/>
              <a:chExt cx="3572787" cy="1573376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5257713" y="594076"/>
                <a:ext cx="211613" cy="2540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Arrow Connector 55"/>
              <p:cNvCxnSpPr>
                <a:stCxn id="55" idx="3"/>
              </p:cNvCxnSpPr>
              <p:nvPr/>
            </p:nvCxnSpPr>
            <p:spPr>
              <a:xfrm flipH="1">
                <a:off x="1896539" y="810885"/>
                <a:ext cx="3392164" cy="13565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/>
            <p:cNvSpPr txBox="1"/>
            <p:nvPr/>
          </p:nvSpPr>
          <p:spPr>
            <a:xfrm>
              <a:off x="4832451" y="166005"/>
              <a:ext cx="1034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(0,1.4, 1)</a:t>
              </a:r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379146" y="954128"/>
            <a:ext cx="5589168" cy="1421673"/>
            <a:chOff x="1901546" y="753008"/>
            <a:chExt cx="5589168" cy="1421673"/>
          </a:xfrm>
        </p:grpSpPr>
        <p:grpSp>
          <p:nvGrpSpPr>
            <p:cNvPr id="59" name="Group 58"/>
            <p:cNvGrpSpPr/>
            <p:nvPr/>
          </p:nvGrpSpPr>
          <p:grpSpPr>
            <a:xfrm>
              <a:off x="1901546" y="886888"/>
              <a:ext cx="4222026" cy="1287793"/>
              <a:chOff x="1901546" y="886888"/>
              <a:chExt cx="4222026" cy="1287793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5911959" y="886888"/>
                <a:ext cx="211613" cy="2540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Arrow Connector 61"/>
              <p:cNvCxnSpPr>
                <a:stCxn id="61" idx="3"/>
              </p:cNvCxnSpPr>
              <p:nvPr/>
            </p:nvCxnSpPr>
            <p:spPr>
              <a:xfrm flipH="1">
                <a:off x="1901546" y="1103697"/>
                <a:ext cx="4041403" cy="10709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/>
            <p:cNvSpPr txBox="1"/>
            <p:nvPr/>
          </p:nvSpPr>
          <p:spPr>
            <a:xfrm>
              <a:off x="6023283" y="753008"/>
              <a:ext cx="1467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(0,1.16, 0.33)</a:t>
              </a:r>
              <a:endParaRPr lang="en-US" dirty="0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563208" y="5693760"/>
            <a:ext cx="278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Note there is a non-linear relationship in W (“Z”).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64654" y="4764670"/>
            <a:ext cx="47201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points:</a:t>
            </a:r>
          </a:p>
          <a:p>
            <a:r>
              <a:rPr lang="en-US" dirty="0" smtClean="0"/>
              <a:t>(0,7,-4,1) = (0,7,8,4) = (0, 1.75, </a:t>
            </a:r>
            <a:r>
              <a:rPr lang="en-US" dirty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(0,7,-5,1) = (0,7,5,5) = (0, 1.4, 1)</a:t>
            </a:r>
          </a:p>
          <a:p>
            <a:r>
              <a:rPr lang="en-US" dirty="0" smtClean="0"/>
              <a:t>(0,7,-6,1) = </a:t>
            </a:r>
            <a:r>
              <a:rPr lang="en-US" dirty="0"/>
              <a:t>(</a:t>
            </a:r>
            <a:r>
              <a:rPr lang="en-US" dirty="0" smtClean="0"/>
              <a:t>0,7,2,6</a:t>
            </a:r>
            <a:r>
              <a:rPr lang="en-US" dirty="0"/>
              <a:t>) = (0, 1.16, </a:t>
            </a:r>
            <a:r>
              <a:rPr lang="en-US" dirty="0" smtClean="0"/>
              <a:t>0.33)</a:t>
            </a:r>
          </a:p>
          <a:p>
            <a:r>
              <a:rPr lang="en-US" dirty="0" smtClean="0"/>
              <a:t>(0,7,-8,1) </a:t>
            </a:r>
            <a:r>
              <a:rPr lang="en-US" dirty="0"/>
              <a:t>= (0,7</a:t>
            </a:r>
            <a:r>
              <a:rPr lang="en-US" dirty="0" smtClean="0"/>
              <a:t>,-4,8</a:t>
            </a:r>
            <a:r>
              <a:rPr lang="en-US" dirty="0"/>
              <a:t>) =  (0, 0.88, </a:t>
            </a:r>
            <a:r>
              <a:rPr lang="en-US" dirty="0" smtClean="0"/>
              <a:t>-0.5)</a:t>
            </a:r>
          </a:p>
          <a:p>
            <a:r>
              <a:rPr lang="en-US" dirty="0" smtClean="0"/>
              <a:t>(0,7,-10,1) = (0,7,-10,10) = (0, 0.7, -1)</a:t>
            </a:r>
          </a:p>
          <a:p>
            <a:r>
              <a:rPr lang="en-US" dirty="0" smtClean="0"/>
              <a:t>(0,7,-11,1) = (0,7,-13,11) = (0, .63, -1.18)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2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Concepts coming: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Spaces</a:t>
            </a:r>
          </a:p>
          <a:p>
            <a:pPr lvl="1"/>
            <a:r>
              <a:rPr lang="en-US" dirty="0" smtClean="0"/>
              <a:t>Basis</a:t>
            </a:r>
          </a:p>
          <a:p>
            <a:pPr lvl="1"/>
            <a:r>
              <a:rPr lang="en-US" dirty="0" smtClean="0"/>
              <a:t>Coordinates</a:t>
            </a:r>
          </a:p>
          <a:p>
            <a:pPr lvl="1"/>
            <a:r>
              <a:rPr lang="en-US" dirty="0" smtClean="0"/>
              <a:t>Frames</a:t>
            </a:r>
          </a:p>
          <a:p>
            <a:pPr lvl="1"/>
            <a:r>
              <a:rPr lang="en-US" dirty="0" smtClean="0"/>
              <a:t>Matrices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53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5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80885" cy="990600"/>
          </a:xfrm>
        </p:spPr>
        <p:txBody>
          <a:bodyPr/>
          <a:lstStyle/>
          <a:p>
            <a:r>
              <a:rPr lang="en-US" dirty="0" smtClean="0"/>
              <a:t>How do we transform?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6178" y="1600200"/>
            <a:ext cx="4354482" cy="4495800"/>
          </a:xfrm>
        </p:spPr>
        <p:txBody>
          <a:bodyPr/>
          <a:lstStyle/>
          <a:p>
            <a:r>
              <a:rPr lang="en-US" sz="2800" dirty="0" smtClean="0"/>
              <a:t>For a camera C,</a:t>
            </a:r>
          </a:p>
          <a:p>
            <a:pPr lvl="1"/>
            <a:r>
              <a:rPr lang="en-US" sz="2400" dirty="0" smtClean="0"/>
              <a:t>Calculate Camera Frame</a:t>
            </a:r>
          </a:p>
          <a:p>
            <a:pPr lvl="1"/>
            <a:r>
              <a:rPr lang="en-US" sz="2400" dirty="0" smtClean="0"/>
              <a:t>From Camera Frame, calculate Camera Transform</a:t>
            </a:r>
          </a:p>
          <a:p>
            <a:pPr lvl="1"/>
            <a:r>
              <a:rPr lang="en-US" sz="2400" dirty="0" smtClean="0"/>
              <a:t>Calculate View Transform</a:t>
            </a:r>
          </a:p>
          <a:p>
            <a:pPr lvl="1"/>
            <a:r>
              <a:rPr lang="en-US" sz="2400" dirty="0" smtClean="0"/>
              <a:t>Calculate Device Transform</a:t>
            </a:r>
          </a:p>
          <a:p>
            <a:pPr lvl="1"/>
            <a:r>
              <a:rPr lang="en-US" sz="2400" dirty="0" smtClean="0"/>
              <a:t>Compose 3 Matrices into 1 Matrix (M)</a:t>
            </a:r>
          </a:p>
          <a:p>
            <a:r>
              <a:rPr lang="en-US" sz="2800" dirty="0" smtClean="0"/>
              <a:t>For each triangle T, apply M to each vertex of T, then apply </a:t>
            </a:r>
            <a:r>
              <a:rPr lang="en-US" sz="2800" dirty="0" err="1" smtClean="0"/>
              <a:t>rasterization</a:t>
            </a:r>
            <a:r>
              <a:rPr lang="en-US" sz="2800" dirty="0" smtClean="0"/>
              <a:t>/</a:t>
            </a:r>
            <a:r>
              <a:rPr lang="en-US" sz="2800" dirty="0" err="1" smtClean="0"/>
              <a:t>zbuffer</a:t>
            </a:r>
            <a:endParaRPr lang="en-US" sz="2800" dirty="0"/>
          </a:p>
        </p:txBody>
      </p:sp>
      <p:pic>
        <p:nvPicPr>
          <p:cNvPr id="4" name="Picture 3" descr="Picture 3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653" y="1600200"/>
            <a:ext cx="4245663" cy="275578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9195" y="4263253"/>
            <a:ext cx="3090610" cy="240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555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0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76" y="147537"/>
            <a:ext cx="8153400" cy="990600"/>
          </a:xfrm>
        </p:spPr>
        <p:txBody>
          <a:bodyPr/>
          <a:lstStyle/>
          <a:p>
            <a:r>
              <a:rPr lang="en-US" dirty="0" smtClean="0"/>
              <a:t>Project #1E (6%), </a:t>
            </a:r>
            <a:br>
              <a:rPr lang="en-US" dirty="0" smtClean="0"/>
            </a:br>
            <a:r>
              <a:rPr lang="en-US" dirty="0" smtClean="0"/>
              <a:t>Due </a:t>
            </a:r>
            <a:r>
              <a:rPr lang="en-US" dirty="0" smtClean="0"/>
              <a:t>Tues April 27th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605" y="1600200"/>
            <a:ext cx="3730759" cy="4495800"/>
          </a:xfrm>
        </p:spPr>
        <p:txBody>
          <a:bodyPr/>
          <a:lstStyle/>
          <a:p>
            <a:r>
              <a:rPr lang="en-US" sz="2400" dirty="0" smtClean="0"/>
              <a:t>Goal: add arbitrary camera positions</a:t>
            </a:r>
          </a:p>
          <a:p>
            <a:r>
              <a:rPr lang="en-US" sz="2400" dirty="0" smtClean="0"/>
              <a:t>Extend your project1D code</a:t>
            </a:r>
          </a:p>
          <a:p>
            <a:r>
              <a:rPr lang="en-US" sz="2400" dirty="0" smtClean="0"/>
              <a:t>New: proj1e_geometry.vtk </a:t>
            </a:r>
            <a:r>
              <a:rPr lang="en-US" sz="2400" dirty="0"/>
              <a:t>available on web </a:t>
            </a:r>
            <a:r>
              <a:rPr lang="en-US" sz="2400" dirty="0" smtClean="0"/>
              <a:t>(9MB), “reader1e.cxx”</a:t>
            </a:r>
            <a:r>
              <a:rPr lang="en-US" sz="2400" dirty="0"/>
              <a:t>.</a:t>
            </a:r>
            <a:endParaRPr lang="en-US" sz="2400" dirty="0" smtClean="0"/>
          </a:p>
          <a:p>
            <a:r>
              <a:rPr lang="en-US" sz="2400" dirty="0" smtClean="0"/>
              <a:t>New: </a:t>
            </a:r>
            <a:r>
              <a:rPr lang="en-US" sz="2400" dirty="0" err="1" smtClean="0"/>
              <a:t>Matrix.cxx</a:t>
            </a:r>
            <a:r>
              <a:rPr lang="en-US" sz="2400" dirty="0" smtClean="0"/>
              <a:t>, </a:t>
            </a:r>
            <a:r>
              <a:rPr lang="en-US" sz="2400" dirty="0" err="1" smtClean="0"/>
              <a:t>Camera.cxx</a:t>
            </a:r>
            <a:endParaRPr lang="en-US" sz="2400" dirty="0" smtClean="0"/>
          </a:p>
          <a:p>
            <a:r>
              <a:rPr lang="en-US" sz="2400" dirty="0"/>
              <a:t>No </a:t>
            </a:r>
            <a:r>
              <a:rPr lang="en-US" sz="2400" dirty="0" err="1"/>
              <a:t>Cmake</a:t>
            </a:r>
            <a:r>
              <a:rPr lang="en-US" sz="2400" dirty="0"/>
              <a:t>, </a:t>
            </a:r>
            <a:r>
              <a:rPr lang="en-US" sz="2400" dirty="0" smtClean="0"/>
              <a:t>project1E.cxx</a:t>
            </a:r>
            <a:endParaRPr lang="en-US" sz="2400" dirty="0"/>
          </a:p>
          <a:p>
            <a:endParaRPr lang="en-US" sz="2800" dirty="0" smtClean="0"/>
          </a:p>
        </p:txBody>
      </p:sp>
      <p:pic>
        <p:nvPicPr>
          <p:cNvPr id="5" name="Picture 4" descr="frame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20" y="4224378"/>
            <a:ext cx="2518972" cy="2518972"/>
          </a:xfrm>
          <a:prstGeom prst="rect">
            <a:avLst/>
          </a:prstGeom>
        </p:spPr>
      </p:pic>
      <p:pic>
        <p:nvPicPr>
          <p:cNvPr id="6" name="Picture 5" descr="frame2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28" y="4189102"/>
            <a:ext cx="2518972" cy="2518972"/>
          </a:xfrm>
          <a:prstGeom prst="rect">
            <a:avLst/>
          </a:prstGeom>
        </p:spPr>
      </p:pic>
      <p:pic>
        <p:nvPicPr>
          <p:cNvPr id="7" name="Picture 6" descr="frame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20" y="1543353"/>
            <a:ext cx="2518972" cy="2518972"/>
          </a:xfrm>
          <a:prstGeom prst="rect">
            <a:avLst/>
          </a:prstGeom>
        </p:spPr>
      </p:pic>
      <p:pic>
        <p:nvPicPr>
          <p:cNvPr id="8" name="Picture 7" descr="frame7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28" y="1560991"/>
            <a:ext cx="2518972" cy="25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#1E, expanded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Matrix.cxx</a:t>
            </a:r>
            <a:r>
              <a:rPr lang="en-US" dirty="0" smtClean="0"/>
              <a:t>: complete</a:t>
            </a:r>
          </a:p>
          <a:p>
            <a:r>
              <a:rPr lang="en-US" dirty="0" smtClean="0"/>
              <a:t>Methods: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6983" y="2911016"/>
            <a:ext cx="699568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Matrix</a:t>
            </a:r>
          </a:p>
          <a:p>
            <a:r>
              <a:rPr lang="en-US" dirty="0" smtClean="0"/>
              <a:t>{</a:t>
            </a:r>
          </a:p>
          <a:p>
            <a:r>
              <a:rPr lang="en-US" dirty="0" smtClean="0"/>
              <a:t>  public:</a:t>
            </a:r>
          </a:p>
          <a:p>
            <a:r>
              <a:rPr lang="en-US" dirty="0" smtClean="0"/>
              <a:t>    double          A[4][4];</a:t>
            </a:r>
          </a:p>
          <a:p>
            <a:endParaRPr lang="en-US" dirty="0" smtClean="0"/>
          </a:p>
          <a:p>
            <a:r>
              <a:rPr lang="en-US" dirty="0" smtClean="0"/>
              <a:t>    void            </a:t>
            </a:r>
            <a:r>
              <a:rPr lang="en-US" dirty="0" err="1" smtClean="0"/>
              <a:t>TransformPoint(const</a:t>
            </a:r>
            <a:r>
              <a:rPr lang="en-US" dirty="0" smtClean="0"/>
              <a:t> double *</a:t>
            </a:r>
            <a:r>
              <a:rPr lang="en-US" dirty="0" err="1" smtClean="0"/>
              <a:t>ptIn</a:t>
            </a:r>
            <a:r>
              <a:rPr lang="en-US" dirty="0" smtClean="0"/>
              <a:t>, double *</a:t>
            </a:r>
            <a:r>
              <a:rPr lang="en-US" dirty="0" err="1" smtClean="0"/>
              <a:t>ptOut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static Matrix   </a:t>
            </a:r>
            <a:r>
              <a:rPr lang="en-US" dirty="0" err="1" smtClean="0"/>
              <a:t>ComposeMatrices(const</a:t>
            </a:r>
            <a:r>
              <a:rPr lang="en-US" dirty="0" smtClean="0"/>
              <a:t> Matrix &amp;, const Matrix &amp;);</a:t>
            </a:r>
          </a:p>
          <a:p>
            <a:r>
              <a:rPr lang="en-US" dirty="0" smtClean="0"/>
              <a:t>    void            </a:t>
            </a:r>
            <a:r>
              <a:rPr lang="en-US" dirty="0" err="1" smtClean="0"/>
              <a:t>Print(ostream</a:t>
            </a:r>
            <a:r>
              <a:rPr lang="en-US" dirty="0" smtClean="0"/>
              <a:t> &amp;</a:t>
            </a:r>
            <a:r>
              <a:rPr lang="en-US" dirty="0" err="1" smtClean="0"/>
              <a:t>o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9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#1E, expanded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Camera.cxx</a:t>
            </a:r>
            <a:r>
              <a:rPr lang="en-US" dirty="0" smtClean="0"/>
              <a:t>: you work on this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678" y="2102859"/>
            <a:ext cx="7548736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Camera</a:t>
            </a:r>
          </a:p>
          <a:p>
            <a:r>
              <a:rPr lang="en-US" dirty="0" smtClean="0"/>
              <a:t>{</a:t>
            </a:r>
          </a:p>
          <a:p>
            <a:r>
              <a:rPr lang="en-US" dirty="0" smtClean="0"/>
              <a:t>  public:</a:t>
            </a:r>
          </a:p>
          <a:p>
            <a:r>
              <a:rPr lang="en-US" dirty="0" smtClean="0"/>
              <a:t>    double          near, far;</a:t>
            </a:r>
          </a:p>
          <a:p>
            <a:r>
              <a:rPr lang="en-US" dirty="0" smtClean="0"/>
              <a:t>    double          angle;</a:t>
            </a:r>
          </a:p>
          <a:p>
            <a:r>
              <a:rPr lang="en-US" dirty="0" smtClean="0"/>
              <a:t>    double          position[3];</a:t>
            </a:r>
          </a:p>
          <a:p>
            <a:r>
              <a:rPr lang="en-US" dirty="0" smtClean="0"/>
              <a:t>    double          focus[3];</a:t>
            </a:r>
          </a:p>
          <a:p>
            <a:r>
              <a:rPr lang="en-US" dirty="0" smtClean="0"/>
              <a:t>    double          up[3];</a:t>
            </a:r>
          </a:p>
          <a:p>
            <a:endParaRPr lang="en-US" dirty="0" smtClean="0"/>
          </a:p>
          <a:p>
            <a:r>
              <a:rPr lang="en-US" dirty="0" smtClean="0"/>
              <a:t>    Matrix          </a:t>
            </a:r>
            <a:r>
              <a:rPr lang="en-US" dirty="0" err="1" smtClean="0"/>
              <a:t>ViewTransform(void</a:t>
            </a:r>
            <a:r>
              <a:rPr lang="en-US" dirty="0" smtClean="0"/>
              <a:t>) {;};</a:t>
            </a:r>
          </a:p>
          <a:p>
            <a:r>
              <a:rPr lang="en-US" dirty="0" smtClean="0"/>
              <a:t>    Matrix          </a:t>
            </a:r>
            <a:r>
              <a:rPr lang="en-US" dirty="0" err="1" smtClean="0"/>
              <a:t>CameraTransform(void</a:t>
            </a:r>
            <a:r>
              <a:rPr lang="en-US" dirty="0" smtClean="0"/>
              <a:t>) {;};</a:t>
            </a:r>
          </a:p>
          <a:p>
            <a:r>
              <a:rPr lang="en-US" dirty="0" smtClean="0"/>
              <a:t>    Matrix          </a:t>
            </a:r>
            <a:r>
              <a:rPr lang="en-US" dirty="0" err="1" smtClean="0"/>
              <a:t>DeviceTransform(void</a:t>
            </a:r>
            <a:r>
              <a:rPr lang="en-US" dirty="0" smtClean="0"/>
              <a:t>) {;};</a:t>
            </a:r>
          </a:p>
          <a:p>
            <a:r>
              <a:rPr lang="en-US" dirty="0" smtClean="0"/>
              <a:t>    // Will probably need something for calculating Camera Frame as well</a:t>
            </a:r>
          </a:p>
          <a:p>
            <a:r>
              <a:rPr lang="en-US" dirty="0" smtClean="0"/>
              <a:t>};</a:t>
            </a:r>
          </a:p>
          <a:p>
            <a:endParaRPr lang="en-US" dirty="0" smtClean="0"/>
          </a:p>
          <a:p>
            <a:r>
              <a:rPr lang="en-US" dirty="0" smtClean="0"/>
              <a:t>Also: </a:t>
            </a:r>
            <a:r>
              <a:rPr lang="en-US" dirty="0" err="1" smtClean="0"/>
              <a:t>GetCamera</a:t>
            </a:r>
            <a:r>
              <a:rPr lang="en-US" dirty="0" smtClean="0"/>
              <a:t>(</a:t>
            </a:r>
            <a:r>
              <a:rPr lang="en-US" dirty="0" err="1" smtClean="0"/>
              <a:t>int</a:t>
            </a:r>
            <a:r>
              <a:rPr lang="en-US" dirty="0" smtClean="0"/>
              <a:t> frame,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nFrames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8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#1E, 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Same as usual, but times 4</a:t>
            </a:r>
          </a:p>
          <a:p>
            <a:pPr lvl="1"/>
            <a:r>
              <a:rPr lang="en-US" dirty="0" smtClean="0"/>
              <a:t>4 images, corresponding to</a:t>
            </a:r>
          </a:p>
          <a:p>
            <a:pPr lvl="2"/>
            <a:r>
              <a:rPr lang="en-US" dirty="0" smtClean="0"/>
              <a:t>GetCamera(0, 1000)</a:t>
            </a:r>
          </a:p>
          <a:p>
            <a:pPr lvl="2"/>
            <a:r>
              <a:rPr lang="en-US" dirty="0" smtClean="0"/>
              <a:t>GetCamera(250,1000)</a:t>
            </a:r>
          </a:p>
          <a:p>
            <a:pPr lvl="2"/>
            <a:r>
              <a:rPr lang="en-US" dirty="0" smtClean="0"/>
              <a:t>GetCamera(500,1000)</a:t>
            </a:r>
          </a:p>
          <a:p>
            <a:pPr lvl="2"/>
            <a:r>
              <a:rPr lang="en-US" dirty="0" smtClean="0"/>
              <a:t>GetCamera(750,1000)</a:t>
            </a:r>
          </a:p>
          <a:p>
            <a:r>
              <a:rPr lang="en-US" dirty="0" smtClean="0"/>
              <a:t>If you want:</a:t>
            </a:r>
          </a:p>
          <a:p>
            <a:pPr lvl="1"/>
            <a:r>
              <a:rPr lang="en-US" dirty="0" smtClean="0"/>
              <a:t>Generate all thousand images, make a movie</a:t>
            </a:r>
          </a:p>
          <a:p>
            <a:pPr lvl="2"/>
            <a:r>
              <a:rPr lang="en-US" dirty="0" smtClean="0"/>
              <a:t>Then you should wait for 1F.  Then we will have shading too.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#1E, game plan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2648" y="2177077"/>
            <a:ext cx="787154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vector&lt;Triangle&gt; </a:t>
            </a:r>
            <a:r>
              <a:rPr lang="en-US" dirty="0" err="1" smtClean="0"/>
              <a:t>t</a:t>
            </a:r>
            <a:r>
              <a:rPr lang="en-US" dirty="0" smtClean="0"/>
              <a:t> = </a:t>
            </a:r>
            <a:r>
              <a:rPr lang="en-US" dirty="0" err="1" smtClean="0"/>
              <a:t>GetTriangles</a:t>
            </a:r>
            <a:r>
              <a:rPr lang="en-US" dirty="0" smtClean="0"/>
              <a:t>();</a:t>
            </a:r>
          </a:p>
          <a:p>
            <a:r>
              <a:rPr lang="en-US" dirty="0" err="1" smtClean="0"/>
              <a:t>AllocateScreen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for (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= 0 ; </a:t>
            </a:r>
            <a:r>
              <a:rPr lang="en-US" dirty="0" err="1" smtClean="0"/>
              <a:t>i</a:t>
            </a:r>
            <a:r>
              <a:rPr lang="en-US" dirty="0" smtClean="0"/>
              <a:t> &lt; </a:t>
            </a:r>
            <a:r>
              <a:rPr lang="en-US" dirty="0"/>
              <a:t>4</a:t>
            </a:r>
            <a:r>
              <a:rPr lang="en-US" dirty="0" smtClean="0"/>
              <a:t> ; </a:t>
            </a:r>
            <a:r>
              <a:rPr lang="en-US" dirty="0" err="1" smtClean="0"/>
              <a:t>i</a:t>
            </a:r>
            <a:r>
              <a:rPr lang="en-US" dirty="0" smtClean="0"/>
              <a:t>++)</a:t>
            </a:r>
          </a:p>
          <a:p>
            <a:r>
              <a:rPr lang="en-US" dirty="0" smtClean="0"/>
              <a:t>{   </a:t>
            </a:r>
            <a:r>
              <a:rPr lang="en-US" dirty="0" err="1" smtClean="0"/>
              <a:t>int</a:t>
            </a:r>
            <a:r>
              <a:rPr lang="en-US" dirty="0" smtClean="0"/>
              <a:t> f = 250*</a:t>
            </a:r>
            <a:r>
              <a:rPr lang="en-US" dirty="0" err="1" smtClean="0"/>
              <a:t>i</a:t>
            </a:r>
            <a:r>
              <a:rPr lang="en-US" dirty="0"/>
              <a:t>;</a:t>
            </a:r>
            <a:endParaRPr lang="en-US" dirty="0" smtClean="0"/>
          </a:p>
          <a:p>
            <a:r>
              <a:rPr lang="en-US" dirty="0" smtClean="0"/>
              <a:t>    </a:t>
            </a:r>
            <a:r>
              <a:rPr lang="en-US" dirty="0" err="1" smtClean="0"/>
              <a:t>InitializeScreen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Camera c = </a:t>
            </a:r>
            <a:r>
              <a:rPr lang="en-US" dirty="0" err="1" smtClean="0"/>
              <a:t>GetCamera</a:t>
            </a:r>
            <a:r>
              <a:rPr lang="en-US" dirty="0" smtClean="0"/>
              <a:t>(f, 1000);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TransformTrianglesToDeviceSpace</a:t>
            </a:r>
            <a:r>
              <a:rPr lang="en-US" dirty="0" smtClean="0"/>
              <a:t>(); // involves setting up and applying matrices </a:t>
            </a:r>
          </a:p>
          <a:p>
            <a:r>
              <a:rPr lang="en-US" dirty="0" smtClean="0"/>
              <a:t>                                                                //… if you modify vector&lt;Triangle&gt; </a:t>
            </a:r>
            <a:r>
              <a:rPr lang="en-US" dirty="0" err="1" smtClean="0"/>
              <a:t>t</a:t>
            </a:r>
            <a:r>
              <a:rPr lang="en-US" dirty="0" smtClean="0"/>
              <a:t>,</a:t>
            </a:r>
          </a:p>
          <a:p>
            <a:r>
              <a:rPr lang="en-US" dirty="0" smtClean="0"/>
              <a:t>                                                                // remember to undo it later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RenderTriangles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SaveImage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}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5686"/>
            <a:ext cx="7131403" cy="990600"/>
          </a:xfrm>
        </p:spPr>
        <p:txBody>
          <a:bodyPr/>
          <a:lstStyle/>
          <a:p>
            <a:r>
              <a:rPr lang="en-US" dirty="0" smtClean="0"/>
              <a:t>Correct answers given for GetCamera(0, 1000)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44282" y="1772999"/>
            <a:ext cx="5719547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Frame: U = 0, 0.707107, -0.707107</a:t>
            </a:r>
          </a:p>
          <a:p>
            <a:r>
              <a:rPr lang="en-US" dirty="0" smtClean="0"/>
              <a:t>Camera Frame: V = -0.816497, 0.408248, 0.408248</a:t>
            </a:r>
          </a:p>
          <a:p>
            <a:r>
              <a:rPr lang="en-US" dirty="0" smtClean="0"/>
              <a:t>Camera Frame: W = 0.57735, 0.57735, 0.57735</a:t>
            </a:r>
          </a:p>
          <a:p>
            <a:r>
              <a:rPr lang="en-US" dirty="0" smtClean="0"/>
              <a:t>Camera Frame: O = 40, 40, 40</a:t>
            </a:r>
          </a:p>
          <a:p>
            <a:r>
              <a:rPr lang="en-US" dirty="0" smtClean="0"/>
              <a:t>Camera Transform</a:t>
            </a:r>
          </a:p>
          <a:p>
            <a:r>
              <a:rPr lang="en-US" dirty="0" smtClean="0"/>
              <a:t>(0.0000000 -0.8164966 0.5773503 0.0000000)</a:t>
            </a:r>
          </a:p>
          <a:p>
            <a:r>
              <a:rPr lang="en-US" dirty="0" smtClean="0"/>
              <a:t>(0.7071068 0.4082483 0.5773503 0.0000000)</a:t>
            </a:r>
          </a:p>
          <a:p>
            <a:r>
              <a:rPr lang="en-US" dirty="0" smtClean="0"/>
              <a:t>(-0.7071068 0.4082483 0.5773503 0.0000000)</a:t>
            </a:r>
          </a:p>
          <a:p>
            <a:r>
              <a:rPr lang="en-US" dirty="0" smtClean="0"/>
              <a:t>(0.0000000 0.0000000 -69.2820323 1.0000000)</a:t>
            </a:r>
          </a:p>
          <a:p>
            <a:r>
              <a:rPr lang="en-US" dirty="0" smtClean="0"/>
              <a:t>View Transform</a:t>
            </a:r>
          </a:p>
          <a:p>
            <a:r>
              <a:rPr lang="en-US" dirty="0" smtClean="0"/>
              <a:t>(3.7320508 0.0000000 0.0000000 0.0000000)</a:t>
            </a:r>
          </a:p>
          <a:p>
            <a:r>
              <a:rPr lang="en-US" dirty="0" smtClean="0"/>
              <a:t>(0.0000000 3.7320508 0.0000000 0.0000000)</a:t>
            </a:r>
          </a:p>
          <a:p>
            <a:r>
              <a:rPr lang="en-US" dirty="0" smtClean="0"/>
              <a:t>(0.0000000 0.0000000 1.0512821 -1.0000000)</a:t>
            </a:r>
          </a:p>
          <a:p>
            <a:r>
              <a:rPr lang="en-US" dirty="0" smtClean="0"/>
              <a:t>(0.0000000 0.0000000 10.2564103 0.0000000)</a:t>
            </a:r>
          </a:p>
          <a:p>
            <a:r>
              <a:rPr lang="en-US" dirty="0" smtClean="0"/>
              <a:t>Transformed 37.1132, 37.1132,37.1132, 1 to 0, 0,1</a:t>
            </a:r>
          </a:p>
          <a:p>
            <a:r>
              <a:rPr lang="en-US" dirty="0" smtClean="0"/>
              <a:t>Transformed -75.4701, -75.4701,-75.4701, 1 to 0, 0,-1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#1E pitfalls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sz="3200" dirty="0" smtClean="0"/>
              <a:t>All vertex multiplications use 4D points.  Make sure you send in 4D points for input and output, or you will get weird memory errors.</a:t>
            </a:r>
          </a:p>
          <a:p>
            <a:pPr lvl="1"/>
            <a:r>
              <a:rPr lang="en-US" dirty="0" smtClean="0"/>
              <a:t>Make sure you divide by w.</a:t>
            </a:r>
          </a:p>
        </p:txBody>
      </p:sp>
    </p:spTree>
    <p:extLst>
      <p:ext uri="{BB962C8B-B14F-4D97-AF65-F5344CB8AC3E}">
        <p14:creationId xmlns:p14="http://schemas.microsoft.com/office/powerpoint/2010/main" val="10916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“space” is a set of points</a:t>
            </a:r>
          </a:p>
          <a:p>
            <a:r>
              <a:rPr lang="en-US" dirty="0" smtClean="0"/>
              <a:t>Many types of spaces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8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#1E, pitfalls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sz="3200" dirty="0" smtClean="0"/>
              <a:t>People often get a matrix confused with its transpose.  Use the method </a:t>
            </a:r>
            <a:r>
              <a:rPr lang="en-US" sz="3200" dirty="0" err="1" smtClean="0"/>
              <a:t>Matrix::Print</a:t>
            </a:r>
            <a:r>
              <a:rPr lang="en-US" sz="3200" dirty="0" smtClean="0"/>
              <a:t>() to make sure the matrix you are setting up is what you think it should be.  Also, remember the points are left multiplied, not right multiplied.</a:t>
            </a:r>
          </a:p>
          <a:p>
            <a:pPr lvl="0"/>
            <a:r>
              <a:rPr lang="en-US" sz="3200" dirty="0" smtClean="0"/>
              <a:t>Regarding multiple renderings:</a:t>
            </a:r>
          </a:p>
          <a:p>
            <a:pPr lvl="1"/>
            <a:r>
              <a:rPr lang="en-US" sz="2800" dirty="0" smtClean="0"/>
              <a:t>Don’t forget to initialize the screen between each render</a:t>
            </a:r>
          </a:p>
          <a:p>
            <a:pPr lvl="1"/>
            <a:r>
              <a:rPr lang="en-US" sz="2800" dirty="0" smtClean="0"/>
              <a:t>If you modify the triangle in place to render, don’t forget to switch it back at the end of the render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4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76" y="147537"/>
            <a:ext cx="8153400" cy="990600"/>
          </a:xfrm>
        </p:spPr>
        <p:txBody>
          <a:bodyPr/>
          <a:lstStyle/>
          <a:p>
            <a:r>
              <a:rPr lang="en-US" dirty="0" smtClean="0"/>
              <a:t>Project #1F (8%),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Due Monday May 3rd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605" y="1344180"/>
            <a:ext cx="8085802" cy="4495800"/>
          </a:xfrm>
        </p:spPr>
        <p:txBody>
          <a:bodyPr/>
          <a:lstStyle/>
          <a:p>
            <a:r>
              <a:rPr lang="en-US" sz="2800" dirty="0" smtClean="0"/>
              <a:t>Goal: add shading, movie</a:t>
            </a:r>
          </a:p>
        </p:txBody>
      </p:sp>
      <p:pic>
        <p:nvPicPr>
          <p:cNvPr id="5" name="proj1F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2692" y="1797738"/>
            <a:ext cx="5060262" cy="50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4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is a space ‘S’:</a:t>
            </a:r>
            <a:br>
              <a:rPr lang="en-US" dirty="0" smtClean="0"/>
            </a:br>
            <a:r>
              <a:rPr lang="en-US" dirty="0" smtClean="0"/>
              <a:t>the points in the blue shape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6" y="135834"/>
            <a:ext cx="7487478" cy="990600"/>
          </a:xfrm>
        </p:spPr>
        <p:txBody>
          <a:bodyPr/>
          <a:lstStyle/>
          <a:p>
            <a:r>
              <a:rPr lang="en-US" dirty="0" smtClean="0"/>
              <a:t>We can pick an arbitrary point in S and </a:t>
            </a:r>
            <a:r>
              <a:rPr lang="en-US" smtClean="0"/>
              <a:t>call it our “origin.”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5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8189843" cy="990600"/>
          </a:xfrm>
        </p:spPr>
        <p:txBody>
          <a:bodyPr/>
          <a:lstStyle/>
          <a:p>
            <a:r>
              <a:rPr lang="en-US" sz="4000" dirty="0" smtClean="0"/>
              <a:t>Consider two directions, D1 and D2.   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30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3860" y="2763077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X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87077" y="3014868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6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028121" y="4139167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284881" y="3120166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83860" y="2763077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X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87077" y="3014868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Midway Experience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00"/>
            <a:ext cx="9144000" cy="43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0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</a:t>
            </a:r>
            <a:r>
              <a:rPr lang="en-US" sz="4000" smtClean="0"/>
              <a:t>X.”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068416" y="3147390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47999" y="3836504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83860" y="2763077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X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87077" y="3014868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1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3860" y="2763077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X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87077" y="3014868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61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“X2.”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9311" y="4144978"/>
            <a:ext cx="11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</a:rPr>
              <a:t>X2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50972" y="4061792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1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“X2.”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9311" y="4144978"/>
            <a:ext cx="11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</a:rPr>
              <a:t>X2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50972" y="4061792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48000" y="3778983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37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“X3.”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9137" y="5294002"/>
            <a:ext cx="11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X3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64294" y="521081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630553" y="4244054"/>
            <a:ext cx="987287" cy="102704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30517" y="3813360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7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“X4.”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1318" y="3017115"/>
            <a:ext cx="11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X4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66475" y="2933929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3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Imagine you live at “O” and you want to get to “X4.”  Can you do it?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1318" y="3017115"/>
            <a:ext cx="11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</a:rPr>
              <a:t>X4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66475" y="2933929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30517" y="3813360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17804" y="2786317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005091" y="1772044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806848" y="1788008"/>
            <a:ext cx="185530" cy="555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621318" y="2342216"/>
            <a:ext cx="185530" cy="555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24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Let (a, b) mean:</a:t>
            </a:r>
          </a:p>
          <a:p>
            <a:pPr lvl="1"/>
            <a:r>
              <a:rPr lang="en-US" dirty="0" smtClean="0"/>
              <a:t>The number of steps ‘a’ in direction D1</a:t>
            </a:r>
          </a:p>
          <a:p>
            <a:pPr lvl="1"/>
            <a:r>
              <a:rPr lang="en-US" dirty="0" smtClean="0"/>
              <a:t>The number of steps ‘b’ in direction D2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533320" y="1706217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6785111" y="1974572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85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5834"/>
            <a:ext cx="7924801" cy="990600"/>
          </a:xfrm>
        </p:spPr>
        <p:txBody>
          <a:bodyPr/>
          <a:lstStyle/>
          <a:p>
            <a:r>
              <a:rPr lang="en-US" sz="4000" dirty="0" smtClean="0"/>
              <a:t>Where is (-3, 2)?</a:t>
            </a:r>
            <a:endParaRPr lang="en-US" sz="4000" dirty="0"/>
          </a:p>
        </p:txBody>
      </p:sp>
      <p:sp>
        <p:nvSpPr>
          <p:cNvPr id="4" name="Explosion 2 3"/>
          <p:cNvSpPr/>
          <p:nvPr/>
        </p:nvSpPr>
        <p:spPr>
          <a:xfrm>
            <a:off x="1497496" y="1683026"/>
            <a:ext cx="6586330" cy="481716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4797286"/>
            <a:ext cx="5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41983" y="4797286"/>
            <a:ext cx="106017" cy="1325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98" y="1563756"/>
            <a:ext cx="37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(chess):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Bishop can only move diagonally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Rooks can only move in straight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98" y="6166678"/>
            <a:ext cx="4207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Rules (this space):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You can only move in direction D1 or D2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457361" y="4378416"/>
            <a:ext cx="2101947" cy="2137979"/>
            <a:chOff x="2457361" y="4378416"/>
            <a:chExt cx="2101947" cy="2137979"/>
          </a:xfrm>
        </p:grpSpPr>
        <p:sp>
          <p:nvSpPr>
            <p:cNvPr id="14" name="Oval 13"/>
            <p:cNvSpPr/>
            <p:nvPr/>
          </p:nvSpPr>
          <p:spPr>
            <a:xfrm>
              <a:off x="4453291" y="4378416"/>
              <a:ext cx="106017" cy="132522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457361" y="4457242"/>
              <a:ext cx="2030615" cy="2059153"/>
              <a:chOff x="2457361" y="4457242"/>
              <a:chExt cx="2030615" cy="2059153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H="1">
                <a:off x="2457361" y="5960766"/>
                <a:ext cx="185530" cy="5556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2817004" y="4867197"/>
                <a:ext cx="185530" cy="5556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2631474" y="5421405"/>
                <a:ext cx="185530" cy="5556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2493804" y="5489352"/>
                <a:ext cx="987287" cy="10270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3500689" y="4457242"/>
                <a:ext cx="987287" cy="10270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2084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Concepts coming:</a:t>
            </a:r>
          </a:p>
          <a:p>
            <a:pPr lvl="1"/>
            <a:r>
              <a:rPr lang="en-US" dirty="0" smtClean="0"/>
              <a:t>Spaces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Basis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Coordinates</a:t>
            </a:r>
          </a:p>
          <a:p>
            <a:pPr lvl="1"/>
            <a:r>
              <a:rPr lang="en-US" dirty="0" smtClean="0"/>
              <a:t>Frames</a:t>
            </a:r>
          </a:p>
          <a:p>
            <a:pPr lvl="1"/>
            <a:r>
              <a:rPr lang="en-US" dirty="0" smtClean="0"/>
              <a:t>Matrices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3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Change to </a:t>
            </a:r>
            <a:br>
              <a:rPr lang="en-US" dirty="0" smtClean="0"/>
            </a:br>
            <a:r>
              <a:rPr lang="en-US" dirty="0" smtClean="0"/>
              <a:t>Syllabus/Quiz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548"/>
            <a:ext cx="9144000" cy="38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Paraphrasing Wikipedia: </a:t>
            </a:r>
          </a:p>
          <a:p>
            <a:r>
              <a:rPr lang="en-US" dirty="0" smtClean="0"/>
              <a:t>Let B = { D1, D2 } (a set of two vectors, D1 &amp; D2)</a:t>
            </a:r>
          </a:p>
          <a:p>
            <a:r>
              <a:rPr lang="en-US" dirty="0" smtClean="0"/>
              <a:t>Let S be our Shape</a:t>
            </a:r>
          </a:p>
          <a:p>
            <a:r>
              <a:rPr lang="en-US" dirty="0" smtClean="0"/>
              <a:t>B is a </a:t>
            </a:r>
            <a:r>
              <a:rPr lang="en-US" u="sng" dirty="0" smtClean="0"/>
              <a:t>basis</a:t>
            </a:r>
            <a:r>
              <a:rPr lang="en-US" dirty="0" smtClean="0"/>
              <a:t> for S if every element of S can be written as a </a:t>
            </a:r>
            <a:r>
              <a:rPr lang="en-US" b="1" dirty="0" smtClean="0"/>
              <a:t>unique</a:t>
            </a:r>
            <a:r>
              <a:rPr lang="en-US" dirty="0" smtClean="0"/>
              <a:t> linear combination of elements of B.</a:t>
            </a:r>
          </a:p>
          <a:p>
            <a:r>
              <a:rPr lang="en-US" dirty="0" smtClean="0"/>
              <a:t>The </a:t>
            </a:r>
            <a:r>
              <a:rPr lang="en-US" dirty="0"/>
              <a:t>coefficients of this linear combination are referred to as </a:t>
            </a:r>
            <a:r>
              <a:rPr lang="en-US" u="sng" dirty="0"/>
              <a:t>components</a:t>
            </a:r>
            <a:r>
              <a:rPr lang="en-US" dirty="0"/>
              <a:t> or </a:t>
            </a:r>
            <a:r>
              <a:rPr lang="en-US" u="sng" dirty="0"/>
              <a:t>coordinates</a:t>
            </a:r>
            <a:r>
              <a:rPr lang="en-US" dirty="0"/>
              <a:t> on </a:t>
            </a:r>
            <a:r>
              <a:rPr lang="en-US" i="1" dirty="0"/>
              <a:t>B</a:t>
            </a:r>
            <a:r>
              <a:rPr lang="en-US" dirty="0"/>
              <a:t> of the vector.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elements of a basis are called </a:t>
            </a:r>
            <a:r>
              <a:rPr lang="en-US" u="sng" dirty="0"/>
              <a:t>basis vectors</a:t>
            </a:r>
            <a:r>
              <a:rPr lang="en-US" dirty="0"/>
              <a:t>.</a:t>
            </a:r>
          </a:p>
        </p:txBody>
      </p:sp>
      <p:sp>
        <p:nvSpPr>
          <p:cNvPr id="4" name="Explosion 2 3"/>
          <p:cNvSpPr/>
          <p:nvPr/>
        </p:nvSpPr>
        <p:spPr>
          <a:xfrm>
            <a:off x="3922644" y="2544418"/>
            <a:ext cx="1073426" cy="669234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unique?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590182" y="5473148"/>
            <a:ext cx="987287" cy="1027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083825" y="440658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D1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9842" y="5976971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D2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885043" y="4101788"/>
            <a:ext cx="251791" cy="675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352758" y="5254366"/>
            <a:ext cx="1040297" cy="99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93055" y="5092148"/>
            <a:ext cx="68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D3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6977534" cy="4495800"/>
          </a:xfrm>
        </p:spPr>
        <p:txBody>
          <a:bodyPr/>
          <a:lstStyle/>
          <a:p>
            <a:r>
              <a:rPr lang="en-US" dirty="0" smtClean="0"/>
              <a:t>Let (a, b, c) mean:</a:t>
            </a:r>
          </a:p>
          <a:p>
            <a:pPr lvl="1"/>
            <a:r>
              <a:rPr lang="en-US" dirty="0" smtClean="0"/>
              <a:t>The number of steps ‘a’ in direction D1</a:t>
            </a:r>
          </a:p>
          <a:p>
            <a:pPr lvl="1"/>
            <a:r>
              <a:rPr lang="en-US" dirty="0" smtClean="0"/>
              <a:t>The number of steps ‘b’ in direction D2</a:t>
            </a:r>
          </a:p>
          <a:p>
            <a:pPr lvl="1"/>
            <a:r>
              <a:rPr lang="en-US" dirty="0" smtClean="0"/>
              <a:t>The number of steps ‘c’ in direction D3</a:t>
            </a:r>
          </a:p>
          <a:p>
            <a:pPr lvl="1"/>
            <a:endParaRPr lang="en-US" dirty="0"/>
          </a:p>
          <a:p>
            <a:r>
              <a:rPr lang="en-US" dirty="0" smtClean="0"/>
              <a:t>Then there is more than one way to get to some point X in S, i.e.,</a:t>
            </a:r>
          </a:p>
          <a:p>
            <a:pPr lvl="1"/>
            <a:r>
              <a:rPr lang="en-US" dirty="0" smtClean="0"/>
              <a:t>(a1, b1, c1) = X    and</a:t>
            </a:r>
          </a:p>
          <a:p>
            <a:pPr lvl="1"/>
            <a:r>
              <a:rPr lang="en-US" dirty="0" smtClean="0"/>
              <a:t>(a2, b2, c2) =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032700" cy="990600"/>
          </a:xfrm>
        </p:spPr>
        <p:txBody>
          <a:bodyPr/>
          <a:lstStyle/>
          <a:p>
            <a:r>
              <a:rPr lang="en-US" dirty="0" smtClean="0"/>
              <a:t>What does it mean to form a basis?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For any vector </a:t>
            </a:r>
            <a:r>
              <a:rPr lang="en-US" dirty="0" err="1" smtClean="0"/>
              <a:t>v</a:t>
            </a:r>
            <a:r>
              <a:rPr lang="en-US" dirty="0" smtClean="0"/>
              <a:t>, there are unique coordinates (c1, …, </a:t>
            </a:r>
            <a:r>
              <a:rPr lang="en-US" dirty="0" err="1" smtClean="0"/>
              <a:t>cn</a:t>
            </a:r>
            <a:r>
              <a:rPr lang="en-US" dirty="0" smtClean="0"/>
              <a:t>) such that</a:t>
            </a:r>
          </a:p>
          <a:p>
            <a:pPr lvl="1">
              <a:buNone/>
            </a:pPr>
            <a:r>
              <a:rPr lang="en-US" dirty="0" err="1" smtClean="0"/>
              <a:t>v</a:t>
            </a:r>
            <a:r>
              <a:rPr lang="en-US" dirty="0" smtClean="0"/>
              <a:t> = c1*v1 + c2*v2 + … + </a:t>
            </a:r>
            <a:r>
              <a:rPr lang="en-US" dirty="0" err="1" smtClean="0"/>
              <a:t>cn</a:t>
            </a:r>
            <a:r>
              <a:rPr lang="en-US" dirty="0" smtClean="0"/>
              <a:t>*</a:t>
            </a:r>
            <a:r>
              <a:rPr lang="en-US" dirty="0" err="1" smtClean="0"/>
              <a:t>vn</a:t>
            </a:r>
            <a:endParaRPr lang="en-US" dirty="0" smtClean="0"/>
          </a:p>
          <a:p>
            <a:r>
              <a:rPr lang="en-US" dirty="0" smtClean="0"/>
              <a:t>Consider some point P.</a:t>
            </a:r>
          </a:p>
          <a:p>
            <a:pPr lvl="1"/>
            <a:r>
              <a:rPr lang="en-US" dirty="0" smtClean="0"/>
              <a:t>This point is relative to some origin </a:t>
            </a:r>
            <a:r>
              <a:rPr lang="en-US" dirty="0" smtClean="0"/>
              <a:t>O</a:t>
            </a:r>
          </a:p>
          <a:p>
            <a:pPr lvl="1"/>
            <a:r>
              <a:rPr lang="en-US" dirty="0" smtClean="0"/>
              <a:t>There is a vector </a:t>
            </a:r>
            <a:r>
              <a:rPr lang="en-US" dirty="0" err="1" smtClean="0"/>
              <a:t>v</a:t>
            </a:r>
            <a:r>
              <a:rPr lang="en-US" dirty="0" smtClean="0"/>
              <a:t> such that </a:t>
            </a:r>
            <a:r>
              <a:rPr lang="en-US" dirty="0" err="1" smtClean="0"/>
              <a:t>O+v</a:t>
            </a:r>
            <a:r>
              <a:rPr lang="en-US" dirty="0" smtClean="0"/>
              <a:t> = P</a:t>
            </a:r>
          </a:p>
          <a:p>
            <a:pPr lvl="1"/>
            <a:r>
              <a:rPr lang="en-US" dirty="0" smtClean="0"/>
              <a:t>We know we can construct </a:t>
            </a:r>
            <a:r>
              <a:rPr lang="en-US" dirty="0" err="1" smtClean="0"/>
              <a:t>v</a:t>
            </a:r>
            <a:r>
              <a:rPr lang="en-US" dirty="0" smtClean="0"/>
              <a:t> using a combination of vi’s</a:t>
            </a:r>
          </a:p>
          <a:p>
            <a:pPr lvl="1"/>
            <a:r>
              <a:rPr lang="en-US" dirty="0" smtClean="0"/>
              <a:t>Therefore we can represent P using the coordinates (c1, c2, …, </a:t>
            </a:r>
            <a:r>
              <a:rPr lang="en-US" dirty="0" err="1" smtClean="0"/>
              <a:t>cn</a:t>
            </a:r>
            <a:r>
              <a:rPr lang="en-US" dirty="0" smtClean="0"/>
              <a:t>)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605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Paraphrasing Wikipedia: </a:t>
            </a:r>
          </a:p>
          <a:p>
            <a:r>
              <a:rPr lang="en-US" dirty="0" smtClean="0"/>
              <a:t>Let B = { D1, D2 } (a set of two vectors, D1 &amp; D2)</a:t>
            </a:r>
          </a:p>
          <a:p>
            <a:r>
              <a:rPr lang="en-US" dirty="0" smtClean="0"/>
              <a:t>Let S be our Shape</a:t>
            </a:r>
          </a:p>
          <a:p>
            <a:r>
              <a:rPr lang="en-US" dirty="0" smtClean="0"/>
              <a:t>B is a </a:t>
            </a:r>
            <a:r>
              <a:rPr lang="en-US" u="sng" dirty="0" smtClean="0"/>
              <a:t>basis</a:t>
            </a:r>
            <a:r>
              <a:rPr lang="en-US" dirty="0" smtClean="0"/>
              <a:t> for S if every element of S can be written as a </a:t>
            </a:r>
            <a:r>
              <a:rPr lang="en-US" b="1" dirty="0" smtClean="0"/>
              <a:t>unique</a:t>
            </a:r>
            <a:r>
              <a:rPr lang="en-US" dirty="0" smtClean="0"/>
              <a:t> linear combination of elements of B.</a:t>
            </a:r>
          </a:p>
          <a:p>
            <a:r>
              <a:rPr lang="en-US" dirty="0" smtClean="0"/>
              <a:t>The </a:t>
            </a:r>
            <a:r>
              <a:rPr lang="en-US" dirty="0"/>
              <a:t>coefficients of this linear combination are referred to as </a:t>
            </a:r>
            <a:r>
              <a:rPr lang="en-US" u="sng" dirty="0"/>
              <a:t>components</a:t>
            </a:r>
            <a:r>
              <a:rPr lang="en-US" dirty="0"/>
              <a:t> or </a:t>
            </a:r>
            <a:r>
              <a:rPr lang="en-US" u="sng" dirty="0"/>
              <a:t>coordinates</a:t>
            </a:r>
            <a:r>
              <a:rPr lang="en-US" dirty="0"/>
              <a:t> on </a:t>
            </a:r>
            <a:r>
              <a:rPr lang="en-US" i="1" dirty="0"/>
              <a:t>B</a:t>
            </a:r>
            <a:r>
              <a:rPr lang="en-US" dirty="0"/>
              <a:t> of the vector.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elements of a basis are called </a:t>
            </a:r>
            <a:r>
              <a:rPr lang="en-US" u="sng" dirty="0"/>
              <a:t>basis vectors</a:t>
            </a:r>
            <a:r>
              <a:rPr lang="en-US" dirty="0"/>
              <a:t>.</a:t>
            </a:r>
          </a:p>
        </p:txBody>
      </p:sp>
      <p:sp>
        <p:nvSpPr>
          <p:cNvPr id="4" name="Explosion 2 3"/>
          <p:cNvSpPr/>
          <p:nvPr/>
        </p:nvSpPr>
        <p:spPr>
          <a:xfrm>
            <a:off x="3922644" y="2544418"/>
            <a:ext cx="1073426" cy="669234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4365" y="5062330"/>
            <a:ext cx="1815548" cy="596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common basis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D1 = X-axis   (i.e., (1,0,0)-(0,0,0))</a:t>
            </a:r>
          </a:p>
          <a:p>
            <a:r>
              <a:rPr lang="en-US" dirty="0" smtClean="0"/>
              <a:t>D2 = Y-axis   (i.e., (0,1,0)-(0,0,0))</a:t>
            </a:r>
          </a:p>
          <a:p>
            <a:r>
              <a:rPr lang="en-US" dirty="0" smtClean="0"/>
              <a:t>D3 = Z-axis   (i.e., (0,0,1)-(0,0,0))</a:t>
            </a:r>
          </a:p>
          <a:p>
            <a:endParaRPr lang="en-US" dirty="0"/>
          </a:p>
          <a:p>
            <a:r>
              <a:rPr lang="en-US" dirty="0" smtClean="0"/>
              <a:t>Then the coordinate (2, -3, 5) means</a:t>
            </a:r>
          </a:p>
          <a:p>
            <a:pPr lvl="1"/>
            <a:r>
              <a:rPr lang="en-US" dirty="0" smtClean="0"/>
              <a:t>2 units along X-axis</a:t>
            </a:r>
          </a:p>
          <a:p>
            <a:pPr lvl="1"/>
            <a:r>
              <a:rPr lang="en-US" dirty="0" smtClean="0"/>
              <a:t>-3 units along Y-axis</a:t>
            </a:r>
          </a:p>
          <a:p>
            <a:pPr lvl="1"/>
            <a:r>
              <a:rPr lang="en-US" dirty="0" smtClean="0"/>
              <a:t>5 units along Z-axis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7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954343" cy="990600"/>
          </a:xfrm>
        </p:spPr>
        <p:txBody>
          <a:bodyPr/>
          <a:lstStyle/>
          <a:p>
            <a:r>
              <a:rPr lang="en-US" dirty="0" smtClean="0"/>
              <a:t>But we could have other bases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Instead of “basis 1” (B1)</a:t>
            </a:r>
          </a:p>
          <a:p>
            <a:pPr lvl="1"/>
            <a:r>
              <a:rPr lang="en-US" dirty="0" smtClean="0"/>
              <a:t>D1 = X-axis   (i.e., (1,0,0)-(0,0,0))</a:t>
            </a:r>
          </a:p>
          <a:p>
            <a:pPr lvl="1"/>
            <a:r>
              <a:rPr lang="en-US" dirty="0" smtClean="0"/>
              <a:t>D2 = Y-axis   (i.e., (0,1,0)-(0,0,0))</a:t>
            </a:r>
          </a:p>
          <a:p>
            <a:pPr lvl="1"/>
            <a:r>
              <a:rPr lang="en-US" dirty="0" smtClean="0"/>
              <a:t>D3 = Z-axis   (i.e., (0,0,1)-(0,0,0))</a:t>
            </a:r>
          </a:p>
          <a:p>
            <a:r>
              <a:rPr lang="en-US" dirty="0" smtClean="0"/>
              <a:t>Use “basis 2” (B2)</a:t>
            </a:r>
          </a:p>
          <a:p>
            <a:pPr lvl="1"/>
            <a:r>
              <a:rPr lang="en-US" dirty="0" smtClean="0"/>
              <a:t>D1 </a:t>
            </a:r>
            <a:r>
              <a:rPr lang="en-US" dirty="0"/>
              <a:t>= Y-axis   (i.e., (0,1,0)-(0,0,0</a:t>
            </a:r>
            <a:r>
              <a:rPr lang="en-US" dirty="0" smtClean="0"/>
              <a:t>))</a:t>
            </a:r>
          </a:p>
          <a:p>
            <a:pPr lvl="1"/>
            <a:r>
              <a:rPr lang="en-US" dirty="0" smtClean="0"/>
              <a:t>D2 </a:t>
            </a:r>
            <a:r>
              <a:rPr lang="en-US" dirty="0"/>
              <a:t>= X-axis   (i.e., (1,0,0)-(0,0,0</a:t>
            </a:r>
            <a:r>
              <a:rPr lang="en-US" dirty="0" smtClean="0"/>
              <a:t>))</a:t>
            </a:r>
            <a:endParaRPr lang="en-US" dirty="0"/>
          </a:p>
          <a:p>
            <a:pPr lvl="1"/>
            <a:r>
              <a:rPr lang="en-US" dirty="0"/>
              <a:t>D3 = Z-axis   (i.e., (0,0,1)-(0,0,0</a:t>
            </a:r>
            <a:r>
              <a:rPr lang="en-US" dirty="0" smtClean="0"/>
              <a:t>))</a:t>
            </a:r>
          </a:p>
          <a:p>
            <a:r>
              <a:rPr lang="en-US" dirty="0" smtClean="0"/>
              <a:t>Then (</a:t>
            </a:r>
            <a:r>
              <a:rPr lang="en-US" dirty="0" err="1" smtClean="0"/>
              <a:t>a,b,c</a:t>
            </a:r>
            <a:r>
              <a:rPr lang="en-US" dirty="0" smtClean="0"/>
              <a:t>) in B1 is the same as (</a:t>
            </a:r>
            <a:r>
              <a:rPr lang="en-US" dirty="0" err="1" smtClean="0"/>
              <a:t>b,a,c</a:t>
            </a:r>
            <a:r>
              <a:rPr lang="en-US" dirty="0" smtClean="0"/>
              <a:t>) in B2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4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Concepts coming:</a:t>
            </a:r>
          </a:p>
          <a:p>
            <a:pPr lvl="1"/>
            <a:r>
              <a:rPr lang="en-US" dirty="0" smtClean="0"/>
              <a:t>Spaces</a:t>
            </a:r>
          </a:p>
          <a:p>
            <a:pPr lvl="1"/>
            <a:r>
              <a:rPr lang="en-US" dirty="0" smtClean="0"/>
              <a:t>Basis</a:t>
            </a:r>
          </a:p>
          <a:p>
            <a:pPr lvl="1"/>
            <a:r>
              <a:rPr lang="en-US" dirty="0" smtClean="0"/>
              <a:t>Coordinates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Frames</a:t>
            </a:r>
          </a:p>
          <a:p>
            <a:pPr lvl="1"/>
            <a:r>
              <a:rPr lang="en-US" dirty="0" smtClean="0"/>
              <a:t>Matrices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9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033856" cy="990600"/>
          </a:xfrm>
        </p:spPr>
        <p:txBody>
          <a:bodyPr/>
          <a:lstStyle/>
          <a:p>
            <a:r>
              <a:rPr lang="en-US" dirty="0" smtClean="0"/>
              <a:t>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Frame:</a:t>
            </a:r>
          </a:p>
          <a:p>
            <a:pPr lvl="1"/>
            <a:r>
              <a:rPr lang="en-US" dirty="0"/>
              <a:t>A way to place a coordinate system into a specific location in a </a:t>
            </a:r>
            <a:r>
              <a:rPr lang="en-US" dirty="0" smtClean="0"/>
              <a:t>space</a:t>
            </a:r>
          </a:p>
          <a:p>
            <a:pPr lvl="1"/>
            <a:r>
              <a:rPr lang="en-US" dirty="0" smtClean="0"/>
              <a:t>Basis + reference coordinate (“the origin”)</a:t>
            </a:r>
            <a:endParaRPr lang="en-US" dirty="0"/>
          </a:p>
          <a:p>
            <a:r>
              <a:rPr lang="en-US" dirty="0"/>
              <a:t>Cartesian example: (3,4,6)</a:t>
            </a:r>
          </a:p>
          <a:p>
            <a:pPr lvl="1"/>
            <a:r>
              <a:rPr lang="en-US" dirty="0"/>
              <a:t>It is assumed that we are speaking in reference to the origin </a:t>
            </a:r>
            <a:r>
              <a:rPr lang="en-US" dirty="0" smtClean="0"/>
              <a:t>location </a:t>
            </a:r>
            <a:r>
              <a:rPr lang="en-US" dirty="0"/>
              <a:t>(0,0,0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Frame F = (v1, v2, O)</a:t>
            </a:r>
          </a:p>
          <a:p>
            <a:pPr lvl="1"/>
            <a:r>
              <a:rPr lang="en-US" dirty="0" smtClean="0"/>
              <a:t>v1 = (0, -1)</a:t>
            </a:r>
          </a:p>
          <a:p>
            <a:pPr lvl="1"/>
            <a:r>
              <a:rPr lang="en-US" dirty="0" smtClean="0"/>
              <a:t>v2 = (1, 0)</a:t>
            </a:r>
          </a:p>
          <a:p>
            <a:pPr lvl="1"/>
            <a:r>
              <a:rPr lang="en-US" dirty="0" smtClean="0"/>
              <a:t>O = (3, 4)</a:t>
            </a:r>
          </a:p>
          <a:p>
            <a:r>
              <a:rPr lang="en-US" dirty="0" smtClean="0"/>
              <a:t>What are F’s coordinates for the point (6, 6)?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7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Frame F = (v1, v2, O)</a:t>
            </a:r>
          </a:p>
          <a:p>
            <a:pPr lvl="1"/>
            <a:r>
              <a:rPr lang="en-US" dirty="0" smtClean="0"/>
              <a:t>v1 = (0, -1)</a:t>
            </a:r>
          </a:p>
          <a:p>
            <a:pPr lvl="1"/>
            <a:r>
              <a:rPr lang="en-US" dirty="0" smtClean="0"/>
              <a:t>v2 = (1, 0)</a:t>
            </a:r>
          </a:p>
          <a:p>
            <a:pPr lvl="1"/>
            <a:r>
              <a:rPr lang="en-US" dirty="0" smtClean="0"/>
              <a:t>O = (3, 4)</a:t>
            </a:r>
          </a:p>
          <a:p>
            <a:r>
              <a:rPr lang="en-US" dirty="0" smtClean="0"/>
              <a:t>What are F’s coordinates for the point (6, 6)?</a:t>
            </a:r>
          </a:p>
          <a:p>
            <a:endParaRPr lang="en-US" dirty="0" smtClean="0"/>
          </a:p>
          <a:p>
            <a:r>
              <a:rPr lang="en-US" dirty="0" smtClean="0"/>
              <a:t>Answer: (-2, 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03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Thursday’s Lecture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Asynchronous (sort of)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54" y="1600200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Links </a:t>
            </a:r>
            <a:r>
              <a:rPr lang="en-US" dirty="0" smtClean="0"/>
              <a:t>are posted on class webpages to </a:t>
            </a:r>
            <a:r>
              <a:rPr lang="en-US" dirty="0" smtClean="0"/>
              <a:t>YouTube </a:t>
            </a:r>
            <a:r>
              <a:rPr lang="en-US" dirty="0" smtClean="0"/>
              <a:t>videos</a:t>
            </a:r>
          </a:p>
          <a:p>
            <a:r>
              <a:rPr lang="en-US" dirty="0" smtClean="0"/>
              <a:t>These lectures are from last offering, but I </a:t>
            </a:r>
            <a:r>
              <a:rPr lang="en-US" dirty="0" err="1" smtClean="0"/>
              <a:t>rewatched</a:t>
            </a:r>
            <a:r>
              <a:rPr lang="en-US" dirty="0" smtClean="0"/>
              <a:t> them and they are still applicable</a:t>
            </a:r>
          </a:p>
          <a:p>
            <a:r>
              <a:rPr lang="en-US" dirty="0" smtClean="0"/>
              <a:t>WARNING: the 1E overview video has the wrong due date </a:t>
            </a:r>
            <a:r>
              <a:rPr lang="mr-IN" dirty="0" smtClean="0"/>
              <a:t>–</a:t>
            </a:r>
            <a:r>
              <a:rPr lang="en-US" dirty="0" smtClean="0"/>
              <a:t> April 27</a:t>
            </a:r>
            <a:r>
              <a:rPr lang="en-US" baseline="30000" dirty="0" smtClean="0"/>
              <a:t>th</a:t>
            </a:r>
            <a:r>
              <a:rPr lang="en-US" dirty="0" smtClean="0"/>
              <a:t>, 2021, not Feb 6</a:t>
            </a:r>
            <a:r>
              <a:rPr lang="en-US" baseline="30000" dirty="0" smtClean="0"/>
              <a:t>th</a:t>
            </a:r>
            <a:r>
              <a:rPr lang="en-US" dirty="0" smtClean="0"/>
              <a:t>, 2019.</a:t>
            </a:r>
          </a:p>
          <a:p>
            <a:r>
              <a:rPr lang="en-US" dirty="0" smtClean="0"/>
              <a:t>IMPORTANT: group discussion at 9am on Thursday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35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" y="121749"/>
            <a:ext cx="7858539" cy="990600"/>
          </a:xfrm>
        </p:spPr>
        <p:txBody>
          <a:bodyPr/>
          <a:lstStyle/>
          <a:p>
            <a:r>
              <a:rPr lang="en-US" dirty="0" smtClean="0"/>
              <a:t>Each box is a frame, and each arrow converts to the </a:t>
            </a:r>
            <a:r>
              <a:rPr lang="en-US" smtClean="0"/>
              <a:t>next frame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World space: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Triangles in native Cartesian coordinates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	Camera located anywhere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endParaRPr lang="en-US" sz="1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Camera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Camera located at origin, looking down -Z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</a:t>
              </a:r>
              <a:endParaRPr lang="en-US" sz="14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Image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All viewable objects within 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&lt;= +1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z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Screen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All viewable objects within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&lt;= +1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Device space: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All viewable objects within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&lt;=height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4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Models stored in “world space” frame</a:t>
            </a:r>
          </a:p>
          <a:p>
            <a:pPr lvl="1"/>
            <a:r>
              <a:rPr lang="en-US" dirty="0" smtClean="0"/>
              <a:t>Pick an origin, store all points relative to that origin</a:t>
            </a:r>
          </a:p>
          <a:p>
            <a:r>
              <a:rPr lang="en-US" dirty="0" smtClean="0"/>
              <a:t>We have been rasterizing in “device space” frame</a:t>
            </a:r>
          </a:p>
          <a:p>
            <a:r>
              <a:rPr lang="en-US" dirty="0" smtClean="0"/>
              <a:t>Our goal: transform from world space to device space</a:t>
            </a:r>
          </a:p>
          <a:p>
            <a:r>
              <a:rPr lang="en-US" dirty="0" smtClean="0"/>
              <a:t>We will do this using matrix multiplications</a:t>
            </a:r>
          </a:p>
          <a:p>
            <a:pPr lvl="1"/>
            <a:r>
              <a:rPr lang="en-US" dirty="0" smtClean="0"/>
              <a:t>Multiply point by matrix to convert coordinates from one frame into coordinates in another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riangle 3"/>
          <p:cNvSpPr/>
          <p:nvPr/>
        </p:nvSpPr>
        <p:spPr>
          <a:xfrm>
            <a:off x="870154" y="2109019"/>
            <a:ext cx="1932039" cy="148958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74160" y="1739687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(x1,y1,z1) </a:t>
            </a:r>
            <a:r>
              <a:rPr lang="en-US" dirty="0" smtClean="0">
                <a:sym typeface="Wingdings"/>
              </a:rPr>
              <a:t> P1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0134" y="3720887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(x2,y2,z2) </a:t>
            </a:r>
            <a:r>
              <a:rPr lang="en-US" dirty="0" smtClean="0">
                <a:sym typeface="Wingdings"/>
              </a:rPr>
              <a:t> P2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81160" y="3598607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(x3,y3,z3) </a:t>
            </a:r>
            <a:r>
              <a:rPr lang="en-US" dirty="0" smtClean="0">
                <a:sym typeface="Wingdings"/>
              </a:rPr>
              <a:t> P3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10082" y="4488426"/>
            <a:ext cx="591540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    (1    0    0)            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x1    y1     z1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)   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X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(0   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1    0)   </a:t>
            </a:r>
            <a:r>
              <a:rPr lang="en-US" sz="4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=</a:t>
            </a:r>
            <a:r>
              <a:rPr lang="en-US" baseline="30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x+dx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y+dy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1)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    (dx 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dy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1) 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wait! There’s more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And matrices also useful for more than frame-to-frame conversions.</a:t>
            </a:r>
          </a:p>
          <a:p>
            <a:endParaRPr lang="en-US" dirty="0"/>
          </a:p>
          <a:p>
            <a:r>
              <a:rPr lang="en-US" dirty="0" smtClean="0"/>
              <a:t>So let’s get comfy with matrices</a:t>
            </a:r>
            <a:r>
              <a:rPr lang="en-US" dirty="0"/>
              <a:t> </a:t>
            </a:r>
            <a:r>
              <a:rPr lang="en-US" dirty="0" smtClean="0"/>
              <a:t>(next time).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814" y="4025900"/>
            <a:ext cx="39370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5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WHERE WE </a:t>
            </a:r>
            <a:br>
              <a:rPr lang="en-US" dirty="0" smtClean="0"/>
            </a:br>
            <a:r>
              <a:rPr lang="en-US" dirty="0" smtClean="0"/>
              <a:t>STOPPED LAST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8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26705"/>
            <a:ext cx="8153400" cy="4495800"/>
          </a:xfrm>
        </p:spPr>
        <p:txBody>
          <a:bodyPr/>
          <a:lstStyle/>
          <a:p>
            <a:r>
              <a:rPr lang="en-US" dirty="0" smtClean="0"/>
              <a:t>Defined: a rectangular array of numbers (usually) arranged in rows and columns</a:t>
            </a:r>
          </a:p>
          <a:p>
            <a:r>
              <a:rPr lang="en-US" dirty="0" smtClean="0"/>
              <a:t>Example</a:t>
            </a:r>
          </a:p>
          <a:p>
            <a:pPr lvl="1"/>
            <a:r>
              <a:rPr lang="en-US" dirty="0" smtClean="0"/>
              <a:t>2D matrix</a:t>
            </a:r>
          </a:p>
          <a:p>
            <a:pPr lvl="1"/>
            <a:r>
              <a:rPr lang="en-US" dirty="0" smtClean="0"/>
              <a:t>“two by three” (two rows, three columns)</a:t>
            </a:r>
          </a:p>
          <a:p>
            <a:pPr lvl="2"/>
            <a:r>
              <a:rPr lang="en-US" dirty="0" smtClean="0"/>
              <a:t>[3    4    8]</a:t>
            </a:r>
          </a:p>
          <a:p>
            <a:pPr lvl="2"/>
            <a:r>
              <a:rPr lang="en-US" dirty="0" smtClean="0"/>
              <a:t>[-1 9.2 12]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Matrix: </a:t>
            </a:r>
            <a:r>
              <a:rPr lang="en-US" dirty="0" err="1" smtClean="0"/>
              <a:t>wikipedia</a:t>
            </a:r>
            <a:r>
              <a:rPr lang="en-US" dirty="0" smtClean="0"/>
              <a:t>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870" y="1662320"/>
            <a:ext cx="6157843" cy="519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26705"/>
            <a:ext cx="8153400" cy="4495800"/>
          </a:xfrm>
        </p:spPr>
        <p:txBody>
          <a:bodyPr/>
          <a:lstStyle/>
          <a:p>
            <a:r>
              <a:rPr lang="en-US" dirty="0" smtClean="0"/>
              <a:t>What do you do with matrices?</a:t>
            </a:r>
          </a:p>
          <a:p>
            <a:r>
              <a:rPr lang="en-US" dirty="0" smtClean="0"/>
              <a:t>Lots of things</a:t>
            </a:r>
          </a:p>
          <a:p>
            <a:pPr lvl="1"/>
            <a:r>
              <a:rPr lang="en-US" dirty="0" smtClean="0"/>
              <a:t>Transpose, invert, add, subtract</a:t>
            </a:r>
          </a:p>
          <a:p>
            <a:r>
              <a:rPr lang="en-US" dirty="0" smtClean="0"/>
              <a:t>But most of all: multiply!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Multiplying two 2x2 matrices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139" y="2787897"/>
            <a:ext cx="700704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(e    f)          (a*</a:t>
            </a:r>
            <a:r>
              <a:rPr lang="en-US" sz="2800" dirty="0" err="1" smtClean="0">
                <a:solidFill>
                  <a:prstClr val="black"/>
                </a:solidFill>
              </a:rPr>
              <a:t>e+b</a:t>
            </a:r>
            <a:r>
              <a:rPr lang="en-US" sz="2800" dirty="0" smtClean="0">
                <a:solidFill>
                  <a:prstClr val="black"/>
                </a:solidFill>
              </a:rPr>
              <a:t>*g     a*</a:t>
            </a:r>
            <a:r>
              <a:rPr lang="en-US" sz="2800" dirty="0" err="1" smtClean="0">
                <a:solidFill>
                  <a:prstClr val="black"/>
                </a:solidFill>
              </a:rPr>
              <a:t>f+b</a:t>
            </a:r>
            <a:r>
              <a:rPr lang="en-US" sz="2800" dirty="0" smtClean="0">
                <a:solidFill>
                  <a:prstClr val="black"/>
                </a:solidFill>
              </a:rPr>
              <a:t>*h)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(c   d)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(g    h)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r>
              <a:rPr lang="en-US" sz="2800" baseline="300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(c*</a:t>
            </a:r>
            <a:r>
              <a:rPr lang="en-US" sz="2800" dirty="0" err="1" smtClean="0">
                <a:solidFill>
                  <a:prstClr val="black"/>
                </a:solidFill>
              </a:rPr>
              <a:t>e+d</a:t>
            </a:r>
            <a:r>
              <a:rPr lang="en-US" sz="2800" dirty="0" smtClean="0">
                <a:solidFill>
                  <a:prstClr val="black"/>
                </a:solidFill>
              </a:rPr>
              <a:t>*g      c*</a:t>
            </a:r>
            <a:r>
              <a:rPr lang="en-US" sz="2800" dirty="0" err="1" smtClean="0">
                <a:solidFill>
                  <a:prstClr val="black"/>
                </a:solidFill>
              </a:rPr>
              <a:t>f+d</a:t>
            </a:r>
            <a:r>
              <a:rPr lang="en-US" sz="2800" dirty="0" smtClean="0">
                <a:solidFill>
                  <a:prstClr val="black"/>
                </a:solidFill>
              </a:rPr>
              <a:t>*h)</a:t>
            </a:r>
          </a:p>
        </p:txBody>
      </p:sp>
    </p:spTree>
    <p:extLst>
      <p:ext uri="{BB962C8B-B14F-4D97-AF65-F5344CB8AC3E}">
        <p14:creationId xmlns:p14="http://schemas.microsoft.com/office/powerpoint/2010/main" val="5173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139" y="2787897"/>
            <a:ext cx="70070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(e    f)          (a*</a:t>
            </a:r>
            <a:r>
              <a:rPr lang="en-US" sz="2800" dirty="0" err="1" smtClean="0">
                <a:solidFill>
                  <a:prstClr val="black"/>
                </a:solidFill>
              </a:rPr>
              <a:t>e+b</a:t>
            </a:r>
            <a:r>
              <a:rPr lang="en-US" sz="2800" dirty="0" smtClean="0">
                <a:solidFill>
                  <a:prstClr val="black"/>
                </a:solidFill>
              </a:rPr>
              <a:t>*g     a*</a:t>
            </a:r>
            <a:r>
              <a:rPr lang="en-US" sz="2800" dirty="0" err="1" smtClean="0">
                <a:solidFill>
                  <a:prstClr val="black"/>
                </a:solidFill>
              </a:rPr>
              <a:t>f+b</a:t>
            </a:r>
            <a:r>
              <a:rPr lang="en-US" sz="2800" dirty="0" smtClean="0">
                <a:solidFill>
                  <a:prstClr val="black"/>
                </a:solidFill>
              </a:rPr>
              <a:t>*h)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(g    h)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835" y="4602815"/>
            <a:ext cx="66923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One usage for matrices: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Let (a, b) be the coordinates of a point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Then the 2x2 matrix can transform (</a:t>
            </a:r>
            <a:r>
              <a:rPr lang="en-US" sz="2800" dirty="0" err="1" smtClean="0">
                <a:solidFill>
                  <a:prstClr val="black"/>
                </a:solidFill>
              </a:rPr>
              <a:t>a,b</a:t>
            </a:r>
            <a:r>
              <a:rPr lang="en-US" sz="2800" dirty="0" smtClean="0">
                <a:solidFill>
                  <a:prstClr val="black"/>
                </a:solidFill>
              </a:rPr>
              <a:t>) to a  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new location </a:t>
            </a:r>
            <a:r>
              <a:rPr lang="mr-IN" sz="2800" dirty="0" smtClean="0">
                <a:solidFill>
                  <a:prstClr val="black"/>
                </a:solidFill>
              </a:rPr>
              <a:t>–</a:t>
            </a:r>
            <a:r>
              <a:rPr lang="en-US" sz="2800" dirty="0" smtClean="0">
                <a:solidFill>
                  <a:prstClr val="black"/>
                </a:solidFill>
              </a:rPr>
              <a:t> (a*</a:t>
            </a:r>
            <a:r>
              <a:rPr lang="en-US" sz="2800" dirty="0" err="1" smtClean="0">
                <a:solidFill>
                  <a:prstClr val="black"/>
                </a:solidFill>
              </a:rPr>
              <a:t>e+b</a:t>
            </a:r>
            <a:r>
              <a:rPr lang="en-US" sz="2800" dirty="0" smtClean="0">
                <a:solidFill>
                  <a:prstClr val="black"/>
                </a:solidFill>
              </a:rPr>
              <a:t>*g, a*</a:t>
            </a:r>
            <a:r>
              <a:rPr lang="en-US" sz="2800" dirty="0" err="1" smtClean="0">
                <a:solidFill>
                  <a:prstClr val="black"/>
                </a:solidFill>
              </a:rPr>
              <a:t>f+b</a:t>
            </a:r>
            <a:r>
              <a:rPr lang="en-US" sz="2800" dirty="0" smtClean="0">
                <a:solidFill>
                  <a:prstClr val="black"/>
                </a:solidFill>
              </a:rPr>
              <a:t>*h)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Multiplying two 2x2 matrices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Do We Do On Thursday?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Watch YouTube videos before Thursday’s class</a:t>
            </a:r>
          </a:p>
          <a:p>
            <a:r>
              <a:rPr lang="en-US" dirty="0" smtClean="0"/>
              <a:t>Call in at 9am on Thursday</a:t>
            </a:r>
          </a:p>
          <a:p>
            <a:r>
              <a:rPr lang="en-US" dirty="0" smtClean="0"/>
              <a:t>Group discussion of any questions on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Identity Matrix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139" y="2787897"/>
            <a:ext cx="48461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</a:t>
            </a:r>
            <a:r>
              <a:rPr lang="en-US" sz="2800" dirty="0">
                <a:solidFill>
                  <a:prstClr val="black"/>
                </a:solidFill>
              </a:rPr>
              <a:t>1</a:t>
            </a:r>
            <a:r>
              <a:rPr lang="en-US" sz="2800" dirty="0" smtClean="0">
                <a:solidFill>
                  <a:prstClr val="black"/>
                </a:solidFill>
              </a:rPr>
              <a:t>    </a:t>
            </a:r>
            <a:r>
              <a:rPr lang="en-US" sz="2800" dirty="0">
                <a:solidFill>
                  <a:prstClr val="black"/>
                </a:solidFill>
              </a:rPr>
              <a:t>0</a:t>
            </a:r>
            <a:r>
              <a:rPr lang="en-US" sz="2800" dirty="0" smtClean="0">
                <a:solidFill>
                  <a:prstClr val="black"/>
                </a:solidFill>
              </a:rPr>
              <a:t>)          (a    b)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(0    </a:t>
            </a:r>
            <a:r>
              <a:rPr lang="en-US" sz="2800" dirty="0">
                <a:solidFill>
                  <a:prstClr val="black"/>
                </a:solidFill>
              </a:rPr>
              <a:t>1</a:t>
            </a:r>
            <a:r>
              <a:rPr lang="en-US" sz="2800" dirty="0" smtClean="0">
                <a:solidFill>
                  <a:prstClr val="black"/>
                </a:solidFill>
              </a:rPr>
              <a:t>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139" y="2787897"/>
            <a:ext cx="50449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(2    </a:t>
            </a:r>
            <a:r>
              <a:rPr lang="en-US" sz="2800" dirty="0">
                <a:solidFill>
                  <a:prstClr val="black"/>
                </a:solidFill>
              </a:rPr>
              <a:t>0</a:t>
            </a:r>
            <a:r>
              <a:rPr lang="en-US" sz="2800" dirty="0" smtClean="0">
                <a:solidFill>
                  <a:prstClr val="black"/>
                </a:solidFill>
              </a:rPr>
              <a:t>)          (2a    b)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(0    </a:t>
            </a:r>
            <a:r>
              <a:rPr lang="en-US" sz="2800" dirty="0">
                <a:solidFill>
                  <a:prstClr val="black"/>
                </a:solidFill>
              </a:rPr>
              <a:t>1</a:t>
            </a:r>
            <a:r>
              <a:rPr lang="en-US" sz="2800" dirty="0" smtClean="0">
                <a:solidFill>
                  <a:prstClr val="black"/>
                </a:solidFill>
              </a:rPr>
              <a:t>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29745" y="4207887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529745" y="2257165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529745" y="3393250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37480" y="302391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a,b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529745" y="3461115"/>
            <a:ext cx="1370981" cy="746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84041" y="3020276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(2a,b)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86180" y="4875008"/>
            <a:ext cx="5345019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Scale in X, not in Y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2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139" y="2787897"/>
            <a:ext cx="49856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</a:t>
            </a:r>
            <a:r>
              <a:rPr lang="en-US" sz="2800" dirty="0">
                <a:solidFill>
                  <a:prstClr val="black"/>
                </a:solidFill>
              </a:rPr>
              <a:t>s</a:t>
            </a:r>
            <a:r>
              <a:rPr lang="en-US" sz="2800" dirty="0" smtClean="0">
                <a:solidFill>
                  <a:prstClr val="black"/>
                </a:solidFill>
              </a:rPr>
              <a:t>    </a:t>
            </a:r>
            <a:r>
              <a:rPr lang="en-US" sz="2800" dirty="0">
                <a:solidFill>
                  <a:prstClr val="black"/>
                </a:solidFill>
              </a:rPr>
              <a:t>0</a:t>
            </a:r>
            <a:r>
              <a:rPr lang="en-US" sz="2800" dirty="0" smtClean="0">
                <a:solidFill>
                  <a:prstClr val="black"/>
                </a:solidFill>
              </a:rPr>
              <a:t>)          (</a:t>
            </a:r>
            <a:r>
              <a:rPr lang="en-US" sz="2800" dirty="0" err="1" smtClean="0">
                <a:solidFill>
                  <a:prstClr val="black"/>
                </a:solidFill>
              </a:rPr>
              <a:t>sa</a:t>
            </a:r>
            <a:r>
              <a:rPr lang="en-US" sz="2800" dirty="0" smtClean="0">
                <a:solidFill>
                  <a:prstClr val="black"/>
                </a:solidFill>
              </a:rPr>
              <a:t>    </a:t>
            </a:r>
            <a:r>
              <a:rPr lang="en-US" sz="2800" dirty="0" err="1" smtClean="0">
                <a:solidFill>
                  <a:prstClr val="black"/>
                </a:solidFill>
              </a:rPr>
              <a:t>tb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(0    t)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86180" y="4875008"/>
            <a:ext cx="5345019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Scale in both dimensions</a:t>
            </a:r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529745" y="4207887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529745" y="2257165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529745" y="3393250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37480" y="302391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a,b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529745" y="3829525"/>
            <a:ext cx="1293428" cy="3783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09625" y="339325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sa,tb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6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139" y="2787897"/>
            <a:ext cx="49872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(0   -1)          (b    -a)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(1    </a:t>
            </a:r>
            <a:r>
              <a:rPr lang="en-US" sz="2800" dirty="0">
                <a:solidFill>
                  <a:prstClr val="black"/>
                </a:solidFill>
              </a:rPr>
              <a:t>0</a:t>
            </a:r>
            <a:r>
              <a:rPr lang="en-US" sz="2800" dirty="0" smtClean="0">
                <a:solidFill>
                  <a:prstClr val="black"/>
                </a:solidFill>
              </a:rPr>
              <a:t>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771711" y="5153304"/>
            <a:ext cx="5345019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Rotate 90 </a:t>
            </a:r>
            <a:r>
              <a:rPr lang="en-US" sz="3200" smtClean="0">
                <a:solidFill>
                  <a:prstClr val="black"/>
                </a:solidFill>
              </a:rPr>
              <a:t>degrees </a:t>
            </a:r>
            <a:r>
              <a:rPr lang="en-US" sz="3200" smtClean="0">
                <a:solidFill>
                  <a:prstClr val="black"/>
                </a:solidFill>
              </a:rPr>
              <a:t>clockwise</a:t>
            </a:r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529745" y="4207887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529745" y="2257165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529745" y="3393250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37480" y="302391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a,b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529746" y="4207887"/>
            <a:ext cx="718137" cy="6671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35132" y="4690342"/>
            <a:ext cx="68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(b,-</a:t>
            </a:r>
            <a:r>
              <a:rPr lang="en-US" dirty="0">
                <a:solidFill>
                  <a:prstClr val="black"/>
                </a:solidFill>
              </a:rPr>
              <a:t>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3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139" y="2787897"/>
            <a:ext cx="51443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(0     1)          (-b    a)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(-1    </a:t>
            </a:r>
            <a:r>
              <a:rPr lang="en-US" sz="2800" dirty="0">
                <a:solidFill>
                  <a:prstClr val="black"/>
                </a:solidFill>
              </a:rPr>
              <a:t>0</a:t>
            </a:r>
            <a:r>
              <a:rPr lang="en-US" sz="2800" dirty="0" smtClean="0">
                <a:solidFill>
                  <a:prstClr val="black"/>
                </a:solidFill>
              </a:rPr>
              <a:t>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771711" y="5153304"/>
            <a:ext cx="5345019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Rotate 90 degrees counter-clockwise</a:t>
            </a:r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715276" y="4486183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715276" y="2535461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715276" y="3671546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23011" y="330221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a,b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5866299" y="3836361"/>
            <a:ext cx="848977" cy="6498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46116" y="3467029"/>
            <a:ext cx="74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(-b, a)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7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3373" y="1891436"/>
            <a:ext cx="825738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(a   b)        (cos(Ω</a:t>
            </a:r>
            <a:r>
              <a:rPr lang="en-US" sz="2800" dirty="0">
                <a:solidFill>
                  <a:prstClr val="black"/>
                </a:solidFill>
              </a:rPr>
              <a:t>) </a:t>
            </a:r>
            <a:r>
              <a:rPr lang="en-US" sz="2800" dirty="0" smtClean="0">
                <a:solidFill>
                  <a:prstClr val="black"/>
                </a:solidFill>
              </a:rPr>
              <a:t> -sin(Ω))          </a:t>
            </a:r>
            <a:r>
              <a:rPr lang="en-US" sz="2800" dirty="0">
                <a:solidFill>
                  <a:prstClr val="black"/>
                </a:solidFill>
              </a:rPr>
              <a:t>(cos(Ω</a:t>
            </a:r>
            <a:r>
              <a:rPr lang="en-US" sz="2800" dirty="0" smtClean="0">
                <a:solidFill>
                  <a:prstClr val="black"/>
                </a:solidFill>
              </a:rPr>
              <a:t>)*a + sin(Ω)*b,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                                        -sin(Ω)*a +cos(Ω)*b)</a:t>
            </a: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       </a:t>
            </a:r>
            <a:r>
              <a:rPr lang="en-US" sz="5400" baseline="30000" dirty="0" smtClean="0">
                <a:solidFill>
                  <a:prstClr val="black"/>
                </a:solidFill>
              </a:rPr>
              <a:t>X 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(sin(Ω</a:t>
            </a:r>
            <a:r>
              <a:rPr lang="en-US" sz="2800" dirty="0">
                <a:solidFill>
                  <a:prstClr val="black"/>
                </a:solidFill>
              </a:rPr>
              <a:t>) </a:t>
            </a:r>
            <a:r>
              <a:rPr lang="en-US" sz="2800" dirty="0" smtClean="0">
                <a:solidFill>
                  <a:prstClr val="black"/>
                </a:solidFill>
              </a:rPr>
              <a:t>   cos(Ω))   </a:t>
            </a:r>
            <a:r>
              <a:rPr lang="en-US" sz="6000" baseline="30000" dirty="0" smtClean="0">
                <a:solidFill>
                  <a:prstClr val="black"/>
                </a:solidFill>
              </a:rPr>
              <a:t>=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19921" y="5524364"/>
            <a:ext cx="6431384" cy="1127846"/>
          </a:xfrm>
          <a:prstGeom prst="roundRect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prstClr val="black"/>
                </a:solidFill>
              </a:rPr>
              <a:t>Rotate “Ω” degrees counter-clockwise</a:t>
            </a:r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463485" y="4857243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463485" y="2906521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463485" y="4042606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87904" y="3673274"/>
            <a:ext cx="63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x,y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031356" y="3935961"/>
            <a:ext cx="432130" cy="9212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833367" y="2906521"/>
            <a:ext cx="0" cy="66010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63417" y="3566629"/>
            <a:ext cx="80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(x’, y’)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3485" y="4059071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Ω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293098" y="4439632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4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Combining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How do we rotate by 90 degrees clockwise and then scale X by 2?</a:t>
            </a:r>
          </a:p>
          <a:p>
            <a:pPr lvl="1"/>
            <a:r>
              <a:rPr lang="en-US" dirty="0" smtClean="0"/>
              <a:t>Answer: multiply by matrix that multiplies by 90 degrees clockwise, then multiple by matrix that scales X by 2.</a:t>
            </a:r>
          </a:p>
          <a:p>
            <a:pPr lvl="1"/>
            <a:r>
              <a:rPr lang="en-US" dirty="0" smtClean="0"/>
              <a:t>But can we do this efficiently</a:t>
            </a:r>
            <a:r>
              <a:rPr lang="en-US" dirty="0" smtClean="0"/>
              <a:t>?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07628" y="5111115"/>
            <a:ext cx="364624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(0   -1)           (2    0)          (0     -1)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(1   0) 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baseline="30000" dirty="0" smtClean="0">
                <a:solidFill>
                  <a:prstClr val="black"/>
                </a:solidFill>
              </a:rPr>
              <a:t>X 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(0    1)   </a:t>
            </a:r>
            <a:r>
              <a:rPr lang="en-US" sz="4400" baseline="30000" dirty="0" smtClean="0">
                <a:solidFill>
                  <a:prstClr val="black"/>
                </a:solidFill>
              </a:rPr>
              <a:t>=</a:t>
            </a:r>
            <a:r>
              <a:rPr lang="en-US" baseline="300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(2      0)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Combining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How do we scale X by 2 and then rotate by 90 degrees clockwise?</a:t>
            </a:r>
          </a:p>
          <a:p>
            <a:pPr lvl="1"/>
            <a:r>
              <a:rPr lang="en-US" dirty="0" smtClean="0"/>
              <a:t>Answer: multiply by matrix that scales X by 2, then multiply by matrix that rotates 90 degrees clockwise.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6766" y="4049034"/>
            <a:ext cx="347402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(2   0)          (0   -1)          (0     -2)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(0   1) 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baseline="30000" dirty="0" smtClean="0">
                <a:solidFill>
                  <a:prstClr val="black"/>
                </a:solidFill>
              </a:rPr>
              <a:t>X 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(1    0)   </a:t>
            </a:r>
            <a:r>
              <a:rPr lang="en-US" sz="4400" baseline="30000" dirty="0" smtClean="0">
                <a:solidFill>
                  <a:prstClr val="black"/>
                </a:solidFill>
              </a:rPr>
              <a:t>=</a:t>
            </a:r>
            <a:r>
              <a:rPr lang="en-US" baseline="300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(1      0)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9712" y="5838526"/>
            <a:ext cx="1742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Rotate then scale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Order matters!!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4289" y="5513418"/>
            <a:ext cx="364624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(0   -1)           (2    0)          (0     -1)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(1   0) 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baseline="30000" dirty="0" smtClean="0">
                <a:solidFill>
                  <a:prstClr val="black"/>
                </a:solidFill>
              </a:rPr>
              <a:t>X 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(0    1)   </a:t>
            </a:r>
            <a:r>
              <a:rPr lang="en-US" sz="4400" baseline="30000" dirty="0" smtClean="0">
                <a:solidFill>
                  <a:prstClr val="black"/>
                </a:solidFill>
              </a:rPr>
              <a:t>=</a:t>
            </a:r>
            <a:r>
              <a:rPr lang="en-US" baseline="300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(2      0)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5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Translation is harder: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2455" y="2655375"/>
            <a:ext cx="266369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(a)           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)          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a+c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b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aseline="30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+ 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)   </a:t>
            </a:r>
            <a:r>
              <a:rPr lang="en-US" sz="4400" baseline="30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=</a:t>
            </a:r>
            <a:r>
              <a:rPr lang="en-US" baseline="30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b+d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7380" y="4423370"/>
            <a:ext cx="5354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But this doesn’t fit our nice matrix multiply model…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What to do??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8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Homogeneous Coordinates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35444" y="2836798"/>
            <a:ext cx="532843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    (1   0    0)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(x    y     1)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X  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(0   1    0)   </a:t>
            </a:r>
            <a:r>
              <a:rPr lang="en-US" sz="4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=</a:t>
            </a:r>
            <a:r>
              <a:rPr lang="en-US" baseline="30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(x       y      1)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    (0   0    1) 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1264" y="4956150"/>
            <a:ext cx="3507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Add an extra dimension.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A math trick … don’t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overthink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it.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7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54" y="1600200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Abhishek and I are working hard on preparing Project 2 (OpenGL)</a:t>
            </a:r>
          </a:p>
          <a:p>
            <a:r>
              <a:rPr lang="en-US" dirty="0" smtClean="0"/>
              <a:t>Projects will start coming faster</a:t>
            </a:r>
          </a:p>
          <a:p>
            <a:pPr lvl="1"/>
            <a:r>
              <a:rPr lang="en-US" dirty="0" smtClean="0"/>
              <a:t>Want there to time to do great final projects</a:t>
            </a:r>
          </a:p>
          <a:p>
            <a:r>
              <a:rPr lang="en-US" dirty="0" smtClean="0"/>
              <a:t>1E, 1F: simpler coding, harder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2121" cy="990600"/>
          </a:xfrm>
        </p:spPr>
        <p:txBody>
          <a:bodyPr/>
          <a:lstStyle/>
          <a:p>
            <a:r>
              <a:rPr lang="en-US" dirty="0" smtClean="0"/>
              <a:t>Homogeneous Coordinates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0910" y="4675769"/>
            <a:ext cx="3468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Translation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We can now fit translation into 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our matrix multiplication system.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5444" y="2836798"/>
            <a:ext cx="582910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    (1    0    0)            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(x    y     1)   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X  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(0    1    0)   </a:t>
            </a:r>
            <a:r>
              <a:rPr lang="en-US" sz="4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=</a:t>
            </a:r>
            <a:r>
              <a:rPr lang="en-US" baseline="300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x+dx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y+dy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1)</a:t>
            </a: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    (dx 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dy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1) 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53126" cy="990600"/>
          </a:xfrm>
        </p:spPr>
        <p:txBody>
          <a:bodyPr/>
          <a:lstStyle/>
          <a:p>
            <a:r>
              <a:rPr lang="en-US" dirty="0" smtClean="0"/>
              <a:t>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Two really important operations:</a:t>
            </a:r>
          </a:p>
          <a:p>
            <a:pPr lvl="1"/>
            <a:r>
              <a:rPr lang="en-US" dirty="0" smtClean="0"/>
              <a:t>Transform from one frame to another</a:t>
            </a:r>
          </a:p>
          <a:p>
            <a:pPr lvl="1"/>
            <a:r>
              <a:rPr lang="en-US" dirty="0" smtClean="0"/>
              <a:t>Transform geometry (rotate, translate,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 smtClean="0"/>
              <a:t>Both can be done with matrix operations</a:t>
            </a:r>
          </a:p>
          <a:p>
            <a:r>
              <a:rPr lang="en-US" dirty="0" smtClean="0"/>
              <a:t>In both cases, need homogeneous coordinates</a:t>
            </a:r>
          </a:p>
          <a:p>
            <a:endParaRPr lang="en-US" dirty="0"/>
          </a:p>
          <a:p>
            <a:r>
              <a:rPr lang="en-US" dirty="0" smtClean="0"/>
              <a:t>Much of graphics is accomplished via 4x4 matrices</a:t>
            </a:r>
          </a:p>
          <a:p>
            <a:pPr lvl="1"/>
            <a:r>
              <a:rPr lang="en-US" dirty="0" smtClean="0"/>
              <a:t>And: you can compose the matrices and do bunches of things at once (EFFICIENCY) </a:t>
            </a:r>
          </a:p>
        </p:txBody>
      </p:sp>
    </p:spTree>
    <p:extLst>
      <p:ext uri="{BB962C8B-B14F-4D97-AF65-F5344CB8AC3E}">
        <p14:creationId xmlns:p14="http://schemas.microsoft.com/office/powerpoint/2010/main" val="446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89649"/>
            <a:ext cx="2885926" cy="6450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787" y="1850335"/>
            <a:ext cx="224790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687" y="4113242"/>
            <a:ext cx="2425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39874" cy="990600"/>
          </a:xfrm>
        </p:spPr>
        <p:txBody>
          <a:bodyPr/>
          <a:lstStyle/>
          <a:p>
            <a:r>
              <a:rPr lang="en-US" dirty="0" smtClean="0"/>
              <a:t>3dfx Voodoo </a:t>
            </a:r>
            <a:br>
              <a:rPr lang="en-US" dirty="0" smtClean="0"/>
            </a:br>
            <a:r>
              <a:rPr lang="en-US" dirty="0" smtClean="0"/>
              <a:t>(source: </a:t>
            </a:r>
            <a:r>
              <a:rPr lang="en-US" dirty="0" err="1" smtClean="0"/>
              <a:t>wikipedia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54" y="1753130"/>
            <a:ext cx="6297168" cy="45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GPUs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Special hardware to do 4x4 matrix operations</a:t>
            </a:r>
          </a:p>
          <a:p>
            <a:r>
              <a:rPr lang="en-US" dirty="0" smtClean="0"/>
              <a:t>A lot of them (in parallel)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8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GPUs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Many, many, many cores</a:t>
            </a:r>
          </a:p>
          <a:p>
            <a:r>
              <a:rPr lang="en-US" dirty="0" smtClean="0"/>
              <a:t>Each code less powerful than typical CPU 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29358" cy="990600"/>
          </a:xfrm>
        </p:spPr>
        <p:txBody>
          <a:bodyPr/>
          <a:lstStyle/>
          <a:p>
            <a:r>
              <a:rPr lang="en-US" dirty="0" smtClean="0"/>
              <a:t>STOP HERE </a:t>
            </a:r>
            <a:r>
              <a:rPr lang="mr-IN" dirty="0" smtClean="0"/>
              <a:t>–</a:t>
            </a:r>
            <a:r>
              <a:rPr lang="en-US" dirty="0" smtClean="0"/>
              <a:t> rest on YouTube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Look as a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4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52380" y="1407089"/>
            <a:ext cx="4357991" cy="255268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World Space is the space defined by the user’s coordinate </a:t>
            </a:r>
            <a:r>
              <a:rPr lang="en-US" dirty="0" smtClean="0"/>
              <a:t>system.</a:t>
            </a:r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space contains the portion of the scene </a:t>
            </a:r>
            <a:r>
              <a:rPr lang="en-US" dirty="0" smtClean="0"/>
              <a:t>that is </a:t>
            </a:r>
            <a:r>
              <a:rPr lang="en-US" dirty="0"/>
              <a:t>transformed into image space by the </a:t>
            </a:r>
            <a:r>
              <a:rPr lang="en-US" u="sng" dirty="0"/>
              <a:t>camera transform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Many of the spaces have “bounds”, meaning limits on where the space is valid</a:t>
            </a:r>
          </a:p>
          <a:p>
            <a:r>
              <a:rPr lang="en-US" dirty="0" smtClean="0"/>
              <a:t>With world space 2 options:</a:t>
            </a:r>
          </a:p>
          <a:p>
            <a:pPr lvl="1"/>
            <a:r>
              <a:rPr lang="en-US" dirty="0" smtClean="0"/>
              <a:t>No bounds</a:t>
            </a:r>
          </a:p>
          <a:p>
            <a:pPr lvl="1"/>
            <a:r>
              <a:rPr lang="en-US" dirty="0" smtClean="0"/>
              <a:t>User specifies </a:t>
            </a:r>
            <a:r>
              <a:rPr lang="en-US" dirty="0"/>
              <a:t>the </a:t>
            </a:r>
            <a:r>
              <a:rPr lang="en-US" dirty="0" smtClean="0"/>
              <a:t>bound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4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500596" y="2329668"/>
            <a:ext cx="2037144" cy="101576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9954" y="1679754"/>
            <a:ext cx="36052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Camera Transform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</a:t>
            </a:r>
            <a:r>
              <a:rPr lang="en-US" u="sng" dirty="0" smtClean="0"/>
              <a:t>Plan</a:t>
            </a:r>
            <a:r>
              <a:rPr lang="en-US" dirty="0" smtClean="0"/>
              <a:t> (1/2)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76519"/>
              </p:ext>
            </p:extLst>
          </p:nvPr>
        </p:nvGraphicFramePr>
        <p:xfrm>
          <a:off x="457200" y="1854200"/>
          <a:ext cx="82296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/>
                <a:gridCol w="542003"/>
                <a:gridCol w="818536"/>
                <a:gridCol w="1725561"/>
                <a:gridCol w="1028700"/>
                <a:gridCol w="1308919"/>
                <a:gridCol w="748481"/>
                <a:gridCol w="102870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Lec5,</a:t>
                      </a:r>
                    </a:p>
                    <a:p>
                      <a:r>
                        <a:rPr lang="en-US" dirty="0" smtClean="0"/>
                        <a:t>1E</a:t>
                      </a:r>
                      <a:r>
                        <a:rPr lang="en-US" baseline="0" dirty="0" smtClean="0"/>
                        <a:t> assigned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1D due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baseline="0" dirty="0" smtClean="0"/>
                        <a:t> 6 (</a:t>
                      </a:r>
                      <a:r>
                        <a:rPr lang="en-US" baseline="0" dirty="0" err="1" smtClean="0"/>
                        <a:t>async</a:t>
                      </a:r>
                      <a:r>
                        <a:rPr lang="en-US" baseline="0" dirty="0" smtClean="0"/>
                        <a:t> / group chat)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dirty="0" smtClean="0"/>
                        <a:t> 7 (shading), </a:t>
                      </a:r>
                    </a:p>
                    <a:p>
                      <a:r>
                        <a:rPr lang="en-US" dirty="0" smtClean="0"/>
                        <a:t>1F</a:t>
                      </a:r>
                      <a:r>
                        <a:rPr lang="en-US" baseline="0" dirty="0" smtClean="0"/>
                        <a:t> assigned,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1E due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dirty="0" smtClean="0"/>
                        <a:t> 8 (GL), 2A assigned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1F due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dirty="0" smtClean="0"/>
                        <a:t> 9 (GL), </a:t>
                      </a:r>
                    </a:p>
                    <a:p>
                      <a:r>
                        <a:rPr lang="en-US" dirty="0" smtClean="0"/>
                        <a:t>2B</a:t>
                      </a:r>
                      <a:r>
                        <a:rPr lang="en-US" baseline="0" dirty="0" smtClean="0"/>
                        <a:t> assigned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Discussion of final projects / Quiz</a:t>
                      </a:r>
                      <a:r>
                        <a:rPr lang="en-US" baseline="0" dirty="0" smtClean="0"/>
                        <a:t>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2A due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Lec</a:t>
                      </a:r>
                      <a:r>
                        <a:rPr lang="en-US" baseline="0" dirty="0" smtClean="0"/>
                        <a:t> 11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ray tracing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 discussion of final projects (?)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2B due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8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494737" y="1419540"/>
            <a:ext cx="4357991" cy="255268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5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368167" cy="990600"/>
          </a:xfrm>
        </p:spPr>
        <p:txBody>
          <a:bodyPr/>
          <a:lstStyle/>
          <a:p>
            <a:r>
              <a:rPr lang="en-US" dirty="0" smtClean="0"/>
              <a:t>How do we specify a camera?</a:t>
            </a:r>
            <a:endParaRPr lang="en-US" dirty="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116" y="1822656"/>
            <a:ext cx="51562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Picture 3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096" y="4407979"/>
            <a:ext cx="3312038" cy="2149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6312" y="1822656"/>
            <a:ext cx="3527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The “viewing pyramid” or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“view frustum”.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Frustum: In geometry, a frustum (plural: frusta or frustums) is the portion of a solid (normally a cone or pyramid) that lies between two parallel planes cutting it.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5848" cy="990600"/>
          </a:xfrm>
        </p:spPr>
        <p:txBody>
          <a:bodyPr/>
          <a:lstStyle/>
          <a:p>
            <a:r>
              <a:rPr lang="en-US" dirty="0" smtClean="0"/>
              <a:t>What is the up axis?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Up axis is the direction from the base of your nose to your forehead</a:t>
            </a:r>
          </a:p>
          <a:p>
            <a:endParaRPr lang="en-US" dirty="0"/>
          </a:p>
        </p:txBody>
      </p:sp>
      <p:pic>
        <p:nvPicPr>
          <p:cNvPr id="4" name="Picture 3" descr="HankChilds_3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23" y="2967099"/>
            <a:ext cx="2258171" cy="338725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3293394" y="3309247"/>
            <a:ext cx="1593040" cy="3284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83942" y="2529150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82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5848" cy="990600"/>
          </a:xfrm>
        </p:spPr>
        <p:txBody>
          <a:bodyPr/>
          <a:lstStyle/>
          <a:p>
            <a:r>
              <a:rPr lang="en-US" dirty="0" smtClean="0"/>
              <a:t>What is the up axis?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Up axis is the direction from the base of your nose to your forehead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47925" y="2617597"/>
            <a:ext cx="2258171" cy="3825206"/>
            <a:chOff x="2286000" y="3032793"/>
            <a:chExt cx="2258171" cy="3825206"/>
          </a:xfrm>
          <a:scene3d>
            <a:camera prst="perspectiveFront">
              <a:rot lat="0" lon="7200000" rev="0"/>
            </a:camera>
            <a:lightRig rig="threePt" dir="t"/>
          </a:scene3d>
        </p:grpSpPr>
        <p:pic>
          <p:nvPicPr>
            <p:cNvPr id="4" name="Picture 3" descr="HankChilds_345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3470742"/>
              <a:ext cx="2258171" cy="338725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2591771" y="3812890"/>
              <a:ext cx="1593040" cy="328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482319" y="3032793"/>
              <a:ext cx="479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Up</a:t>
              </a:r>
              <a:endParaRPr lang="en-US" dirty="0"/>
            </a:p>
          </p:txBody>
        </p:sp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07" y="2713230"/>
            <a:ext cx="2707105" cy="270607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200000" lon="36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1099" y="3514537"/>
            <a:ext cx="634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+</a:t>
            </a:r>
            <a:endParaRPr lang="en-US" sz="60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95" y="2713230"/>
            <a:ext cx="2707105" cy="270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12945" y="3502702"/>
            <a:ext cx="634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865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5848" cy="990600"/>
          </a:xfrm>
        </p:spPr>
        <p:txBody>
          <a:bodyPr/>
          <a:lstStyle/>
          <a:p>
            <a:r>
              <a:rPr lang="en-US" dirty="0" smtClean="0"/>
              <a:t>What is the up axis?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Up axis is the direction from the base of your nose to your forehead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(if you lie down while watching TV, the screen is sideways)</a:t>
            </a:r>
          </a:p>
          <a:p>
            <a:endParaRPr lang="en-US" dirty="0"/>
          </a:p>
        </p:txBody>
      </p:sp>
      <p:grpSp>
        <p:nvGrpSpPr>
          <p:cNvPr id="5" name="Group 6"/>
          <p:cNvGrpSpPr/>
          <p:nvPr/>
        </p:nvGrpSpPr>
        <p:grpSpPr>
          <a:xfrm>
            <a:off x="247925" y="2270794"/>
            <a:ext cx="2258171" cy="3825206"/>
            <a:chOff x="2286000" y="3032793"/>
            <a:chExt cx="2258171" cy="3825206"/>
          </a:xfrm>
          <a:scene3d>
            <a:camera prst="perspectiveFront">
              <a:rot lat="4200000" lon="0" rev="5400000"/>
            </a:camera>
            <a:lightRig rig="threePt" dir="t"/>
          </a:scene3d>
        </p:grpSpPr>
        <p:pic>
          <p:nvPicPr>
            <p:cNvPr id="4" name="Picture 3" descr="HankChilds_345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3470742"/>
              <a:ext cx="2258171" cy="338725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2591771" y="3812890"/>
              <a:ext cx="1593040" cy="328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482319" y="3032793"/>
              <a:ext cx="479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Up</a:t>
              </a:r>
              <a:endParaRPr lang="en-US" dirty="0"/>
            </a:p>
          </p:txBody>
        </p:sp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07" y="2713230"/>
            <a:ext cx="2707105" cy="270607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200000" lon="36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1099" y="3514537"/>
            <a:ext cx="634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+</a:t>
            </a:r>
            <a:endParaRPr lang="en-US" sz="60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36895" y="2713230"/>
            <a:ext cx="2707105" cy="270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12945" y="3502702"/>
            <a:ext cx="634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597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 Diagram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45" y="1374380"/>
            <a:ext cx="6138260" cy="477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332300" y="3573756"/>
            <a:ext cx="112345" cy="20795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52556" y="3237550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83168" y="3607090"/>
            <a:ext cx="2037144" cy="137218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0312" y="3681256"/>
            <a:ext cx="30277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View Transform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85421" y="4348101"/>
            <a:ext cx="2897748" cy="247268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6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Image Space is the three-dimensional coordinate system that contains screen space.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is the space where the camera transformation directs its </a:t>
            </a:r>
            <a:r>
              <a:rPr lang="en-US" dirty="0" smtClean="0"/>
              <a:t>output.</a:t>
            </a:r>
          </a:p>
          <a:p>
            <a:r>
              <a:rPr lang="en-US" dirty="0"/>
              <a:t>The </a:t>
            </a:r>
            <a:r>
              <a:rPr lang="en-US" dirty="0" smtClean="0"/>
              <a:t>bounds of </a:t>
            </a:r>
            <a:r>
              <a:rPr lang="en-US" i="1" dirty="0"/>
              <a:t>Image Space </a:t>
            </a:r>
            <a:r>
              <a:rPr lang="en-US" dirty="0" smtClean="0"/>
              <a:t>are 3</a:t>
            </a:r>
            <a:r>
              <a:rPr lang="en-US" dirty="0"/>
              <a:t>-dimensional </a:t>
            </a:r>
            <a:r>
              <a:rPr lang="en-US" dirty="0" smtClean="0"/>
              <a:t>cube</a:t>
            </a:r>
            <a:r>
              <a:rPr lang="en-US" dirty="0"/>
              <a:t>. </a:t>
            </a:r>
          </a:p>
          <a:p>
            <a:pPr marL="685800" lvl="2" indent="0">
              <a:buNone/>
            </a:pPr>
            <a:r>
              <a:rPr lang="en-US" sz="3200" dirty="0"/>
              <a:t>{(</a:t>
            </a:r>
            <a:r>
              <a:rPr lang="en-US" sz="3200" dirty="0" err="1"/>
              <a:t>x,y,z</a:t>
            </a:r>
            <a:r>
              <a:rPr lang="en-US" sz="3200" dirty="0"/>
              <a:t>) : −1≤x≤1,−1≤y≤</a:t>
            </a:r>
            <a:r>
              <a:rPr lang="en-US" sz="3200" dirty="0" smtClean="0"/>
              <a:t>1,</a:t>
            </a:r>
            <a:r>
              <a:rPr lang="en-US" sz="3200" dirty="0"/>
              <a:t> −1</a:t>
            </a:r>
            <a:r>
              <a:rPr lang="en-US" sz="3200" dirty="0" smtClean="0"/>
              <a:t>≤z≤</a:t>
            </a:r>
            <a:r>
              <a:rPr lang="en-US" sz="3200" dirty="0"/>
              <a:t>1</a:t>
            </a:r>
            <a:r>
              <a:rPr lang="en-US" sz="3200" dirty="0" smtClean="0"/>
              <a:t>} </a:t>
            </a:r>
          </a:p>
          <a:p>
            <a:pPr marL="685800" lvl="2" indent="0">
              <a:buNone/>
            </a:pPr>
            <a:endParaRPr lang="en-US" sz="3200" dirty="0"/>
          </a:p>
          <a:p>
            <a:pPr marL="685800" lvl="2" indent="0">
              <a:buNone/>
            </a:pPr>
            <a:r>
              <a:rPr lang="en-US" sz="3200" dirty="0" smtClean="0"/>
              <a:t>(</a:t>
            </a:r>
            <a:r>
              <a:rPr lang="en-US" sz="3200" dirty="0"/>
              <a:t>or −1≤z</a:t>
            </a:r>
            <a:r>
              <a:rPr lang="en-US" sz="3200" dirty="0" smtClean="0"/>
              <a:t>≤0)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1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Space Diagram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45" y="1374380"/>
            <a:ext cx="6138260" cy="477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332300" y="3573756"/>
            <a:ext cx="112345" cy="20795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52556" y="3237550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5280" y="4934011"/>
            <a:ext cx="6018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X=1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5069" y="3463800"/>
            <a:ext cx="8069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 =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73886" y="3115145"/>
            <a:ext cx="6018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Y=1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2499" y="5031512"/>
            <a:ext cx="80277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 =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2226" y="4263714"/>
            <a:ext cx="5888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=1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0402" y="3768606"/>
            <a:ext cx="7939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 = -1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</a:t>
            </a:r>
            <a:r>
              <a:rPr lang="en-US" u="sng" dirty="0" smtClean="0"/>
              <a:t>Plan</a:t>
            </a:r>
            <a:r>
              <a:rPr lang="en-US" dirty="0" smtClean="0"/>
              <a:t>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Weeks 8-10 </a:t>
            </a:r>
            <a:r>
              <a:rPr lang="en-US" dirty="0" smtClean="0">
                <a:sym typeface="Wingdings"/>
              </a:rPr>
              <a:t> you work on final projects</a:t>
            </a:r>
            <a:endParaRPr lang="en-US" dirty="0" smtClean="0"/>
          </a:p>
          <a:p>
            <a:r>
              <a:rPr lang="en-US" dirty="0" smtClean="0"/>
              <a:t>Lectures will be on misc. topics in graphics, esp. in support of final projects</a:t>
            </a:r>
          </a:p>
          <a:p>
            <a:r>
              <a:rPr lang="en-US" dirty="0" smtClean="0"/>
              <a:t>Quiz 3 (Week 6): likely on matrices</a:t>
            </a:r>
          </a:p>
          <a:p>
            <a:r>
              <a:rPr lang="en-US" dirty="0" smtClean="0"/>
              <a:t>Quiz 4 (Week 8): likely on GL</a:t>
            </a:r>
          </a:p>
          <a:p>
            <a:r>
              <a:rPr lang="en-US" dirty="0" smtClean="0"/>
              <a:t>Quiz 5 (Week 10): likely on topics in final 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434018" y="4329547"/>
            <a:ext cx="2897748" cy="247268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1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Screen </a:t>
            </a:r>
            <a:r>
              <a:rPr lang="en-US" dirty="0"/>
              <a:t>Space is the </a:t>
            </a:r>
            <a:r>
              <a:rPr lang="en-US" dirty="0" smtClean="0"/>
              <a:t>intersection of the </a:t>
            </a:r>
            <a:r>
              <a:rPr lang="en-US" dirty="0" err="1" smtClean="0"/>
              <a:t>xy</a:t>
            </a:r>
            <a:r>
              <a:rPr lang="en-US" dirty="0" smtClean="0"/>
              <a:t>-plane with Image Space. </a:t>
            </a:r>
          </a:p>
          <a:p>
            <a:r>
              <a:rPr lang="en-US" dirty="0"/>
              <a:t>Points in image space are mapped into screen space by projecting via a parallel projection, onto the plane z = 0 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Example: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point (0, 0, z) in image space will project to the center of the display screen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Space Diagram</a:t>
            </a:r>
            <a:endParaRPr lang="en-US" dirty="0"/>
          </a:p>
        </p:txBody>
      </p:sp>
      <p:pic>
        <p:nvPicPr>
          <p:cNvPr id="5" name="Picture 4" descr="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54" y="1999432"/>
            <a:ext cx="3439115" cy="343911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552538" y="5852492"/>
            <a:ext cx="419612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70051" y="6004738"/>
            <a:ext cx="55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1684" y="6009124"/>
            <a:ext cx="55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-1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2261" y="5976858"/>
            <a:ext cx="111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  +1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52538" y="1730843"/>
            <a:ext cx="0" cy="41216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96371" y="3417674"/>
            <a:ext cx="55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96371" y="5253881"/>
            <a:ext cx="550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-1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5294" y="2010472"/>
            <a:ext cx="111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  +1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272988" y="4314781"/>
            <a:ext cx="2897748" cy="247268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2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27460" cy="4974514"/>
          </a:xfrm>
        </p:spPr>
        <p:txBody>
          <a:bodyPr/>
          <a:lstStyle/>
          <a:p>
            <a:r>
              <a:rPr lang="en-US" sz="3200" dirty="0" smtClean="0"/>
              <a:t>Device </a:t>
            </a:r>
            <a:r>
              <a:rPr lang="en-US" sz="3200" dirty="0"/>
              <a:t>Space is the </a:t>
            </a:r>
            <a:r>
              <a:rPr lang="en-US" sz="3200" dirty="0" smtClean="0"/>
              <a:t>lowest level coordinate system and is the </a:t>
            </a:r>
            <a:r>
              <a:rPr lang="en-US" sz="3200" dirty="0"/>
              <a:t>closest to the hardware coordinate systems of the device </a:t>
            </a:r>
            <a:r>
              <a:rPr lang="en-US" sz="3200" dirty="0" smtClean="0"/>
              <a:t>itself.</a:t>
            </a:r>
          </a:p>
          <a:p>
            <a:r>
              <a:rPr lang="en-US" sz="3200" dirty="0"/>
              <a:t>Device space is usually defined to be the n × m array of pixels that represent the area of the screen. </a:t>
            </a:r>
            <a:endParaRPr lang="en-US" sz="3200" dirty="0" smtClean="0"/>
          </a:p>
          <a:p>
            <a:r>
              <a:rPr lang="en-US" sz="3200" dirty="0" smtClean="0"/>
              <a:t>A </a:t>
            </a:r>
            <a:r>
              <a:rPr lang="en-US" sz="3200" dirty="0"/>
              <a:t>coordinate system is imposed on this space by labeling the lower-left-hand corner of the array as (0,0), with each pixel having unit length and </a:t>
            </a:r>
            <a:r>
              <a:rPr lang="en-US" sz="3200" dirty="0" smtClean="0"/>
              <a:t>width. </a:t>
            </a:r>
            <a:endParaRPr lang="en-US" sz="3200" dirty="0"/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632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Space Example</a:t>
            </a:r>
            <a:endParaRPr lang="en-US" dirty="0"/>
          </a:p>
        </p:txBody>
      </p:sp>
      <p:pic>
        <p:nvPicPr>
          <p:cNvPr id="4" name="Picture 3" descr="Screen Shot 2014-10-21 at 4.03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7" y="1530396"/>
            <a:ext cx="8653726" cy="54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Space With Depth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Extends Device Space to three dimensions by adding z-coordinate of image space.</a:t>
            </a:r>
          </a:p>
          <a:p>
            <a:r>
              <a:rPr lang="en-US" dirty="0" smtClean="0"/>
              <a:t>Coordinates are (x, y, z) with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s-ES_tradnl" dirty="0" smtClean="0"/>
              <a:t>0 </a:t>
            </a:r>
            <a:r>
              <a:rPr lang="es-ES_tradnl" dirty="0"/>
              <a:t>≤ x ≤ </a:t>
            </a:r>
            <a:r>
              <a:rPr lang="es-ES_tradnl" dirty="0" smtClean="0"/>
              <a:t>n</a:t>
            </a:r>
            <a:endParaRPr lang="es-ES_tradnl" dirty="0"/>
          </a:p>
          <a:p>
            <a:pPr marL="0" indent="0">
              <a:buNone/>
            </a:pPr>
            <a:r>
              <a:rPr lang="es-ES_tradnl" dirty="0" smtClean="0"/>
              <a:t>		0 </a:t>
            </a:r>
            <a:r>
              <a:rPr lang="es-ES_tradnl" dirty="0"/>
              <a:t>≤ y ≤ m </a:t>
            </a:r>
            <a:endParaRPr lang="es-ES_tradnl" dirty="0" smtClean="0"/>
          </a:p>
          <a:p>
            <a:pPr marL="0" indent="0">
              <a:buNone/>
            </a:pPr>
            <a:r>
              <a:rPr lang="es-ES_tradnl" dirty="0" smtClean="0"/>
              <a:t>		z </a:t>
            </a:r>
            <a:r>
              <a:rPr lang="es-ES_tradnl" dirty="0" err="1" smtClean="0"/>
              <a:t>arbitrary</a:t>
            </a:r>
            <a:r>
              <a:rPr lang="es-ES_tradnl" dirty="0" smtClean="0"/>
              <a:t> (</a:t>
            </a:r>
            <a:r>
              <a:rPr lang="es-ES_tradnl" dirty="0" err="1" smtClean="0"/>
              <a:t>but</a:t>
            </a:r>
            <a:r>
              <a:rPr lang="es-ES_tradnl" dirty="0" smtClean="0"/>
              <a:t> </a:t>
            </a:r>
            <a:r>
              <a:rPr lang="es-ES_tradnl" dirty="0" err="1" smtClean="0"/>
              <a:t>typically</a:t>
            </a:r>
            <a:r>
              <a:rPr lang="es-ES_tradnl" dirty="0" smtClean="0"/>
              <a:t> -1 </a:t>
            </a:r>
            <a:r>
              <a:rPr lang="es-ES_tradnl" dirty="0"/>
              <a:t>≤ </a:t>
            </a:r>
            <a:r>
              <a:rPr lang="es-ES_tradnl" dirty="0" smtClean="0"/>
              <a:t>z </a:t>
            </a:r>
            <a:r>
              <a:rPr lang="es-ES_tradnl" dirty="0"/>
              <a:t>≤ </a:t>
            </a:r>
            <a:r>
              <a:rPr lang="es-ES_tradnl" dirty="0" smtClean="0"/>
              <a:t>+1 </a:t>
            </a:r>
            <a:r>
              <a:rPr lang="es-ES_tradnl" dirty="0" err="1" smtClean="0"/>
              <a:t>or</a:t>
            </a:r>
            <a:endParaRPr lang="es-ES_tradnl" dirty="0" smtClean="0"/>
          </a:p>
          <a:p>
            <a:pPr marL="0" indent="0">
              <a:buNone/>
            </a:pPr>
            <a:r>
              <a:rPr lang="es-ES_tradnl" dirty="0" smtClean="0"/>
              <a:t>						 -</a:t>
            </a:r>
            <a:r>
              <a:rPr lang="es-ES_tradnl" dirty="0"/>
              <a:t>1 ≤ z ≤ 0</a:t>
            </a:r>
            <a:r>
              <a:rPr lang="es-ES_tradnl" dirty="0" smtClean="0"/>
              <a:t> </a:t>
            </a:r>
            <a:r>
              <a:rPr lang="es-ES_tradnl" dirty="0"/>
              <a:t>) </a:t>
            </a:r>
          </a:p>
          <a:p>
            <a:pPr marL="0" indent="0">
              <a:buNone/>
            </a:pPr>
            <a:endParaRPr lang="es-ES_tradnl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92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80885" cy="990600"/>
          </a:xfrm>
        </p:spPr>
        <p:txBody>
          <a:bodyPr/>
          <a:lstStyle/>
          <a:p>
            <a:r>
              <a:rPr lang="en-US" dirty="0" smtClean="0"/>
              <a:t>How do we transform?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6178" y="1600200"/>
            <a:ext cx="4354482" cy="4495800"/>
          </a:xfrm>
        </p:spPr>
        <p:txBody>
          <a:bodyPr/>
          <a:lstStyle/>
          <a:p>
            <a:r>
              <a:rPr lang="en-US" sz="2800" dirty="0" smtClean="0"/>
              <a:t>For a camera C,</a:t>
            </a:r>
          </a:p>
          <a:p>
            <a:pPr lvl="1"/>
            <a:r>
              <a:rPr lang="en-US" sz="2400" dirty="0" smtClean="0"/>
              <a:t>Calculate Camera Frame</a:t>
            </a:r>
          </a:p>
          <a:p>
            <a:pPr lvl="1"/>
            <a:r>
              <a:rPr lang="en-US" sz="2400" dirty="0" smtClean="0"/>
              <a:t>From Camera Frame, calculate Camera Transform</a:t>
            </a:r>
          </a:p>
          <a:p>
            <a:pPr lvl="1"/>
            <a:r>
              <a:rPr lang="en-US" sz="2400" dirty="0" smtClean="0"/>
              <a:t>Calculate View Transform</a:t>
            </a:r>
          </a:p>
          <a:p>
            <a:pPr lvl="1"/>
            <a:r>
              <a:rPr lang="en-US" sz="2400" dirty="0" smtClean="0"/>
              <a:t>Calculate Device Transform</a:t>
            </a:r>
          </a:p>
          <a:p>
            <a:pPr lvl="1"/>
            <a:r>
              <a:rPr lang="en-US" sz="2400" dirty="0" smtClean="0"/>
              <a:t>Compose 3 Matrices into 1 Matrix (M)</a:t>
            </a:r>
          </a:p>
          <a:p>
            <a:r>
              <a:rPr lang="en-US" sz="2800" dirty="0" smtClean="0"/>
              <a:t>For each triangle T, apply M to each vertex of T, then apply </a:t>
            </a:r>
            <a:r>
              <a:rPr lang="en-US" sz="2800" dirty="0" err="1" smtClean="0"/>
              <a:t>rasterization</a:t>
            </a:r>
            <a:r>
              <a:rPr lang="en-US" sz="2800" dirty="0" smtClean="0"/>
              <a:t>/</a:t>
            </a:r>
            <a:r>
              <a:rPr lang="en-US" sz="2800" dirty="0" err="1" smtClean="0"/>
              <a:t>zbuffer</a:t>
            </a:r>
            <a:endParaRPr lang="en-US" sz="2800" dirty="0"/>
          </a:p>
        </p:txBody>
      </p:sp>
      <p:pic>
        <p:nvPicPr>
          <p:cNvPr id="4" name="Picture 3" descr="Picture 3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653" y="1600200"/>
            <a:ext cx="4245663" cy="275578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9195" y="4263253"/>
            <a:ext cx="3090610" cy="240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Isosceles Triangle 5"/>
          <p:cNvSpPr/>
          <p:nvPr/>
        </p:nvSpPr>
        <p:spPr>
          <a:xfrm>
            <a:off x="6412045" y="4982826"/>
            <a:ext cx="449813" cy="44977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38505" y="467415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5563" y="51969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87653" y="5217074"/>
            <a:ext cx="32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9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Easiest Transform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World space: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Triangles in native Cartesian coordinates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	Camera located anywhere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O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Camera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Camera located at origin, looking down -Z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Triangle coordinates relative to camera frame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Image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x,y,z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x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Screen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-1 &lt;=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 &lt;= +1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69241" y="5946562"/>
              <a:ext cx="29037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Device space: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</a:rPr>
                <a:t>All viewable objects within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</a:rPr>
                <a:t>	0&lt;=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</a:t>
              </a:r>
              <a:r>
                <a:rPr lang="en-US" sz="1400" dirty="0" smtClean="0">
                  <a:solidFill>
                    <a:prstClr val="black"/>
                  </a:solidFill>
                </a:rPr>
                <a:t>&lt;=width, 0 &lt;=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y</a:t>
              </a:r>
              <a:r>
                <a:rPr lang="en-US" sz="1400" dirty="0" smtClean="0">
                  <a:solidFill>
                    <a:prstClr val="black"/>
                  </a:solidFill>
                </a:rPr>
                <a:t>&lt;=height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669490" y="5167625"/>
            <a:ext cx="4352621" cy="77893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69091" cy="990600"/>
          </a:xfrm>
        </p:spPr>
        <p:txBody>
          <a:bodyPr/>
          <a:lstStyle/>
          <a:p>
            <a:r>
              <a:rPr lang="en-US" dirty="0" smtClean="0"/>
              <a:t>Image Space to Device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(x, y, z) </a:t>
            </a:r>
            <a:r>
              <a:rPr lang="en-US" dirty="0" smtClean="0">
                <a:sym typeface="Wingdings"/>
              </a:rPr>
              <a:t> ( x’, y’, z’), where</a:t>
            </a:r>
          </a:p>
          <a:p>
            <a:pPr lvl="1"/>
            <a:r>
              <a:rPr lang="en-US" dirty="0" smtClean="0">
                <a:sym typeface="Wingdings"/>
              </a:rPr>
              <a:t>x’ = n*(x+1)/2 = </a:t>
            </a:r>
            <a:r>
              <a:rPr lang="en-US" dirty="0" err="1" smtClean="0">
                <a:sym typeface="Wingdings"/>
              </a:rPr>
              <a:t>nx</a:t>
            </a:r>
            <a:r>
              <a:rPr lang="en-US" dirty="0" smtClean="0">
                <a:sym typeface="Wingdings"/>
              </a:rPr>
              <a:t>/2 + n/2</a:t>
            </a:r>
          </a:p>
          <a:p>
            <a:pPr lvl="1"/>
            <a:r>
              <a:rPr lang="en-US" dirty="0" smtClean="0">
                <a:sym typeface="Wingdings"/>
              </a:rPr>
              <a:t>y’ = m*(y+1)/2 = my/2 + m/2</a:t>
            </a:r>
          </a:p>
          <a:p>
            <a:pPr lvl="1"/>
            <a:r>
              <a:rPr lang="en-US" dirty="0" smtClean="0">
                <a:sym typeface="Wingdings"/>
              </a:rPr>
              <a:t>z’ = z = z</a:t>
            </a:r>
          </a:p>
          <a:p>
            <a:pPr lvl="1"/>
            <a:r>
              <a:rPr lang="en-US" dirty="0" smtClean="0">
                <a:sym typeface="Wingdings"/>
              </a:rPr>
              <a:t>(for an n x m image)</a:t>
            </a:r>
          </a:p>
          <a:p>
            <a:r>
              <a:rPr lang="en-US" dirty="0" smtClean="0">
                <a:sym typeface="Wingdings"/>
              </a:rPr>
              <a:t>Matrix:</a:t>
            </a:r>
          </a:p>
          <a:p>
            <a:pPr marL="366713" lvl="1" indent="0">
              <a:buNone/>
            </a:pPr>
            <a:r>
              <a:rPr lang="en-US" dirty="0">
                <a:sym typeface="Wingdings"/>
              </a:rPr>
              <a:t>(x    y    z    1) </a:t>
            </a:r>
            <a:r>
              <a:rPr lang="en-US" dirty="0" smtClean="0">
                <a:sym typeface="Wingdings"/>
              </a:rPr>
              <a:t>         (n/2      0       0     0)</a:t>
            </a:r>
          </a:p>
          <a:p>
            <a:pPr marL="366713" lvl="1" indent="0">
              <a:buNone/>
            </a:pPr>
            <a:r>
              <a:rPr lang="en-US" dirty="0" smtClean="0">
                <a:sym typeface="Wingdings"/>
              </a:rPr>
              <a:t>                          x   (0      m/2       0     0) </a:t>
            </a:r>
          </a:p>
          <a:p>
            <a:pPr marL="366713" lvl="1" indent="0">
              <a:buNone/>
            </a:pPr>
            <a:r>
              <a:rPr lang="en-US" dirty="0" smtClean="0">
                <a:sym typeface="Wingdings"/>
              </a:rPr>
              <a:t>                               (0        0      1      0)</a:t>
            </a:r>
          </a:p>
          <a:p>
            <a:pPr marL="366713" lvl="1" indent="0">
              <a:buNone/>
            </a:pPr>
            <a:r>
              <a:rPr lang="en-US" dirty="0" smtClean="0">
                <a:sym typeface="Wingdings"/>
              </a:rPr>
              <a:t>                               (n/2  m/2   0     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8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</a:t>
            </a:r>
            <a:r>
              <a:rPr lang="en-US" dirty="0"/>
              <a:t>4</a:t>
            </a:r>
            <a:r>
              <a:rPr lang="en-US" dirty="0" smtClean="0"/>
              <a:t> Office Hours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78"/>
            <a:ext cx="9144000" cy="46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9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Math Prep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9580" y="2741938"/>
            <a:ext cx="5055270" cy="37932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Note: Ken Joy’s graphics notes are fantastic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http://</a:t>
            </a:r>
            <a:r>
              <a:rPr lang="en-US" sz="3200" dirty="0" err="1">
                <a:solidFill>
                  <a:schemeClr val="tx1"/>
                </a:solidFill>
              </a:rPr>
              <a:t>www.idav.ucdavis.edu</a:t>
            </a:r>
            <a:r>
              <a:rPr lang="en-US" sz="3200" dirty="0">
                <a:solidFill>
                  <a:schemeClr val="tx1"/>
                </a:solidFill>
              </a:rPr>
              <a:t>/education/</a:t>
            </a:r>
            <a:r>
              <a:rPr lang="en-US" sz="3200" dirty="0" err="1">
                <a:solidFill>
                  <a:schemeClr val="tx1"/>
                </a:solidFill>
              </a:rPr>
              <a:t>GraphicsNotes</a:t>
            </a:r>
            <a:r>
              <a:rPr lang="en-US" sz="3200" dirty="0">
                <a:solidFill>
                  <a:schemeClr val="tx1"/>
                </a:solidFill>
              </a:rPr>
              <a:t>/</a:t>
            </a:r>
            <a:r>
              <a:rPr lang="en-US" sz="3200" dirty="0" err="1">
                <a:solidFill>
                  <a:schemeClr val="tx1"/>
                </a:solidFill>
              </a:rPr>
              <a:t>homepage.html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47897" cy="990600"/>
          </a:xfrm>
        </p:spPr>
        <p:txBody>
          <a:bodyPr/>
          <a:lstStyle/>
          <a:p>
            <a:r>
              <a:rPr lang="en-US" dirty="0" smtClean="0"/>
              <a:t>What is the norm of a vector?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68248"/>
            <a:ext cx="8153400" cy="4495800"/>
          </a:xfrm>
        </p:spPr>
        <p:txBody>
          <a:bodyPr/>
          <a:lstStyle/>
          <a:p>
            <a:r>
              <a:rPr lang="en-US" dirty="0" smtClean="0"/>
              <a:t>The norm of a vector is its length</a:t>
            </a:r>
          </a:p>
          <a:p>
            <a:pPr lvl="1"/>
            <a:r>
              <a:rPr lang="en-US" dirty="0" smtClean="0"/>
              <a:t>Denoted with || </a:t>
            </a:r>
            <a:r>
              <a:rPr lang="en-US" sz="2800" baseline="30000" dirty="0" smtClean="0"/>
              <a:t>.</a:t>
            </a:r>
            <a:r>
              <a:rPr lang="en-US" dirty="0" smtClean="0"/>
              <a:t> ||</a:t>
            </a:r>
          </a:p>
          <a:p>
            <a:r>
              <a:rPr lang="en-US" dirty="0" smtClean="0"/>
              <a:t>For a vector A = (</a:t>
            </a:r>
            <a:r>
              <a:rPr lang="en-US" dirty="0" err="1" smtClean="0"/>
              <a:t>A.x</a:t>
            </a:r>
            <a:r>
              <a:rPr lang="en-US" dirty="0" smtClean="0"/>
              <a:t>, </a:t>
            </a:r>
            <a:r>
              <a:rPr lang="en-US" dirty="0" err="1" smtClean="0"/>
              <a:t>A.y</a:t>
            </a:r>
            <a:r>
              <a:rPr lang="en-US" dirty="0" smtClean="0"/>
              <a:t>), </a:t>
            </a:r>
          </a:p>
          <a:p>
            <a:pPr>
              <a:buNone/>
            </a:pPr>
            <a:r>
              <a:rPr lang="en-US" dirty="0" smtClean="0"/>
              <a:t>		||A|| = </a:t>
            </a:r>
            <a:r>
              <a:rPr lang="en-US" dirty="0" err="1" smtClean="0"/>
              <a:t>sqrt(A.x</a:t>
            </a:r>
            <a:r>
              <a:rPr lang="en-US" dirty="0" smtClean="0"/>
              <a:t>*</a:t>
            </a:r>
            <a:r>
              <a:rPr lang="en-US" dirty="0" err="1" smtClean="0"/>
              <a:t>A.x+A.y</a:t>
            </a:r>
            <a:r>
              <a:rPr lang="en-US" dirty="0" smtClean="0"/>
              <a:t>*</a:t>
            </a:r>
            <a:r>
              <a:rPr lang="en-US" dirty="0" err="1" smtClean="0"/>
              <a:t>A.y</a:t>
            </a:r>
            <a:r>
              <a:rPr lang="en-US" dirty="0" smtClean="0"/>
              <a:t>)</a:t>
            </a:r>
          </a:p>
          <a:p>
            <a:r>
              <a:rPr lang="en-US" dirty="0" smtClean="0"/>
              <a:t>Physical interpretation: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3D, ||A|| = </a:t>
            </a:r>
            <a:r>
              <a:rPr lang="en-US" dirty="0" err="1" smtClean="0"/>
              <a:t>sqrt(A.x</a:t>
            </a:r>
            <a:r>
              <a:rPr lang="en-US" dirty="0" smtClean="0"/>
              <a:t>*</a:t>
            </a:r>
            <a:r>
              <a:rPr lang="en-US" dirty="0" err="1" smtClean="0"/>
              <a:t>A.x+A.y</a:t>
            </a:r>
            <a:r>
              <a:rPr lang="en-US" dirty="0" smtClean="0"/>
              <a:t>*</a:t>
            </a:r>
            <a:r>
              <a:rPr lang="en-US" dirty="0" err="1" smtClean="0"/>
              <a:t>A.y+A.z</a:t>
            </a:r>
            <a:r>
              <a:rPr lang="en-US" dirty="0" smtClean="0"/>
              <a:t>*</a:t>
            </a:r>
            <a:r>
              <a:rPr lang="en-US" dirty="0" err="1" smtClean="0"/>
              <a:t>A.z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010265" y="6030410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010265" y="4079688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010265" y="5215773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34684" y="4846441"/>
            <a:ext cx="106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A.x,A.y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60753" y="5031107"/>
            <a:ext cx="57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||A||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39232" y="5400439"/>
            <a:ext cx="625602" cy="2484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413418" y="5715424"/>
            <a:ext cx="629971" cy="1588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11455" y="547101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24875" y="59773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010265" y="6068148"/>
            <a:ext cx="717344" cy="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02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37883"/>
            <a:ext cx="7131403" cy="990600"/>
          </a:xfrm>
        </p:spPr>
        <p:txBody>
          <a:bodyPr/>
          <a:lstStyle/>
          <a:p>
            <a:r>
              <a:rPr lang="en-US" dirty="0" smtClean="0"/>
              <a:t>What does it means for a vector to be normalized?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vector A is normalized if ||A|| = 1.</a:t>
            </a:r>
          </a:p>
          <a:p>
            <a:pPr lvl="1"/>
            <a:r>
              <a:rPr lang="en-US" dirty="0" smtClean="0"/>
              <a:t>This is also called a unit vector.</a:t>
            </a:r>
          </a:p>
          <a:p>
            <a:r>
              <a:rPr lang="en-US" dirty="0" smtClean="0"/>
              <a:t>To obtain a normalized vector, take A/||A||</a:t>
            </a:r>
          </a:p>
          <a:p>
            <a:endParaRPr lang="en-US" dirty="0" smtClean="0"/>
          </a:p>
          <a:p>
            <a:r>
              <a:rPr lang="en-US" dirty="0" smtClean="0"/>
              <a:t>Many of the operations we will discuss today will only work correctly with normalized vectors.</a:t>
            </a:r>
          </a:p>
          <a:p>
            <a:endParaRPr lang="en-US" dirty="0"/>
          </a:p>
          <a:p>
            <a:r>
              <a:rPr lang="en-US" dirty="0"/>
              <a:t>Example: A=(3,4,0).  Then:</a:t>
            </a:r>
          </a:p>
          <a:p>
            <a:pPr lvl="1"/>
            <a:r>
              <a:rPr lang="en-US" dirty="0"/>
              <a:t> ||A|| = 5</a:t>
            </a:r>
          </a:p>
          <a:p>
            <a:pPr lvl="1"/>
            <a:r>
              <a:rPr lang="en-US"/>
              <a:t>A/||A|| = (0.6, 0.8, 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18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13874" cy="990600"/>
          </a:xfrm>
        </p:spPr>
        <p:txBody>
          <a:bodyPr/>
          <a:lstStyle/>
          <a:p>
            <a:r>
              <a:rPr lang="en-US" dirty="0" smtClean="0"/>
              <a:t>What is a dot product?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sz="3200" baseline="30000" dirty="0" smtClean="0"/>
              <a:t>.</a:t>
            </a:r>
            <a:r>
              <a:rPr lang="en-US" dirty="0" smtClean="0"/>
              <a:t>B =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B.x</a:t>
            </a:r>
            <a:r>
              <a:rPr lang="en-US" dirty="0" smtClean="0"/>
              <a:t> + 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endParaRPr lang="en-US" dirty="0" smtClean="0"/>
          </a:p>
          <a:p>
            <a:pPr lvl="1"/>
            <a:r>
              <a:rPr lang="en-US" dirty="0" smtClean="0"/>
              <a:t>(or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B.x</a:t>
            </a:r>
            <a:r>
              <a:rPr lang="en-US" dirty="0" smtClean="0"/>
              <a:t> + 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r>
              <a:rPr lang="en-US" dirty="0" smtClean="0"/>
              <a:t> + </a:t>
            </a:r>
            <a:r>
              <a:rPr lang="en-US" dirty="0" err="1" smtClean="0"/>
              <a:t>A.z</a:t>
            </a:r>
            <a:r>
              <a:rPr lang="en-US" dirty="0" smtClean="0"/>
              <a:t>*</a:t>
            </a:r>
            <a:r>
              <a:rPr lang="en-US" dirty="0" err="1" smtClean="0"/>
              <a:t>B.z</a:t>
            </a:r>
            <a:r>
              <a:rPr lang="en-US" dirty="0" smtClean="0"/>
              <a:t>)</a:t>
            </a:r>
          </a:p>
          <a:p>
            <a:r>
              <a:rPr lang="en-US" dirty="0" smtClean="0"/>
              <a:t>Physical interpretation:</a:t>
            </a:r>
          </a:p>
          <a:p>
            <a:pPr lvl="1"/>
            <a:r>
              <a:rPr lang="en-US" dirty="0" smtClean="0"/>
              <a:t>A</a:t>
            </a:r>
            <a:r>
              <a:rPr lang="en-US" baseline="30000" dirty="0" smtClean="0"/>
              <a:t>.</a:t>
            </a:r>
            <a:r>
              <a:rPr lang="en-US" dirty="0" smtClean="0"/>
              <a:t>B = </a:t>
            </a:r>
            <a:r>
              <a:rPr lang="en-US" dirty="0" err="1" smtClean="0"/>
              <a:t>cos</a:t>
            </a:r>
            <a:r>
              <a:rPr lang="en-US" dirty="0" smtClean="0"/>
              <a:t>(α)*(||A||*||B||)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41119" y="5627987"/>
            <a:ext cx="212712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241119" y="3677265"/>
            <a:ext cx="0" cy="1950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241119" y="4813350"/>
            <a:ext cx="718138" cy="81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65538" y="4444018"/>
            <a:ext cx="14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= (</a:t>
            </a:r>
            <a:r>
              <a:rPr lang="en-US" dirty="0" err="1" smtClean="0"/>
              <a:t>A.x,A.y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808990" y="4706705"/>
            <a:ext cx="432130" cy="9212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90394" y="4337373"/>
            <a:ext cx="155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= (</a:t>
            </a:r>
            <a:r>
              <a:rPr lang="en-US" dirty="0" err="1" smtClean="0"/>
              <a:t>B.x</a:t>
            </a:r>
            <a:r>
              <a:rPr lang="en-US" dirty="0" smtClean="0"/>
              <a:t>, </a:t>
            </a:r>
            <a:r>
              <a:rPr lang="en-US" dirty="0" err="1" smtClean="0"/>
              <a:t>B.y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41119" y="4829815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3070732" y="5210376"/>
            <a:ext cx="368377" cy="155589"/>
          </a:xfrm>
          <a:custGeom>
            <a:avLst/>
            <a:gdLst>
              <a:gd name="connsiteX0" fmla="*/ 0 w 368377"/>
              <a:gd name="connsiteY0" fmla="*/ 116809 h 155589"/>
              <a:gd name="connsiteX1" fmla="*/ 232659 w 368377"/>
              <a:gd name="connsiteY1" fmla="*/ 469 h 155589"/>
              <a:gd name="connsiteX2" fmla="*/ 368377 w 368377"/>
              <a:gd name="connsiteY2" fmla="*/ 155589 h 1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77" h="155589">
                <a:moveTo>
                  <a:pt x="0" y="116809"/>
                </a:moveTo>
                <a:cubicBezTo>
                  <a:pt x="85631" y="55407"/>
                  <a:pt x="171263" y="-5994"/>
                  <a:pt x="232659" y="469"/>
                </a:cubicBezTo>
                <a:cubicBezTo>
                  <a:pt x="294055" y="6932"/>
                  <a:pt x="331216" y="81260"/>
                  <a:pt x="368377" y="1555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4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80885" cy="990600"/>
          </a:xfrm>
        </p:spPr>
        <p:txBody>
          <a:bodyPr/>
          <a:lstStyle/>
          <a:p>
            <a:r>
              <a:rPr lang="en-US" dirty="0" smtClean="0"/>
              <a:t>What is the cross product?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AxB</a:t>
            </a:r>
            <a:r>
              <a:rPr lang="en-US" dirty="0" smtClean="0"/>
              <a:t> = (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B.z</a:t>
            </a:r>
            <a:r>
              <a:rPr lang="en-US" dirty="0" smtClean="0"/>
              <a:t> - </a:t>
            </a:r>
            <a:r>
              <a:rPr lang="en-US" dirty="0" err="1" smtClean="0"/>
              <a:t>A.z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r>
              <a:rPr lang="en-US" dirty="0" smtClean="0"/>
              <a:t>, </a:t>
            </a:r>
          </a:p>
          <a:p>
            <a:pPr>
              <a:buNone/>
            </a:pPr>
            <a:r>
              <a:rPr lang="en-US" dirty="0" smtClean="0"/>
              <a:t>              </a:t>
            </a:r>
            <a:r>
              <a:rPr lang="en-US" dirty="0" err="1" smtClean="0"/>
              <a:t>B.x</a:t>
            </a:r>
            <a:r>
              <a:rPr lang="en-US" smtClean="0"/>
              <a:t>*A.z</a:t>
            </a:r>
            <a:r>
              <a:rPr lang="en-US" dirty="0" smtClean="0"/>
              <a:t> -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B.z</a:t>
            </a:r>
            <a:r>
              <a:rPr lang="en-US" dirty="0" smtClean="0"/>
              <a:t>, </a:t>
            </a:r>
          </a:p>
          <a:p>
            <a:pPr>
              <a:buNone/>
            </a:pPr>
            <a:r>
              <a:rPr lang="en-US" dirty="0" smtClean="0"/>
              <a:t>              </a:t>
            </a:r>
            <a:r>
              <a:rPr lang="en-US" dirty="0" err="1" smtClean="0"/>
              <a:t>A.x</a:t>
            </a:r>
            <a:r>
              <a:rPr lang="en-US" dirty="0" smtClean="0"/>
              <a:t>*</a:t>
            </a:r>
            <a:r>
              <a:rPr lang="en-US" dirty="0" err="1" smtClean="0"/>
              <a:t>B.y</a:t>
            </a:r>
            <a:r>
              <a:rPr lang="en-US" dirty="0" smtClean="0"/>
              <a:t> - </a:t>
            </a:r>
            <a:r>
              <a:rPr lang="en-US" dirty="0" err="1" smtClean="0"/>
              <a:t>A.y</a:t>
            </a:r>
            <a:r>
              <a:rPr lang="en-US" dirty="0" smtClean="0"/>
              <a:t>*</a:t>
            </a:r>
            <a:r>
              <a:rPr lang="en-US" dirty="0" err="1" smtClean="0"/>
              <a:t>B.x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What is the physical interpretation of a cross product?</a:t>
            </a:r>
          </a:p>
          <a:p>
            <a:pPr lvl="1"/>
            <a:r>
              <a:rPr lang="en-US" dirty="0" smtClean="0"/>
              <a:t>Finds a vector perpendicular to both A and B.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Homogeneous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Defined: a </a:t>
            </a:r>
            <a:r>
              <a:rPr lang="en-US" dirty="0"/>
              <a:t>system of coordinates used in </a:t>
            </a:r>
            <a:r>
              <a:rPr lang="en-US" u="sng" dirty="0"/>
              <a:t>projective geometry</a:t>
            </a:r>
            <a:r>
              <a:rPr lang="en-US" dirty="0"/>
              <a:t>, as Cartesian coordinates are used in Euclidean </a:t>
            </a:r>
            <a:r>
              <a:rPr lang="en-US" dirty="0" smtClean="0"/>
              <a:t>geometry</a:t>
            </a:r>
          </a:p>
          <a:p>
            <a:r>
              <a:rPr lang="en-US" dirty="0" smtClean="0"/>
              <a:t>Primary uses:</a:t>
            </a:r>
          </a:p>
          <a:p>
            <a:pPr lvl="1"/>
            <a:r>
              <a:rPr lang="en-US" dirty="0" smtClean="0"/>
              <a:t>4 </a:t>
            </a:r>
            <a:r>
              <a:rPr lang="en-US" dirty="0"/>
              <a:t>× 4 matrices to represent general 3-dimensional </a:t>
            </a:r>
            <a:r>
              <a:rPr lang="en-US" dirty="0" smtClean="0"/>
              <a:t>transformations</a:t>
            </a:r>
            <a:endParaRPr lang="en-US" dirty="0"/>
          </a:p>
          <a:p>
            <a:pPr lvl="1"/>
            <a:r>
              <a:rPr lang="en-US" dirty="0" smtClean="0"/>
              <a:t>it </a:t>
            </a:r>
            <a:r>
              <a:rPr lang="en-US" dirty="0"/>
              <a:t>allows a simplified representation of mathematical functions – the rational form – in which </a:t>
            </a:r>
            <a:r>
              <a:rPr lang="en-US" dirty="0" smtClean="0"/>
              <a:t>rational polynomial functions can be </a:t>
            </a:r>
            <a:r>
              <a:rPr lang="en-US" smtClean="0"/>
              <a:t>simply represented</a:t>
            </a:r>
            <a:endParaRPr lang="en-US" dirty="0"/>
          </a:p>
          <a:p>
            <a:r>
              <a:rPr lang="en-US" dirty="0" smtClean="0"/>
              <a:t>We only care about the first</a:t>
            </a:r>
          </a:p>
          <a:p>
            <a:pPr lvl="1"/>
            <a:r>
              <a:rPr lang="en-US" dirty="0" smtClean="0"/>
              <a:t>I don’t really even know what the second use means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409" y="116220"/>
            <a:ext cx="6758583" cy="990600"/>
          </a:xfrm>
        </p:spPr>
        <p:txBody>
          <a:bodyPr/>
          <a:lstStyle/>
          <a:p>
            <a:r>
              <a:rPr lang="en-US" dirty="0" smtClean="0"/>
              <a:t>Interpretation of Homogeneous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4D points: (x, y, z, w)</a:t>
            </a:r>
          </a:p>
          <a:p>
            <a:r>
              <a:rPr lang="en-US" dirty="0" smtClean="0"/>
              <a:t>Our typical frame: (x, y, z, 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04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4D points: (x, y, z, w)</a:t>
            </a:r>
          </a:p>
          <a:p>
            <a:r>
              <a:rPr lang="en-US" dirty="0" smtClean="0"/>
              <a:t>Our typical frame: (x, y, z, 1)</a:t>
            </a:r>
          </a:p>
          <a:p>
            <a:endParaRPr lang="en-US" dirty="0"/>
          </a:p>
        </p:txBody>
      </p:sp>
      <p:pic>
        <p:nvPicPr>
          <p:cNvPr id="4" name="Picture 3" descr="Screen Shot 2014-10-21 at 5.05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17" y="2619466"/>
            <a:ext cx="6101188" cy="3627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73" y="6190815"/>
            <a:ext cx="467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typical frame in the context of 4D points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628035" y="2863985"/>
            <a:ext cx="2913628" cy="16312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So how to treat points not along the w=1 line?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1409" y="116220"/>
            <a:ext cx="6758583" cy="990600"/>
          </a:xfrm>
        </p:spPr>
        <p:txBody>
          <a:bodyPr/>
          <a:lstStyle/>
          <a:p>
            <a:r>
              <a:rPr lang="en-US" dirty="0" smtClean="0"/>
              <a:t>Interpretation of Homogeneous Coordinates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4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44188" cy="990600"/>
          </a:xfrm>
        </p:spPr>
        <p:txBody>
          <a:bodyPr/>
          <a:lstStyle/>
          <a:p>
            <a:r>
              <a:rPr lang="en-US" dirty="0" smtClean="0"/>
              <a:t>Projecting back to w=1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Let P = (x, y, z, w) be a 4D point with w != 1</a:t>
            </a:r>
          </a:p>
          <a:p>
            <a:r>
              <a:rPr lang="en-US" dirty="0" smtClean="0"/>
              <a:t>Goal: find P’ = (x’, y’, z’, 1) such P projects </a:t>
            </a:r>
            <a:r>
              <a:rPr lang="en-US" smtClean="0"/>
              <a:t>to P’</a:t>
            </a:r>
            <a:endParaRPr lang="en-US" dirty="0" smtClean="0"/>
          </a:p>
          <a:p>
            <a:pPr lvl="1"/>
            <a:r>
              <a:rPr lang="en-US" dirty="0" smtClean="0"/>
              <a:t>(We have to define what it means to project)</a:t>
            </a:r>
          </a:p>
          <a:p>
            <a:endParaRPr lang="en-US" dirty="0"/>
          </a:p>
          <a:p>
            <a:r>
              <a:rPr lang="en-US" dirty="0" smtClean="0"/>
              <a:t>Idea for projection:</a:t>
            </a:r>
          </a:p>
          <a:p>
            <a:pPr lvl="1"/>
            <a:r>
              <a:rPr lang="en-US" dirty="0" smtClean="0"/>
              <a:t>Draw line from P to origin.</a:t>
            </a:r>
          </a:p>
          <a:p>
            <a:pPr lvl="1"/>
            <a:r>
              <a:rPr lang="en-US" dirty="0" smtClean="0"/>
              <a:t>If Q is along that line (and </a:t>
            </a:r>
            <a:r>
              <a:rPr lang="en-US" dirty="0" err="1" smtClean="0"/>
              <a:t>Q.w</a:t>
            </a:r>
            <a:r>
              <a:rPr lang="en-US" dirty="0" smtClean="0"/>
              <a:t> == 1), then Q is a projection of 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39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32125" cy="990600"/>
          </a:xfrm>
        </p:spPr>
        <p:txBody>
          <a:bodyPr/>
          <a:lstStyle/>
          <a:p>
            <a:r>
              <a:rPr lang="en-US" dirty="0" smtClean="0"/>
              <a:t>Projecting back to w==1 line</a:t>
            </a:r>
            <a:endParaRPr lang="en-US" dirty="0"/>
          </a:p>
        </p:txBody>
      </p:sp>
      <p:pic>
        <p:nvPicPr>
          <p:cNvPr id="4" name="Picture 3" descr="Screen Shot 2014-10-21 at 5.12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21" y="1506705"/>
            <a:ext cx="6117187" cy="380214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66908" y="4308431"/>
            <a:ext cx="8153400" cy="1949447"/>
          </a:xfrm>
        </p:spPr>
        <p:txBody>
          <a:bodyPr/>
          <a:lstStyle/>
          <a:p>
            <a:endParaRPr lang="en-US" dirty="0"/>
          </a:p>
          <a:p>
            <a:r>
              <a:rPr lang="en-US" dirty="0" smtClean="0"/>
              <a:t>Idea for projection:</a:t>
            </a:r>
          </a:p>
          <a:p>
            <a:pPr lvl="1"/>
            <a:r>
              <a:rPr lang="en-US" dirty="0" smtClean="0"/>
              <a:t>Draw line from P to origin.</a:t>
            </a:r>
          </a:p>
          <a:p>
            <a:pPr lvl="1"/>
            <a:r>
              <a:rPr lang="en-US" dirty="0" smtClean="0"/>
              <a:t>If Q is along that line (and </a:t>
            </a:r>
            <a:r>
              <a:rPr lang="en-US" dirty="0" err="1" smtClean="0"/>
              <a:t>Q.w</a:t>
            </a:r>
            <a:r>
              <a:rPr lang="en-US" dirty="0" smtClean="0"/>
              <a:t> == 1), then Q is a projection of 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9496</TotalTime>
  <Words>6360</Words>
  <Application>Microsoft Macintosh PowerPoint</Application>
  <PresentationFormat>On-screen Show (4:3)</PresentationFormat>
  <Paragraphs>1199</Paragraphs>
  <Slides>141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141</vt:i4>
      </vt:variant>
    </vt:vector>
  </HeadingPairs>
  <TitlesOfParts>
    <vt:vector size="153" baseType="lpstr">
      <vt:lpstr>Calibri</vt:lpstr>
      <vt:lpstr>Mangal</vt:lpstr>
      <vt:lpstr>ＭＳ Ｐゴシック</vt:lpstr>
      <vt:lpstr>Tw Cen MT</vt:lpstr>
      <vt:lpstr>Wingdings</vt:lpstr>
      <vt:lpstr>Wingdings 2</vt:lpstr>
      <vt:lpstr>Zapf Dingbats</vt:lpstr>
      <vt:lpstr>Arial</vt:lpstr>
      <vt:lpstr>Office Theme</vt:lpstr>
      <vt:lpstr>Median</vt:lpstr>
      <vt:lpstr>1_Median</vt:lpstr>
      <vt:lpstr>2_Median</vt:lpstr>
      <vt:lpstr>PowerPoint Presentation</vt:lpstr>
      <vt:lpstr>Midway Experience</vt:lpstr>
      <vt:lpstr>Proposed Change to  Syllabus/Quiz Structure</vt:lpstr>
      <vt:lpstr>Thursday’s Lecture – Asynchronous (sort of)</vt:lpstr>
      <vt:lpstr>So What Do We Do On Thursday?</vt:lpstr>
      <vt:lpstr>Class Plan</vt:lpstr>
      <vt:lpstr>Current Plan (1/2)</vt:lpstr>
      <vt:lpstr>Current Plan (2/2)</vt:lpstr>
      <vt:lpstr>Week 4 Office Hours</vt:lpstr>
      <vt:lpstr>Cameras and Matrices</vt:lpstr>
      <vt:lpstr>Our goal</vt:lpstr>
      <vt:lpstr>MATH!</vt:lpstr>
      <vt:lpstr>MATH!</vt:lpstr>
      <vt:lpstr>Space</vt:lpstr>
      <vt:lpstr>Here is a space ‘S’: the points in the blue shape</vt:lpstr>
      <vt:lpstr>We can pick an arbitrary point in S and call it our “origin.”</vt:lpstr>
      <vt:lpstr>Consider two directions, D1 and D2.   </vt:lpstr>
      <vt:lpstr>Imagine you live at “O” and you want to get to “X.”  Can you do it?</vt:lpstr>
      <vt:lpstr>Imagine you live at “O” and you want to get to “X.”  Can you do it?</vt:lpstr>
      <vt:lpstr>Imagine you live at “O” and you want to get to “X.”  Can you do it?</vt:lpstr>
      <vt:lpstr>Imagine you live at “O” and you want to get to “X.”  Can you do it?</vt:lpstr>
      <vt:lpstr>Imagine you live at “O” and you want to get to “X2.”  Can you do it?</vt:lpstr>
      <vt:lpstr>Imagine you live at “O” and you want to get to “X2.”  Can you do it?</vt:lpstr>
      <vt:lpstr>Imagine you live at “O” and you want to get to “X3.”  Can you do it?</vt:lpstr>
      <vt:lpstr>Imagine you live at “O” and you want to get to “X4.”  Can you do it?</vt:lpstr>
      <vt:lpstr>Imagine you live at “O” and you want to get to “X4.”  Can you do it?</vt:lpstr>
      <vt:lpstr>Conventions!</vt:lpstr>
      <vt:lpstr>Where is (-3, 2)?</vt:lpstr>
      <vt:lpstr>MATH!</vt:lpstr>
      <vt:lpstr>A basis</vt:lpstr>
      <vt:lpstr>Why unique?</vt:lpstr>
      <vt:lpstr>What does it mean to form a basis?</vt:lpstr>
      <vt:lpstr>A basis</vt:lpstr>
      <vt:lpstr>Most common basis</vt:lpstr>
      <vt:lpstr>But we could have other bases</vt:lpstr>
      <vt:lpstr>MATH!</vt:lpstr>
      <vt:lpstr>Frames</vt:lpstr>
      <vt:lpstr>Example of Frames</vt:lpstr>
      <vt:lpstr>Example of Frames</vt:lpstr>
      <vt:lpstr>Each box is a frame, and each arrow converts to the next frame</vt:lpstr>
      <vt:lpstr>Context</vt:lpstr>
      <vt:lpstr>PowerPoint Presentation</vt:lpstr>
      <vt:lpstr>But wait! There’s more…</vt:lpstr>
      <vt:lpstr>THIS IS WHERE WE  STOPPED LAST TIME</vt:lpstr>
      <vt:lpstr>Matrix</vt:lpstr>
      <vt:lpstr>Matrix: wikipedia picture</vt:lpstr>
      <vt:lpstr>Matrix</vt:lpstr>
      <vt:lpstr>Multiplying two 2x2 matrices</vt:lpstr>
      <vt:lpstr>Multiplying two 2x2 matrices</vt:lpstr>
      <vt:lpstr>Identity Matrix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Combining transformations</vt:lpstr>
      <vt:lpstr>Combining transformations</vt:lpstr>
      <vt:lpstr>Translations</vt:lpstr>
      <vt:lpstr>Homogeneous Coordinates</vt:lpstr>
      <vt:lpstr>Homogeneous Coordinates</vt:lpstr>
      <vt:lpstr>Graphics</vt:lpstr>
      <vt:lpstr>PowerPoint Presentation</vt:lpstr>
      <vt:lpstr>3dfx Voodoo  (source: wikipedia)</vt:lpstr>
      <vt:lpstr>Early GPUs</vt:lpstr>
      <vt:lpstr>GPUs now</vt:lpstr>
      <vt:lpstr>STOP HERE – rest on YouTube</vt:lpstr>
      <vt:lpstr>Our goal</vt:lpstr>
      <vt:lpstr>World Space</vt:lpstr>
      <vt:lpstr>Our goal</vt:lpstr>
      <vt:lpstr>Our goal</vt:lpstr>
      <vt:lpstr>How do we specify a camera?</vt:lpstr>
      <vt:lpstr>What is the up axis?</vt:lpstr>
      <vt:lpstr>What is the up axis?</vt:lpstr>
      <vt:lpstr>What is the up axis?</vt:lpstr>
      <vt:lpstr>Image Space Diagram</vt:lpstr>
      <vt:lpstr>Our goal</vt:lpstr>
      <vt:lpstr>Our goal</vt:lpstr>
      <vt:lpstr>Image Space</vt:lpstr>
      <vt:lpstr>Image Space Diagram</vt:lpstr>
      <vt:lpstr>Our goal</vt:lpstr>
      <vt:lpstr>Screen Space</vt:lpstr>
      <vt:lpstr>Screen Space Diagram</vt:lpstr>
      <vt:lpstr>Our goal</vt:lpstr>
      <vt:lpstr>Device Space</vt:lpstr>
      <vt:lpstr>Device Space Example</vt:lpstr>
      <vt:lpstr>Device Space With Depth Information</vt:lpstr>
      <vt:lpstr>How do we transform?</vt:lpstr>
      <vt:lpstr>Easiest Transform</vt:lpstr>
      <vt:lpstr>Image Space to Device Space</vt:lpstr>
      <vt:lpstr>More Math Prep</vt:lpstr>
      <vt:lpstr>What is the norm of a vector?</vt:lpstr>
      <vt:lpstr>What does it means for a vector to be normalized?</vt:lpstr>
      <vt:lpstr>What is a dot product?</vt:lpstr>
      <vt:lpstr>What is the cross product?</vt:lpstr>
      <vt:lpstr>Homogeneous Coordinates</vt:lpstr>
      <vt:lpstr>Interpretation of Homogeneous Coordinates</vt:lpstr>
      <vt:lpstr>Interpretation of Homogeneous Coordinates</vt:lpstr>
      <vt:lpstr>Projecting back to w=1 line</vt:lpstr>
      <vt:lpstr>Projecting back to w==1 line</vt:lpstr>
      <vt:lpstr>So what is Q?</vt:lpstr>
      <vt:lpstr>Our goal</vt:lpstr>
      <vt:lpstr>Basis pt 2  (more linear algebra-y this time)</vt:lpstr>
      <vt:lpstr>(REPEAT) Why unique?</vt:lpstr>
      <vt:lpstr>Camera frame construction</vt:lpstr>
      <vt:lpstr>Camera frame construction</vt:lpstr>
      <vt:lpstr>But wait … what if dot(v2,v3) != 0?</vt:lpstr>
      <vt:lpstr>Camera frame summarized</vt:lpstr>
      <vt:lpstr>Our goal</vt:lpstr>
      <vt:lpstr>This Will Come Up Later</vt:lpstr>
      <vt:lpstr>The Two Frames of the Camera Transform</vt:lpstr>
      <vt:lpstr>The Two Frames of the Camera Transform</vt:lpstr>
      <vt:lpstr>Converting From Cartesian Frame To Camera Frame</vt:lpstr>
      <vt:lpstr>Putting Our Equations Into Matrix Form</vt:lpstr>
      <vt:lpstr>Here Comes The Trick…</vt:lpstr>
      <vt:lpstr>Here Comes The Trick…</vt:lpstr>
      <vt:lpstr>And Cramer’s Rule Can Solve This, For Example…</vt:lpstr>
      <vt:lpstr>Solving the Camera Transform</vt:lpstr>
      <vt:lpstr>Our goal</vt:lpstr>
      <vt:lpstr>PowerPoint Presentation</vt:lpstr>
      <vt:lpstr>View Transformation</vt:lpstr>
      <vt:lpstr>Derivation of Viewing Transformation</vt:lpstr>
      <vt:lpstr>The View Transformation</vt:lpstr>
      <vt:lpstr>Let’s do an example</vt:lpstr>
      <vt:lpstr>Let’s do an example</vt:lpstr>
      <vt:lpstr>Let’s do an example</vt:lpstr>
      <vt:lpstr>Let’s do an example</vt:lpstr>
      <vt:lpstr>Let’s do an example</vt:lpstr>
      <vt:lpstr>View Transformation</vt:lpstr>
      <vt:lpstr>View Transformation</vt:lpstr>
      <vt:lpstr>Putting It All Together</vt:lpstr>
      <vt:lpstr>How do we transform?</vt:lpstr>
      <vt:lpstr>Project 1E</vt:lpstr>
      <vt:lpstr>Project #1E (6%),  Due Tues April 27th</vt:lpstr>
      <vt:lpstr>Project #1E, expanded</vt:lpstr>
      <vt:lpstr>Project #1E, expanded</vt:lpstr>
      <vt:lpstr>Project #1E, deliverables</vt:lpstr>
      <vt:lpstr>Project #1E, game plan</vt:lpstr>
      <vt:lpstr>Correct answers given for GetCamera(0, 1000)</vt:lpstr>
      <vt:lpstr>Project #1E pitfalls</vt:lpstr>
      <vt:lpstr>Project #1E, pitfalls</vt:lpstr>
      <vt:lpstr>Project #1F (8%),  Due Monday May 3rd</vt:lpstr>
    </vt:vector>
  </TitlesOfParts>
  <Manager/>
  <Company>University of Oregon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Colin Miller</dc:creator>
  <cp:keywords/>
  <dc:description/>
  <cp:lastModifiedBy>Hank Chidls</cp:lastModifiedBy>
  <cp:revision>140</cp:revision>
  <cp:lastPrinted>2021-04-20T01:53:24Z</cp:lastPrinted>
  <dcterms:created xsi:type="dcterms:W3CDTF">2013-10-02T16:37:11Z</dcterms:created>
  <dcterms:modified xsi:type="dcterms:W3CDTF">2021-04-20T16:59:12Z</dcterms:modified>
  <cp:category/>
</cp:coreProperties>
</file>