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  <p:sldMasterId id="2147483727" r:id="rId2"/>
    <p:sldMasterId id="2147483739" r:id="rId3"/>
    <p:sldMasterId id="2147483751" r:id="rId4"/>
  </p:sldMasterIdLst>
  <p:notesMasterIdLst>
    <p:notesMasterId r:id="rId118"/>
  </p:notesMasterIdLst>
  <p:sldIdLst>
    <p:sldId id="384" r:id="rId5"/>
    <p:sldId id="511" r:id="rId6"/>
    <p:sldId id="657" r:id="rId7"/>
    <p:sldId id="658" r:id="rId8"/>
    <p:sldId id="561" r:id="rId9"/>
    <p:sldId id="659" r:id="rId10"/>
    <p:sldId id="487" r:id="rId11"/>
    <p:sldId id="488" r:id="rId12"/>
    <p:sldId id="491" r:id="rId13"/>
    <p:sldId id="568" r:id="rId14"/>
    <p:sldId id="569" r:id="rId15"/>
    <p:sldId id="570" r:id="rId16"/>
    <p:sldId id="571" r:id="rId17"/>
    <p:sldId id="572" r:id="rId18"/>
    <p:sldId id="583" r:id="rId19"/>
    <p:sldId id="660" r:id="rId20"/>
    <p:sldId id="521" r:id="rId21"/>
    <p:sldId id="534" r:id="rId22"/>
    <p:sldId id="535" r:id="rId23"/>
    <p:sldId id="536" r:id="rId24"/>
    <p:sldId id="537" r:id="rId25"/>
    <p:sldId id="538" r:id="rId26"/>
    <p:sldId id="539" r:id="rId27"/>
    <p:sldId id="540" r:id="rId28"/>
    <p:sldId id="541" r:id="rId29"/>
    <p:sldId id="542" r:id="rId30"/>
    <p:sldId id="543" r:id="rId31"/>
    <p:sldId id="544" r:id="rId32"/>
    <p:sldId id="545" r:id="rId33"/>
    <p:sldId id="546" r:id="rId34"/>
    <p:sldId id="547" r:id="rId35"/>
    <p:sldId id="548" r:id="rId36"/>
    <p:sldId id="549" r:id="rId37"/>
    <p:sldId id="550" r:id="rId38"/>
    <p:sldId id="551" r:id="rId39"/>
    <p:sldId id="581" r:id="rId40"/>
    <p:sldId id="582" r:id="rId41"/>
    <p:sldId id="554" r:id="rId42"/>
    <p:sldId id="556" r:id="rId43"/>
    <p:sldId id="584" r:id="rId44"/>
    <p:sldId id="585" r:id="rId45"/>
    <p:sldId id="586" r:id="rId46"/>
    <p:sldId id="656" r:id="rId47"/>
    <p:sldId id="587" r:id="rId48"/>
    <p:sldId id="588" r:id="rId49"/>
    <p:sldId id="589" r:id="rId50"/>
    <p:sldId id="590" r:id="rId51"/>
    <p:sldId id="591" r:id="rId52"/>
    <p:sldId id="592" r:id="rId53"/>
    <p:sldId id="593" r:id="rId54"/>
    <p:sldId id="594" r:id="rId55"/>
    <p:sldId id="595" r:id="rId56"/>
    <p:sldId id="596" r:id="rId57"/>
    <p:sldId id="597" r:id="rId58"/>
    <p:sldId id="598" r:id="rId59"/>
    <p:sldId id="599" r:id="rId60"/>
    <p:sldId id="600" r:id="rId61"/>
    <p:sldId id="601" r:id="rId62"/>
    <p:sldId id="602" r:id="rId63"/>
    <p:sldId id="603" r:id="rId64"/>
    <p:sldId id="604" r:id="rId65"/>
    <p:sldId id="605" r:id="rId66"/>
    <p:sldId id="606" r:id="rId67"/>
    <p:sldId id="607" r:id="rId68"/>
    <p:sldId id="608" r:id="rId69"/>
    <p:sldId id="609" r:id="rId70"/>
    <p:sldId id="610" r:id="rId71"/>
    <p:sldId id="611" r:id="rId72"/>
    <p:sldId id="612" r:id="rId73"/>
    <p:sldId id="613" r:id="rId74"/>
    <p:sldId id="614" r:id="rId75"/>
    <p:sldId id="615" r:id="rId76"/>
    <p:sldId id="661" r:id="rId77"/>
    <p:sldId id="616" r:id="rId78"/>
    <p:sldId id="617" r:id="rId79"/>
    <p:sldId id="618" r:id="rId80"/>
    <p:sldId id="619" r:id="rId81"/>
    <p:sldId id="620" r:id="rId82"/>
    <p:sldId id="621" r:id="rId83"/>
    <p:sldId id="622" r:id="rId84"/>
    <p:sldId id="623" r:id="rId85"/>
    <p:sldId id="624" r:id="rId86"/>
    <p:sldId id="625" r:id="rId87"/>
    <p:sldId id="626" r:id="rId88"/>
    <p:sldId id="627" r:id="rId89"/>
    <p:sldId id="628" r:id="rId90"/>
    <p:sldId id="629" r:id="rId91"/>
    <p:sldId id="630" r:id="rId92"/>
    <p:sldId id="631" r:id="rId93"/>
    <p:sldId id="632" r:id="rId94"/>
    <p:sldId id="633" r:id="rId95"/>
    <p:sldId id="634" r:id="rId96"/>
    <p:sldId id="635" r:id="rId97"/>
    <p:sldId id="636" r:id="rId98"/>
    <p:sldId id="637" r:id="rId99"/>
    <p:sldId id="638" r:id="rId100"/>
    <p:sldId id="639" r:id="rId101"/>
    <p:sldId id="640" r:id="rId102"/>
    <p:sldId id="641" r:id="rId103"/>
    <p:sldId id="642" r:id="rId104"/>
    <p:sldId id="643" r:id="rId105"/>
    <p:sldId id="644" r:id="rId106"/>
    <p:sldId id="645" r:id="rId107"/>
    <p:sldId id="646" r:id="rId108"/>
    <p:sldId id="647" r:id="rId109"/>
    <p:sldId id="648" r:id="rId110"/>
    <p:sldId id="649" r:id="rId111"/>
    <p:sldId id="650" r:id="rId112"/>
    <p:sldId id="651" r:id="rId113"/>
    <p:sldId id="652" r:id="rId114"/>
    <p:sldId id="653" r:id="rId115"/>
    <p:sldId id="654" r:id="rId116"/>
    <p:sldId id="655" r:id="rId1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E"/>
    <a:srgbClr val="FFFFCA"/>
    <a:srgbClr val="00533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4699" autoAdjust="0"/>
  </p:normalViewPr>
  <p:slideViewPr>
    <p:cSldViewPr snapToGrid="0">
      <p:cViewPr varScale="1">
        <p:scale>
          <a:sx n="145" d="100"/>
          <a:sy n="145" d="100"/>
        </p:scale>
        <p:origin x="176" y="10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20" Type="http://schemas.openxmlformats.org/officeDocument/2006/relationships/viewProps" Target="viewProps.xml"/><Relationship Id="rId121" Type="http://schemas.openxmlformats.org/officeDocument/2006/relationships/theme" Target="theme/theme1.xml"/><Relationship Id="rId122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00" Type="http://schemas.openxmlformats.org/officeDocument/2006/relationships/slide" Target="slides/slide96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notesMaster" Target="notesMasters/notesMaster1.xml"/><Relationship Id="rId119" Type="http://schemas.openxmlformats.org/officeDocument/2006/relationships/presProps" Target="presProps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FE53B-5066-174C-A72E-F750F1526F61}" type="datetimeFigureOut">
              <a:rPr lang="en-US" smtClean="0"/>
              <a:t>4/13/21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B796E-1204-6D45-A7B7-2B1650A50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5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4/13/21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4/13/21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4/13/21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4/13/21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9841-B96A-4DD9-B158-9961937F6A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3806-7F59-464B-AFD0-4480C81518EB}" type="datetimeFigureOut">
              <a:rPr lang="en-US" smtClean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UO_Signature_4c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000" y="30003"/>
            <a:ext cx="2239804" cy="3980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 rot="5400000" flipH="1">
            <a:off x="3510835" y="591853"/>
            <a:ext cx="2122328" cy="9144000"/>
          </a:xfrm>
          <a:prstGeom prst="parallelogram">
            <a:avLst>
              <a:gd name="adj" fmla="val 16594"/>
            </a:avLst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287867" y="228600"/>
            <a:ext cx="7382933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4/13/21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7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287867" y="228600"/>
            <a:ext cx="7382933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4/13/21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287867" y="228600"/>
            <a:ext cx="7382933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4/13/21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6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7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4.tif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8"/>
          <p:cNvSpPr>
            <a:spLocks noGrp="1"/>
          </p:cNvSpPr>
          <p:nvPr>
            <p:ph type="subTitle" idx="1"/>
          </p:nvPr>
        </p:nvSpPr>
        <p:spPr>
          <a:xfrm>
            <a:off x="3903132" y="6443132"/>
            <a:ext cx="5240867" cy="4148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w Cen MT" charset="0"/>
                <a:ea typeface="ＭＳ Ｐゴシック" charset="0"/>
                <a:cs typeface="ＭＳ Ｐゴシック" charset="0"/>
              </a:rPr>
              <a:t>Hank Childs, University of Oregon</a:t>
            </a:r>
          </a:p>
        </p:txBody>
      </p:sp>
      <p:sp>
        <p:nvSpPr>
          <p:cNvPr id="15363" name="TextBox 9"/>
          <p:cNvSpPr txBox="1">
            <a:spLocks noChangeArrowheads="1"/>
          </p:cNvSpPr>
          <p:nvPr/>
        </p:nvSpPr>
        <p:spPr bwMode="auto">
          <a:xfrm>
            <a:off x="406255" y="6365557"/>
            <a:ext cx="219162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solidFill>
                  <a:schemeClr val="bg1"/>
                </a:solidFill>
                <a:latin typeface="Tw Cen MT" charset="0"/>
              </a:rPr>
              <a:t>April 13, 2021</a:t>
            </a:r>
            <a:endParaRPr lang="en-US" sz="2600" dirty="0">
              <a:solidFill>
                <a:schemeClr val="bg1"/>
              </a:solidFill>
              <a:latin typeface="Tw Cen MT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114425"/>
            <a:ext cx="414972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943225"/>
            <a:ext cx="1828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15" descr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3677"/>
          <a:stretch>
            <a:fillRect/>
          </a:stretch>
        </p:blipFill>
        <p:spPr bwMode="auto">
          <a:xfrm>
            <a:off x="388938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8" descr="hero_v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4594225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3" descr="entropy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943225"/>
            <a:ext cx="1830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24"/>
          <p:cNvGrpSpPr>
            <a:grpSpLocks/>
          </p:cNvGrpSpPr>
          <p:nvPr/>
        </p:nvGrpSpPr>
        <p:grpSpPr bwMode="auto">
          <a:xfrm>
            <a:off x="5256213" y="4584700"/>
            <a:ext cx="2768600" cy="1389063"/>
            <a:chOff x="1359236" y="1990051"/>
            <a:chExt cx="2768974" cy="1906669"/>
          </a:xfrm>
        </p:grpSpPr>
        <p:pic>
          <p:nvPicPr>
            <p:cNvPr id="15372" name="Picture 17" descr="Picture 16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8" y="1990051"/>
              <a:ext cx="2768972" cy="19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359236" y="3347600"/>
              <a:ext cx="1003436" cy="549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29641" y="1990051"/>
              <a:ext cx="598569" cy="302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18189" y="3698426"/>
              <a:ext cx="582692" cy="198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43619" y="3373748"/>
              <a:ext cx="46043" cy="503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117475" y="-58704"/>
            <a:ext cx="9026525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CIS 441/541: Intro to Computer Graphics</a:t>
            </a:r>
            <a:b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Lecture 4: Z-Buffer, Project 1D, Cameras &amp; Matrices</a:t>
            </a:r>
            <a:endParaRPr lang="en-US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6544"/>
            <a:ext cx="716009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Consider a single scalar field defined on a triangle.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1116815" y="2161773"/>
            <a:ext cx="6709953" cy="324266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1116815" y="5404433"/>
            <a:ext cx="7802010" cy="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4" idx="3"/>
          </p:cNvCxnSpPr>
          <p:nvPr/>
        </p:nvCxnSpPr>
        <p:spPr>
          <a:xfrm flipV="1">
            <a:off x="4467290" y="5404433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821554" y="5430729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163617" y="5385693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848457" y="5411989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31978" y="5385693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00913" y="4822717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X-axis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5575" y="5637901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51297" y="5682937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X=0.5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66384" y="5664197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66457" y="5631931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X=1.5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20648" y="5631931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X=2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4" idx="2"/>
          </p:cNvCxnSpPr>
          <p:nvPr/>
        </p:nvCxnSpPr>
        <p:spPr>
          <a:xfrm flipV="1">
            <a:off x="1116815" y="1621330"/>
            <a:ext cx="0" cy="3783103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37133" y="1543302"/>
            <a:ext cx="80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-axis</a:t>
            </a:r>
            <a:endParaRPr lang="en-US" dirty="0"/>
          </a:p>
        </p:txBody>
      </p:sp>
      <p:cxnSp>
        <p:nvCxnSpPr>
          <p:cNvPr id="24" name="Straight Connector 23"/>
          <p:cNvCxnSpPr>
            <a:endCxn id="4" idx="2"/>
          </p:cNvCxnSpPr>
          <p:nvPr/>
        </p:nvCxnSpPr>
        <p:spPr>
          <a:xfrm>
            <a:off x="835575" y="5404433"/>
            <a:ext cx="28124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9363" y="5227323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Y=0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831183" y="2154217"/>
            <a:ext cx="28124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4971" y="1977107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Y=1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831183" y="3639711"/>
            <a:ext cx="28124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-37540" y="3462601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Y=0.5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0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83168" y="3607090"/>
            <a:ext cx="2037144" cy="137218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0312" y="3681256"/>
            <a:ext cx="30277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View Transform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85421" y="4348101"/>
            <a:ext cx="2897748" cy="247268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6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Image Space is the three-dimensional coordinate system that contains screen space.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is the space where the camera transformation directs its </a:t>
            </a:r>
            <a:r>
              <a:rPr lang="en-US" dirty="0" smtClean="0"/>
              <a:t>output.</a:t>
            </a:r>
          </a:p>
          <a:p>
            <a:r>
              <a:rPr lang="en-US" dirty="0"/>
              <a:t>The </a:t>
            </a:r>
            <a:r>
              <a:rPr lang="en-US" dirty="0" smtClean="0"/>
              <a:t>bounds of </a:t>
            </a:r>
            <a:r>
              <a:rPr lang="en-US" i="1" dirty="0"/>
              <a:t>Image Space </a:t>
            </a:r>
            <a:r>
              <a:rPr lang="en-US" dirty="0" smtClean="0"/>
              <a:t>are 3</a:t>
            </a:r>
            <a:r>
              <a:rPr lang="en-US" dirty="0"/>
              <a:t>-dimensional </a:t>
            </a:r>
            <a:r>
              <a:rPr lang="en-US" dirty="0" smtClean="0"/>
              <a:t>cube</a:t>
            </a:r>
            <a:r>
              <a:rPr lang="en-US" dirty="0"/>
              <a:t>. </a:t>
            </a:r>
          </a:p>
          <a:p>
            <a:pPr marL="685800" lvl="2" indent="0">
              <a:buNone/>
            </a:pPr>
            <a:r>
              <a:rPr lang="en-US" sz="3200" dirty="0"/>
              <a:t>{(</a:t>
            </a:r>
            <a:r>
              <a:rPr lang="en-US" sz="3200" dirty="0" err="1"/>
              <a:t>x,y,z</a:t>
            </a:r>
            <a:r>
              <a:rPr lang="en-US" sz="3200" dirty="0"/>
              <a:t>) : −1≤x≤1,−1≤y≤</a:t>
            </a:r>
            <a:r>
              <a:rPr lang="en-US" sz="3200" dirty="0" smtClean="0"/>
              <a:t>1,</a:t>
            </a:r>
            <a:r>
              <a:rPr lang="en-US" sz="3200" dirty="0"/>
              <a:t> −1</a:t>
            </a:r>
            <a:r>
              <a:rPr lang="en-US" sz="3200" dirty="0" smtClean="0"/>
              <a:t>≤z≤</a:t>
            </a:r>
            <a:r>
              <a:rPr lang="en-US" sz="3200" dirty="0"/>
              <a:t>1</a:t>
            </a:r>
            <a:r>
              <a:rPr lang="en-US" sz="3200" dirty="0" smtClean="0"/>
              <a:t>} </a:t>
            </a:r>
          </a:p>
          <a:p>
            <a:pPr marL="685800" lvl="2" indent="0">
              <a:buNone/>
            </a:pPr>
            <a:endParaRPr lang="en-US" sz="3200" dirty="0"/>
          </a:p>
          <a:p>
            <a:pPr marL="685800" lvl="2" indent="0">
              <a:buNone/>
            </a:pPr>
            <a:r>
              <a:rPr lang="en-US" sz="3200" dirty="0" smtClean="0"/>
              <a:t>(</a:t>
            </a:r>
            <a:r>
              <a:rPr lang="en-US" sz="3200" dirty="0"/>
              <a:t>or −1≤z</a:t>
            </a:r>
            <a:r>
              <a:rPr lang="en-US" sz="3200" dirty="0" smtClean="0"/>
              <a:t>≤0)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1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 Diagram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45" y="1374380"/>
            <a:ext cx="6138260" cy="477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332300" y="3573756"/>
            <a:ext cx="112345" cy="20795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52556" y="3237550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5280" y="4934011"/>
            <a:ext cx="6018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X=1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5069" y="3463800"/>
            <a:ext cx="8069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 =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73886" y="3115145"/>
            <a:ext cx="6018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Y=1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2499" y="5031512"/>
            <a:ext cx="80277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 =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2226" y="4263714"/>
            <a:ext cx="5888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=1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0402" y="3768606"/>
            <a:ext cx="7939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 = -1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434018" y="4329547"/>
            <a:ext cx="2897748" cy="247268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1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Screen </a:t>
            </a:r>
            <a:r>
              <a:rPr lang="en-US" dirty="0"/>
              <a:t>Space is the </a:t>
            </a:r>
            <a:r>
              <a:rPr lang="en-US" dirty="0" smtClean="0"/>
              <a:t>intersection of the </a:t>
            </a:r>
            <a:r>
              <a:rPr lang="en-US" dirty="0" err="1" smtClean="0"/>
              <a:t>xy</a:t>
            </a:r>
            <a:r>
              <a:rPr lang="en-US" dirty="0" smtClean="0"/>
              <a:t>-plane with Image Space. </a:t>
            </a:r>
          </a:p>
          <a:p>
            <a:r>
              <a:rPr lang="en-US" dirty="0"/>
              <a:t>Points in image space are mapped into screen space by projecting via a parallel projection, onto the plane z = 0 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Example: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point (0, 0, z) in image space will project to the center of the display screen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Space Diagram</a:t>
            </a:r>
            <a:endParaRPr lang="en-US" dirty="0"/>
          </a:p>
        </p:txBody>
      </p:sp>
      <p:pic>
        <p:nvPicPr>
          <p:cNvPr id="5" name="Picture 4" descr="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54" y="1999432"/>
            <a:ext cx="3439115" cy="343911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552538" y="5852492"/>
            <a:ext cx="419612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70051" y="6004738"/>
            <a:ext cx="55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1684" y="6009124"/>
            <a:ext cx="55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-1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2261" y="5976858"/>
            <a:ext cx="111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  +1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52538" y="1730843"/>
            <a:ext cx="0" cy="41216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96371" y="3417674"/>
            <a:ext cx="55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96371" y="5253881"/>
            <a:ext cx="55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-1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5294" y="2010472"/>
            <a:ext cx="111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  +1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272988" y="4314781"/>
            <a:ext cx="2897748" cy="247268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2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27460" cy="4974514"/>
          </a:xfrm>
        </p:spPr>
        <p:txBody>
          <a:bodyPr/>
          <a:lstStyle/>
          <a:p>
            <a:r>
              <a:rPr lang="en-US" sz="3200" dirty="0" smtClean="0"/>
              <a:t>Device </a:t>
            </a:r>
            <a:r>
              <a:rPr lang="en-US" sz="3200" dirty="0"/>
              <a:t>Space is the </a:t>
            </a:r>
            <a:r>
              <a:rPr lang="en-US" sz="3200" dirty="0" smtClean="0"/>
              <a:t>lowest level coordinate system and is the </a:t>
            </a:r>
            <a:r>
              <a:rPr lang="en-US" sz="3200" dirty="0"/>
              <a:t>closest to the hardware coordinate systems of the device </a:t>
            </a:r>
            <a:r>
              <a:rPr lang="en-US" sz="3200" dirty="0" smtClean="0"/>
              <a:t>itself.</a:t>
            </a:r>
          </a:p>
          <a:p>
            <a:r>
              <a:rPr lang="en-US" sz="3200" dirty="0"/>
              <a:t>Device space is usually defined to be the n × m array of pixels that represent the area of the screen. </a:t>
            </a:r>
            <a:endParaRPr lang="en-US" sz="3200" dirty="0" smtClean="0"/>
          </a:p>
          <a:p>
            <a:r>
              <a:rPr lang="en-US" sz="3200" dirty="0" smtClean="0"/>
              <a:t>A </a:t>
            </a:r>
            <a:r>
              <a:rPr lang="en-US" sz="3200" dirty="0"/>
              <a:t>coordinate system is imposed on this space by labeling the lower-left-hand corner of the array as (0,0), with each pixel having unit length and </a:t>
            </a:r>
            <a:r>
              <a:rPr lang="en-US" sz="3200" dirty="0" smtClean="0"/>
              <a:t>width. </a:t>
            </a:r>
            <a:endParaRPr lang="en-US" sz="3200" dirty="0"/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632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Space Example</a:t>
            </a:r>
            <a:endParaRPr lang="en-US" dirty="0"/>
          </a:p>
        </p:txBody>
      </p:sp>
      <p:pic>
        <p:nvPicPr>
          <p:cNvPr id="4" name="Picture 3" descr="Screen Shot 2014-10-21 at 4.03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7" y="1530396"/>
            <a:ext cx="8653726" cy="54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6544"/>
            <a:ext cx="716009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Consider a single scalar field defined on a triangle.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1116815" y="2161773"/>
            <a:ext cx="6709953" cy="324266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1116815" y="5404433"/>
            <a:ext cx="7802010" cy="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4" idx="3"/>
          </p:cNvCxnSpPr>
          <p:nvPr/>
        </p:nvCxnSpPr>
        <p:spPr>
          <a:xfrm flipV="1">
            <a:off x="4467290" y="5404433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821554" y="5430729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163617" y="5385693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848457" y="5411989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31978" y="5385693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00913" y="4822717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X-axis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5575" y="5637901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51297" y="5682937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X=0.5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66384" y="5664197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66457" y="5631931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X=1.5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20648" y="5631931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X=2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4" idx="2"/>
          </p:cNvCxnSpPr>
          <p:nvPr/>
        </p:nvCxnSpPr>
        <p:spPr>
          <a:xfrm flipV="1">
            <a:off x="1116815" y="1621330"/>
            <a:ext cx="0" cy="3783103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37133" y="1543302"/>
            <a:ext cx="80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-axis</a:t>
            </a:r>
            <a:endParaRPr lang="en-US" dirty="0"/>
          </a:p>
        </p:txBody>
      </p:sp>
      <p:cxnSp>
        <p:nvCxnSpPr>
          <p:cNvPr id="24" name="Straight Connector 23"/>
          <p:cNvCxnSpPr>
            <a:endCxn id="4" idx="2"/>
          </p:cNvCxnSpPr>
          <p:nvPr/>
        </p:nvCxnSpPr>
        <p:spPr>
          <a:xfrm>
            <a:off x="835575" y="5404433"/>
            <a:ext cx="28124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9363" y="5227323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Y=0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831183" y="2154217"/>
            <a:ext cx="28124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4971" y="1977107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Y=1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831183" y="3639711"/>
            <a:ext cx="28124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-37540" y="3462601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Y=0.5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7133" y="4597562"/>
            <a:ext cx="47983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V1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176848" y="4966894"/>
            <a:ext cx="320570" cy="39629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27374" y="1792441"/>
            <a:ext cx="47983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V2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32199" y="4638051"/>
            <a:ext cx="47983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V3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34" name="Straight Arrow Connector 33"/>
          <p:cNvCxnSpPr>
            <a:stCxn id="33" idx="2"/>
          </p:cNvCxnSpPr>
          <p:nvPr/>
        </p:nvCxnSpPr>
        <p:spPr>
          <a:xfrm flipH="1">
            <a:off x="7802062" y="5007383"/>
            <a:ext cx="170053" cy="3783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68194" y="1969551"/>
            <a:ext cx="115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F(V2) = 2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17633" y="4782228"/>
            <a:ext cx="128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F(V1) = 10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55126" y="4871025"/>
            <a:ext cx="123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F(V3) = 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41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Space With Depth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Extends Device Space to three dimensions by adding z-coordinate of image space.</a:t>
            </a:r>
          </a:p>
          <a:p>
            <a:r>
              <a:rPr lang="en-US" dirty="0" smtClean="0"/>
              <a:t>Coordinates are (x, y, z) with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s-ES_tradnl" dirty="0" smtClean="0"/>
              <a:t>0 </a:t>
            </a:r>
            <a:r>
              <a:rPr lang="es-ES_tradnl" dirty="0"/>
              <a:t>≤ x ≤ </a:t>
            </a:r>
            <a:r>
              <a:rPr lang="es-ES_tradnl" dirty="0" smtClean="0"/>
              <a:t>n</a:t>
            </a:r>
            <a:endParaRPr lang="es-ES_tradnl" dirty="0"/>
          </a:p>
          <a:p>
            <a:pPr marL="0" indent="0">
              <a:buNone/>
            </a:pPr>
            <a:r>
              <a:rPr lang="es-ES_tradnl" dirty="0" smtClean="0"/>
              <a:t>		0 </a:t>
            </a:r>
            <a:r>
              <a:rPr lang="es-ES_tradnl" dirty="0"/>
              <a:t>≤ y ≤ m </a:t>
            </a:r>
            <a:endParaRPr lang="es-ES_tradnl" dirty="0" smtClean="0"/>
          </a:p>
          <a:p>
            <a:pPr marL="0" indent="0">
              <a:buNone/>
            </a:pPr>
            <a:r>
              <a:rPr lang="es-ES_tradnl" dirty="0" smtClean="0"/>
              <a:t>		z </a:t>
            </a:r>
            <a:r>
              <a:rPr lang="es-ES_tradnl" dirty="0" err="1" smtClean="0"/>
              <a:t>arbitrary</a:t>
            </a:r>
            <a:r>
              <a:rPr lang="es-ES_tradnl" dirty="0" smtClean="0"/>
              <a:t> (</a:t>
            </a:r>
            <a:r>
              <a:rPr lang="es-ES_tradnl" dirty="0" err="1" smtClean="0"/>
              <a:t>but</a:t>
            </a:r>
            <a:r>
              <a:rPr lang="es-ES_tradnl" dirty="0" smtClean="0"/>
              <a:t> </a:t>
            </a:r>
            <a:r>
              <a:rPr lang="es-ES_tradnl" dirty="0" err="1" smtClean="0"/>
              <a:t>typically</a:t>
            </a:r>
            <a:r>
              <a:rPr lang="es-ES_tradnl" dirty="0" smtClean="0"/>
              <a:t> -1 </a:t>
            </a:r>
            <a:r>
              <a:rPr lang="es-ES_tradnl" dirty="0"/>
              <a:t>≤ </a:t>
            </a:r>
            <a:r>
              <a:rPr lang="es-ES_tradnl" dirty="0" smtClean="0"/>
              <a:t>z </a:t>
            </a:r>
            <a:r>
              <a:rPr lang="es-ES_tradnl" dirty="0"/>
              <a:t>≤ </a:t>
            </a:r>
            <a:r>
              <a:rPr lang="es-ES_tradnl" dirty="0" smtClean="0"/>
              <a:t>+1 </a:t>
            </a:r>
            <a:r>
              <a:rPr lang="es-ES_tradnl" dirty="0" err="1" smtClean="0"/>
              <a:t>or</a:t>
            </a:r>
            <a:endParaRPr lang="es-ES_tradnl" dirty="0" smtClean="0"/>
          </a:p>
          <a:p>
            <a:pPr marL="0" indent="0">
              <a:buNone/>
            </a:pPr>
            <a:r>
              <a:rPr lang="es-ES_tradnl" dirty="0" smtClean="0"/>
              <a:t>						 -</a:t>
            </a:r>
            <a:r>
              <a:rPr lang="es-ES_tradnl" dirty="0"/>
              <a:t>1 ≤ z ≤ 0</a:t>
            </a:r>
            <a:r>
              <a:rPr lang="es-ES_tradnl" dirty="0" smtClean="0"/>
              <a:t> </a:t>
            </a:r>
            <a:r>
              <a:rPr lang="es-ES_tradnl" dirty="0"/>
              <a:t>) </a:t>
            </a:r>
          </a:p>
          <a:p>
            <a:pPr marL="0" indent="0">
              <a:buNone/>
            </a:pPr>
            <a:endParaRPr lang="es-ES_tradnl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92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Easiest Transform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669490" y="5167625"/>
            <a:ext cx="4352621" cy="77893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69091" cy="990600"/>
          </a:xfrm>
        </p:spPr>
        <p:txBody>
          <a:bodyPr/>
          <a:lstStyle/>
          <a:p>
            <a:r>
              <a:rPr lang="en-US" dirty="0" smtClean="0"/>
              <a:t>Image Space to Device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(x, y, z) </a:t>
            </a:r>
            <a:r>
              <a:rPr lang="en-US" dirty="0" smtClean="0">
                <a:sym typeface="Wingdings"/>
              </a:rPr>
              <a:t> ( x’, y’, z’), where</a:t>
            </a:r>
          </a:p>
          <a:p>
            <a:pPr lvl="1"/>
            <a:r>
              <a:rPr lang="en-US" dirty="0" smtClean="0">
                <a:sym typeface="Wingdings"/>
              </a:rPr>
              <a:t>x’ = n*(x+1)/2</a:t>
            </a:r>
          </a:p>
          <a:p>
            <a:pPr lvl="1"/>
            <a:r>
              <a:rPr lang="en-US" dirty="0" smtClean="0">
                <a:sym typeface="Wingdings"/>
              </a:rPr>
              <a:t>y’ = m*(y+1)/2</a:t>
            </a:r>
          </a:p>
          <a:p>
            <a:pPr lvl="1"/>
            <a:r>
              <a:rPr lang="en-US" dirty="0" smtClean="0">
                <a:sym typeface="Wingdings"/>
              </a:rPr>
              <a:t>z’ = z</a:t>
            </a:r>
          </a:p>
          <a:p>
            <a:pPr lvl="1"/>
            <a:r>
              <a:rPr lang="en-US" dirty="0" smtClean="0">
                <a:sym typeface="Wingdings"/>
              </a:rPr>
              <a:t>(for an n x m image)</a:t>
            </a:r>
          </a:p>
          <a:p>
            <a:r>
              <a:rPr lang="en-US" dirty="0" smtClean="0">
                <a:sym typeface="Wingdings"/>
              </a:rPr>
              <a:t>Matrix:</a:t>
            </a:r>
          </a:p>
          <a:p>
            <a:pPr marL="366713" lvl="1" indent="0">
              <a:buNone/>
            </a:pPr>
            <a:r>
              <a:rPr lang="en-US" dirty="0" smtClean="0">
                <a:sym typeface="Wingdings"/>
              </a:rPr>
              <a:t>(x’ 0 0 0)</a:t>
            </a:r>
          </a:p>
          <a:p>
            <a:pPr marL="366713" lvl="1" indent="0">
              <a:buNone/>
            </a:pPr>
            <a:r>
              <a:rPr lang="en-US" dirty="0" smtClean="0">
                <a:sym typeface="Wingdings"/>
              </a:rPr>
              <a:t>(0 y’ 0 0)</a:t>
            </a:r>
          </a:p>
          <a:p>
            <a:pPr marL="366713" lvl="1" indent="0">
              <a:buNone/>
            </a:pPr>
            <a:r>
              <a:rPr lang="en-US" dirty="0" smtClean="0">
                <a:sym typeface="Wingdings"/>
              </a:rPr>
              <a:t>(0 0 z’ 0)</a:t>
            </a:r>
          </a:p>
          <a:p>
            <a:pPr marL="366713" lvl="1" indent="0">
              <a:buNone/>
            </a:pPr>
            <a:r>
              <a:rPr lang="en-US" dirty="0">
                <a:sym typeface="Wingdings"/>
              </a:rPr>
              <a:t>(</a:t>
            </a:r>
            <a:r>
              <a:rPr lang="en-US" dirty="0" smtClean="0">
                <a:sym typeface="Wingdings"/>
              </a:rPr>
              <a:t>0 0 0 1)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45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Up</a:t>
            </a:r>
            <a:r>
              <a:rPr lang="en-US" dirty="0"/>
              <a:t> </a:t>
            </a:r>
            <a:r>
              <a:rPr lang="en-US" dirty="0" smtClean="0"/>
              <a:t>on </a:t>
            </a:r>
            <a:r>
              <a:rPr lang="en-US" smtClean="0"/>
              <a:t>YouTube Lecture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3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Freeform 45"/>
          <p:cNvSpPr/>
          <p:nvPr/>
        </p:nvSpPr>
        <p:spPr>
          <a:xfrm>
            <a:off x="-494468" y="950713"/>
            <a:ext cx="10006125" cy="3343007"/>
          </a:xfrm>
          <a:custGeom>
            <a:avLst/>
            <a:gdLst>
              <a:gd name="connsiteX0" fmla="*/ 5158154 w 10006125"/>
              <a:gd name="connsiteY0" fmla="*/ 264594 h 3343007"/>
              <a:gd name="connsiteX1" fmla="*/ 2070925 w 10006125"/>
              <a:gd name="connsiteY1" fmla="*/ 417876 h 3343007"/>
              <a:gd name="connsiteX2" fmla="*/ 790054 w 10006125"/>
              <a:gd name="connsiteY2" fmla="*/ 1052901 h 3343007"/>
              <a:gd name="connsiteX3" fmla="*/ 833844 w 10006125"/>
              <a:gd name="connsiteY3" fmla="*/ 2848490 h 3343007"/>
              <a:gd name="connsiteX4" fmla="*/ 5793116 w 10006125"/>
              <a:gd name="connsiteY4" fmla="*/ 3319285 h 3343007"/>
              <a:gd name="connsiteX5" fmla="*/ 9482464 w 10006125"/>
              <a:gd name="connsiteY5" fmla="*/ 2706157 h 3343007"/>
              <a:gd name="connsiteX6" fmla="*/ 8935083 w 10006125"/>
              <a:gd name="connsiteY6" fmla="*/ 406927 h 3343007"/>
              <a:gd name="connsiteX7" fmla="*/ 5158154 w 10006125"/>
              <a:gd name="connsiteY7" fmla="*/ 264594 h 334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6125" h="3343007">
                <a:moveTo>
                  <a:pt x="5158154" y="264594"/>
                </a:moveTo>
                <a:cubicBezTo>
                  <a:pt x="4014128" y="266419"/>
                  <a:pt x="2798942" y="286492"/>
                  <a:pt x="2070925" y="417876"/>
                </a:cubicBezTo>
                <a:cubicBezTo>
                  <a:pt x="1342908" y="549261"/>
                  <a:pt x="996234" y="647799"/>
                  <a:pt x="790054" y="1052901"/>
                </a:cubicBezTo>
                <a:cubicBezTo>
                  <a:pt x="583874" y="1458003"/>
                  <a:pt x="0" y="2470759"/>
                  <a:pt x="833844" y="2848490"/>
                </a:cubicBezTo>
                <a:cubicBezTo>
                  <a:pt x="1667688" y="3226221"/>
                  <a:pt x="4351679" y="3343007"/>
                  <a:pt x="5793116" y="3319285"/>
                </a:cubicBezTo>
                <a:cubicBezTo>
                  <a:pt x="7234553" y="3295563"/>
                  <a:pt x="8958803" y="3191550"/>
                  <a:pt x="9482464" y="2706157"/>
                </a:cubicBezTo>
                <a:cubicBezTo>
                  <a:pt x="10006125" y="2220764"/>
                  <a:pt x="9657626" y="813854"/>
                  <a:pt x="8935083" y="406927"/>
                </a:cubicBezTo>
                <a:cubicBezTo>
                  <a:pt x="8212540" y="0"/>
                  <a:pt x="6302180" y="262769"/>
                  <a:pt x="5158154" y="264594"/>
                </a:cubicBez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54705" y="2110641"/>
            <a:ext cx="35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-Z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5" name="Content Placeholder 2"/>
          <p:cNvSpPr>
            <a:spLocks noGrp="1"/>
          </p:cNvSpPr>
          <p:nvPr>
            <p:ph sz="quarter" idx="1"/>
          </p:nvPr>
        </p:nvSpPr>
        <p:spPr>
          <a:xfrm>
            <a:off x="483962" y="3903535"/>
            <a:ext cx="8153400" cy="295446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Need to construct a Camera Frame</a:t>
            </a:r>
          </a:p>
          <a:p>
            <a:r>
              <a:rPr lang="en-US" dirty="0" smtClean="0"/>
              <a:t>Need to construct a matrix to transform </a:t>
            </a:r>
            <a:r>
              <a:rPr lang="en-US" u="sng" dirty="0" smtClean="0"/>
              <a:t>points</a:t>
            </a:r>
            <a:r>
              <a:rPr lang="en-US" dirty="0" smtClean="0"/>
              <a:t> from Cartesian Frame to Camera Frame</a:t>
            </a:r>
          </a:p>
          <a:p>
            <a:pPr lvl="1"/>
            <a:r>
              <a:rPr lang="en-US" dirty="0" smtClean="0"/>
              <a:t>Transform triangle by transforming its three vertices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6544"/>
            <a:ext cx="7160090" cy="990600"/>
          </a:xfrm>
        </p:spPr>
        <p:txBody>
          <a:bodyPr/>
          <a:lstStyle/>
          <a:p>
            <a:pPr algn="ctr"/>
            <a:r>
              <a:rPr lang="en-US" dirty="0" smtClean="0"/>
              <a:t>What is F(V4)?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1116815" y="2161773"/>
            <a:ext cx="6709953" cy="324266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1116815" y="5404433"/>
            <a:ext cx="7802010" cy="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4" idx="3"/>
          </p:cNvCxnSpPr>
          <p:nvPr/>
        </p:nvCxnSpPr>
        <p:spPr>
          <a:xfrm flipV="1">
            <a:off x="4467290" y="5404433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821554" y="5430729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163617" y="5385693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848457" y="5411989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31978" y="5385693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00913" y="4822717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X-axis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5575" y="5637901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51297" y="5682937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X=0.5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66384" y="5664197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66457" y="5631931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X=1.5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20648" y="5631931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X=2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4" idx="2"/>
          </p:cNvCxnSpPr>
          <p:nvPr/>
        </p:nvCxnSpPr>
        <p:spPr>
          <a:xfrm flipV="1">
            <a:off x="1116815" y="1621330"/>
            <a:ext cx="0" cy="3783103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37133" y="1543302"/>
            <a:ext cx="80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-axis</a:t>
            </a:r>
            <a:endParaRPr lang="en-US" dirty="0"/>
          </a:p>
        </p:txBody>
      </p:sp>
      <p:cxnSp>
        <p:nvCxnSpPr>
          <p:cNvPr id="24" name="Straight Connector 23"/>
          <p:cNvCxnSpPr>
            <a:endCxn id="4" idx="2"/>
          </p:cNvCxnSpPr>
          <p:nvPr/>
        </p:nvCxnSpPr>
        <p:spPr>
          <a:xfrm>
            <a:off x="835575" y="5404433"/>
            <a:ext cx="28124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9363" y="5227323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Y=0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831183" y="2154217"/>
            <a:ext cx="28124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4971" y="1977107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Y=1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831183" y="3639711"/>
            <a:ext cx="28124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-37540" y="3462601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Y=0.5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7133" y="4597562"/>
            <a:ext cx="47983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V1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176848" y="4966894"/>
            <a:ext cx="320570" cy="39629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27374" y="1792441"/>
            <a:ext cx="47983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V2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32199" y="4638051"/>
            <a:ext cx="47983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V3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34" name="Straight Arrow Connector 33"/>
          <p:cNvCxnSpPr>
            <a:stCxn id="33" idx="2"/>
          </p:cNvCxnSpPr>
          <p:nvPr/>
        </p:nvCxnSpPr>
        <p:spPr>
          <a:xfrm flipH="1">
            <a:off x="7802062" y="5007383"/>
            <a:ext cx="170053" cy="3783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68194" y="1969551"/>
            <a:ext cx="115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F(V2) = 2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17633" y="4782228"/>
            <a:ext cx="128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F(V1) = 10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55126" y="4871025"/>
            <a:ext cx="123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F(V3) = -2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65041" y="4449650"/>
            <a:ext cx="87918" cy="14791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928070" y="4274689"/>
            <a:ext cx="191689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V4, at (0.5, 0.25)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0294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6544"/>
            <a:ext cx="7160090" cy="990600"/>
          </a:xfrm>
        </p:spPr>
        <p:txBody>
          <a:bodyPr/>
          <a:lstStyle/>
          <a:p>
            <a:pPr algn="ctr"/>
            <a:r>
              <a:rPr lang="en-US" dirty="0" smtClean="0"/>
              <a:t>What is F(V4)?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1116815" y="2161773"/>
            <a:ext cx="6709953" cy="324266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1116815" y="5404433"/>
            <a:ext cx="7802010" cy="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4" idx="3"/>
          </p:cNvCxnSpPr>
          <p:nvPr/>
        </p:nvCxnSpPr>
        <p:spPr>
          <a:xfrm flipV="1">
            <a:off x="4467290" y="5404433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821554" y="5430729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163617" y="5385693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848457" y="5411989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31978" y="5385693"/>
            <a:ext cx="4502" cy="2522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00913" y="4822717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X-axis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5575" y="5637901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51297" y="5682937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X=0.5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66384" y="5664197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66457" y="5631931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X=1.5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20648" y="5631931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X=2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4" idx="2"/>
          </p:cNvCxnSpPr>
          <p:nvPr/>
        </p:nvCxnSpPr>
        <p:spPr>
          <a:xfrm flipV="1">
            <a:off x="1116815" y="1621330"/>
            <a:ext cx="0" cy="3783103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37133" y="1543302"/>
            <a:ext cx="80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-axis</a:t>
            </a:r>
            <a:endParaRPr lang="en-US" dirty="0"/>
          </a:p>
        </p:txBody>
      </p:sp>
      <p:cxnSp>
        <p:nvCxnSpPr>
          <p:cNvPr id="24" name="Straight Connector 23"/>
          <p:cNvCxnSpPr>
            <a:endCxn id="4" idx="2"/>
          </p:cNvCxnSpPr>
          <p:nvPr/>
        </p:nvCxnSpPr>
        <p:spPr>
          <a:xfrm>
            <a:off x="835575" y="5404433"/>
            <a:ext cx="28124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9363" y="5227323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Y=0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831183" y="2154217"/>
            <a:ext cx="28124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4971" y="1977107"/>
            <a:ext cx="60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Y=1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831183" y="3639711"/>
            <a:ext cx="28124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-37540" y="3462601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Y=0.5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7133" y="4597562"/>
            <a:ext cx="47983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V1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176848" y="4966894"/>
            <a:ext cx="320570" cy="39629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27374" y="1792441"/>
            <a:ext cx="47983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V2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32199" y="4638051"/>
            <a:ext cx="47983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V3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34" name="Straight Arrow Connector 33"/>
          <p:cNvCxnSpPr>
            <a:stCxn id="33" idx="2"/>
          </p:cNvCxnSpPr>
          <p:nvPr/>
        </p:nvCxnSpPr>
        <p:spPr>
          <a:xfrm flipH="1">
            <a:off x="7802062" y="5007383"/>
            <a:ext cx="170053" cy="3783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68194" y="1969551"/>
            <a:ext cx="115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F(V2) = 2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17633" y="4782228"/>
            <a:ext cx="128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F(V1) = 10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55126" y="4871025"/>
            <a:ext cx="123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F(V3) = -2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662105" y="4080318"/>
            <a:ext cx="47983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V5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84124" y="4079343"/>
            <a:ext cx="47983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>
                <a:ln>
                  <a:solidFill>
                    <a:srgbClr val="000000"/>
                  </a:solidFill>
                </a:ln>
              </a:rPr>
              <a:t>V6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863851" y="4523873"/>
            <a:ext cx="5110990" cy="1588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2765041" y="4449650"/>
            <a:ext cx="87918" cy="14791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631178" y="4134490"/>
            <a:ext cx="191689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V4, at (0.5, 0.25)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581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Steps to follow:</a:t>
            </a:r>
          </a:p>
          <a:p>
            <a:pPr lvl="1"/>
            <a:r>
              <a:rPr lang="en-US" dirty="0" smtClean="0"/>
              <a:t>Calculate V5, the left intercept for Y=0.25</a:t>
            </a:r>
          </a:p>
          <a:p>
            <a:pPr lvl="1"/>
            <a:r>
              <a:rPr lang="en-US" dirty="0" smtClean="0"/>
              <a:t>Calculate V6, the right intercept for Y=0.25</a:t>
            </a:r>
          </a:p>
          <a:p>
            <a:pPr lvl="1"/>
            <a:r>
              <a:rPr lang="en-US" dirty="0" smtClean="0"/>
              <a:t>Calculate V4, which is between V5 and V6</a:t>
            </a:r>
          </a:p>
          <a:p>
            <a:pPr lvl="1"/>
            <a:endParaRPr lang="en-US" dirty="0"/>
          </a:p>
          <a:p>
            <a:r>
              <a:rPr lang="en-US" dirty="0" smtClean="0"/>
              <a:t>Note: when you implement this, you will be doing vertical scanlines, so doing it for X=0.5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Lecture 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84" y="1189414"/>
            <a:ext cx="5924216" cy="4740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2535" y="6211669"/>
            <a:ext cx="5228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Link posted on class webpage.</a:t>
            </a:r>
          </a:p>
          <a:p>
            <a:r>
              <a:rPr lang="en-US" dirty="0">
                <a:solidFill>
                  <a:schemeClr val="bg1"/>
                </a:solidFill>
              </a:rPr>
              <a:t>Also: 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=8IkioJrMiSs</a:t>
            </a:r>
          </a:p>
        </p:txBody>
      </p:sp>
    </p:spTree>
    <p:extLst>
      <p:ext uri="{BB962C8B-B14F-4D97-AF65-F5344CB8AC3E}">
        <p14:creationId xmlns:p14="http://schemas.microsoft.com/office/powerpoint/2010/main" val="6347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Vocab Term: a “Fragment”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When rasterizing a triangle</a:t>
            </a:r>
          </a:p>
          <a:p>
            <a:r>
              <a:rPr lang="en-US" sz="2800" dirty="0" smtClean="0"/>
              <a:t>When doing a scanline for that triangle</a:t>
            </a:r>
          </a:p>
          <a:p>
            <a:r>
              <a:rPr lang="en-US" sz="2800" dirty="0" smtClean="0"/>
              <a:t>When that scanline finds a pixel to deposit colors for</a:t>
            </a:r>
          </a:p>
          <a:p>
            <a:r>
              <a:rPr lang="en-US" sz="2800" dirty="0" smtClean="0">
                <a:sym typeface="Wingdings"/>
              </a:rPr>
              <a:t> that contribution is called a fragment</a:t>
            </a: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89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2400"/>
            <a:ext cx="8229600" cy="2850198"/>
          </a:xfrm>
        </p:spPr>
        <p:txBody>
          <a:bodyPr>
            <a:normAutofit/>
          </a:bodyPr>
          <a:lstStyle/>
          <a:p>
            <a:r>
              <a:rPr lang="en-US" dirty="0" smtClean="0"/>
              <a:t>Now We Understand Interpolation</a:t>
            </a:r>
            <a:br>
              <a:rPr lang="en-US" dirty="0" smtClean="0"/>
            </a:br>
            <a:r>
              <a:rPr lang="en-US" dirty="0" smtClean="0"/>
              <a:t>Let’s Use It For Two New Ideas:</a:t>
            </a:r>
            <a:br>
              <a:rPr lang="en-US" dirty="0" smtClean="0"/>
            </a:br>
            <a:r>
              <a:rPr lang="en-US" strike="sngStrike" dirty="0" smtClean="0"/>
              <a:t>Color Interpolation </a:t>
            </a:r>
            <a:br>
              <a:rPr lang="en-US" strike="sngStrike" dirty="0" smtClean="0"/>
            </a:br>
            <a:r>
              <a:rPr lang="en-US" dirty="0" smtClean="0"/>
              <a:t>&amp; Z-buffer Interpolation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37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091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Resolve When Triangles Overlap:</a:t>
            </a:r>
            <a:br>
              <a:rPr lang="en-US" dirty="0" smtClean="0"/>
            </a:br>
            <a:r>
              <a:rPr lang="en-US" dirty="0" smtClean="0"/>
              <a:t>The Z-Buffer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0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93" y="228600"/>
            <a:ext cx="7727705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Imagine you have a cube where each face has its own color….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6093" y="2309563"/>
            <a:ext cx="4224118" cy="4254487"/>
            <a:chOff x="126093" y="2309563"/>
            <a:chExt cx="4224118" cy="4254487"/>
          </a:xfrm>
        </p:grpSpPr>
        <p:grpSp>
          <p:nvGrpSpPr>
            <p:cNvPr id="9" name="Group 8"/>
            <p:cNvGrpSpPr/>
            <p:nvPr/>
          </p:nvGrpSpPr>
          <p:grpSpPr>
            <a:xfrm>
              <a:off x="126093" y="2309563"/>
              <a:ext cx="4224118" cy="3666007"/>
              <a:chOff x="2152589" y="2332913"/>
              <a:chExt cx="1810336" cy="141416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152589" y="2693209"/>
                <a:ext cx="1170864" cy="105386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2152589" y="2332913"/>
                <a:ext cx="1765303" cy="378310"/>
              </a:xfrm>
              <a:custGeom>
                <a:avLst/>
                <a:gdLst>
                  <a:gd name="connsiteX0" fmla="*/ 0 w 1765303"/>
                  <a:gd name="connsiteY0" fmla="*/ 369303 h 378310"/>
                  <a:gd name="connsiteX1" fmla="*/ 594439 w 1765303"/>
                  <a:gd name="connsiteY1" fmla="*/ 0 h 378310"/>
                  <a:gd name="connsiteX2" fmla="*/ 1765303 w 1765303"/>
                  <a:gd name="connsiteY2" fmla="*/ 0 h 378310"/>
                  <a:gd name="connsiteX3" fmla="*/ 1125831 w 1765303"/>
                  <a:gd name="connsiteY3" fmla="*/ 378310 h 378310"/>
                  <a:gd name="connsiteX4" fmla="*/ 0 w 1765303"/>
                  <a:gd name="connsiteY4" fmla="*/ 369303 h 378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5303" h="378310">
                    <a:moveTo>
                      <a:pt x="0" y="369303"/>
                    </a:moveTo>
                    <a:lnTo>
                      <a:pt x="594439" y="0"/>
                    </a:lnTo>
                    <a:lnTo>
                      <a:pt x="1765303" y="0"/>
                    </a:lnTo>
                    <a:lnTo>
                      <a:pt x="1125831" y="378310"/>
                    </a:lnTo>
                    <a:lnTo>
                      <a:pt x="0" y="36930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3314447" y="2341921"/>
                <a:ext cx="648478" cy="1396145"/>
              </a:xfrm>
              <a:custGeom>
                <a:avLst/>
                <a:gdLst>
                  <a:gd name="connsiteX0" fmla="*/ 9006 w 648478"/>
                  <a:gd name="connsiteY0" fmla="*/ 1396145 h 1396145"/>
                  <a:gd name="connsiteX1" fmla="*/ 648478 w 648478"/>
                  <a:gd name="connsiteY1" fmla="*/ 909746 h 1396145"/>
                  <a:gd name="connsiteX2" fmla="*/ 603445 w 648478"/>
                  <a:gd name="connsiteY2" fmla="*/ 0 h 1396145"/>
                  <a:gd name="connsiteX3" fmla="*/ 0 w 648478"/>
                  <a:gd name="connsiteY3" fmla="*/ 360295 h 1396145"/>
                  <a:gd name="connsiteX4" fmla="*/ 9006 w 648478"/>
                  <a:gd name="connsiteY4" fmla="*/ 1396145 h 139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478" h="1396145">
                    <a:moveTo>
                      <a:pt x="9006" y="1396145"/>
                    </a:moveTo>
                    <a:lnTo>
                      <a:pt x="648478" y="909746"/>
                    </a:lnTo>
                    <a:lnTo>
                      <a:pt x="603445" y="0"/>
                    </a:lnTo>
                    <a:lnTo>
                      <a:pt x="0" y="360295"/>
                    </a:lnTo>
                    <a:lnTo>
                      <a:pt x="9006" y="1396145"/>
                    </a:lnTo>
                    <a:close/>
                  </a:path>
                </a:pathLst>
              </a:custGeom>
              <a:solidFill>
                <a:srgbClr val="00FF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08667" y="6194718"/>
              <a:ext cx="3284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View from “front/top/right” side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517511" y="2795065"/>
          <a:ext cx="256501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2509"/>
                <a:gridCol w="128250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Yellow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Purple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Bottom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Cyan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60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Thursday </a:t>
            </a:r>
            <a:r>
              <a:rPr lang="mr-IN" dirty="0" smtClean="0"/>
              <a:t>–</a:t>
            </a:r>
            <a:r>
              <a:rPr lang="en-US" dirty="0" smtClean="0"/>
              <a:t> Quiz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54" y="1600200"/>
            <a:ext cx="8915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Starts at 9am</a:t>
            </a:r>
          </a:p>
          <a:p>
            <a:r>
              <a:rPr lang="en-US" dirty="0" smtClean="0"/>
              <a:t>9am-915am: Q&amp;A / group OH on topics related to project 1, graphics</a:t>
            </a:r>
          </a:p>
          <a:p>
            <a:r>
              <a:rPr lang="en-US" dirty="0" smtClean="0"/>
              <a:t>915am-945am: quiz (be here at 910)</a:t>
            </a:r>
          </a:p>
          <a:p>
            <a:pPr lvl="1"/>
            <a:r>
              <a:rPr lang="en-US" dirty="0" smtClean="0"/>
              <a:t>You must be present for these </a:t>
            </a:r>
            <a:r>
              <a:rPr lang="en-US" dirty="0" smtClean="0"/>
              <a:t>30 </a:t>
            </a:r>
            <a:r>
              <a:rPr lang="en-US" dirty="0" smtClean="0"/>
              <a:t>minutes to take the quiz</a:t>
            </a:r>
          </a:p>
          <a:p>
            <a:pPr lvl="1"/>
            <a:r>
              <a:rPr lang="en-US" dirty="0" smtClean="0"/>
              <a:t>If you cannot be present, you must (1) contact me by 12noon on Weds or (2) be in an emergency </a:t>
            </a:r>
            <a:r>
              <a:rPr lang="en-US" dirty="0" smtClean="0"/>
              <a:t>situation</a:t>
            </a:r>
          </a:p>
          <a:p>
            <a:pPr lvl="2"/>
            <a:r>
              <a:rPr lang="en-US" dirty="0" smtClean="0"/>
              <a:t>Have a friend to text for internet issues</a:t>
            </a:r>
            <a:endParaRPr lang="en-US" dirty="0" smtClean="0"/>
          </a:p>
          <a:p>
            <a:pPr lvl="1"/>
            <a:r>
              <a:rPr lang="en-US" dirty="0"/>
              <a:t>K</a:t>
            </a:r>
            <a:r>
              <a:rPr lang="en-US" dirty="0" smtClean="0"/>
              <a:t>now </a:t>
            </a:r>
            <a:r>
              <a:rPr lang="en-US" dirty="0" smtClean="0"/>
              <a:t>your UO </a:t>
            </a:r>
            <a:r>
              <a:rPr lang="en-US" dirty="0" smtClean="0"/>
              <a:t>ID</a:t>
            </a:r>
          </a:p>
          <a:p>
            <a:pPr lvl="1"/>
            <a:r>
              <a:rPr lang="en-US" dirty="0" smtClean="0"/>
              <a:t>Have a camera</a:t>
            </a:r>
            <a:endParaRPr lang="en-US" dirty="0" smtClean="0"/>
          </a:p>
          <a:p>
            <a:r>
              <a:rPr lang="en-US" dirty="0" smtClean="0"/>
              <a:t>This “lecture” will not be recorded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93" y="228600"/>
            <a:ext cx="7727705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Imagine you have a cube where each face has its own color….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6093" y="2309563"/>
            <a:ext cx="4224118" cy="3666007"/>
            <a:chOff x="2152589" y="2332913"/>
            <a:chExt cx="1810336" cy="1414160"/>
          </a:xfrm>
        </p:grpSpPr>
        <p:sp>
          <p:nvSpPr>
            <p:cNvPr id="4" name="Rectangle 3"/>
            <p:cNvSpPr/>
            <p:nvPr/>
          </p:nvSpPr>
          <p:spPr>
            <a:xfrm>
              <a:off x="2152589" y="2693209"/>
              <a:ext cx="1170864" cy="105386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152589" y="2332913"/>
              <a:ext cx="1765303" cy="378310"/>
            </a:xfrm>
            <a:custGeom>
              <a:avLst/>
              <a:gdLst>
                <a:gd name="connsiteX0" fmla="*/ 0 w 1765303"/>
                <a:gd name="connsiteY0" fmla="*/ 369303 h 378310"/>
                <a:gd name="connsiteX1" fmla="*/ 594439 w 1765303"/>
                <a:gd name="connsiteY1" fmla="*/ 0 h 378310"/>
                <a:gd name="connsiteX2" fmla="*/ 1765303 w 1765303"/>
                <a:gd name="connsiteY2" fmla="*/ 0 h 378310"/>
                <a:gd name="connsiteX3" fmla="*/ 1125831 w 1765303"/>
                <a:gd name="connsiteY3" fmla="*/ 378310 h 378310"/>
                <a:gd name="connsiteX4" fmla="*/ 0 w 1765303"/>
                <a:gd name="connsiteY4" fmla="*/ 369303 h 37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303" h="378310">
                  <a:moveTo>
                    <a:pt x="0" y="369303"/>
                  </a:moveTo>
                  <a:lnTo>
                    <a:pt x="594439" y="0"/>
                  </a:lnTo>
                  <a:lnTo>
                    <a:pt x="1765303" y="0"/>
                  </a:lnTo>
                  <a:lnTo>
                    <a:pt x="1125831" y="378310"/>
                  </a:lnTo>
                  <a:lnTo>
                    <a:pt x="0" y="36930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3314447" y="2341921"/>
              <a:ext cx="648478" cy="1396145"/>
            </a:xfrm>
            <a:custGeom>
              <a:avLst/>
              <a:gdLst>
                <a:gd name="connsiteX0" fmla="*/ 9006 w 648478"/>
                <a:gd name="connsiteY0" fmla="*/ 1396145 h 1396145"/>
                <a:gd name="connsiteX1" fmla="*/ 648478 w 648478"/>
                <a:gd name="connsiteY1" fmla="*/ 909746 h 1396145"/>
                <a:gd name="connsiteX2" fmla="*/ 603445 w 648478"/>
                <a:gd name="connsiteY2" fmla="*/ 0 h 1396145"/>
                <a:gd name="connsiteX3" fmla="*/ 0 w 648478"/>
                <a:gd name="connsiteY3" fmla="*/ 360295 h 1396145"/>
                <a:gd name="connsiteX4" fmla="*/ 9006 w 648478"/>
                <a:gd name="connsiteY4" fmla="*/ 1396145 h 13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478" h="1396145">
                  <a:moveTo>
                    <a:pt x="9006" y="1396145"/>
                  </a:moveTo>
                  <a:lnTo>
                    <a:pt x="648478" y="909746"/>
                  </a:lnTo>
                  <a:lnTo>
                    <a:pt x="603445" y="0"/>
                  </a:lnTo>
                  <a:lnTo>
                    <a:pt x="0" y="360295"/>
                  </a:lnTo>
                  <a:lnTo>
                    <a:pt x="9006" y="1396145"/>
                  </a:lnTo>
                  <a:close/>
                </a:path>
              </a:pathLst>
            </a:custGeom>
            <a:solidFill>
              <a:srgbClr val="00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44864" y="2286214"/>
            <a:ext cx="4224118" cy="3666007"/>
            <a:chOff x="2152589" y="2332913"/>
            <a:chExt cx="1810336" cy="1414160"/>
          </a:xfrm>
        </p:grpSpPr>
        <p:sp>
          <p:nvSpPr>
            <p:cNvPr id="11" name="Rectangle 10"/>
            <p:cNvSpPr/>
            <p:nvPr/>
          </p:nvSpPr>
          <p:spPr>
            <a:xfrm>
              <a:off x="2152589" y="2693209"/>
              <a:ext cx="1170864" cy="105386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152589" y="2332913"/>
              <a:ext cx="1765303" cy="378310"/>
            </a:xfrm>
            <a:custGeom>
              <a:avLst/>
              <a:gdLst>
                <a:gd name="connsiteX0" fmla="*/ 0 w 1765303"/>
                <a:gd name="connsiteY0" fmla="*/ 369303 h 378310"/>
                <a:gd name="connsiteX1" fmla="*/ 594439 w 1765303"/>
                <a:gd name="connsiteY1" fmla="*/ 0 h 378310"/>
                <a:gd name="connsiteX2" fmla="*/ 1765303 w 1765303"/>
                <a:gd name="connsiteY2" fmla="*/ 0 h 378310"/>
                <a:gd name="connsiteX3" fmla="*/ 1125831 w 1765303"/>
                <a:gd name="connsiteY3" fmla="*/ 378310 h 378310"/>
                <a:gd name="connsiteX4" fmla="*/ 0 w 1765303"/>
                <a:gd name="connsiteY4" fmla="*/ 369303 h 37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303" h="378310">
                  <a:moveTo>
                    <a:pt x="0" y="369303"/>
                  </a:moveTo>
                  <a:lnTo>
                    <a:pt x="594439" y="0"/>
                  </a:lnTo>
                  <a:lnTo>
                    <a:pt x="1765303" y="0"/>
                  </a:lnTo>
                  <a:lnTo>
                    <a:pt x="1125831" y="378310"/>
                  </a:lnTo>
                  <a:lnTo>
                    <a:pt x="0" y="36930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314447" y="2341921"/>
              <a:ext cx="648478" cy="1396145"/>
            </a:xfrm>
            <a:custGeom>
              <a:avLst/>
              <a:gdLst>
                <a:gd name="connsiteX0" fmla="*/ 9006 w 648478"/>
                <a:gd name="connsiteY0" fmla="*/ 1396145 h 1396145"/>
                <a:gd name="connsiteX1" fmla="*/ 648478 w 648478"/>
                <a:gd name="connsiteY1" fmla="*/ 909746 h 1396145"/>
                <a:gd name="connsiteX2" fmla="*/ 603445 w 648478"/>
                <a:gd name="connsiteY2" fmla="*/ 0 h 1396145"/>
                <a:gd name="connsiteX3" fmla="*/ 0 w 648478"/>
                <a:gd name="connsiteY3" fmla="*/ 360295 h 1396145"/>
                <a:gd name="connsiteX4" fmla="*/ 9006 w 648478"/>
                <a:gd name="connsiteY4" fmla="*/ 1396145 h 13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478" h="1396145">
                  <a:moveTo>
                    <a:pt x="9006" y="1396145"/>
                  </a:moveTo>
                  <a:lnTo>
                    <a:pt x="648478" y="909746"/>
                  </a:lnTo>
                  <a:lnTo>
                    <a:pt x="603445" y="0"/>
                  </a:lnTo>
                  <a:lnTo>
                    <a:pt x="0" y="360295"/>
                  </a:lnTo>
                  <a:lnTo>
                    <a:pt x="9006" y="1396145"/>
                  </a:lnTo>
                  <a:close/>
                </a:path>
              </a:pathLst>
            </a:custGeom>
            <a:solidFill>
              <a:srgbClr val="FF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62272" y="6206061"/>
            <a:ext cx="3554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View from “back/bottom/left” side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48358" y="1693389"/>
            <a:ext cx="9006" cy="4882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89462" y="1923120"/>
            <a:ext cx="8773475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How do we render the pixels that we want and ignore the pixels from faces that are obscured?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462" y="6206061"/>
            <a:ext cx="32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View from “front/top/right” side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02" y="156541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Consider a scene </a:t>
            </a:r>
            <a:br>
              <a:rPr lang="en-US" dirty="0" smtClean="0"/>
            </a:br>
            <a:r>
              <a:rPr lang="en-US" dirty="0" smtClean="0"/>
              <a:t>from the right side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017751" y="3233652"/>
            <a:ext cx="837619" cy="2702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17751" y="3503874"/>
            <a:ext cx="837619" cy="252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062785" y="3125563"/>
            <a:ext cx="486373" cy="801658"/>
          </a:xfrm>
          <a:custGeom>
            <a:avLst/>
            <a:gdLst>
              <a:gd name="connsiteX0" fmla="*/ 0 w 486373"/>
              <a:gd name="connsiteY0" fmla="*/ 0 h 801658"/>
              <a:gd name="connsiteX1" fmla="*/ 486359 w 486373"/>
              <a:gd name="connsiteY1" fmla="*/ 369303 h 801658"/>
              <a:gd name="connsiteX2" fmla="*/ 18013 w 486373"/>
              <a:gd name="connsiteY2" fmla="*/ 801658 h 801658"/>
              <a:gd name="connsiteX3" fmla="*/ 18013 w 486373"/>
              <a:gd name="connsiteY3" fmla="*/ 801658 h 801658"/>
              <a:gd name="connsiteX4" fmla="*/ 18013 w 486373"/>
              <a:gd name="connsiteY4" fmla="*/ 801658 h 80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373" h="801658">
                <a:moveTo>
                  <a:pt x="0" y="0"/>
                </a:moveTo>
                <a:cubicBezTo>
                  <a:pt x="241678" y="117846"/>
                  <a:pt x="483357" y="235693"/>
                  <a:pt x="486359" y="369303"/>
                </a:cubicBezTo>
                <a:cubicBezTo>
                  <a:pt x="489361" y="502913"/>
                  <a:pt x="18013" y="801658"/>
                  <a:pt x="18013" y="801658"/>
                </a:cubicBezTo>
                <a:lnTo>
                  <a:pt x="18013" y="801658"/>
                </a:lnTo>
                <a:lnTo>
                  <a:pt x="18013" y="801658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2648" y="4485679"/>
            <a:ext cx="180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Camera/eyeball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034193" y="4191210"/>
          <a:ext cx="201204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024"/>
                <a:gridCol w="100602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Yellow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Purple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Bottom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Cyan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332460" y="3017475"/>
            <a:ext cx="1161858" cy="1062872"/>
          </a:xfrm>
          <a:prstGeom prst="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28471" y="5191513"/>
            <a:ext cx="412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Camera oriented directly at Front face, </a:t>
            </a:r>
          </a:p>
          <a:p>
            <a:pPr algn="ctr"/>
            <a:r>
              <a:rPr lang="en-US" dirty="0" smtClean="0"/>
              <a:t>seen from the </a:t>
            </a:r>
            <a:r>
              <a:rPr lang="en-US" dirty="0"/>
              <a:t>R</a:t>
            </a:r>
            <a:r>
              <a:rPr lang="en-US" dirty="0" smtClean="0"/>
              <a:t>ight side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332460" y="3017475"/>
            <a:ext cx="0" cy="1062872"/>
          </a:xfrm>
          <a:prstGeom prst="line">
            <a:avLst/>
          </a:pr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94318" y="3017475"/>
            <a:ext cx="0" cy="1062872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32460" y="4080347"/>
            <a:ext cx="1161858" cy="0"/>
          </a:xfrm>
          <a:prstGeom prst="line">
            <a:avLst/>
          </a:prstGeom>
          <a:ln w="762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32460" y="3017475"/>
            <a:ext cx="1161858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2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02" y="156541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Consider the scene</a:t>
            </a:r>
            <a:br>
              <a:rPr lang="en-US" dirty="0" smtClean="0"/>
            </a:br>
            <a:r>
              <a:rPr lang="en-US" dirty="0" smtClean="0"/>
              <a:t> from the top side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017751" y="3233652"/>
            <a:ext cx="837619" cy="2702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17751" y="3503874"/>
            <a:ext cx="837619" cy="252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062785" y="3125563"/>
            <a:ext cx="486373" cy="801658"/>
          </a:xfrm>
          <a:custGeom>
            <a:avLst/>
            <a:gdLst>
              <a:gd name="connsiteX0" fmla="*/ 0 w 486373"/>
              <a:gd name="connsiteY0" fmla="*/ 0 h 801658"/>
              <a:gd name="connsiteX1" fmla="*/ 486359 w 486373"/>
              <a:gd name="connsiteY1" fmla="*/ 369303 h 801658"/>
              <a:gd name="connsiteX2" fmla="*/ 18013 w 486373"/>
              <a:gd name="connsiteY2" fmla="*/ 801658 h 801658"/>
              <a:gd name="connsiteX3" fmla="*/ 18013 w 486373"/>
              <a:gd name="connsiteY3" fmla="*/ 801658 h 801658"/>
              <a:gd name="connsiteX4" fmla="*/ 18013 w 486373"/>
              <a:gd name="connsiteY4" fmla="*/ 801658 h 80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373" h="801658">
                <a:moveTo>
                  <a:pt x="0" y="0"/>
                </a:moveTo>
                <a:cubicBezTo>
                  <a:pt x="241678" y="117846"/>
                  <a:pt x="483357" y="235693"/>
                  <a:pt x="486359" y="369303"/>
                </a:cubicBezTo>
                <a:cubicBezTo>
                  <a:pt x="489361" y="502913"/>
                  <a:pt x="18013" y="801658"/>
                  <a:pt x="18013" y="801658"/>
                </a:cubicBezTo>
                <a:lnTo>
                  <a:pt x="18013" y="801658"/>
                </a:lnTo>
                <a:lnTo>
                  <a:pt x="18013" y="801658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2648" y="4485679"/>
            <a:ext cx="180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Camera/eyeball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034193" y="4191210"/>
          <a:ext cx="201204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024"/>
                <a:gridCol w="100602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Yellow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Purple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Bottom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Cyan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332460" y="3017475"/>
            <a:ext cx="1161858" cy="106287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40890" y="5344794"/>
            <a:ext cx="412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Camera oriented directly at Front face, </a:t>
            </a:r>
          </a:p>
          <a:p>
            <a:pPr algn="ctr"/>
            <a:r>
              <a:rPr lang="en-US" dirty="0" smtClean="0"/>
              <a:t>seen from the Top side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32460" y="3017475"/>
            <a:ext cx="0" cy="1062872"/>
          </a:xfrm>
          <a:prstGeom prst="line">
            <a:avLst/>
          </a:pr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94318" y="3017475"/>
            <a:ext cx="0" cy="1062872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2460" y="4080347"/>
            <a:ext cx="1161858" cy="0"/>
          </a:xfrm>
          <a:prstGeom prst="line">
            <a:avLst/>
          </a:prstGeom>
          <a:ln w="76200" cmpd="sng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332460" y="3017475"/>
            <a:ext cx="1161858" cy="0"/>
          </a:xfrm>
          <a:prstGeom prst="line">
            <a:avLst/>
          </a:prstGeom>
          <a:ln w="76200" cmpd="sng">
            <a:solidFill>
              <a:srgbClr val="AC1B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17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02" y="156541"/>
            <a:ext cx="8153400" cy="990600"/>
          </a:xfrm>
        </p:spPr>
        <p:txBody>
          <a:bodyPr/>
          <a:lstStyle/>
          <a:p>
            <a:r>
              <a:rPr lang="en-US" dirty="0" smtClean="0"/>
              <a:t>What do we render?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017751" y="3233652"/>
            <a:ext cx="837619" cy="2702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17751" y="3503874"/>
            <a:ext cx="837619" cy="252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062785" y="3125563"/>
            <a:ext cx="486373" cy="801658"/>
          </a:xfrm>
          <a:custGeom>
            <a:avLst/>
            <a:gdLst>
              <a:gd name="connsiteX0" fmla="*/ 0 w 486373"/>
              <a:gd name="connsiteY0" fmla="*/ 0 h 801658"/>
              <a:gd name="connsiteX1" fmla="*/ 486359 w 486373"/>
              <a:gd name="connsiteY1" fmla="*/ 369303 h 801658"/>
              <a:gd name="connsiteX2" fmla="*/ 18013 w 486373"/>
              <a:gd name="connsiteY2" fmla="*/ 801658 h 801658"/>
              <a:gd name="connsiteX3" fmla="*/ 18013 w 486373"/>
              <a:gd name="connsiteY3" fmla="*/ 801658 h 801658"/>
              <a:gd name="connsiteX4" fmla="*/ 18013 w 486373"/>
              <a:gd name="connsiteY4" fmla="*/ 801658 h 80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373" h="801658">
                <a:moveTo>
                  <a:pt x="0" y="0"/>
                </a:moveTo>
                <a:cubicBezTo>
                  <a:pt x="241678" y="117846"/>
                  <a:pt x="483357" y="235693"/>
                  <a:pt x="486359" y="369303"/>
                </a:cubicBezTo>
                <a:cubicBezTo>
                  <a:pt x="489361" y="502913"/>
                  <a:pt x="18013" y="801658"/>
                  <a:pt x="18013" y="801658"/>
                </a:cubicBezTo>
                <a:lnTo>
                  <a:pt x="18013" y="801658"/>
                </a:lnTo>
                <a:lnTo>
                  <a:pt x="18013" y="801658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2648" y="4485679"/>
            <a:ext cx="180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Camera/eyeball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034193" y="4191210"/>
          <a:ext cx="201204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024"/>
                <a:gridCol w="100602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Yellow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Purple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Bottom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Cyan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332460" y="3017475"/>
            <a:ext cx="1161858" cy="106287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95627" y="5246256"/>
            <a:ext cx="412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Camera oriented directly at Front face, </a:t>
            </a:r>
          </a:p>
          <a:p>
            <a:pPr algn="ctr"/>
            <a:r>
              <a:rPr lang="en-US" dirty="0" smtClean="0"/>
              <a:t>seen from the Top side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53584" y="1688928"/>
            <a:ext cx="8773475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Green, Red, Purple, and Cyan all “flat” to camera.  Only need to render Blue and Yellow faces (*).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32460" y="3017475"/>
            <a:ext cx="0" cy="1062872"/>
          </a:xfrm>
          <a:prstGeom prst="line">
            <a:avLst/>
          </a:pr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94318" y="3017475"/>
            <a:ext cx="0" cy="1062872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332460" y="4080347"/>
            <a:ext cx="1161858" cy="0"/>
          </a:xfrm>
          <a:prstGeom prst="line">
            <a:avLst/>
          </a:prstGeom>
          <a:ln w="76200" cmpd="sng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32460" y="3017475"/>
            <a:ext cx="1161858" cy="0"/>
          </a:xfrm>
          <a:prstGeom prst="line">
            <a:avLst/>
          </a:prstGeom>
          <a:ln w="76200" cmpd="sng">
            <a:solidFill>
              <a:srgbClr val="AC1B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73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02" y="156541"/>
            <a:ext cx="8153400" cy="990600"/>
          </a:xfrm>
        </p:spPr>
        <p:txBody>
          <a:bodyPr/>
          <a:lstStyle/>
          <a:p>
            <a:r>
              <a:rPr lang="en-US" dirty="0" smtClean="0"/>
              <a:t>What do we render?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017751" y="3233652"/>
            <a:ext cx="837619" cy="2702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17751" y="3503874"/>
            <a:ext cx="837619" cy="252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062785" y="3125563"/>
            <a:ext cx="486373" cy="801658"/>
          </a:xfrm>
          <a:custGeom>
            <a:avLst/>
            <a:gdLst>
              <a:gd name="connsiteX0" fmla="*/ 0 w 486373"/>
              <a:gd name="connsiteY0" fmla="*/ 0 h 801658"/>
              <a:gd name="connsiteX1" fmla="*/ 486359 w 486373"/>
              <a:gd name="connsiteY1" fmla="*/ 369303 h 801658"/>
              <a:gd name="connsiteX2" fmla="*/ 18013 w 486373"/>
              <a:gd name="connsiteY2" fmla="*/ 801658 h 801658"/>
              <a:gd name="connsiteX3" fmla="*/ 18013 w 486373"/>
              <a:gd name="connsiteY3" fmla="*/ 801658 h 801658"/>
              <a:gd name="connsiteX4" fmla="*/ 18013 w 486373"/>
              <a:gd name="connsiteY4" fmla="*/ 801658 h 80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373" h="801658">
                <a:moveTo>
                  <a:pt x="0" y="0"/>
                </a:moveTo>
                <a:cubicBezTo>
                  <a:pt x="241678" y="117846"/>
                  <a:pt x="483357" y="235693"/>
                  <a:pt x="486359" y="369303"/>
                </a:cubicBezTo>
                <a:cubicBezTo>
                  <a:pt x="489361" y="502913"/>
                  <a:pt x="18013" y="801658"/>
                  <a:pt x="18013" y="801658"/>
                </a:cubicBezTo>
                <a:lnTo>
                  <a:pt x="18013" y="801658"/>
                </a:lnTo>
                <a:lnTo>
                  <a:pt x="18013" y="801658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2648" y="4485679"/>
            <a:ext cx="180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Camera/eyeball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034193" y="4191210"/>
          <a:ext cx="201204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024"/>
                <a:gridCol w="100602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Yellow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Purple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Bottom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Cyan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62785" y="5202461"/>
            <a:ext cx="412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Camera oriented directly at Front face, </a:t>
            </a:r>
          </a:p>
          <a:p>
            <a:pPr algn="ctr"/>
            <a:r>
              <a:rPr lang="en-US" dirty="0" smtClean="0"/>
              <a:t>seen from the Top side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260407" y="2729239"/>
            <a:ext cx="9006" cy="1197982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03539" y="2729239"/>
            <a:ext cx="9006" cy="1197982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72766" y="1481758"/>
            <a:ext cx="8773475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What should the picture look like?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What’s visible?  What’s obscured?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542542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field associated with each triangle: 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Project 1B,1C: </a:t>
            </a:r>
          </a:p>
          <a:p>
            <a:pPr marL="366713" lvl="1" indent="0">
              <a:buNone/>
            </a:pPr>
            <a:r>
              <a:rPr lang="en-US" dirty="0" smtClean="0"/>
              <a:t>	class Triangle</a:t>
            </a:r>
          </a:p>
          <a:p>
            <a:pPr marL="366713" lvl="1" indent="0">
              <a:buNone/>
            </a:pPr>
            <a:r>
              <a:rPr lang="en-US" dirty="0" smtClean="0"/>
              <a:t>	{ </a:t>
            </a:r>
          </a:p>
          <a:p>
            <a:pPr marL="366713" lvl="1" indent="0">
              <a:buNone/>
            </a:pPr>
            <a:r>
              <a:rPr lang="en-US" dirty="0"/>
              <a:t>	 </a:t>
            </a:r>
            <a:r>
              <a:rPr lang="en-US" dirty="0" smtClean="0"/>
              <a:t>  public:</a:t>
            </a:r>
          </a:p>
          <a:p>
            <a:pPr marL="685800" lvl="2" indent="0">
              <a:buNone/>
            </a:pPr>
            <a:r>
              <a:rPr lang="en-US" dirty="0" smtClean="0"/>
              <a:t>		Double  X[3];</a:t>
            </a:r>
          </a:p>
          <a:p>
            <a:pPr marL="685800" lvl="2" indent="0">
              <a:buNone/>
            </a:pPr>
            <a:r>
              <a:rPr lang="en-US" dirty="0" smtClean="0"/>
              <a:t>		Double  Y[3];</a:t>
            </a:r>
          </a:p>
          <a:p>
            <a:pPr marL="685800" lvl="2" indent="0">
              <a:buNone/>
            </a:pPr>
            <a:r>
              <a:rPr lang="en-US" dirty="0" smtClean="0"/>
              <a:t>		…</a:t>
            </a:r>
          </a:p>
          <a:p>
            <a:pPr marL="366713" lvl="1" indent="0">
              <a:buNone/>
            </a:pPr>
            <a:r>
              <a:rPr lang="en-US" dirty="0" smtClean="0"/>
              <a:t>	};</a:t>
            </a:r>
            <a:endParaRPr lang="en-US" dirty="0"/>
          </a:p>
          <a:p>
            <a:r>
              <a:rPr lang="en-US" dirty="0" smtClean="0"/>
              <a:t>Now…</a:t>
            </a:r>
          </a:p>
          <a:p>
            <a:pPr marL="685800" lvl="2" indent="0">
              <a:buNone/>
            </a:pPr>
            <a:r>
              <a:rPr lang="en-US" dirty="0" smtClean="0"/>
              <a:t>		Double  Z[3];</a:t>
            </a:r>
          </a:p>
        </p:txBody>
      </p:sp>
    </p:spTree>
    <p:extLst>
      <p:ext uri="{BB962C8B-B14F-4D97-AF65-F5344CB8AC3E}">
        <p14:creationId xmlns:p14="http://schemas.microsoft.com/office/powerpoint/2010/main" val="14515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02" y="156541"/>
            <a:ext cx="8153400" cy="990600"/>
          </a:xfrm>
        </p:spPr>
        <p:txBody>
          <a:bodyPr/>
          <a:lstStyle/>
          <a:p>
            <a:r>
              <a:rPr lang="en-US" dirty="0" smtClean="0"/>
              <a:t>What do we render?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017751" y="3233652"/>
            <a:ext cx="837619" cy="2702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17751" y="3503874"/>
            <a:ext cx="837619" cy="252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062785" y="3125563"/>
            <a:ext cx="486373" cy="801658"/>
          </a:xfrm>
          <a:custGeom>
            <a:avLst/>
            <a:gdLst>
              <a:gd name="connsiteX0" fmla="*/ 0 w 486373"/>
              <a:gd name="connsiteY0" fmla="*/ 0 h 801658"/>
              <a:gd name="connsiteX1" fmla="*/ 486359 w 486373"/>
              <a:gd name="connsiteY1" fmla="*/ 369303 h 801658"/>
              <a:gd name="connsiteX2" fmla="*/ 18013 w 486373"/>
              <a:gd name="connsiteY2" fmla="*/ 801658 h 801658"/>
              <a:gd name="connsiteX3" fmla="*/ 18013 w 486373"/>
              <a:gd name="connsiteY3" fmla="*/ 801658 h 801658"/>
              <a:gd name="connsiteX4" fmla="*/ 18013 w 486373"/>
              <a:gd name="connsiteY4" fmla="*/ 801658 h 80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373" h="801658">
                <a:moveTo>
                  <a:pt x="0" y="0"/>
                </a:moveTo>
                <a:cubicBezTo>
                  <a:pt x="241678" y="117846"/>
                  <a:pt x="483357" y="235693"/>
                  <a:pt x="486359" y="369303"/>
                </a:cubicBezTo>
                <a:cubicBezTo>
                  <a:pt x="489361" y="502913"/>
                  <a:pt x="18013" y="801658"/>
                  <a:pt x="18013" y="801658"/>
                </a:cubicBezTo>
                <a:lnTo>
                  <a:pt x="18013" y="801658"/>
                </a:lnTo>
                <a:lnTo>
                  <a:pt x="18013" y="801658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2648" y="4485679"/>
            <a:ext cx="180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Camera/eyeball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034193" y="4191210"/>
          <a:ext cx="201204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024"/>
                <a:gridCol w="100602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Yellow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Purple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Bottom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Cyan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26285" y="5306493"/>
            <a:ext cx="412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Camera oriented directly at Front face, </a:t>
            </a:r>
          </a:p>
          <a:p>
            <a:pPr algn="ctr"/>
            <a:r>
              <a:rPr lang="en-US" dirty="0" smtClean="0"/>
              <a:t>seen from the Top side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260407" y="2729239"/>
            <a:ext cx="9006" cy="1197982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03539" y="2729239"/>
            <a:ext cx="9006" cy="1197982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65983" y="2269861"/>
            <a:ext cx="58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18121" y="2269861"/>
            <a:ext cx="66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81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53" y="228600"/>
            <a:ext cx="7727705" cy="990600"/>
          </a:xfrm>
        </p:spPr>
        <p:txBody>
          <a:bodyPr/>
          <a:lstStyle/>
          <a:p>
            <a:r>
              <a:rPr lang="en-US" dirty="0" smtClean="0"/>
              <a:t>Using depth when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Use Z values to guide which geometry is displayed and which is obscured.</a:t>
            </a:r>
          </a:p>
          <a:p>
            <a:endParaRPr lang="en-US" dirty="0"/>
          </a:p>
          <a:p>
            <a:r>
              <a:rPr lang="en-US" dirty="0" smtClean="0"/>
              <a:t>Example….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785338"/>
            <a:ext cx="9144000" cy="1072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15" y="129519"/>
            <a:ext cx="726817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Consider 4 triangles with constant Z values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7153" y="1729418"/>
            <a:ext cx="3953919" cy="2386958"/>
          </a:xfrm>
          <a:prstGeom prst="rect">
            <a:avLst/>
          </a:prstGeom>
          <a:noFill/>
          <a:ln w="57150" cmpd="sng">
            <a:solidFill>
              <a:srgbClr val="1919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792323" y="2197803"/>
            <a:ext cx="1089804" cy="1215997"/>
          </a:xfrm>
          <a:prstGeom prst="triangl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92323" y="3467815"/>
            <a:ext cx="98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Z=-0.35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55724" y="1729418"/>
            <a:ext cx="3953919" cy="2386958"/>
          </a:xfrm>
          <a:prstGeom prst="rect">
            <a:avLst/>
          </a:prstGeom>
          <a:noFill/>
          <a:ln w="57150" cmpd="sng">
            <a:solidFill>
              <a:srgbClr val="1919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5575115" y="2197803"/>
            <a:ext cx="1755583" cy="1495226"/>
          </a:xfrm>
          <a:prstGeom prst="triangle">
            <a:avLst>
              <a:gd name="adj" fmla="val 49487"/>
            </a:avLst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33741" y="3693029"/>
            <a:ext cx="85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Z=-0.5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7153" y="4259043"/>
            <a:ext cx="3953919" cy="2386958"/>
          </a:xfrm>
          <a:prstGeom prst="rect">
            <a:avLst/>
          </a:prstGeom>
          <a:noFill/>
          <a:ln w="57150" cmpd="sng">
            <a:solidFill>
              <a:srgbClr val="1919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774572" y="4727428"/>
            <a:ext cx="1936429" cy="1215997"/>
          </a:xfrm>
          <a:prstGeom prst="triangle">
            <a:avLst/>
          </a:prstGeom>
          <a:solidFill>
            <a:srgbClr val="00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92323" y="5997440"/>
            <a:ext cx="98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Z=-0.65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655724" y="4259043"/>
            <a:ext cx="3953919" cy="2386958"/>
          </a:xfrm>
          <a:prstGeom prst="rect">
            <a:avLst/>
          </a:prstGeom>
          <a:noFill/>
          <a:ln w="57150" cmpd="sng">
            <a:solidFill>
              <a:srgbClr val="1919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5575115" y="4359576"/>
            <a:ext cx="2458816" cy="1863078"/>
          </a:xfrm>
          <a:prstGeom prst="triangle">
            <a:avLst>
              <a:gd name="adj" fmla="val 49487"/>
            </a:avLst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33741" y="6222654"/>
            <a:ext cx="85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Z=-0.8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1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15" y="129519"/>
            <a:ext cx="726817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Consider 4 triangles with constant Z values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5115" y="1641725"/>
            <a:ext cx="5079744" cy="3178186"/>
            <a:chOff x="207153" y="1729418"/>
            <a:chExt cx="8073247" cy="4916583"/>
          </a:xfrm>
        </p:grpSpPr>
        <p:sp>
          <p:nvSpPr>
            <p:cNvPr id="4" name="Rectangle 3"/>
            <p:cNvSpPr/>
            <p:nvPr/>
          </p:nvSpPr>
          <p:spPr>
            <a:xfrm>
              <a:off x="207153" y="1729418"/>
              <a:ext cx="3953919" cy="2386958"/>
            </a:xfrm>
            <a:prstGeom prst="rect">
              <a:avLst/>
            </a:prstGeom>
            <a:noFill/>
            <a:ln w="57150" cmpd="sng">
              <a:solidFill>
                <a:srgbClr val="19191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1792323" y="2197803"/>
              <a:ext cx="1089804" cy="1215997"/>
            </a:xfrm>
            <a:prstGeom prst="triangl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95562" y="2755915"/>
              <a:ext cx="98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Z=-0.35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326483" y="1729418"/>
              <a:ext cx="3953917" cy="2386957"/>
            </a:xfrm>
            <a:prstGeom prst="rect">
              <a:avLst/>
            </a:prstGeom>
            <a:noFill/>
            <a:ln w="57150" cmpd="sng">
              <a:solidFill>
                <a:srgbClr val="19191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>
              <a:off x="5245872" y="2197803"/>
              <a:ext cx="1755583" cy="1495227"/>
            </a:xfrm>
            <a:prstGeom prst="triangle">
              <a:avLst>
                <a:gd name="adj" fmla="val 49487"/>
              </a:avLst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75782" y="2940581"/>
              <a:ext cx="858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Z=-0.5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7153" y="4259043"/>
              <a:ext cx="3953919" cy="2386958"/>
            </a:xfrm>
            <a:prstGeom prst="rect">
              <a:avLst/>
            </a:prstGeom>
            <a:noFill/>
            <a:ln w="57150" cmpd="sng">
              <a:solidFill>
                <a:srgbClr val="19191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774572" y="4727428"/>
              <a:ext cx="1936429" cy="1215997"/>
            </a:xfrm>
            <a:prstGeom prst="triangle">
              <a:avLst/>
            </a:prstGeom>
            <a:solidFill>
              <a:srgbClr val="00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16370" y="5366562"/>
              <a:ext cx="98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Z=-0.65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26483" y="4259044"/>
              <a:ext cx="3953917" cy="2386957"/>
            </a:xfrm>
            <a:prstGeom prst="rect">
              <a:avLst/>
            </a:prstGeom>
            <a:noFill/>
            <a:ln w="57150" cmpd="sng">
              <a:solidFill>
                <a:srgbClr val="19191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5245872" y="4359576"/>
              <a:ext cx="2458814" cy="1863078"/>
            </a:xfrm>
            <a:prstGeom prst="triangle">
              <a:avLst>
                <a:gd name="adj" fmla="val 49487"/>
              </a:avLst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04896" y="5358731"/>
              <a:ext cx="858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Z=-0.8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12069" y="4546251"/>
            <a:ext cx="3396509" cy="2198760"/>
            <a:chOff x="6420746" y="3276929"/>
            <a:chExt cx="2487832" cy="1542981"/>
          </a:xfrm>
        </p:grpSpPr>
        <p:sp>
          <p:nvSpPr>
            <p:cNvPr id="17" name="Isosceles Triangle 16"/>
            <p:cNvSpPr/>
            <p:nvPr/>
          </p:nvSpPr>
          <p:spPr>
            <a:xfrm>
              <a:off x="7060558" y="3351346"/>
              <a:ext cx="1547103" cy="1204334"/>
            </a:xfrm>
            <a:prstGeom prst="triangle">
              <a:avLst>
                <a:gd name="adj" fmla="val 49487"/>
              </a:avLst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20746" y="3276929"/>
              <a:ext cx="2487832" cy="1542981"/>
            </a:xfrm>
            <a:prstGeom prst="rect">
              <a:avLst/>
            </a:prstGeom>
            <a:noFill/>
            <a:ln w="57150" cmpd="sng">
              <a:solidFill>
                <a:srgbClr val="19191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6796065" y="3590090"/>
              <a:ext cx="1218415" cy="786047"/>
            </a:xfrm>
            <a:prstGeom prst="triangle">
              <a:avLst/>
            </a:prstGeom>
            <a:solidFill>
              <a:srgbClr val="00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7014530" y="3496929"/>
              <a:ext cx="1104625" cy="966547"/>
            </a:xfrm>
            <a:prstGeom prst="triangle">
              <a:avLst>
                <a:gd name="adj" fmla="val 49487"/>
              </a:avLst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7433443" y="3534775"/>
              <a:ext cx="685712" cy="786047"/>
            </a:xfrm>
            <a:prstGeom prst="triangl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Bent Arrow 22"/>
          <p:cNvSpPr/>
          <p:nvPr/>
        </p:nvSpPr>
        <p:spPr>
          <a:xfrm rot="5400000">
            <a:off x="5529971" y="2875530"/>
            <a:ext cx="1711199" cy="99081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838227" y="1481758"/>
            <a:ext cx="5345019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How do we make this picture?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Midway Experience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00"/>
            <a:ext cx="9144000" cy="43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0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Sort triangles “back to front” (based on Z)</a:t>
            </a:r>
          </a:p>
          <a:p>
            <a:r>
              <a:rPr lang="en-US" dirty="0" smtClean="0"/>
              <a:t>Render triangles in back to front order</a:t>
            </a:r>
          </a:p>
          <a:p>
            <a:pPr lvl="1"/>
            <a:r>
              <a:rPr lang="en-US" dirty="0" smtClean="0"/>
              <a:t>Overwrite existing pixels</a:t>
            </a:r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3243825" y="3357529"/>
            <a:ext cx="3574027" cy="2733670"/>
          </a:xfrm>
          <a:prstGeom prst="triangle">
            <a:avLst>
              <a:gd name="adj" fmla="val 49487"/>
            </a:avLst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65769" y="3188613"/>
            <a:ext cx="5747244" cy="3502351"/>
          </a:xfrm>
          <a:prstGeom prst="rect">
            <a:avLst/>
          </a:prstGeom>
          <a:noFill/>
          <a:ln w="57150" cmpd="sng">
            <a:solidFill>
              <a:srgbClr val="1919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2632809" y="3899445"/>
            <a:ext cx="2814711" cy="1784217"/>
          </a:xfrm>
          <a:prstGeom prst="triangle">
            <a:avLst/>
          </a:prstGeom>
          <a:solidFill>
            <a:srgbClr val="00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3137494" y="3687982"/>
            <a:ext cx="2551840" cy="2193926"/>
          </a:xfrm>
          <a:prstGeom prst="triangle">
            <a:avLst>
              <a:gd name="adj" fmla="val 49487"/>
            </a:avLst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4105242" y="3773887"/>
            <a:ext cx="1584092" cy="1784217"/>
          </a:xfrm>
          <a:prstGeom prst="triangl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8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Sort triangles “front to back” (based on Z)</a:t>
            </a:r>
          </a:p>
          <a:p>
            <a:r>
              <a:rPr lang="en-US" dirty="0" smtClean="0"/>
              <a:t>Render triangles in front to back order</a:t>
            </a:r>
          </a:p>
          <a:p>
            <a:pPr lvl="1"/>
            <a:r>
              <a:rPr lang="en-US" dirty="0" smtClean="0"/>
              <a:t>Do not overwrite existing pixels.</a:t>
            </a:r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3243825" y="3357529"/>
            <a:ext cx="3574027" cy="2733670"/>
          </a:xfrm>
          <a:prstGeom prst="triangle">
            <a:avLst>
              <a:gd name="adj" fmla="val 49487"/>
            </a:avLst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65769" y="3188613"/>
            <a:ext cx="5747244" cy="3502351"/>
          </a:xfrm>
          <a:prstGeom prst="rect">
            <a:avLst/>
          </a:prstGeom>
          <a:noFill/>
          <a:ln w="57150" cmpd="sng">
            <a:solidFill>
              <a:srgbClr val="1919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2632809" y="3899445"/>
            <a:ext cx="2814711" cy="1784217"/>
          </a:xfrm>
          <a:prstGeom prst="triangle">
            <a:avLst/>
          </a:prstGeom>
          <a:solidFill>
            <a:srgbClr val="00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3137494" y="3687982"/>
            <a:ext cx="2551840" cy="2193926"/>
          </a:xfrm>
          <a:prstGeom prst="triangle">
            <a:avLst>
              <a:gd name="adj" fmla="val 49487"/>
            </a:avLst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4105242" y="3773887"/>
            <a:ext cx="1584092" cy="1784217"/>
          </a:xfrm>
          <a:prstGeom prst="triangl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5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there is a problem…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7153" y="1729418"/>
            <a:ext cx="3953919" cy="2386958"/>
          </a:xfrm>
          <a:prstGeom prst="rect">
            <a:avLst/>
          </a:prstGeom>
          <a:noFill/>
          <a:ln w="57150" cmpd="sng">
            <a:solidFill>
              <a:srgbClr val="1919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792323" y="2197803"/>
            <a:ext cx="1089804" cy="1215997"/>
          </a:xfrm>
          <a:prstGeom prst="triangl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8063" y="3296675"/>
            <a:ext cx="140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(-1, -1, -0.3)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65663" y="1729418"/>
            <a:ext cx="3953919" cy="2386958"/>
          </a:xfrm>
          <a:prstGeom prst="rect">
            <a:avLst/>
          </a:prstGeom>
          <a:noFill/>
          <a:ln w="57150" cmpd="sng">
            <a:solidFill>
              <a:srgbClr val="1919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5710220" y="2089719"/>
            <a:ext cx="1755583" cy="1495226"/>
          </a:xfrm>
          <a:prstGeom prst="triangle">
            <a:avLst>
              <a:gd name="adj" fmla="val 49487"/>
            </a:avLst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80372" y="3566935"/>
            <a:ext cx="151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(2, -1.5, -0.3)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01067" y="329667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(1, -1, -0.5)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01543" y="1827716"/>
            <a:ext cx="124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(0, 1, -0.4)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62170" y="3566935"/>
            <a:ext cx="159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(-2, -1.5, -0.5)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70106" y="1691913"/>
            <a:ext cx="144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(0, 1.5, -0.4)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368843" y="4268776"/>
            <a:ext cx="3953919" cy="2386958"/>
            <a:chOff x="2368843" y="4268776"/>
            <a:chExt cx="3953919" cy="2386958"/>
          </a:xfrm>
        </p:grpSpPr>
        <p:sp>
          <p:nvSpPr>
            <p:cNvPr id="14" name="Rectangle 13"/>
            <p:cNvSpPr/>
            <p:nvPr/>
          </p:nvSpPr>
          <p:spPr>
            <a:xfrm>
              <a:off x="2368843" y="4268776"/>
              <a:ext cx="3953919" cy="2386958"/>
            </a:xfrm>
            <a:prstGeom prst="rect">
              <a:avLst/>
            </a:prstGeom>
            <a:noFill/>
            <a:ln w="57150" cmpd="sng">
              <a:solidFill>
                <a:srgbClr val="19191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3511880" y="4647087"/>
              <a:ext cx="1755583" cy="1495226"/>
            </a:xfrm>
            <a:prstGeom prst="triangle">
              <a:avLst>
                <a:gd name="adj" fmla="val 49487"/>
              </a:avLst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Triangle 16"/>
            <p:cNvSpPr/>
            <p:nvPr/>
          </p:nvSpPr>
          <p:spPr>
            <a:xfrm flipH="1">
              <a:off x="3827826" y="4800213"/>
              <a:ext cx="531392" cy="1215997"/>
            </a:xfrm>
            <a:prstGeom prst="rtTriangl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174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Z-Buffer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preceding 10 slides were designed to get you comfortable with the notion of depth/Z.</a:t>
            </a:r>
          </a:p>
          <a:p>
            <a:r>
              <a:rPr lang="en-US" dirty="0" smtClean="0"/>
              <a:t>The Z-Buffer algorithm is the way to deal with overlapping triangles when doing </a:t>
            </a:r>
            <a:r>
              <a:rPr lang="en-US" dirty="0" err="1" smtClean="0"/>
              <a:t>rasterization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It is the technique that GPUs use.</a:t>
            </a:r>
          </a:p>
          <a:p>
            <a:r>
              <a:rPr lang="en-US" dirty="0" smtClean="0"/>
              <a:t>It works with opaque triangles, but not transparent geometry, which requires special handling</a:t>
            </a:r>
          </a:p>
          <a:p>
            <a:pPr lvl="1"/>
            <a:r>
              <a:rPr lang="en-US" dirty="0" smtClean="0"/>
              <a:t>Transparent geometry discussed week 7.</a:t>
            </a:r>
          </a:p>
          <a:p>
            <a:pPr lvl="1"/>
            <a:r>
              <a:rPr lang="en-US" dirty="0" smtClean="0"/>
              <a:t>Uses the front-to-back or back-to-front </a:t>
            </a:r>
            <a:r>
              <a:rPr lang="en-US" dirty="0" err="1" smtClean="0"/>
              <a:t>sortings</a:t>
            </a:r>
            <a:r>
              <a:rPr lang="en-US" dirty="0" smtClean="0"/>
              <a:t> just discussed.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7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136" y="404446"/>
            <a:ext cx="7511545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Z-Buffer Algorithm:</a:t>
            </a:r>
            <a:br>
              <a:rPr lang="en-US" dirty="0" smtClean="0"/>
            </a:br>
            <a:r>
              <a:rPr lang="en-US" dirty="0" smtClean="0"/>
              <a:t> Data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Existing: for every pixel, we store 3 bytes:</a:t>
            </a:r>
          </a:p>
          <a:p>
            <a:pPr lvl="1"/>
            <a:r>
              <a:rPr lang="en-US" dirty="0" smtClean="0"/>
              <a:t>Red channel, green channel, blue channel</a:t>
            </a:r>
          </a:p>
          <a:p>
            <a:r>
              <a:rPr lang="en-US" dirty="0" smtClean="0"/>
              <a:t>New: for every pixel, we store a floating point value:</a:t>
            </a:r>
          </a:p>
          <a:p>
            <a:pPr lvl="1"/>
            <a:r>
              <a:rPr lang="en-US" dirty="0" smtClean="0"/>
              <a:t>Depth buffer (also called “Z value”)</a:t>
            </a:r>
          </a:p>
          <a:p>
            <a:pPr lvl="1"/>
            <a:endParaRPr lang="en-US" dirty="0"/>
          </a:p>
          <a:p>
            <a:r>
              <a:rPr lang="en-US" dirty="0" smtClean="0"/>
              <a:t>Now 7 bytes per pixel (*)</a:t>
            </a:r>
          </a:p>
          <a:p>
            <a:pPr lvl="1"/>
            <a:r>
              <a:rPr lang="en-US" dirty="0" smtClean="0"/>
              <a:t>(*): 8 with RGBA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39" y="420096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Z-Buffer Algorithm:</a:t>
            </a:r>
            <a:br>
              <a:rPr lang="en-US" dirty="0" smtClean="0"/>
            </a:br>
            <a:r>
              <a:rPr lang="en-US" dirty="0" smtClean="0"/>
              <a:t>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Existing:</a:t>
            </a:r>
          </a:p>
          <a:p>
            <a:pPr lvl="1"/>
            <a:r>
              <a:rPr lang="en-US" dirty="0" smtClean="0"/>
              <a:t>For each pixel, set R/G/B to 0.</a:t>
            </a:r>
          </a:p>
          <a:p>
            <a:r>
              <a:rPr lang="en-US" dirty="0" smtClean="0"/>
              <a:t>New:</a:t>
            </a:r>
          </a:p>
          <a:p>
            <a:pPr lvl="1"/>
            <a:r>
              <a:rPr lang="en-US" dirty="0" smtClean="0"/>
              <a:t>For each pixel, set depth value to -1.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Valid depth values go from -1 (back) to 0 (front)</a:t>
            </a:r>
          </a:p>
          <a:p>
            <a:pPr lvl="1"/>
            <a:r>
              <a:rPr lang="en-US" dirty="0" smtClean="0"/>
              <a:t>This is partly convention and partly because it “makes the math easy” when doing transformations.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9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Scanline algorithm for one triangle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Determine columns of pixels the triangle can possibly intersect</a:t>
            </a:r>
          </a:p>
          <a:p>
            <a:pPr lvl="1"/>
            <a:r>
              <a:rPr lang="en-US" dirty="0" smtClean="0"/>
              <a:t>Call them </a:t>
            </a:r>
            <a:r>
              <a:rPr lang="en-US" dirty="0" err="1" smtClean="0"/>
              <a:t>columnMin</a:t>
            </a:r>
            <a:r>
              <a:rPr lang="en-US" dirty="0" smtClean="0"/>
              <a:t> to </a:t>
            </a:r>
            <a:r>
              <a:rPr lang="en-US" dirty="0" err="1" smtClean="0"/>
              <a:t>columnMax</a:t>
            </a:r>
            <a:endParaRPr lang="en-US" dirty="0" smtClean="0"/>
          </a:p>
          <a:p>
            <a:pPr lvl="2"/>
            <a:r>
              <a:rPr lang="en-US" dirty="0" err="1" smtClean="0"/>
              <a:t>columnMin</a:t>
            </a:r>
            <a:r>
              <a:rPr lang="en-US" dirty="0" smtClean="0"/>
              <a:t>: ceiling of smallest X value</a:t>
            </a:r>
          </a:p>
          <a:p>
            <a:pPr lvl="2"/>
            <a:r>
              <a:rPr lang="en-US" dirty="0" err="1" smtClean="0"/>
              <a:t>columnMax</a:t>
            </a:r>
            <a:r>
              <a:rPr lang="en-US" dirty="0" smtClean="0"/>
              <a:t>: floor of biggest X value</a:t>
            </a:r>
          </a:p>
          <a:p>
            <a:r>
              <a:rPr lang="en-US" dirty="0" smtClean="0"/>
              <a:t>For c in [</a:t>
            </a:r>
            <a:r>
              <a:rPr lang="en-US" dirty="0" err="1" smtClean="0"/>
              <a:t>columnMin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columnMax</a:t>
            </a:r>
            <a:r>
              <a:rPr lang="en-US" dirty="0" smtClean="0">
                <a:sym typeface="Wingdings"/>
              </a:rPr>
              <a:t>] ; do</a:t>
            </a:r>
          </a:p>
          <a:p>
            <a:pPr lvl="1"/>
            <a:r>
              <a:rPr lang="en-US" dirty="0" smtClean="0"/>
              <a:t>Find end points of c intersected with triangle</a:t>
            </a:r>
          </a:p>
          <a:p>
            <a:pPr lvl="2"/>
            <a:r>
              <a:rPr lang="en-US" dirty="0" smtClean="0"/>
              <a:t>Call them </a:t>
            </a:r>
            <a:r>
              <a:rPr lang="en-US" dirty="0" err="1" smtClean="0"/>
              <a:t>bottomEnd</a:t>
            </a:r>
            <a:r>
              <a:rPr lang="en-US" dirty="0" smtClean="0"/>
              <a:t> and </a:t>
            </a:r>
            <a:r>
              <a:rPr lang="en-US" dirty="0" err="1" smtClean="0"/>
              <a:t>topEnd</a:t>
            </a:r>
            <a:endParaRPr lang="en-US" dirty="0" smtClean="0"/>
          </a:p>
          <a:p>
            <a:pPr lvl="1"/>
            <a:r>
              <a:rPr lang="en-US" dirty="0" smtClean="0"/>
              <a:t>For r in [ceiling(</a:t>
            </a:r>
            <a:r>
              <a:rPr lang="en-US" dirty="0" err="1" smtClean="0"/>
              <a:t>bottomEnd</a:t>
            </a:r>
            <a:r>
              <a:rPr lang="en-US" dirty="0" smtClean="0"/>
              <a:t>) </a:t>
            </a:r>
            <a:r>
              <a:rPr lang="en-US" dirty="0" smtClean="0">
                <a:sym typeface="Wingdings"/>
              </a:rPr>
              <a:t> floor(</a:t>
            </a:r>
            <a:r>
              <a:rPr lang="en-US" dirty="0" err="1" smtClean="0">
                <a:sym typeface="Wingdings"/>
              </a:rPr>
              <a:t>topEnd</a:t>
            </a:r>
            <a:r>
              <a:rPr lang="en-US" dirty="0" smtClean="0">
                <a:sym typeface="Wingdings"/>
              </a:rPr>
              <a:t>) ] ; do</a:t>
            </a:r>
          </a:p>
          <a:p>
            <a:pPr lvl="2"/>
            <a:r>
              <a:rPr lang="en-US" dirty="0" err="1" smtClean="0">
                <a:sym typeface="Wingdings"/>
              </a:rPr>
              <a:t>ImageColor</a:t>
            </a:r>
            <a:r>
              <a:rPr lang="en-US" dirty="0" smtClean="0">
                <a:sym typeface="Wingdings"/>
              </a:rPr>
              <a:t>(r, c)  triangle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Scanline algorithm w/ Z-Buffer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Determine columns of pixels the triangle can possibly intersect</a:t>
            </a:r>
          </a:p>
          <a:p>
            <a:pPr lvl="1"/>
            <a:r>
              <a:rPr lang="en-US" dirty="0" smtClean="0"/>
              <a:t>Call them </a:t>
            </a:r>
            <a:r>
              <a:rPr lang="en-US" dirty="0" err="1" smtClean="0"/>
              <a:t>columnMin</a:t>
            </a:r>
            <a:r>
              <a:rPr lang="en-US" dirty="0" smtClean="0"/>
              <a:t> to </a:t>
            </a:r>
            <a:r>
              <a:rPr lang="en-US" dirty="0" err="1" smtClean="0"/>
              <a:t>columnMax</a:t>
            </a:r>
            <a:endParaRPr lang="en-US" dirty="0" smtClean="0"/>
          </a:p>
          <a:p>
            <a:pPr lvl="2"/>
            <a:r>
              <a:rPr lang="en-US" dirty="0" err="1" smtClean="0"/>
              <a:t>columnMin</a:t>
            </a:r>
            <a:r>
              <a:rPr lang="en-US" dirty="0" smtClean="0"/>
              <a:t>: ceiling of smallest X value</a:t>
            </a:r>
          </a:p>
          <a:p>
            <a:pPr lvl="2"/>
            <a:r>
              <a:rPr lang="en-US" dirty="0" err="1" smtClean="0"/>
              <a:t>columnMax</a:t>
            </a:r>
            <a:r>
              <a:rPr lang="en-US" dirty="0" smtClean="0"/>
              <a:t>: floor of biggest X value</a:t>
            </a:r>
          </a:p>
          <a:p>
            <a:r>
              <a:rPr lang="en-US" dirty="0" smtClean="0"/>
              <a:t>For c in [</a:t>
            </a:r>
            <a:r>
              <a:rPr lang="en-US" dirty="0" err="1" smtClean="0"/>
              <a:t>columnMin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columnMax</a:t>
            </a:r>
            <a:r>
              <a:rPr lang="en-US" dirty="0" smtClean="0">
                <a:sym typeface="Wingdings"/>
              </a:rPr>
              <a:t>] ; do</a:t>
            </a:r>
          </a:p>
          <a:p>
            <a:pPr lvl="1"/>
            <a:r>
              <a:rPr lang="en-US" dirty="0" smtClean="0"/>
              <a:t>Find end points of c intersected with triangle</a:t>
            </a:r>
          </a:p>
          <a:p>
            <a:pPr lvl="2"/>
            <a:r>
              <a:rPr lang="en-US" dirty="0" smtClean="0"/>
              <a:t>Call them </a:t>
            </a:r>
            <a:r>
              <a:rPr lang="en-US" dirty="0" err="1" smtClean="0"/>
              <a:t>bottomEnd</a:t>
            </a:r>
            <a:r>
              <a:rPr lang="en-US" dirty="0" smtClean="0"/>
              <a:t> and </a:t>
            </a:r>
            <a:r>
              <a:rPr lang="en-US" dirty="0" err="1" smtClean="0"/>
              <a:t>topEnd</a:t>
            </a:r>
            <a:endParaRPr lang="en-US" dirty="0" smtClean="0"/>
          </a:p>
          <a:p>
            <a:pPr lvl="1"/>
            <a:r>
              <a:rPr lang="en-US" dirty="0">
                <a:solidFill>
                  <a:srgbClr val="FF0000"/>
                </a:solidFill>
              </a:rPr>
              <a:t>Interpolate </a:t>
            </a:r>
            <a:r>
              <a:rPr lang="en-US" dirty="0" smtClean="0">
                <a:solidFill>
                  <a:srgbClr val="FF0000"/>
                </a:solidFill>
              </a:rPr>
              <a:t>z(</a:t>
            </a:r>
            <a:r>
              <a:rPr lang="en-US" dirty="0" err="1" smtClean="0">
                <a:solidFill>
                  <a:srgbClr val="FF0000"/>
                </a:solidFill>
              </a:rPr>
              <a:t>bottomEnd</a:t>
            </a:r>
            <a:r>
              <a:rPr lang="en-US" dirty="0">
                <a:solidFill>
                  <a:srgbClr val="FF0000"/>
                </a:solidFill>
              </a:rPr>
              <a:t>) and </a:t>
            </a:r>
            <a:r>
              <a:rPr lang="en-US" dirty="0" smtClean="0">
                <a:solidFill>
                  <a:srgbClr val="FF0000"/>
                </a:solidFill>
              </a:rPr>
              <a:t>z(</a:t>
            </a:r>
            <a:r>
              <a:rPr lang="en-US" dirty="0" err="1" smtClean="0">
                <a:solidFill>
                  <a:srgbClr val="FF0000"/>
                </a:solidFill>
              </a:rPr>
              <a:t>topEnd</a:t>
            </a:r>
            <a:r>
              <a:rPr lang="en-US" dirty="0">
                <a:solidFill>
                  <a:srgbClr val="FF0000"/>
                </a:solidFill>
              </a:rPr>
              <a:t>) from triangle </a:t>
            </a:r>
            <a:r>
              <a:rPr lang="en-US" dirty="0" smtClean="0">
                <a:solidFill>
                  <a:srgbClr val="FF0000"/>
                </a:solidFill>
              </a:rPr>
              <a:t>vertices</a:t>
            </a:r>
            <a:endParaRPr lang="en-US" dirty="0" smtClean="0"/>
          </a:p>
          <a:p>
            <a:pPr lvl="1"/>
            <a:r>
              <a:rPr lang="en-US" dirty="0" smtClean="0"/>
              <a:t>For r in [ceiling(</a:t>
            </a:r>
            <a:r>
              <a:rPr lang="en-US" dirty="0" err="1" smtClean="0"/>
              <a:t>bottomEnd</a:t>
            </a:r>
            <a:r>
              <a:rPr lang="en-US" dirty="0" smtClean="0"/>
              <a:t>) </a:t>
            </a:r>
            <a:r>
              <a:rPr lang="en-US" dirty="0" smtClean="0">
                <a:sym typeface="Wingdings"/>
              </a:rPr>
              <a:t> floor(</a:t>
            </a:r>
            <a:r>
              <a:rPr lang="en-US" dirty="0" err="1" smtClean="0">
                <a:sym typeface="Wingdings"/>
              </a:rPr>
              <a:t>topEnd</a:t>
            </a:r>
            <a:r>
              <a:rPr lang="en-US" dirty="0" smtClean="0">
                <a:sym typeface="Wingdings"/>
              </a:rPr>
              <a:t>) ] ; do</a:t>
            </a:r>
          </a:p>
          <a:p>
            <a:pPr lvl="2"/>
            <a:r>
              <a:rPr lang="en-US" dirty="0">
                <a:solidFill>
                  <a:srgbClr val="FF0000"/>
                </a:solidFill>
                <a:sym typeface="Wingdings"/>
              </a:rPr>
              <a:t>Interpolate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z(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c,r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)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from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z(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bottomEnd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) and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z(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topEnd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)</a:t>
            </a:r>
            <a:endParaRPr lang="en-US" dirty="0" smtClean="0">
              <a:sym typeface="Wingdings"/>
            </a:endParaRPr>
          </a:p>
          <a:p>
            <a:pPr lvl="2"/>
            <a:r>
              <a:rPr lang="en-US" dirty="0">
                <a:solidFill>
                  <a:srgbClr val="FF0000"/>
                </a:solidFill>
                <a:sym typeface="Wingdings"/>
              </a:rPr>
              <a:t>If (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z(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c,r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)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&gt;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depthBuffer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c,r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))</a:t>
            </a:r>
            <a:endParaRPr lang="en-US" dirty="0">
              <a:solidFill>
                <a:srgbClr val="FF0000"/>
              </a:solidFill>
              <a:sym typeface="Wingdings"/>
            </a:endParaRPr>
          </a:p>
          <a:p>
            <a:pPr lvl="3"/>
            <a:r>
              <a:rPr lang="en-US" dirty="0" err="1" smtClean="0">
                <a:sym typeface="Wingdings"/>
              </a:rPr>
              <a:t>ImageColor</a:t>
            </a:r>
            <a:r>
              <a:rPr lang="en-US" dirty="0" smtClean="0">
                <a:sym typeface="Wingdings"/>
              </a:rPr>
              <a:t>(r, c)  triangle color</a:t>
            </a:r>
          </a:p>
          <a:p>
            <a:pPr lvl="3"/>
            <a:r>
              <a:rPr lang="en-US" dirty="0" err="1" smtClean="0">
                <a:solidFill>
                  <a:srgbClr val="FF0000"/>
                </a:solidFill>
                <a:sym typeface="Wingdings"/>
              </a:rPr>
              <a:t>depthBuffer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c,r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)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=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z(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c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,r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78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7533"/>
            <a:ext cx="7223136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Z-Buffer Algorithm:</a:t>
            </a:r>
            <a:br>
              <a:rPr lang="en-US" dirty="0" smtClean="0"/>
            </a:br>
            <a:r>
              <a:rPr lang="en-US" dirty="0" smtClean="0"/>
              <a:t>Example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57134" y="1807786"/>
          <a:ext cx="6096000" cy="44500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ight Triangle 4"/>
          <p:cNvSpPr/>
          <p:nvPr/>
        </p:nvSpPr>
        <p:spPr>
          <a:xfrm>
            <a:off x="2577146" y="2354759"/>
            <a:ext cx="4292152" cy="3004638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27487" y="6257866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(0,0)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57540" y="6257866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(12,0)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53134" y="1623120"/>
            <a:ext cx="91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(12,12)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4515" y="1623120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(0,12)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64111" y="2096678"/>
            <a:ext cx="182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(2.5,10.5, -0.25)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17761" y="5419143"/>
            <a:ext cx="157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(2.5,2.5, -0.5)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56860" y="5419143"/>
            <a:ext cx="150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(10.5,2.5, -1)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622406" y="1402701"/>
            <a:ext cx="537327" cy="4855165"/>
            <a:chOff x="3622406" y="1402701"/>
            <a:chExt cx="537327" cy="485516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888098" y="1807786"/>
              <a:ext cx="0" cy="4450080"/>
            </a:xfrm>
            <a:prstGeom prst="line">
              <a:avLst/>
            </a:prstGeom>
            <a:ln w="38100" cmpd="sng">
              <a:solidFill>
                <a:srgbClr val="3366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622406" y="1402701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dirty="0" smtClean="0"/>
                <a:t>=5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388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78103" cy="990600"/>
          </a:xfrm>
        </p:spPr>
        <p:txBody>
          <a:bodyPr/>
          <a:lstStyle/>
          <a:p>
            <a:r>
              <a:rPr lang="en-US" dirty="0" smtClean="0"/>
              <a:t>Interpolation and Triangles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introduced the notion of interpolating a field on a triangle</a:t>
            </a:r>
          </a:p>
          <a:p>
            <a:r>
              <a:rPr lang="en-US" dirty="0" smtClean="0"/>
              <a:t>We used the interpolation in two settings:</a:t>
            </a:r>
          </a:p>
          <a:p>
            <a:pPr lvl="1"/>
            <a:r>
              <a:rPr lang="en-US" dirty="0" smtClean="0"/>
              <a:t>1) to interpolate colors</a:t>
            </a:r>
          </a:p>
          <a:p>
            <a:pPr lvl="1"/>
            <a:r>
              <a:rPr lang="en-US" dirty="0" smtClean="0"/>
              <a:t>2) to interpolate depths for z-buffer algorithm</a:t>
            </a:r>
            <a:endParaRPr lang="en-US" dirty="0"/>
          </a:p>
          <a:p>
            <a:r>
              <a:rPr lang="en-US" dirty="0" smtClean="0"/>
              <a:t>Project 1D: you will be adding color interpolation and the z-buffer algorithm to your programs.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6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74800"/>
            <a:ext cx="62484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1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76" y="147537"/>
            <a:ext cx="7788358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 #1D (5%), </a:t>
            </a:r>
            <a:br>
              <a:rPr lang="en-US" dirty="0" smtClean="0"/>
            </a:br>
            <a:r>
              <a:rPr lang="en-US" dirty="0" smtClean="0"/>
              <a:t>Due Weds April 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350015" cy="4495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Goal: interpolation of color and </a:t>
            </a:r>
            <a:r>
              <a:rPr lang="en-US" sz="2800" dirty="0" err="1" smtClean="0"/>
              <a:t>zbuffer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Extend your project1C code</a:t>
            </a:r>
          </a:p>
          <a:p>
            <a:r>
              <a:rPr lang="en-US" sz="2800" dirty="0"/>
              <a:t>File </a:t>
            </a:r>
            <a:r>
              <a:rPr lang="en-US" sz="2800" dirty="0" smtClean="0"/>
              <a:t>proj1d_geometry.vtk </a:t>
            </a:r>
            <a:r>
              <a:rPr lang="en-US" sz="2800" dirty="0"/>
              <a:t>available on web </a:t>
            </a:r>
            <a:r>
              <a:rPr lang="en-US" sz="2800" dirty="0" smtClean="0"/>
              <a:t>(1.4MB)</a:t>
            </a:r>
          </a:p>
          <a:p>
            <a:r>
              <a:rPr lang="en-US" sz="2800" dirty="0" smtClean="0"/>
              <a:t>File “reader1d.cxx” has code to read triangles from file.</a:t>
            </a:r>
          </a:p>
          <a:p>
            <a:r>
              <a:rPr lang="en-US" sz="2800" dirty="0" smtClean="0"/>
              <a:t>No </a:t>
            </a:r>
            <a:r>
              <a:rPr lang="en-US" sz="2800" dirty="0" err="1" smtClean="0"/>
              <a:t>Cmake</a:t>
            </a:r>
            <a:r>
              <a:rPr lang="en-US" sz="2800" dirty="0" smtClean="0"/>
              <a:t>, project1d.cxx</a:t>
            </a:r>
          </a:p>
        </p:txBody>
      </p:sp>
      <p:pic>
        <p:nvPicPr>
          <p:cNvPr id="8" name="Picture 7" descr="allTriang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28" y="2041407"/>
            <a:ext cx="4054593" cy="405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is now floating-point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will be interpolating colors, so please use floating point (0 </a:t>
            </a:r>
            <a:r>
              <a:rPr lang="en-US" dirty="0" smtClean="0">
                <a:sym typeface="Wingdings"/>
              </a:rPr>
              <a:t> 1)</a:t>
            </a:r>
          </a:p>
          <a:p>
            <a:r>
              <a:rPr lang="en-US" dirty="0" smtClean="0">
                <a:sym typeface="Wingdings"/>
              </a:rPr>
              <a:t>Keep colors in floating point until you assign them to a pixel</a:t>
            </a:r>
          </a:p>
          <a:p>
            <a:r>
              <a:rPr lang="en-US" dirty="0" smtClean="0">
                <a:sym typeface="Wingdings"/>
              </a:rPr>
              <a:t>Fractional colors?  use ceil__441…</a:t>
            </a:r>
          </a:p>
          <a:p>
            <a:pPr lvl="1"/>
            <a:r>
              <a:rPr lang="en-US" dirty="0" smtClean="0"/>
              <a:t>As in: ceil</a:t>
            </a:r>
            <a:r>
              <a:rPr lang="en-US" dirty="0" smtClean="0"/>
              <a:t>__441(value*255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28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data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lass Triangle</a:t>
            </a:r>
          </a:p>
          <a:p>
            <a:pPr marL="0" indent="0">
              <a:buNone/>
            </a:pPr>
            <a:r>
              <a:rPr lang="en-US" dirty="0" smtClean="0"/>
              <a:t>{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public: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double X[3], Y[3], </a:t>
            </a:r>
            <a:r>
              <a:rPr lang="en-US" dirty="0" smtClean="0">
                <a:solidFill>
                  <a:srgbClr val="FF0000"/>
                </a:solidFill>
              </a:rPr>
              <a:t>Z[3]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>
                <a:solidFill>
                  <a:srgbClr val="FF0000"/>
                </a:solidFill>
              </a:rPr>
              <a:t>double</a:t>
            </a:r>
            <a:r>
              <a:rPr lang="en-US" dirty="0" smtClean="0"/>
              <a:t> color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[3]</a:t>
            </a:r>
            <a:r>
              <a:rPr lang="en-US" dirty="0" smtClean="0">
                <a:solidFill>
                  <a:srgbClr val="FF0000"/>
                </a:solidFill>
              </a:rPr>
              <a:t>[3]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};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reader1d.cxx will not compile until you make these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Cameras and Matrices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World space: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Triangles in native Cartesian coordinates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	Camera located anywhere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endParaRPr lang="en-US" sz="1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Camera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Camera located at origin, looking down -Z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</a:t>
              </a:r>
              <a:endParaRPr lang="en-US" sz="14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Image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All viewable objects within 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&lt;= +1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z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Screen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All viewable objects within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&lt;= +1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Device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All viewable objects within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&lt;=height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04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37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“space” is a set of points</a:t>
            </a:r>
          </a:p>
          <a:p>
            <a:r>
              <a:rPr lang="en-US" dirty="0" smtClean="0"/>
              <a:t>Many types of spaces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8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is a space ‘S’:</a:t>
            </a:r>
            <a:br>
              <a:rPr lang="en-US" dirty="0" smtClean="0"/>
            </a:br>
            <a:r>
              <a:rPr lang="en-US" dirty="0" smtClean="0"/>
              <a:t>the points in the blue shape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6" y="135834"/>
            <a:ext cx="7487478" cy="990600"/>
          </a:xfrm>
        </p:spPr>
        <p:txBody>
          <a:bodyPr/>
          <a:lstStyle/>
          <a:p>
            <a:r>
              <a:rPr lang="en-US" dirty="0" smtClean="0"/>
              <a:t>We can pick an arbitrary point in S and </a:t>
            </a:r>
            <a:r>
              <a:rPr lang="en-US" smtClean="0"/>
              <a:t>call it our “origin.”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5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8189843" cy="990600"/>
          </a:xfrm>
        </p:spPr>
        <p:txBody>
          <a:bodyPr/>
          <a:lstStyle/>
          <a:p>
            <a:r>
              <a:rPr lang="en-US" sz="4000" dirty="0" smtClean="0"/>
              <a:t>Consider two directions, D1 and D2.   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30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3 Office Hours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78"/>
            <a:ext cx="9144000" cy="46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9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3860" y="2763077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X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87077" y="3014868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6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028121" y="4139167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284881" y="3120166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83860" y="2763077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X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87077" y="3014868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</a:t>
            </a:r>
            <a:r>
              <a:rPr lang="en-US" sz="4000" smtClean="0"/>
              <a:t>X.”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068416" y="3147390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47999" y="3836504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83860" y="2763077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X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87077" y="3014868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1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3860" y="2763077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X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87077" y="3014868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61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“X2.”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9311" y="4144978"/>
            <a:ext cx="11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</a:rPr>
              <a:t>X2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50972" y="4061792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1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“X2.”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9311" y="4144978"/>
            <a:ext cx="11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</a:rPr>
              <a:t>X2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50972" y="4061792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48000" y="3778983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37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“X3.”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9137" y="5294002"/>
            <a:ext cx="11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X3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64294" y="521081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630553" y="4244054"/>
            <a:ext cx="987287" cy="102704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30517" y="3813360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7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“X4.”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1318" y="3017115"/>
            <a:ext cx="11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X4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66475" y="2933929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3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“X4.”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1318" y="3017115"/>
            <a:ext cx="11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</a:rPr>
              <a:t>X4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66475" y="2933929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30517" y="3813360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17804" y="2786317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005091" y="1772044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806848" y="1788008"/>
            <a:ext cx="185530" cy="555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621318" y="2342216"/>
            <a:ext cx="185530" cy="555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24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Let (a, b) mean:</a:t>
            </a:r>
          </a:p>
          <a:p>
            <a:pPr lvl="1"/>
            <a:r>
              <a:rPr lang="en-US" dirty="0" smtClean="0"/>
              <a:t>The number of steps ‘a’ in direction D1</a:t>
            </a:r>
          </a:p>
          <a:p>
            <a:pPr lvl="1"/>
            <a:r>
              <a:rPr lang="en-US" dirty="0" smtClean="0"/>
              <a:t>The number of steps ‘b’ in direction D2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533320" y="1706217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6785111" y="1974572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85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Feeling a little tired...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92" y="1618113"/>
            <a:ext cx="4090737" cy="511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Where is (-3, 2)?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457361" y="4378416"/>
            <a:ext cx="2101947" cy="2137979"/>
            <a:chOff x="2457361" y="4378416"/>
            <a:chExt cx="2101947" cy="2137979"/>
          </a:xfrm>
        </p:grpSpPr>
        <p:sp>
          <p:nvSpPr>
            <p:cNvPr id="14" name="Oval 13"/>
            <p:cNvSpPr/>
            <p:nvPr/>
          </p:nvSpPr>
          <p:spPr>
            <a:xfrm>
              <a:off x="4453291" y="4378416"/>
              <a:ext cx="106017" cy="132522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457361" y="4457242"/>
              <a:ext cx="2030615" cy="2059153"/>
              <a:chOff x="2457361" y="4457242"/>
              <a:chExt cx="2030615" cy="2059153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H="1">
                <a:off x="2457361" y="5960766"/>
                <a:ext cx="185530" cy="5556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2817004" y="4867197"/>
                <a:ext cx="185530" cy="5556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2631474" y="5421405"/>
                <a:ext cx="185530" cy="5556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2493804" y="5489352"/>
                <a:ext cx="987287" cy="10270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3500689" y="4457242"/>
                <a:ext cx="987287" cy="10270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2084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Paraphrasing Wikipedia: </a:t>
            </a:r>
          </a:p>
          <a:p>
            <a:r>
              <a:rPr lang="en-US" dirty="0" smtClean="0"/>
              <a:t>Let B = { D1, D2 } (a set of two vectors, D1 &amp; D2)</a:t>
            </a:r>
          </a:p>
          <a:p>
            <a:r>
              <a:rPr lang="en-US" dirty="0" smtClean="0"/>
              <a:t>Let S be our Shape</a:t>
            </a:r>
          </a:p>
          <a:p>
            <a:r>
              <a:rPr lang="en-US" dirty="0" smtClean="0"/>
              <a:t>B is a </a:t>
            </a:r>
            <a:r>
              <a:rPr lang="en-US" u="sng" dirty="0" smtClean="0"/>
              <a:t>basis</a:t>
            </a:r>
            <a:r>
              <a:rPr lang="en-US" dirty="0" smtClean="0"/>
              <a:t> for S if every element of S can be written as a </a:t>
            </a:r>
            <a:r>
              <a:rPr lang="en-US" b="1" dirty="0" smtClean="0"/>
              <a:t>unique</a:t>
            </a:r>
            <a:r>
              <a:rPr lang="en-US" dirty="0" smtClean="0"/>
              <a:t> linear combination of elements of B.</a:t>
            </a:r>
          </a:p>
          <a:p>
            <a:r>
              <a:rPr lang="en-US" dirty="0" smtClean="0"/>
              <a:t>The </a:t>
            </a:r>
            <a:r>
              <a:rPr lang="en-US" dirty="0"/>
              <a:t>coefficients of this linear combination are referred to as </a:t>
            </a:r>
            <a:r>
              <a:rPr lang="en-US" u="sng" dirty="0"/>
              <a:t>components</a:t>
            </a:r>
            <a:r>
              <a:rPr lang="en-US" dirty="0"/>
              <a:t> or </a:t>
            </a:r>
            <a:r>
              <a:rPr lang="en-US" u="sng" dirty="0"/>
              <a:t>coordinates</a:t>
            </a:r>
            <a:r>
              <a:rPr lang="en-US" dirty="0"/>
              <a:t> on </a:t>
            </a:r>
            <a:r>
              <a:rPr lang="en-US" i="1" dirty="0"/>
              <a:t>B</a:t>
            </a:r>
            <a:r>
              <a:rPr lang="en-US" dirty="0"/>
              <a:t> of the vector.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elements of a basis are called </a:t>
            </a:r>
            <a:r>
              <a:rPr lang="en-US" u="sng" dirty="0"/>
              <a:t>basis vectors</a:t>
            </a:r>
            <a:r>
              <a:rPr lang="en-US" dirty="0"/>
              <a:t>.</a:t>
            </a:r>
          </a:p>
        </p:txBody>
      </p:sp>
      <p:sp>
        <p:nvSpPr>
          <p:cNvPr id="4" name="Explosion 2 3"/>
          <p:cNvSpPr/>
          <p:nvPr/>
        </p:nvSpPr>
        <p:spPr>
          <a:xfrm>
            <a:off x="3922644" y="2544418"/>
            <a:ext cx="1073426" cy="669234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unique?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352758" y="5254366"/>
            <a:ext cx="1040297" cy="99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93055" y="509214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D3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6977534" cy="4495800"/>
          </a:xfrm>
        </p:spPr>
        <p:txBody>
          <a:bodyPr/>
          <a:lstStyle/>
          <a:p>
            <a:r>
              <a:rPr lang="en-US" dirty="0" smtClean="0"/>
              <a:t>Let (a, b, c) mean:</a:t>
            </a:r>
          </a:p>
          <a:p>
            <a:pPr lvl="1"/>
            <a:r>
              <a:rPr lang="en-US" dirty="0" smtClean="0"/>
              <a:t>The number of steps ‘a’ in direction D1</a:t>
            </a:r>
          </a:p>
          <a:p>
            <a:pPr lvl="1"/>
            <a:r>
              <a:rPr lang="en-US" dirty="0" smtClean="0"/>
              <a:t>The number of steps ‘b’ in direction D2</a:t>
            </a:r>
          </a:p>
          <a:p>
            <a:pPr lvl="1"/>
            <a:r>
              <a:rPr lang="en-US" dirty="0" smtClean="0"/>
              <a:t>The number of steps ‘c’ in direction D3</a:t>
            </a:r>
          </a:p>
          <a:p>
            <a:pPr lvl="1"/>
            <a:endParaRPr lang="en-US" dirty="0"/>
          </a:p>
          <a:p>
            <a:r>
              <a:rPr lang="en-US" dirty="0" smtClean="0"/>
              <a:t>Then there is more than one way to get to some point X in S, i.e.,</a:t>
            </a:r>
          </a:p>
          <a:p>
            <a:pPr lvl="1"/>
            <a:r>
              <a:rPr lang="en-US" dirty="0" smtClean="0"/>
              <a:t>(a1, b1, c1) = X    and</a:t>
            </a:r>
          </a:p>
          <a:p>
            <a:pPr lvl="1"/>
            <a:r>
              <a:rPr lang="en-US" dirty="0" smtClean="0"/>
              <a:t>(a2, b2, c2) =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032700" cy="990600"/>
          </a:xfrm>
        </p:spPr>
        <p:txBody>
          <a:bodyPr/>
          <a:lstStyle/>
          <a:p>
            <a:r>
              <a:rPr lang="en-US" dirty="0" smtClean="0"/>
              <a:t>What does it mean to form a basis?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For any vector </a:t>
            </a:r>
            <a:r>
              <a:rPr lang="en-US" dirty="0" err="1" smtClean="0"/>
              <a:t>v</a:t>
            </a:r>
            <a:r>
              <a:rPr lang="en-US" dirty="0" smtClean="0"/>
              <a:t>, there are unique coordinates (c1, …, </a:t>
            </a:r>
            <a:r>
              <a:rPr lang="en-US" dirty="0" err="1" smtClean="0"/>
              <a:t>cn</a:t>
            </a:r>
            <a:r>
              <a:rPr lang="en-US" dirty="0" smtClean="0"/>
              <a:t>) such that</a:t>
            </a:r>
          </a:p>
          <a:p>
            <a:pPr lvl="1">
              <a:buNone/>
            </a:pPr>
            <a:r>
              <a:rPr lang="en-US" dirty="0" err="1" smtClean="0"/>
              <a:t>v</a:t>
            </a:r>
            <a:r>
              <a:rPr lang="en-US" dirty="0" smtClean="0"/>
              <a:t> = c1*v1 + c2*v2 + … + </a:t>
            </a:r>
            <a:r>
              <a:rPr lang="en-US" dirty="0" err="1" smtClean="0"/>
              <a:t>cn</a:t>
            </a:r>
            <a:r>
              <a:rPr lang="en-US" dirty="0" smtClean="0"/>
              <a:t>*</a:t>
            </a:r>
            <a:r>
              <a:rPr lang="en-US" dirty="0" err="1" smtClean="0"/>
              <a:t>vn</a:t>
            </a:r>
            <a:endParaRPr lang="en-US" dirty="0" smtClean="0"/>
          </a:p>
          <a:p>
            <a:r>
              <a:rPr lang="en-US" dirty="0" smtClean="0"/>
              <a:t>Consider some point P.</a:t>
            </a:r>
          </a:p>
          <a:p>
            <a:pPr lvl="1"/>
            <a:r>
              <a:rPr lang="en-US" dirty="0" smtClean="0"/>
              <a:t>The basis has an origin O</a:t>
            </a:r>
          </a:p>
          <a:p>
            <a:pPr lvl="1"/>
            <a:r>
              <a:rPr lang="en-US" dirty="0" smtClean="0"/>
              <a:t>There is a vector </a:t>
            </a:r>
            <a:r>
              <a:rPr lang="en-US" dirty="0" err="1" smtClean="0"/>
              <a:t>v</a:t>
            </a:r>
            <a:r>
              <a:rPr lang="en-US" dirty="0" smtClean="0"/>
              <a:t> such that </a:t>
            </a:r>
            <a:r>
              <a:rPr lang="en-US" dirty="0" err="1" smtClean="0"/>
              <a:t>O+v</a:t>
            </a:r>
            <a:r>
              <a:rPr lang="en-US" dirty="0" smtClean="0"/>
              <a:t> = P</a:t>
            </a:r>
          </a:p>
          <a:p>
            <a:pPr lvl="1"/>
            <a:r>
              <a:rPr lang="en-US" dirty="0" smtClean="0"/>
              <a:t>We know we can construct </a:t>
            </a:r>
            <a:r>
              <a:rPr lang="en-US" dirty="0" err="1" smtClean="0"/>
              <a:t>v</a:t>
            </a:r>
            <a:r>
              <a:rPr lang="en-US" dirty="0" smtClean="0"/>
              <a:t> using a combination of vi’s</a:t>
            </a:r>
          </a:p>
          <a:p>
            <a:pPr lvl="1"/>
            <a:r>
              <a:rPr lang="en-US" dirty="0" smtClean="0"/>
              <a:t>Therefore we can represent P in our frame using the coordinates (c1, c2, …, </a:t>
            </a:r>
            <a:r>
              <a:rPr lang="en-US" dirty="0" err="1" smtClean="0"/>
              <a:t>cn</a:t>
            </a:r>
            <a:r>
              <a:rPr lang="en-US" dirty="0" smtClean="0"/>
              <a:t>)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605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Paraphrasing Wikipedia: </a:t>
            </a:r>
          </a:p>
          <a:p>
            <a:r>
              <a:rPr lang="en-US" dirty="0" smtClean="0"/>
              <a:t>Let B = { D1, D2 } (a set of two vectors, D1 &amp; D2)</a:t>
            </a:r>
          </a:p>
          <a:p>
            <a:r>
              <a:rPr lang="en-US" dirty="0" smtClean="0"/>
              <a:t>Let S be our Shape</a:t>
            </a:r>
          </a:p>
          <a:p>
            <a:r>
              <a:rPr lang="en-US" dirty="0" smtClean="0"/>
              <a:t>B is a </a:t>
            </a:r>
            <a:r>
              <a:rPr lang="en-US" u="sng" dirty="0" smtClean="0"/>
              <a:t>basis</a:t>
            </a:r>
            <a:r>
              <a:rPr lang="en-US" dirty="0" smtClean="0"/>
              <a:t> for S if every element of S can be written as a </a:t>
            </a:r>
            <a:r>
              <a:rPr lang="en-US" b="1" dirty="0" smtClean="0"/>
              <a:t>unique</a:t>
            </a:r>
            <a:r>
              <a:rPr lang="en-US" dirty="0" smtClean="0"/>
              <a:t> linear combination of elements of B.</a:t>
            </a:r>
          </a:p>
          <a:p>
            <a:r>
              <a:rPr lang="en-US" dirty="0" smtClean="0"/>
              <a:t>The </a:t>
            </a:r>
            <a:r>
              <a:rPr lang="en-US" dirty="0"/>
              <a:t>coefficients of this linear combination are referred to as </a:t>
            </a:r>
            <a:r>
              <a:rPr lang="en-US" u="sng" dirty="0"/>
              <a:t>components</a:t>
            </a:r>
            <a:r>
              <a:rPr lang="en-US" dirty="0"/>
              <a:t> or </a:t>
            </a:r>
            <a:r>
              <a:rPr lang="en-US" u="sng" dirty="0"/>
              <a:t>coordinates</a:t>
            </a:r>
            <a:r>
              <a:rPr lang="en-US" dirty="0"/>
              <a:t> on </a:t>
            </a:r>
            <a:r>
              <a:rPr lang="en-US" i="1" dirty="0"/>
              <a:t>B</a:t>
            </a:r>
            <a:r>
              <a:rPr lang="en-US" dirty="0"/>
              <a:t> of the vector.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elements of a basis are called </a:t>
            </a:r>
            <a:r>
              <a:rPr lang="en-US" u="sng" dirty="0"/>
              <a:t>basis vectors</a:t>
            </a:r>
            <a:r>
              <a:rPr lang="en-US" dirty="0"/>
              <a:t>.</a:t>
            </a:r>
          </a:p>
        </p:txBody>
      </p:sp>
      <p:sp>
        <p:nvSpPr>
          <p:cNvPr id="4" name="Explosion 2 3"/>
          <p:cNvSpPr/>
          <p:nvPr/>
        </p:nvSpPr>
        <p:spPr>
          <a:xfrm>
            <a:off x="3922644" y="2544418"/>
            <a:ext cx="1073426" cy="669234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4365" y="5062330"/>
            <a:ext cx="1815548" cy="596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common basis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D1 = X-axis   (i.e., (1,0,0)-(0,0,0))</a:t>
            </a:r>
          </a:p>
          <a:p>
            <a:r>
              <a:rPr lang="en-US" dirty="0" smtClean="0"/>
              <a:t>D2 = Y-axis   (i.e., (0,1,0)-(0,0,0))</a:t>
            </a:r>
          </a:p>
          <a:p>
            <a:r>
              <a:rPr lang="en-US" dirty="0" smtClean="0"/>
              <a:t>D3 = Z-axis   (i.e., (0,0,1)-(0,0,0))</a:t>
            </a:r>
          </a:p>
          <a:p>
            <a:endParaRPr lang="en-US" dirty="0"/>
          </a:p>
          <a:p>
            <a:r>
              <a:rPr lang="en-US" dirty="0" smtClean="0"/>
              <a:t>Then the coordinate (2, -3, 5) means</a:t>
            </a:r>
          </a:p>
          <a:p>
            <a:pPr lvl="1"/>
            <a:r>
              <a:rPr lang="en-US" dirty="0" smtClean="0"/>
              <a:t>2 units along X-axis</a:t>
            </a:r>
          </a:p>
          <a:p>
            <a:pPr lvl="1"/>
            <a:r>
              <a:rPr lang="en-US" dirty="0" smtClean="0"/>
              <a:t>-3 units along Y-axis</a:t>
            </a:r>
          </a:p>
          <a:p>
            <a:pPr lvl="1"/>
            <a:r>
              <a:rPr lang="en-US" dirty="0" smtClean="0"/>
              <a:t>5 units along Z-axis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7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954343" cy="990600"/>
          </a:xfrm>
        </p:spPr>
        <p:txBody>
          <a:bodyPr/>
          <a:lstStyle/>
          <a:p>
            <a:r>
              <a:rPr lang="en-US" dirty="0" smtClean="0"/>
              <a:t>But we could have other bases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Instead of “basis 1” (B1)</a:t>
            </a:r>
          </a:p>
          <a:p>
            <a:pPr lvl="1"/>
            <a:r>
              <a:rPr lang="en-US" dirty="0" smtClean="0"/>
              <a:t>D1 = X-axis   (i.e., (1,0,0)-(0,0,0))</a:t>
            </a:r>
          </a:p>
          <a:p>
            <a:pPr lvl="1"/>
            <a:r>
              <a:rPr lang="en-US" dirty="0" smtClean="0"/>
              <a:t>D2 = Y-axis   (i.e., (0,1,0)-(0,0,0))</a:t>
            </a:r>
          </a:p>
          <a:p>
            <a:pPr lvl="1"/>
            <a:r>
              <a:rPr lang="en-US" dirty="0" smtClean="0"/>
              <a:t>D3 = Z-axis   (i.e., (0,0,1)-(0,0,0))</a:t>
            </a:r>
          </a:p>
          <a:p>
            <a:r>
              <a:rPr lang="en-US" dirty="0" smtClean="0"/>
              <a:t>Use “basis 2” (B2)</a:t>
            </a:r>
          </a:p>
          <a:p>
            <a:pPr lvl="1"/>
            <a:r>
              <a:rPr lang="en-US" dirty="0" smtClean="0"/>
              <a:t>D1 </a:t>
            </a:r>
            <a:r>
              <a:rPr lang="en-US" dirty="0"/>
              <a:t>= Y-axis   (i.e., (0,1,0)-(0,0,0</a:t>
            </a:r>
            <a:r>
              <a:rPr lang="en-US" dirty="0" smtClean="0"/>
              <a:t>))</a:t>
            </a:r>
          </a:p>
          <a:p>
            <a:pPr lvl="1"/>
            <a:r>
              <a:rPr lang="en-US" dirty="0" smtClean="0"/>
              <a:t>D2 </a:t>
            </a:r>
            <a:r>
              <a:rPr lang="en-US" dirty="0"/>
              <a:t>= X-axis   (i.e., (1,0,0)-(0,0,0</a:t>
            </a:r>
            <a:r>
              <a:rPr lang="en-US" dirty="0" smtClean="0"/>
              <a:t>))</a:t>
            </a:r>
            <a:endParaRPr lang="en-US" dirty="0"/>
          </a:p>
          <a:p>
            <a:pPr lvl="1"/>
            <a:r>
              <a:rPr lang="en-US" dirty="0"/>
              <a:t>D3 = Z-axis   (i.e., (0,0,1)-(0,0,0</a:t>
            </a:r>
            <a:r>
              <a:rPr lang="en-US" dirty="0" smtClean="0"/>
              <a:t>))</a:t>
            </a:r>
          </a:p>
          <a:p>
            <a:r>
              <a:rPr lang="en-US" dirty="0" smtClean="0"/>
              <a:t>Then (</a:t>
            </a:r>
            <a:r>
              <a:rPr lang="en-US" dirty="0" err="1" smtClean="0"/>
              <a:t>a,b,c</a:t>
            </a:r>
            <a:r>
              <a:rPr lang="en-US" dirty="0" smtClean="0"/>
              <a:t>) in B1 is the same as (</a:t>
            </a:r>
            <a:r>
              <a:rPr lang="en-US" dirty="0" err="1" smtClean="0"/>
              <a:t>b,a,c</a:t>
            </a:r>
            <a:r>
              <a:rPr lang="en-US" dirty="0" smtClean="0"/>
              <a:t>) in B2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4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033856" cy="990600"/>
          </a:xfrm>
        </p:spPr>
        <p:txBody>
          <a:bodyPr/>
          <a:lstStyle/>
          <a:p>
            <a:r>
              <a:rPr lang="en-US" dirty="0" smtClean="0"/>
              <a:t>Last vocab term for a few slides: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Frame:</a:t>
            </a:r>
          </a:p>
          <a:p>
            <a:pPr lvl="1"/>
            <a:r>
              <a:rPr lang="en-US" dirty="0"/>
              <a:t>A way to place a coordinate system into a specific location in a </a:t>
            </a:r>
            <a:r>
              <a:rPr lang="en-US" dirty="0" smtClean="0"/>
              <a:t>space</a:t>
            </a:r>
          </a:p>
          <a:p>
            <a:pPr lvl="1"/>
            <a:r>
              <a:rPr lang="en-US" dirty="0" smtClean="0"/>
              <a:t>Basis + reference coordinate (“the origin”)</a:t>
            </a:r>
            <a:endParaRPr lang="en-US" dirty="0"/>
          </a:p>
          <a:p>
            <a:r>
              <a:rPr lang="en-US" dirty="0"/>
              <a:t>Cartesian example: (3,4,6)</a:t>
            </a:r>
          </a:p>
          <a:p>
            <a:pPr lvl="1"/>
            <a:r>
              <a:rPr lang="en-US" dirty="0"/>
              <a:t>It is assumed that we are speaking in reference to the origin </a:t>
            </a:r>
            <a:r>
              <a:rPr lang="en-US" dirty="0" smtClean="0"/>
              <a:t>location </a:t>
            </a:r>
            <a:r>
              <a:rPr lang="en-US" dirty="0"/>
              <a:t>(0,0,0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Frame F = (v1, v2, O)</a:t>
            </a:r>
          </a:p>
          <a:p>
            <a:pPr lvl="1"/>
            <a:r>
              <a:rPr lang="en-US" dirty="0" smtClean="0"/>
              <a:t>v1 = (0, -1)</a:t>
            </a:r>
          </a:p>
          <a:p>
            <a:pPr lvl="1"/>
            <a:r>
              <a:rPr lang="en-US" dirty="0" smtClean="0"/>
              <a:t>v2 = (1, 0)</a:t>
            </a:r>
          </a:p>
          <a:p>
            <a:pPr lvl="1"/>
            <a:r>
              <a:rPr lang="en-US" dirty="0" smtClean="0"/>
              <a:t>O = (3, 4)</a:t>
            </a:r>
          </a:p>
          <a:p>
            <a:r>
              <a:rPr lang="en-US" dirty="0" smtClean="0"/>
              <a:t>What are F’s coordinates for the point (6, 6)?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7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Frame F = (v1, v2, O)</a:t>
            </a:r>
          </a:p>
          <a:p>
            <a:pPr lvl="1"/>
            <a:r>
              <a:rPr lang="en-US" dirty="0" smtClean="0"/>
              <a:t>v1 = (0, -1)</a:t>
            </a:r>
          </a:p>
          <a:p>
            <a:pPr lvl="1"/>
            <a:r>
              <a:rPr lang="en-US" dirty="0" smtClean="0"/>
              <a:t>v2 = (1, 0)</a:t>
            </a:r>
          </a:p>
          <a:p>
            <a:pPr lvl="1"/>
            <a:r>
              <a:rPr lang="en-US" dirty="0" smtClean="0"/>
              <a:t>O = (3, 4)</a:t>
            </a:r>
          </a:p>
          <a:p>
            <a:r>
              <a:rPr lang="en-US" dirty="0" smtClean="0"/>
              <a:t>What are F’s coordinates for the point (6, 6)?</a:t>
            </a:r>
          </a:p>
          <a:p>
            <a:endParaRPr lang="en-US" dirty="0" smtClean="0"/>
          </a:p>
          <a:p>
            <a:r>
              <a:rPr lang="en-US" dirty="0" smtClean="0"/>
              <a:t>Answer: (-2, 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03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are…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haven’t talked about how to get triangles into position.  </a:t>
            </a:r>
          </a:p>
          <a:p>
            <a:pPr lvl="1"/>
            <a:r>
              <a:rPr lang="en-US" dirty="0" smtClean="0"/>
              <a:t>Arbitrary camera positions through linear algebra</a:t>
            </a:r>
          </a:p>
          <a:p>
            <a:r>
              <a:rPr lang="en-US" dirty="0" smtClean="0"/>
              <a:t>We haven’t talked about shading</a:t>
            </a:r>
          </a:p>
          <a:p>
            <a:r>
              <a:rPr lang="en-US" dirty="0" smtClean="0"/>
              <a:t>On Thursday, we tackled this problem:</a:t>
            </a:r>
          </a:p>
          <a:p>
            <a:pPr lvl="1">
              <a:buNone/>
            </a:pPr>
            <a:r>
              <a:rPr lang="en-US" dirty="0" smtClean="0"/>
              <a:t>How to deposit triangle colors onto an image?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3639" y="4836491"/>
            <a:ext cx="473719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Still don’t know how to: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Vary colors (easy)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Deal with triangles that overlap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791275" y="5215278"/>
            <a:ext cx="1603184" cy="4773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61103" y="4812385"/>
            <a:ext cx="194226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Today’s lecture will go over the key operation to do #2.  Last week was #1.</a:t>
            </a:r>
          </a:p>
        </p:txBody>
      </p:sp>
    </p:spTree>
    <p:extLst>
      <p:ext uri="{BB962C8B-B14F-4D97-AF65-F5344CB8AC3E}">
        <p14:creationId xmlns:p14="http://schemas.microsoft.com/office/powerpoint/2010/main" val="76293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" y="121749"/>
            <a:ext cx="7858539" cy="990600"/>
          </a:xfrm>
        </p:spPr>
        <p:txBody>
          <a:bodyPr/>
          <a:lstStyle/>
          <a:p>
            <a:r>
              <a:rPr lang="en-US" dirty="0" smtClean="0"/>
              <a:t>Each box is a frame, and each arrow converts to the </a:t>
            </a:r>
            <a:r>
              <a:rPr lang="en-US" smtClean="0"/>
              <a:t>next frame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World space: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Triangles in native Cartesian coordinates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	Camera located anywhere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endParaRPr lang="en-US" sz="1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Camera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Camera located at origin, looking down -Z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</a:t>
              </a:r>
              <a:endParaRPr lang="en-US" sz="14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Image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All viewable objects within 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&lt;= +1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z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Screen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All viewable objects within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&lt;= +1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Device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All viewable objects within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&lt;=height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4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Models stored in “world space” frame</a:t>
            </a:r>
          </a:p>
          <a:p>
            <a:pPr lvl="1"/>
            <a:r>
              <a:rPr lang="en-US" dirty="0" smtClean="0"/>
              <a:t>Pick an origin, store all points relative to that origin</a:t>
            </a:r>
          </a:p>
          <a:p>
            <a:r>
              <a:rPr lang="en-US" dirty="0" smtClean="0"/>
              <a:t>We have been rasterizing in “device space” frame</a:t>
            </a:r>
          </a:p>
          <a:p>
            <a:r>
              <a:rPr lang="en-US" dirty="0" smtClean="0"/>
              <a:t>Our goal: transform from world space to device space</a:t>
            </a:r>
          </a:p>
          <a:p>
            <a:r>
              <a:rPr lang="en-US" dirty="0" smtClean="0"/>
              <a:t>We will do this using matrix multiplications</a:t>
            </a:r>
          </a:p>
          <a:p>
            <a:pPr lvl="1"/>
            <a:r>
              <a:rPr lang="en-US" dirty="0" smtClean="0"/>
              <a:t>Multiply point by matrix to convert coordinates from one frame into coordinates in another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wait! There’s more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And matrices also useful for more than frame-to-frame conversions.</a:t>
            </a:r>
          </a:p>
          <a:p>
            <a:endParaRPr lang="en-US" dirty="0"/>
          </a:p>
          <a:p>
            <a:r>
              <a:rPr lang="en-US" dirty="0" smtClean="0"/>
              <a:t>So let’s get comfy with </a:t>
            </a:r>
            <a:r>
              <a:rPr lang="en-US" dirty="0" smtClean="0"/>
              <a:t>matrices</a:t>
            </a:r>
            <a:r>
              <a:rPr lang="en-US" dirty="0"/>
              <a:t> </a:t>
            </a:r>
            <a:r>
              <a:rPr lang="en-US" dirty="0" smtClean="0"/>
              <a:t>(next time).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814" y="4025900"/>
            <a:ext cx="39370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5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STOP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8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26705"/>
            <a:ext cx="8153400" cy="4495800"/>
          </a:xfrm>
        </p:spPr>
        <p:txBody>
          <a:bodyPr/>
          <a:lstStyle/>
          <a:p>
            <a:r>
              <a:rPr lang="en-US" dirty="0" smtClean="0"/>
              <a:t>Defined: a rectangular array of numbers (usually) arranged in rows and columns</a:t>
            </a:r>
          </a:p>
          <a:p>
            <a:r>
              <a:rPr lang="en-US" dirty="0" smtClean="0"/>
              <a:t>Example</a:t>
            </a:r>
          </a:p>
          <a:p>
            <a:pPr lvl="1"/>
            <a:r>
              <a:rPr lang="en-US" dirty="0" smtClean="0"/>
              <a:t>2D matrix</a:t>
            </a:r>
          </a:p>
          <a:p>
            <a:pPr lvl="1"/>
            <a:r>
              <a:rPr lang="en-US" dirty="0" smtClean="0"/>
              <a:t>“two by three” (two rows, three columns)</a:t>
            </a:r>
          </a:p>
          <a:p>
            <a:pPr lvl="2"/>
            <a:r>
              <a:rPr lang="en-US" dirty="0" smtClean="0"/>
              <a:t>[3    4    8]</a:t>
            </a:r>
          </a:p>
          <a:p>
            <a:pPr lvl="2"/>
            <a:r>
              <a:rPr lang="en-US" dirty="0" smtClean="0"/>
              <a:t>[-1 9.2 12]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Matrix: </a:t>
            </a:r>
            <a:r>
              <a:rPr lang="en-US" dirty="0" err="1" smtClean="0"/>
              <a:t>wikipedia</a:t>
            </a:r>
            <a:r>
              <a:rPr lang="en-US" dirty="0" smtClean="0"/>
              <a:t>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870" y="1662320"/>
            <a:ext cx="6157843" cy="519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26705"/>
            <a:ext cx="8153400" cy="4495800"/>
          </a:xfrm>
        </p:spPr>
        <p:txBody>
          <a:bodyPr/>
          <a:lstStyle/>
          <a:p>
            <a:r>
              <a:rPr lang="en-US" dirty="0" smtClean="0"/>
              <a:t>What do you do with matrices?</a:t>
            </a:r>
          </a:p>
          <a:p>
            <a:r>
              <a:rPr lang="en-US" dirty="0" smtClean="0"/>
              <a:t>Lots of things</a:t>
            </a:r>
          </a:p>
          <a:p>
            <a:pPr lvl="1"/>
            <a:r>
              <a:rPr lang="en-US" dirty="0" smtClean="0"/>
              <a:t>Transpose, invert, add, subtract</a:t>
            </a:r>
          </a:p>
          <a:p>
            <a:r>
              <a:rPr lang="en-US" dirty="0" smtClean="0"/>
              <a:t>But most of all: multiply!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Multiplying two 2x2 matrices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139" y="2787897"/>
            <a:ext cx="700704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(e    f)          (a*</a:t>
            </a:r>
            <a:r>
              <a:rPr lang="en-US" sz="2800" dirty="0" err="1" smtClean="0">
                <a:solidFill>
                  <a:prstClr val="black"/>
                </a:solidFill>
              </a:rPr>
              <a:t>e+b</a:t>
            </a:r>
            <a:r>
              <a:rPr lang="en-US" sz="2800" dirty="0" smtClean="0">
                <a:solidFill>
                  <a:prstClr val="black"/>
                </a:solidFill>
              </a:rPr>
              <a:t>*g     a*</a:t>
            </a:r>
            <a:r>
              <a:rPr lang="en-US" sz="2800" dirty="0" err="1" smtClean="0">
                <a:solidFill>
                  <a:prstClr val="black"/>
                </a:solidFill>
              </a:rPr>
              <a:t>f+b</a:t>
            </a:r>
            <a:r>
              <a:rPr lang="en-US" sz="2800" dirty="0" smtClean="0">
                <a:solidFill>
                  <a:prstClr val="black"/>
                </a:solidFill>
              </a:rPr>
              <a:t>*h)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(c   d)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(g    h)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r>
              <a:rPr lang="en-US" sz="2800" baseline="300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(c*</a:t>
            </a:r>
            <a:r>
              <a:rPr lang="en-US" sz="2800" dirty="0" err="1" smtClean="0">
                <a:solidFill>
                  <a:prstClr val="black"/>
                </a:solidFill>
              </a:rPr>
              <a:t>e+d</a:t>
            </a:r>
            <a:r>
              <a:rPr lang="en-US" sz="2800" dirty="0" smtClean="0">
                <a:solidFill>
                  <a:prstClr val="black"/>
                </a:solidFill>
              </a:rPr>
              <a:t>*g      c*</a:t>
            </a:r>
            <a:r>
              <a:rPr lang="en-US" sz="2800" dirty="0" err="1" smtClean="0">
                <a:solidFill>
                  <a:prstClr val="black"/>
                </a:solidFill>
              </a:rPr>
              <a:t>f+d</a:t>
            </a:r>
            <a:r>
              <a:rPr lang="en-US" sz="2800" dirty="0" smtClean="0">
                <a:solidFill>
                  <a:prstClr val="black"/>
                </a:solidFill>
              </a:rPr>
              <a:t>*h)</a:t>
            </a:r>
          </a:p>
        </p:txBody>
      </p:sp>
    </p:spTree>
    <p:extLst>
      <p:ext uri="{BB962C8B-B14F-4D97-AF65-F5344CB8AC3E}">
        <p14:creationId xmlns:p14="http://schemas.microsoft.com/office/powerpoint/2010/main" val="5173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139" y="2787897"/>
            <a:ext cx="70070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(e    f)          (a*</a:t>
            </a:r>
            <a:r>
              <a:rPr lang="en-US" sz="2800" dirty="0" err="1" smtClean="0">
                <a:solidFill>
                  <a:prstClr val="black"/>
                </a:solidFill>
              </a:rPr>
              <a:t>e+b</a:t>
            </a:r>
            <a:r>
              <a:rPr lang="en-US" sz="2800" dirty="0" smtClean="0">
                <a:solidFill>
                  <a:prstClr val="black"/>
                </a:solidFill>
              </a:rPr>
              <a:t>*g     a*</a:t>
            </a:r>
            <a:r>
              <a:rPr lang="en-US" sz="2800" dirty="0" err="1" smtClean="0">
                <a:solidFill>
                  <a:prstClr val="black"/>
                </a:solidFill>
              </a:rPr>
              <a:t>f+b</a:t>
            </a:r>
            <a:r>
              <a:rPr lang="en-US" sz="2800" dirty="0" smtClean="0">
                <a:solidFill>
                  <a:prstClr val="black"/>
                </a:solidFill>
              </a:rPr>
              <a:t>*h)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(g    h)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835" y="4602815"/>
            <a:ext cx="66923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One usage for matrices: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Let (a, b) be the coordinates of a point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Then the 2x2 matrix can transform (</a:t>
            </a:r>
            <a:r>
              <a:rPr lang="en-US" sz="2800" dirty="0" err="1" smtClean="0">
                <a:solidFill>
                  <a:prstClr val="black"/>
                </a:solidFill>
              </a:rPr>
              <a:t>a,b</a:t>
            </a:r>
            <a:r>
              <a:rPr lang="en-US" sz="2800" dirty="0" smtClean="0">
                <a:solidFill>
                  <a:prstClr val="black"/>
                </a:solidFill>
              </a:rPr>
              <a:t>) to a  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new location </a:t>
            </a:r>
            <a:r>
              <a:rPr lang="mr-IN" sz="2800" dirty="0" smtClean="0">
                <a:solidFill>
                  <a:prstClr val="black"/>
                </a:solidFill>
              </a:rPr>
              <a:t>–</a:t>
            </a:r>
            <a:r>
              <a:rPr lang="en-US" sz="2800" dirty="0" smtClean="0">
                <a:solidFill>
                  <a:prstClr val="black"/>
                </a:solidFill>
              </a:rPr>
              <a:t> (a*</a:t>
            </a:r>
            <a:r>
              <a:rPr lang="en-US" sz="2800" dirty="0" err="1" smtClean="0">
                <a:solidFill>
                  <a:prstClr val="black"/>
                </a:solidFill>
              </a:rPr>
              <a:t>e+b</a:t>
            </a:r>
            <a:r>
              <a:rPr lang="en-US" sz="2800" dirty="0" smtClean="0">
                <a:solidFill>
                  <a:prstClr val="black"/>
                </a:solidFill>
              </a:rPr>
              <a:t>*g, a*</a:t>
            </a:r>
            <a:r>
              <a:rPr lang="en-US" sz="2800" dirty="0" err="1" smtClean="0">
                <a:solidFill>
                  <a:prstClr val="black"/>
                </a:solidFill>
              </a:rPr>
              <a:t>f+b</a:t>
            </a:r>
            <a:r>
              <a:rPr lang="en-US" sz="2800" dirty="0" smtClean="0">
                <a:solidFill>
                  <a:prstClr val="black"/>
                </a:solidFill>
              </a:rPr>
              <a:t>*h)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Multiplying two 2x2 matrices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Identity Matrix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139" y="2787897"/>
            <a:ext cx="48461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</a:t>
            </a:r>
            <a:r>
              <a:rPr lang="en-US" sz="2800" dirty="0">
                <a:solidFill>
                  <a:prstClr val="black"/>
                </a:solidFill>
              </a:rPr>
              <a:t>1</a:t>
            </a:r>
            <a:r>
              <a:rPr lang="en-US" sz="2800" dirty="0" smtClean="0">
                <a:solidFill>
                  <a:prstClr val="black"/>
                </a:solidFill>
              </a:rPr>
              <a:t>    </a:t>
            </a:r>
            <a:r>
              <a:rPr lang="en-US" sz="2800" dirty="0">
                <a:solidFill>
                  <a:prstClr val="black"/>
                </a:solidFill>
              </a:rPr>
              <a:t>0</a:t>
            </a:r>
            <a:r>
              <a:rPr lang="en-US" sz="2800" dirty="0" smtClean="0">
                <a:solidFill>
                  <a:prstClr val="black"/>
                </a:solidFill>
              </a:rPr>
              <a:t>)          (a    b)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(0    </a:t>
            </a:r>
            <a:r>
              <a:rPr lang="en-US" sz="2800" dirty="0">
                <a:solidFill>
                  <a:prstClr val="black"/>
                </a:solidFill>
              </a:rPr>
              <a:t>1</a:t>
            </a:r>
            <a:r>
              <a:rPr lang="en-US" sz="2800" dirty="0" smtClean="0">
                <a:solidFill>
                  <a:prstClr val="black"/>
                </a:solidFill>
              </a:rPr>
              <a:t>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field?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815" y="1429023"/>
            <a:ext cx="7567126" cy="488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7819" y="6283653"/>
            <a:ext cx="53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 field (2D): temperature over the United States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8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139" y="2787897"/>
            <a:ext cx="50449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(2    </a:t>
            </a:r>
            <a:r>
              <a:rPr lang="en-US" sz="2800" dirty="0">
                <a:solidFill>
                  <a:prstClr val="black"/>
                </a:solidFill>
              </a:rPr>
              <a:t>0</a:t>
            </a:r>
            <a:r>
              <a:rPr lang="en-US" sz="2800" dirty="0" smtClean="0">
                <a:solidFill>
                  <a:prstClr val="black"/>
                </a:solidFill>
              </a:rPr>
              <a:t>)          (2a    b)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(0    </a:t>
            </a:r>
            <a:r>
              <a:rPr lang="en-US" sz="2800" dirty="0">
                <a:solidFill>
                  <a:prstClr val="black"/>
                </a:solidFill>
              </a:rPr>
              <a:t>1</a:t>
            </a:r>
            <a:r>
              <a:rPr lang="en-US" sz="2800" dirty="0" smtClean="0">
                <a:solidFill>
                  <a:prstClr val="black"/>
                </a:solidFill>
              </a:rPr>
              <a:t>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29745" y="4207887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529745" y="2257165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529745" y="3393250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37480" y="302391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a,b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529745" y="3461115"/>
            <a:ext cx="1370981" cy="746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84041" y="3020276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(2a,b)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86180" y="4875008"/>
            <a:ext cx="5345019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Scale in X, not in Y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2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139" y="2787897"/>
            <a:ext cx="49856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</a:t>
            </a:r>
            <a:r>
              <a:rPr lang="en-US" sz="2800" dirty="0">
                <a:solidFill>
                  <a:prstClr val="black"/>
                </a:solidFill>
              </a:rPr>
              <a:t>s</a:t>
            </a:r>
            <a:r>
              <a:rPr lang="en-US" sz="2800" dirty="0" smtClean="0">
                <a:solidFill>
                  <a:prstClr val="black"/>
                </a:solidFill>
              </a:rPr>
              <a:t>    </a:t>
            </a:r>
            <a:r>
              <a:rPr lang="en-US" sz="2800" dirty="0">
                <a:solidFill>
                  <a:prstClr val="black"/>
                </a:solidFill>
              </a:rPr>
              <a:t>0</a:t>
            </a:r>
            <a:r>
              <a:rPr lang="en-US" sz="2800" dirty="0" smtClean="0">
                <a:solidFill>
                  <a:prstClr val="black"/>
                </a:solidFill>
              </a:rPr>
              <a:t>)          (</a:t>
            </a:r>
            <a:r>
              <a:rPr lang="en-US" sz="2800" dirty="0" err="1" smtClean="0">
                <a:solidFill>
                  <a:prstClr val="black"/>
                </a:solidFill>
              </a:rPr>
              <a:t>sa</a:t>
            </a:r>
            <a:r>
              <a:rPr lang="en-US" sz="2800" dirty="0" smtClean="0">
                <a:solidFill>
                  <a:prstClr val="black"/>
                </a:solidFill>
              </a:rPr>
              <a:t>    </a:t>
            </a:r>
            <a:r>
              <a:rPr lang="en-US" sz="2800" dirty="0" err="1" smtClean="0">
                <a:solidFill>
                  <a:prstClr val="black"/>
                </a:solidFill>
              </a:rPr>
              <a:t>tb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(0    t)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86180" y="4875008"/>
            <a:ext cx="5345019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Scale in both dimensions</a:t>
            </a:r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529745" y="4207887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529745" y="2257165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529745" y="3393250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37480" y="302391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a,b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529745" y="3829525"/>
            <a:ext cx="1293428" cy="3783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09625" y="3393250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prstClr val="black"/>
                </a:solidFill>
              </a:rPr>
              <a:t>(sa,t)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6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139" y="2787897"/>
            <a:ext cx="49872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(0   -1)          (b    -a)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(1    </a:t>
            </a:r>
            <a:r>
              <a:rPr lang="en-US" sz="2800" dirty="0">
                <a:solidFill>
                  <a:prstClr val="black"/>
                </a:solidFill>
              </a:rPr>
              <a:t>0</a:t>
            </a:r>
            <a:r>
              <a:rPr lang="en-US" sz="2800" dirty="0" smtClean="0">
                <a:solidFill>
                  <a:prstClr val="black"/>
                </a:solidFill>
              </a:rPr>
              <a:t>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771711" y="5153304"/>
            <a:ext cx="5345019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Rotate 90 degrees counter-clockwise</a:t>
            </a:r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529745" y="4207887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529745" y="2257165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529745" y="3393250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37480" y="302391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a,b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529746" y="4207887"/>
            <a:ext cx="718137" cy="6671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35132" y="4690342"/>
            <a:ext cx="68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(b,-</a:t>
            </a:r>
            <a:r>
              <a:rPr lang="en-US" dirty="0">
                <a:solidFill>
                  <a:prstClr val="black"/>
                </a:solidFill>
              </a:rPr>
              <a:t>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3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139" y="2787897"/>
            <a:ext cx="51443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(0     1)          (-b    a)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(-1    </a:t>
            </a:r>
            <a:r>
              <a:rPr lang="en-US" sz="2800" dirty="0">
                <a:solidFill>
                  <a:prstClr val="black"/>
                </a:solidFill>
              </a:rPr>
              <a:t>0</a:t>
            </a:r>
            <a:r>
              <a:rPr lang="en-US" sz="2800" dirty="0" smtClean="0">
                <a:solidFill>
                  <a:prstClr val="black"/>
                </a:solidFill>
              </a:rPr>
              <a:t>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771711" y="5153304"/>
            <a:ext cx="5345019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Rotate 90 degrees counter-clockwise</a:t>
            </a:r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715276" y="4486183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715276" y="2535461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715276" y="3671546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23011" y="330221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a,b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5866299" y="3836361"/>
            <a:ext cx="848977" cy="6498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46116" y="3467029"/>
            <a:ext cx="74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(-b, a)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7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3373" y="1891436"/>
            <a:ext cx="825738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(cos(Ω</a:t>
            </a:r>
            <a:r>
              <a:rPr lang="en-US" sz="2800" dirty="0">
                <a:solidFill>
                  <a:prstClr val="black"/>
                </a:solidFill>
              </a:rPr>
              <a:t>) </a:t>
            </a:r>
            <a:r>
              <a:rPr lang="en-US" sz="2800" dirty="0" smtClean="0">
                <a:solidFill>
                  <a:prstClr val="black"/>
                </a:solidFill>
              </a:rPr>
              <a:t> -sin(Ω))          </a:t>
            </a:r>
            <a:r>
              <a:rPr lang="en-US" sz="2800" dirty="0">
                <a:solidFill>
                  <a:prstClr val="black"/>
                </a:solidFill>
              </a:rPr>
              <a:t>(cos(Ω</a:t>
            </a:r>
            <a:r>
              <a:rPr lang="en-US" sz="2800" dirty="0" smtClean="0">
                <a:solidFill>
                  <a:prstClr val="black"/>
                </a:solidFill>
              </a:rPr>
              <a:t>)*a + sin(Ω)*b,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                                        -sin(Ω)*a +cos(Ω)*b)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(sin(Ω</a:t>
            </a:r>
            <a:r>
              <a:rPr lang="en-US" sz="2800" dirty="0">
                <a:solidFill>
                  <a:prstClr val="black"/>
                </a:solidFill>
              </a:rPr>
              <a:t>) </a:t>
            </a:r>
            <a:r>
              <a:rPr lang="en-US" sz="2800" dirty="0" smtClean="0">
                <a:solidFill>
                  <a:prstClr val="black"/>
                </a:solidFill>
              </a:rPr>
              <a:t>   cos(Ω))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19921" y="5524364"/>
            <a:ext cx="6431384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prstClr val="black"/>
                </a:solidFill>
              </a:rPr>
              <a:t>Rotate “Ω” degrees counter-clockwise</a:t>
            </a:r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463485" y="4857243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463485" y="2906521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463485" y="4042606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87904" y="3673274"/>
            <a:ext cx="63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x,y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031356" y="3935961"/>
            <a:ext cx="432130" cy="9212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833367" y="2906521"/>
            <a:ext cx="0" cy="66010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63417" y="3566629"/>
            <a:ext cx="80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(x’, y’)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3485" y="4059071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Ω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293098" y="4439632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4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Combining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How do we rotate by 90 degrees clockwise and then scale X by 2?</a:t>
            </a:r>
          </a:p>
          <a:p>
            <a:pPr lvl="1"/>
            <a:r>
              <a:rPr lang="en-US" dirty="0" smtClean="0"/>
              <a:t>Answer: multiply by matrix that multiplies by 90 degrees clockwise, then multiple by matrix that scales X by 2.</a:t>
            </a:r>
          </a:p>
          <a:p>
            <a:pPr lvl="1"/>
            <a:r>
              <a:rPr lang="en-US" dirty="0" smtClean="0"/>
              <a:t>But can we do this efficiently?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07628" y="5111115"/>
            <a:ext cx="364624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(0   -1)           (2    0)          (0     -1)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(1   0) 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baseline="30000" dirty="0" smtClean="0">
                <a:solidFill>
                  <a:prstClr val="black"/>
                </a:solidFill>
              </a:rPr>
              <a:t>X 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(0    1)   </a:t>
            </a:r>
            <a:r>
              <a:rPr lang="en-US" sz="4400" baseline="30000" dirty="0" smtClean="0">
                <a:solidFill>
                  <a:prstClr val="black"/>
                </a:solidFill>
              </a:rPr>
              <a:t>=</a:t>
            </a:r>
            <a:r>
              <a:rPr lang="en-US" baseline="300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(2      0)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Combining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How do we scale X by 2 and then rotate by 90 degrees clockwise?</a:t>
            </a:r>
          </a:p>
          <a:p>
            <a:pPr lvl="1"/>
            <a:r>
              <a:rPr lang="en-US" dirty="0" smtClean="0"/>
              <a:t>Answer: multiply by matrix that scales X by 2, then multiply by matrix that rotates 90 degrees clockwise.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6766" y="4049034"/>
            <a:ext cx="347402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(2   0)          (0   -1)          (0     -2)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(0   1) 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baseline="30000" dirty="0" smtClean="0">
                <a:solidFill>
                  <a:prstClr val="black"/>
                </a:solidFill>
              </a:rPr>
              <a:t>X 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(1    0)   </a:t>
            </a:r>
            <a:r>
              <a:rPr lang="en-US" sz="4400" baseline="30000" dirty="0" smtClean="0">
                <a:solidFill>
                  <a:prstClr val="black"/>
                </a:solidFill>
              </a:rPr>
              <a:t>=</a:t>
            </a:r>
            <a:r>
              <a:rPr lang="en-US" baseline="300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(1      0)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9712" y="5838526"/>
            <a:ext cx="1742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Rotate then scale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Order matters!!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4289" y="5513418"/>
            <a:ext cx="364624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(0   -1)           (2    0)          (0     -1)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(1   0) 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baseline="30000" dirty="0" smtClean="0">
                <a:solidFill>
                  <a:prstClr val="black"/>
                </a:solidFill>
              </a:rPr>
              <a:t>X 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(0    1)   </a:t>
            </a:r>
            <a:r>
              <a:rPr lang="en-US" sz="4400" baseline="30000" dirty="0" smtClean="0">
                <a:solidFill>
                  <a:prstClr val="black"/>
                </a:solidFill>
              </a:rPr>
              <a:t>=</a:t>
            </a:r>
            <a:r>
              <a:rPr lang="en-US" baseline="300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(2      0)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5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Translation is harder: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2455" y="2655375"/>
            <a:ext cx="266369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(a)           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)          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a+c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b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aseline="30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+ 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)   </a:t>
            </a:r>
            <a:r>
              <a:rPr lang="en-US" sz="4400" baseline="30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=</a:t>
            </a:r>
            <a:r>
              <a:rPr lang="en-US" baseline="30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b+d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7380" y="4423370"/>
            <a:ext cx="5354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But this doesn’t fit our nice matrix multiply model…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What to do??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8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Homogeneous Coordinates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35444" y="2836798"/>
            <a:ext cx="532843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    (1   0    0)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(x    y     1)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X  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(0   1    0)   </a:t>
            </a:r>
            <a:r>
              <a:rPr lang="en-US" sz="4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=</a:t>
            </a:r>
            <a:r>
              <a:rPr lang="en-US" baseline="30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(x       y      1)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    (0   0    1) 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1264" y="4956150"/>
            <a:ext cx="3507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Add an extra dimension.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A math trick … don’t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overthink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it.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7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Homogeneous Coordinates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0910" y="4675769"/>
            <a:ext cx="3468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Translation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We can now fit translation into 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our matrix multiplication system.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5444" y="2836798"/>
            <a:ext cx="582910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    (1    0    0)            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(x    y     1)   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X  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(0    1    0)   </a:t>
            </a:r>
            <a:r>
              <a:rPr lang="en-US" sz="4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=</a:t>
            </a:r>
            <a:r>
              <a:rPr lang="en-US" baseline="30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x+dx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y+dy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1)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    (dx 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dy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1) 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08007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Linear Interpolation for Scalar Field 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92989"/>
            <a:ext cx="7422187" cy="194262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General equation to interpolate:</a:t>
            </a:r>
          </a:p>
          <a:p>
            <a:pPr lvl="1"/>
            <a:r>
              <a:rPr lang="en-US" dirty="0" smtClean="0"/>
              <a:t>F(X) = F(A) + </a:t>
            </a:r>
            <a:r>
              <a:rPr lang="en-US" dirty="0"/>
              <a:t>t</a:t>
            </a:r>
            <a:r>
              <a:rPr lang="en-US" dirty="0" smtClean="0"/>
              <a:t>*(F(B)-F(A))</a:t>
            </a:r>
          </a:p>
          <a:p>
            <a:r>
              <a:rPr lang="en-US" dirty="0" smtClean="0"/>
              <a:t>t is proportion of X between A and B</a:t>
            </a:r>
          </a:p>
          <a:p>
            <a:pPr lvl="1"/>
            <a:r>
              <a:rPr lang="en-US" dirty="0" smtClean="0"/>
              <a:t>t = (X-A)/(B-A)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462231" y="5803338"/>
            <a:ext cx="6230487" cy="2645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 flipH="1" flipV="1">
            <a:off x="1347864" y="4643877"/>
            <a:ext cx="2318860" cy="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08837" y="5710727"/>
            <a:ext cx="4221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6405767" y="5455576"/>
            <a:ext cx="726991" cy="8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75211" y="5744059"/>
            <a:ext cx="4221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370449" y="4519525"/>
            <a:ext cx="8453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F(B)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471925" y="5691138"/>
            <a:ext cx="397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396164" y="3819114"/>
            <a:ext cx="8350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F(X)</a:t>
            </a:r>
            <a:endParaRPr lang="en-US" sz="3200" dirty="0"/>
          </a:p>
        </p:txBody>
      </p:sp>
      <p:cxnSp>
        <p:nvCxnSpPr>
          <p:cNvPr id="12" name="Straight Connector 11"/>
          <p:cNvCxnSpPr>
            <a:endCxn id="9" idx="2"/>
          </p:cNvCxnSpPr>
          <p:nvPr/>
        </p:nvCxnSpPr>
        <p:spPr>
          <a:xfrm>
            <a:off x="2482902" y="3460056"/>
            <a:ext cx="4310199" cy="16442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04717" y="3444047"/>
            <a:ext cx="8595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F(A)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250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53126" cy="990600"/>
          </a:xfrm>
        </p:spPr>
        <p:txBody>
          <a:bodyPr/>
          <a:lstStyle/>
          <a:p>
            <a:r>
              <a:rPr lang="en-US" dirty="0" smtClean="0"/>
              <a:t>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Two really important operations:</a:t>
            </a:r>
          </a:p>
          <a:p>
            <a:pPr lvl="1"/>
            <a:r>
              <a:rPr lang="en-US" dirty="0" smtClean="0"/>
              <a:t>Transform from one frame to another</a:t>
            </a:r>
          </a:p>
          <a:p>
            <a:pPr lvl="1"/>
            <a:r>
              <a:rPr lang="en-US" dirty="0" smtClean="0"/>
              <a:t>Transform geometry (rotate, translate,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 smtClean="0"/>
              <a:t>Both can be done with matrix operations</a:t>
            </a:r>
          </a:p>
          <a:p>
            <a:r>
              <a:rPr lang="en-US" dirty="0" smtClean="0"/>
              <a:t>In both cases, need homogeneous coordinates</a:t>
            </a:r>
          </a:p>
          <a:p>
            <a:endParaRPr lang="en-US" dirty="0"/>
          </a:p>
          <a:p>
            <a:r>
              <a:rPr lang="en-US" dirty="0" smtClean="0"/>
              <a:t>Much of graphics is accomplished via 4x4 matrices</a:t>
            </a:r>
          </a:p>
          <a:p>
            <a:pPr lvl="1"/>
            <a:r>
              <a:rPr lang="en-US" dirty="0" smtClean="0"/>
              <a:t>And: you can compose the matrices and do bunches of things at once (EFFICIENCY) </a:t>
            </a:r>
          </a:p>
        </p:txBody>
      </p:sp>
    </p:spTree>
    <p:extLst>
      <p:ext uri="{BB962C8B-B14F-4D97-AF65-F5344CB8AC3E}">
        <p14:creationId xmlns:p14="http://schemas.microsoft.com/office/powerpoint/2010/main" val="446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89649"/>
            <a:ext cx="2885926" cy="6450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787" y="1850335"/>
            <a:ext cx="224790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687" y="4113242"/>
            <a:ext cx="2425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39874" cy="990600"/>
          </a:xfrm>
        </p:spPr>
        <p:txBody>
          <a:bodyPr/>
          <a:lstStyle/>
          <a:p>
            <a:r>
              <a:rPr lang="en-US" dirty="0" smtClean="0"/>
              <a:t>3dfx Voodoo </a:t>
            </a:r>
            <a:br>
              <a:rPr lang="en-US" dirty="0" smtClean="0"/>
            </a:br>
            <a:r>
              <a:rPr lang="en-US" dirty="0" smtClean="0"/>
              <a:t>(source: </a:t>
            </a:r>
            <a:r>
              <a:rPr lang="en-US" dirty="0" err="1" smtClean="0"/>
              <a:t>wikipedia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54" y="1753130"/>
            <a:ext cx="6297168" cy="45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GPUs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Special hardware to do 4x4 matrix operations</a:t>
            </a:r>
          </a:p>
          <a:p>
            <a:r>
              <a:rPr lang="en-US" dirty="0" smtClean="0"/>
              <a:t>A lot of them (in parallel)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8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GPUs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Many, many, many cores</a:t>
            </a:r>
          </a:p>
          <a:p>
            <a:r>
              <a:rPr lang="en-US" dirty="0" smtClean="0"/>
              <a:t>Each code less powerful than typical CPU 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52380" y="1407089"/>
            <a:ext cx="4357991" cy="255268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World Space is the space defined by the user’s coordinate </a:t>
            </a:r>
            <a:r>
              <a:rPr lang="en-US" dirty="0" smtClean="0"/>
              <a:t>system.</a:t>
            </a:r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space contains the portion of the scene </a:t>
            </a:r>
            <a:r>
              <a:rPr lang="en-US" dirty="0" smtClean="0"/>
              <a:t>that is </a:t>
            </a:r>
            <a:r>
              <a:rPr lang="en-US" dirty="0"/>
              <a:t>transformed into image space by the </a:t>
            </a:r>
            <a:r>
              <a:rPr lang="en-US" u="sng" dirty="0"/>
              <a:t>camera transform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Many of the spaces have “bounds”, meaning limits on where the space is valid</a:t>
            </a:r>
          </a:p>
          <a:p>
            <a:r>
              <a:rPr lang="en-US" dirty="0" smtClean="0"/>
              <a:t>With world space 2 options:</a:t>
            </a:r>
          </a:p>
          <a:p>
            <a:pPr lvl="1"/>
            <a:r>
              <a:rPr lang="en-US" dirty="0" smtClean="0"/>
              <a:t>No bounds</a:t>
            </a:r>
          </a:p>
          <a:p>
            <a:pPr lvl="1"/>
            <a:r>
              <a:rPr lang="en-US" dirty="0" smtClean="0"/>
              <a:t>User specifies </a:t>
            </a:r>
            <a:r>
              <a:rPr lang="en-US" dirty="0"/>
              <a:t>the </a:t>
            </a:r>
            <a:r>
              <a:rPr lang="en-US" dirty="0" smtClean="0"/>
              <a:t>bound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4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500596" y="2329668"/>
            <a:ext cx="2037144" cy="101576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9954" y="1679754"/>
            <a:ext cx="36052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Camera Transform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494737" y="1419540"/>
            <a:ext cx="4357991" cy="255268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5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68167" cy="990600"/>
          </a:xfrm>
        </p:spPr>
        <p:txBody>
          <a:bodyPr/>
          <a:lstStyle/>
          <a:p>
            <a:r>
              <a:rPr lang="en-US" dirty="0" smtClean="0"/>
              <a:t>How do we specify a camera?</a:t>
            </a:r>
            <a:endParaRPr lang="en-US" dirty="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116" y="1822656"/>
            <a:ext cx="51562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Picture 3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096" y="4407979"/>
            <a:ext cx="3312038" cy="2149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6312" y="1822656"/>
            <a:ext cx="3527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The “viewing pyramid” or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“view frustum”.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Frustum: In geometry, a frustum (plural: frusta or frustums) is the portion of a solid (normally a cone or pyramid) that lies between two parallel planes cutting it.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8375</TotalTime>
  <Words>4371</Words>
  <Application>Microsoft Macintosh PowerPoint</Application>
  <PresentationFormat>On-screen Show (4:3)</PresentationFormat>
  <Paragraphs>956</Paragraphs>
  <Slides>113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113</vt:i4>
      </vt:variant>
    </vt:vector>
  </HeadingPairs>
  <TitlesOfParts>
    <vt:vector size="124" baseType="lpstr">
      <vt:lpstr>Calibri</vt:lpstr>
      <vt:lpstr>Mangal</vt:lpstr>
      <vt:lpstr>ＭＳ Ｐゴシック</vt:lpstr>
      <vt:lpstr>Tw Cen MT</vt:lpstr>
      <vt:lpstr>Wingdings</vt:lpstr>
      <vt:lpstr>Wingdings 2</vt:lpstr>
      <vt:lpstr>Arial</vt:lpstr>
      <vt:lpstr>Office Theme</vt:lpstr>
      <vt:lpstr>Median</vt:lpstr>
      <vt:lpstr>1_Median</vt:lpstr>
      <vt:lpstr>2_Median</vt:lpstr>
      <vt:lpstr>PowerPoint Presentation</vt:lpstr>
      <vt:lpstr>Class Thursday – Quiz #2</vt:lpstr>
      <vt:lpstr>Midway Experience</vt:lpstr>
      <vt:lpstr>Question</vt:lpstr>
      <vt:lpstr>Week 3 Office Hours</vt:lpstr>
      <vt:lpstr>Feeling a little tired...</vt:lpstr>
      <vt:lpstr>Where we are…</vt:lpstr>
      <vt:lpstr>What is a field?</vt:lpstr>
      <vt:lpstr>Linear Interpolation for Scalar Field F</vt:lpstr>
      <vt:lpstr>Consider a single scalar field defined on a triangle.</vt:lpstr>
      <vt:lpstr>Consider a single scalar field defined on a triangle.</vt:lpstr>
      <vt:lpstr>What is F(V4)?</vt:lpstr>
      <vt:lpstr>What is F(V4)?</vt:lpstr>
      <vt:lpstr>PowerPoint Presentation</vt:lpstr>
      <vt:lpstr>Online Lecture B</vt:lpstr>
      <vt:lpstr>New Vocab Term: a “Fragment”</vt:lpstr>
      <vt:lpstr>Now We Understand Interpolation Let’s Use It For Two New Ideas: Color Interpolation  &amp; Z-buffer Interpolation</vt:lpstr>
      <vt:lpstr>How To Resolve When Triangles Overlap: The Z-Buffer</vt:lpstr>
      <vt:lpstr>Imagine you have a cube where each face has its own color….</vt:lpstr>
      <vt:lpstr>Imagine you have a cube where each face has its own color….</vt:lpstr>
      <vt:lpstr>Consider a scene  from the right side</vt:lpstr>
      <vt:lpstr>Consider the scene  from the top side</vt:lpstr>
      <vt:lpstr>What do we render?</vt:lpstr>
      <vt:lpstr>What do we render?</vt:lpstr>
      <vt:lpstr>New field associated with each triangle: depth</vt:lpstr>
      <vt:lpstr>What do we render?</vt:lpstr>
      <vt:lpstr>Using depth when rendering</vt:lpstr>
      <vt:lpstr>Consider 4 triangles with constant Z values</vt:lpstr>
      <vt:lpstr>Consider 4 triangles with constant Z values</vt:lpstr>
      <vt:lpstr>Idea #1</vt:lpstr>
      <vt:lpstr>Idea #2</vt:lpstr>
      <vt:lpstr>But there is a problem…</vt:lpstr>
      <vt:lpstr>The Z-Buffer Algorithm</vt:lpstr>
      <vt:lpstr>The Z-Buffer Algorithm:  Data Structure</vt:lpstr>
      <vt:lpstr>The Z-Buffer Algorithm: Initialization</vt:lpstr>
      <vt:lpstr>Scanline algorithm for one triangle</vt:lpstr>
      <vt:lpstr>Scanline algorithm w/ Z-Buffer</vt:lpstr>
      <vt:lpstr>The Z-Buffer Algorithm: Example</vt:lpstr>
      <vt:lpstr>Interpolation and Triangles</vt:lpstr>
      <vt:lpstr>Project #1D (5%),  Due Weds April 21</vt:lpstr>
      <vt:lpstr>Color is now floating-point</vt:lpstr>
      <vt:lpstr>Changes to data structures</vt:lpstr>
      <vt:lpstr>Cameras and Matrices</vt:lpstr>
      <vt:lpstr>Our goal</vt:lpstr>
      <vt:lpstr>MATH!</vt:lpstr>
      <vt:lpstr>Space</vt:lpstr>
      <vt:lpstr>Here is a space ‘S’: the points in the blue shape</vt:lpstr>
      <vt:lpstr>We can pick an arbitrary point in S and call it our “origin.”</vt:lpstr>
      <vt:lpstr>Consider two directions, D1 and D2.   </vt:lpstr>
      <vt:lpstr>Imagine you live at “O” and you want to get to “X.”  Can you do it?</vt:lpstr>
      <vt:lpstr>Imagine you live at “O” and you want to get to “X.”  Can you do it?</vt:lpstr>
      <vt:lpstr>Imagine you live at “O” and you want to get to “X.”  Can you do it?</vt:lpstr>
      <vt:lpstr>Imagine you live at “O” and you want to get to “X.”  Can you do it?</vt:lpstr>
      <vt:lpstr>Imagine you live at “O” and you want to get to “X2.”  Can you do it?</vt:lpstr>
      <vt:lpstr>Imagine you live at “O” and you want to get to “X2.”  Can you do it?</vt:lpstr>
      <vt:lpstr>Imagine you live at “O” and you want to get to “X3.”  Can you do it?</vt:lpstr>
      <vt:lpstr>Imagine you live at “O” and you want to get to “X4.”  Can you do it?</vt:lpstr>
      <vt:lpstr>Imagine you live at “O” and you want to get to “X4.”  Can you do it?</vt:lpstr>
      <vt:lpstr>Conventions!</vt:lpstr>
      <vt:lpstr>Where is (-3, 2)?</vt:lpstr>
      <vt:lpstr>A basis</vt:lpstr>
      <vt:lpstr>Why unique?</vt:lpstr>
      <vt:lpstr>What does it mean to form a basis?</vt:lpstr>
      <vt:lpstr>A basis</vt:lpstr>
      <vt:lpstr>Most common basis</vt:lpstr>
      <vt:lpstr>But we could have other bases</vt:lpstr>
      <vt:lpstr>Last vocab term for a few slides: frame</vt:lpstr>
      <vt:lpstr>Example of Frames</vt:lpstr>
      <vt:lpstr>Example of Frames</vt:lpstr>
      <vt:lpstr>Each box is a frame, and each arrow converts to the next frame</vt:lpstr>
      <vt:lpstr>Context</vt:lpstr>
      <vt:lpstr>But wait! There’s more…</vt:lpstr>
      <vt:lpstr>STOP HERE</vt:lpstr>
      <vt:lpstr>Matrix</vt:lpstr>
      <vt:lpstr>Matrix: wikipedia picture</vt:lpstr>
      <vt:lpstr>Matrix</vt:lpstr>
      <vt:lpstr>Multiplying two 2x2 matrices</vt:lpstr>
      <vt:lpstr>Multiplying two 2x2 matrices</vt:lpstr>
      <vt:lpstr>Identity Matrix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Combining transformations</vt:lpstr>
      <vt:lpstr>Combining transformations</vt:lpstr>
      <vt:lpstr>Translations</vt:lpstr>
      <vt:lpstr>Homogeneous Coordinates</vt:lpstr>
      <vt:lpstr>Homogeneous Coordinates</vt:lpstr>
      <vt:lpstr>Graphics</vt:lpstr>
      <vt:lpstr>PowerPoint Presentation</vt:lpstr>
      <vt:lpstr>3dfx Voodoo  (source: wikipedia)</vt:lpstr>
      <vt:lpstr>Early GPUs</vt:lpstr>
      <vt:lpstr>GPUs now</vt:lpstr>
      <vt:lpstr>Our goal</vt:lpstr>
      <vt:lpstr>World Space</vt:lpstr>
      <vt:lpstr>Our goal</vt:lpstr>
      <vt:lpstr>Our goal</vt:lpstr>
      <vt:lpstr>How do we specify a camera?</vt:lpstr>
      <vt:lpstr>Our goal</vt:lpstr>
      <vt:lpstr>Our goal</vt:lpstr>
      <vt:lpstr>Image Space</vt:lpstr>
      <vt:lpstr>Image Space Diagram</vt:lpstr>
      <vt:lpstr>Our goal</vt:lpstr>
      <vt:lpstr>Screen Space</vt:lpstr>
      <vt:lpstr>Screen Space Diagram</vt:lpstr>
      <vt:lpstr>Our goal</vt:lpstr>
      <vt:lpstr>Device Space</vt:lpstr>
      <vt:lpstr>Device Space Example</vt:lpstr>
      <vt:lpstr>Device Space With Depth Information</vt:lpstr>
      <vt:lpstr>Easiest Transform</vt:lpstr>
      <vt:lpstr>Image Space to Device Space</vt:lpstr>
      <vt:lpstr>Coming Up on YouTube Lecture</vt:lpstr>
    </vt:vector>
  </TitlesOfParts>
  <Manager/>
  <Company>University of Oregon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Colin Miller</dc:creator>
  <cp:keywords/>
  <dc:description/>
  <cp:lastModifiedBy>Hank Chidls</cp:lastModifiedBy>
  <cp:revision>120</cp:revision>
  <cp:lastPrinted>2021-04-06T15:07:07Z</cp:lastPrinted>
  <dcterms:created xsi:type="dcterms:W3CDTF">2013-10-02T16:37:11Z</dcterms:created>
  <dcterms:modified xsi:type="dcterms:W3CDTF">2021-04-13T14:49:06Z</dcterms:modified>
  <cp:category/>
</cp:coreProperties>
</file>