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67"/>
  </p:notesMasterIdLst>
  <p:sldIdLst>
    <p:sldId id="384" r:id="rId2"/>
    <p:sldId id="511" r:id="rId3"/>
    <p:sldId id="584" r:id="rId4"/>
    <p:sldId id="563" r:id="rId5"/>
    <p:sldId id="583" r:id="rId6"/>
    <p:sldId id="561" r:id="rId7"/>
    <p:sldId id="512" r:id="rId8"/>
    <p:sldId id="484" r:id="rId9"/>
    <p:sldId id="513" r:id="rId10"/>
    <p:sldId id="514" r:id="rId11"/>
    <p:sldId id="564" r:id="rId12"/>
    <p:sldId id="565" r:id="rId13"/>
    <p:sldId id="462" r:id="rId14"/>
    <p:sldId id="518" r:id="rId15"/>
    <p:sldId id="520" r:id="rId16"/>
    <p:sldId id="519" r:id="rId17"/>
    <p:sldId id="487" r:id="rId18"/>
    <p:sldId id="488" r:id="rId19"/>
    <p:sldId id="489" r:id="rId20"/>
    <p:sldId id="490" r:id="rId21"/>
    <p:sldId id="491" r:id="rId22"/>
    <p:sldId id="492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04" r:id="rId35"/>
    <p:sldId id="521" r:id="rId36"/>
    <p:sldId id="526" r:id="rId37"/>
    <p:sldId id="527" r:id="rId38"/>
    <p:sldId id="528" r:id="rId39"/>
    <p:sldId id="579" r:id="rId40"/>
    <p:sldId id="58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551" r:id="rId62"/>
    <p:sldId id="581" r:id="rId63"/>
    <p:sldId id="582" r:id="rId64"/>
    <p:sldId id="554" r:id="rId65"/>
    <p:sldId id="556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99" autoAdjust="0"/>
  </p:normalViewPr>
  <p:slideViewPr>
    <p:cSldViewPr snapToGrid="0">
      <p:cViewPr varScale="1">
        <p:scale>
          <a:sx n="145" d="100"/>
          <a:sy n="145" d="100"/>
        </p:scale>
        <p:origin x="176" y="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903132" y="6443132"/>
            <a:ext cx="5240867" cy="414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498428" y="6365557"/>
            <a:ext cx="2007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April 6, 2021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14425"/>
            <a:ext cx="41497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322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3677"/>
          <a:stretch>
            <a:fillRect/>
          </a:stretch>
        </p:blipFill>
        <p:spPr bwMode="auto">
          <a:xfrm>
            <a:off x="388938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 descr="hero_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942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entropy0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43225"/>
            <a:ext cx="1830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4"/>
          <p:cNvGrpSpPr>
            <a:grpSpLocks/>
          </p:cNvGrpSpPr>
          <p:nvPr/>
        </p:nvGrpSpPr>
        <p:grpSpPr bwMode="auto">
          <a:xfrm>
            <a:off x="5256213" y="4584700"/>
            <a:ext cx="2768600" cy="1389063"/>
            <a:chOff x="1359236" y="1990051"/>
            <a:chExt cx="2768974" cy="1906669"/>
          </a:xfrm>
        </p:grpSpPr>
        <p:pic>
          <p:nvPicPr>
            <p:cNvPr id="15372" name="Picture 17" descr="Picture 16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38" y="1990051"/>
              <a:ext cx="2768972" cy="19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59236" y="3347600"/>
              <a:ext cx="1003436" cy="54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9641" y="1990051"/>
              <a:ext cx="598569" cy="302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8189" y="3698426"/>
              <a:ext cx="582692" cy="1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3619" y="3373748"/>
              <a:ext cx="46043" cy="50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17475" y="-58704"/>
            <a:ext cx="902652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CIS 441/541: Intro to Computer Graphics</a:t>
            </a:r>
            <a:b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3: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Interpolation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Later, we will figure out how to:</a:t>
            </a:r>
          </a:p>
          <a:p>
            <a:pPr lvl="1"/>
            <a:r>
              <a:rPr lang="en-US" dirty="0" smtClean="0"/>
              <a:t>Define a camera position</a:t>
            </a:r>
          </a:p>
          <a:p>
            <a:pPr lvl="1"/>
            <a:r>
              <a:rPr lang="en-US" dirty="0" smtClean="0"/>
              <a:t>Transform triangle vertices from world space to screen space</a:t>
            </a:r>
          </a:p>
          <a:p>
            <a:pPr lvl="1"/>
            <a:r>
              <a:rPr lang="en-US" dirty="0" smtClean="0"/>
              <a:t>Currently: assuming the transform has happened, and operating on triangle vertices already in screen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5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These are REPEAT slides I traditionally have repeated </a:t>
            </a:r>
            <a:r>
              <a:rPr lang="en-US" smtClean="0"/>
              <a:t>this lecture (although quickly)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29" y="1529142"/>
            <a:ext cx="6548542" cy="5328858"/>
          </a:xfrm>
        </p:spPr>
      </p:pic>
    </p:spTree>
    <p:extLst>
      <p:ext uri="{BB962C8B-B14F-4D97-AF65-F5344CB8AC3E}">
        <p14:creationId xmlns:p14="http://schemas.microsoft.com/office/powerpoint/2010/main" val="18719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3" y="274638"/>
            <a:ext cx="88758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#</a:t>
            </a:r>
            <a:r>
              <a:rPr lang="en-US" dirty="0" smtClean="0"/>
              <a:t>1B (due tomorrow</a:t>
            </a:r>
            <a:r>
              <a:rPr lang="en-US" smtClean="0"/>
              <a:t>): 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50015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apply the scanline algorithm to “going right” triangles and output an image</a:t>
            </a:r>
          </a:p>
          <a:p>
            <a:r>
              <a:rPr lang="en-US" dirty="0" smtClean="0"/>
              <a:t>File “project1B.cxx” has triangles defined in it</a:t>
            </a:r>
          </a:p>
          <a:p>
            <a:r>
              <a:rPr lang="en-US" dirty="0" smtClean="0"/>
              <a:t>Due: Weds April 7</a:t>
            </a:r>
          </a:p>
          <a:p>
            <a:r>
              <a:rPr lang="en-US" dirty="0" smtClean="0"/>
              <a:t>% of grade: 3%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65" y="1600200"/>
            <a:ext cx="3485535" cy="34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description of the </a:t>
            </a:r>
            <a:r>
              <a:rPr lang="en-US" dirty="0" err="1" smtClean="0"/>
              <a:t>scanline</a:t>
            </a:r>
            <a:r>
              <a:rPr lang="en-US" dirty="0" smtClean="0"/>
              <a:t> algorithm in the preceding slides is general.</a:t>
            </a:r>
          </a:p>
          <a:p>
            <a:r>
              <a:rPr lang="en-US" dirty="0" smtClean="0"/>
              <a:t>But the implementation for these three triangles vary:</a:t>
            </a:r>
            <a:endParaRPr lang="en-US" dirty="0"/>
          </a:p>
        </p:txBody>
      </p:sp>
      <p:sp>
        <p:nvSpPr>
          <p:cNvPr id="13" name="Isosceles Triangle 3"/>
          <p:cNvSpPr/>
          <p:nvPr/>
        </p:nvSpPr>
        <p:spPr>
          <a:xfrm rot="5400000">
            <a:off x="1557428" y="3753003"/>
            <a:ext cx="1443669" cy="151664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4"/>
          <p:cNvSpPr/>
          <p:nvPr/>
        </p:nvSpPr>
        <p:spPr>
          <a:xfrm rot="5400000" flipV="1">
            <a:off x="3800597" y="3835242"/>
            <a:ext cx="1032498" cy="1699368"/>
          </a:xfrm>
          <a:prstGeom prst="triangle">
            <a:avLst>
              <a:gd name="adj" fmla="val 49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115664" y="3359666"/>
            <a:ext cx="1914903" cy="3024144"/>
          </a:xfrm>
          <a:custGeom>
            <a:avLst/>
            <a:gdLst>
              <a:gd name="connsiteX0" fmla="*/ 347212 w 1480218"/>
              <a:gd name="connsiteY0" fmla="*/ 0 h 3024144"/>
              <a:gd name="connsiteX1" fmla="*/ 1480218 w 1480218"/>
              <a:gd name="connsiteY1" fmla="*/ 1516640 h 3024144"/>
              <a:gd name="connsiteX2" fmla="*/ 0 w 1480218"/>
              <a:gd name="connsiteY2" fmla="*/ 3024144 h 3024144"/>
              <a:gd name="connsiteX3" fmla="*/ 347212 w 1480218"/>
              <a:gd name="connsiteY3" fmla="*/ 0 h 30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218" h="3024144">
                <a:moveTo>
                  <a:pt x="347212" y="0"/>
                </a:moveTo>
                <a:lnTo>
                  <a:pt x="1480218" y="1516640"/>
                </a:lnTo>
                <a:lnTo>
                  <a:pt x="0" y="3024144"/>
                </a:lnTo>
                <a:lnTo>
                  <a:pt x="34721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6538453" y="3172856"/>
            <a:ext cx="88489" cy="2953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#1B: implement the scanline algorithm for “going </a:t>
            </a:r>
            <a:r>
              <a:rPr lang="en-US" dirty="0" smtClean="0"/>
              <a:t>right” </a:t>
            </a:r>
            <a:r>
              <a:rPr lang="en-US" dirty="0" smtClean="0"/>
              <a:t>triangles</a:t>
            </a:r>
          </a:p>
          <a:p>
            <a:r>
              <a:rPr lang="en-US" dirty="0" smtClean="0"/>
              <a:t>Project #1C: arbitrary triangles</a:t>
            </a:r>
          </a:p>
        </p:txBody>
      </p:sp>
      <p:sp>
        <p:nvSpPr>
          <p:cNvPr id="8" name="Isosceles Triangle 3"/>
          <p:cNvSpPr/>
          <p:nvPr/>
        </p:nvSpPr>
        <p:spPr>
          <a:xfrm rot="5400000">
            <a:off x="1557428" y="3753003"/>
            <a:ext cx="1443669" cy="151664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4"/>
          <p:cNvSpPr/>
          <p:nvPr/>
        </p:nvSpPr>
        <p:spPr>
          <a:xfrm rot="5400000" flipV="1">
            <a:off x="3800597" y="3835242"/>
            <a:ext cx="1032498" cy="1699368"/>
          </a:xfrm>
          <a:prstGeom prst="triangle">
            <a:avLst>
              <a:gd name="adj" fmla="val 49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15664" y="3359666"/>
            <a:ext cx="1914903" cy="3024144"/>
          </a:xfrm>
          <a:custGeom>
            <a:avLst/>
            <a:gdLst>
              <a:gd name="connsiteX0" fmla="*/ 347212 w 1480218"/>
              <a:gd name="connsiteY0" fmla="*/ 0 h 3024144"/>
              <a:gd name="connsiteX1" fmla="*/ 1480218 w 1480218"/>
              <a:gd name="connsiteY1" fmla="*/ 1516640 h 3024144"/>
              <a:gd name="connsiteX2" fmla="*/ 0 w 1480218"/>
              <a:gd name="connsiteY2" fmla="*/ 3024144 h 3024144"/>
              <a:gd name="connsiteX3" fmla="*/ 347212 w 1480218"/>
              <a:gd name="connsiteY3" fmla="*/ 0 h 30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218" h="3024144">
                <a:moveTo>
                  <a:pt x="347212" y="0"/>
                </a:moveTo>
                <a:lnTo>
                  <a:pt x="1480218" y="1516640"/>
                </a:lnTo>
                <a:lnTo>
                  <a:pt x="0" y="3024144"/>
                </a:lnTo>
                <a:lnTo>
                  <a:pt x="34721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538453" y="3172856"/>
            <a:ext cx="88489" cy="2953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Function: </a:t>
            </a:r>
            <a:r>
              <a:rPr lang="en-US" dirty="0" err="1" smtClean="0"/>
              <a:t>RasterizeGoingRightTriangle</a:t>
            </a:r>
            <a:endParaRPr lang="en-US" dirty="0" smtClean="0"/>
          </a:p>
          <a:p>
            <a:pPr lvl="1"/>
            <a:r>
              <a:rPr lang="en-US" dirty="0" smtClean="0"/>
              <a:t>(You have this from 1B)</a:t>
            </a:r>
          </a:p>
          <a:p>
            <a:r>
              <a:rPr lang="en-US" dirty="0" smtClean="0"/>
              <a:t>Function: </a:t>
            </a:r>
            <a:r>
              <a:rPr lang="en-US" dirty="0" err="1" smtClean="0"/>
              <a:t>RasterizeGoingLeftTriangle</a:t>
            </a:r>
            <a:endParaRPr lang="en-US" dirty="0" smtClean="0"/>
          </a:p>
          <a:p>
            <a:pPr lvl="1"/>
            <a:r>
              <a:rPr lang="en-US" dirty="0" smtClean="0"/>
              <a:t>(You can write this by modifying </a:t>
            </a:r>
            <a:r>
              <a:rPr lang="en-US" dirty="0" err="1" smtClean="0"/>
              <a:t>RasterizeGoingRightTriangle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Function: </a:t>
            </a:r>
            <a:r>
              <a:rPr lang="en-US" dirty="0" err="1" smtClean="0"/>
              <a:t>RasterizeArbitraryTriangle</a:t>
            </a:r>
            <a:endParaRPr lang="en-US" dirty="0" smtClean="0"/>
          </a:p>
          <a:p>
            <a:pPr lvl="1"/>
            <a:r>
              <a:rPr lang="en-US" dirty="0" smtClean="0"/>
              <a:t>Split into two triangles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RasterizeGoingRightTriangle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RasterizeGoingLeftTriangle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6" y="147537"/>
            <a:ext cx="8153400" cy="990600"/>
          </a:xfrm>
        </p:spPr>
        <p:txBody>
          <a:bodyPr/>
          <a:lstStyle/>
          <a:p>
            <a:r>
              <a:rPr lang="en-US" dirty="0" smtClean="0"/>
              <a:t>Project #1C (6%), Due </a:t>
            </a:r>
            <a:r>
              <a:rPr lang="en-US" dirty="0" smtClean="0"/>
              <a:t>(April 14th)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50015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Goal: apply the </a:t>
            </a:r>
            <a:r>
              <a:rPr lang="en-US" sz="2800" dirty="0" err="1" smtClean="0"/>
              <a:t>scanline</a:t>
            </a:r>
            <a:r>
              <a:rPr lang="en-US" sz="2800" dirty="0" smtClean="0"/>
              <a:t> algorithm to arbitrary triangles and output an image.</a:t>
            </a:r>
          </a:p>
          <a:p>
            <a:r>
              <a:rPr lang="en-US" sz="2800" dirty="0" smtClean="0"/>
              <a:t>Extend your project1B code</a:t>
            </a:r>
          </a:p>
          <a:p>
            <a:r>
              <a:rPr lang="en-US" sz="2800" dirty="0"/>
              <a:t>File proj1c_geometry.vtk available on web (80MB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File “</a:t>
            </a:r>
            <a:r>
              <a:rPr lang="en-US" sz="2800" dirty="0" err="1" smtClean="0"/>
              <a:t>reader.cxx</a:t>
            </a:r>
            <a:r>
              <a:rPr lang="en-US" sz="2800" dirty="0" smtClean="0"/>
              <a:t>” has code to read triangles from file.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Cmake</a:t>
            </a:r>
            <a:r>
              <a:rPr lang="en-US" sz="2800" dirty="0" smtClean="0"/>
              <a:t>, </a:t>
            </a:r>
            <a:r>
              <a:rPr lang="en-US" sz="2800" dirty="0" smtClean="0"/>
              <a:t>project1c.cxx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POSTED SOON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GoDu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93" y="2580104"/>
            <a:ext cx="4245807" cy="31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haven’t talked about how to get triangles into position.  </a:t>
            </a:r>
          </a:p>
          <a:p>
            <a:pPr lvl="1"/>
            <a:r>
              <a:rPr lang="en-US" dirty="0" smtClean="0"/>
              <a:t>Arbitrary camera positions through linear algebra</a:t>
            </a:r>
          </a:p>
          <a:p>
            <a:r>
              <a:rPr lang="en-US" dirty="0" smtClean="0"/>
              <a:t>We haven’t talked about shading</a:t>
            </a:r>
          </a:p>
          <a:p>
            <a:r>
              <a:rPr lang="en-US" dirty="0" smtClean="0"/>
              <a:t>On Thursday, we tackled this problem:</a:t>
            </a:r>
          </a:p>
          <a:p>
            <a:pPr lvl="1">
              <a:buNone/>
            </a:pPr>
            <a:r>
              <a:rPr lang="en-US" dirty="0" smtClean="0"/>
              <a:t>How to deposit triangle colors onto an image?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639" y="4836491"/>
            <a:ext cx="47371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don’t know how to: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Vary colors (easy)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Deal with triangles that overlap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1275" y="5215278"/>
            <a:ext cx="1603184" cy="477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61103" y="4812385"/>
            <a:ext cx="19422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Today’s lecture will go over the key operation to do these two. </a:t>
            </a:r>
          </a:p>
        </p:txBody>
      </p:sp>
    </p:spTree>
    <p:extLst>
      <p:ext uri="{BB962C8B-B14F-4D97-AF65-F5344CB8AC3E}">
        <p14:creationId xmlns:p14="http://schemas.microsoft.com/office/powerpoint/2010/main" val="7629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815" y="1429023"/>
            <a:ext cx="7567126" cy="48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7819" y="6283653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field (2D): temperature over the United States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9636"/>
            <a:ext cx="722212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data is needed to make this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815" y="1429023"/>
            <a:ext cx="7567126" cy="48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7819" y="6283653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field (2D): temperature over the United States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4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Starts at 9am</a:t>
            </a:r>
          </a:p>
          <a:p>
            <a:r>
              <a:rPr lang="en-US" dirty="0" smtClean="0"/>
              <a:t>9am-930am: Q&amp;A / group OH on topics related to project 1, graphics</a:t>
            </a:r>
          </a:p>
          <a:p>
            <a:r>
              <a:rPr lang="en-US" dirty="0" smtClean="0"/>
              <a:t>930am-940am: quiz</a:t>
            </a:r>
          </a:p>
          <a:p>
            <a:pPr lvl="1"/>
            <a:r>
              <a:rPr lang="en-US" dirty="0" smtClean="0"/>
              <a:t>You must be present for these 10 minutes to take the quiz</a:t>
            </a:r>
          </a:p>
          <a:p>
            <a:pPr lvl="1"/>
            <a:r>
              <a:rPr lang="en-US" dirty="0" smtClean="0"/>
              <a:t>If you cannot be present, you must (1) contact me by 12noon on Weds or (2) be in an emergency situation</a:t>
            </a:r>
          </a:p>
          <a:p>
            <a:pPr lvl="1"/>
            <a:r>
              <a:rPr lang="en-US" dirty="0" smtClean="0"/>
              <a:t>Still determining how to make custom quizzes </a:t>
            </a:r>
            <a:r>
              <a:rPr lang="mr-IN" dirty="0" smtClean="0"/>
              <a:t>–</a:t>
            </a:r>
            <a:r>
              <a:rPr lang="en-US" dirty="0" smtClean="0"/>
              <a:t> know your UO ID</a:t>
            </a:r>
          </a:p>
          <a:p>
            <a:r>
              <a:rPr lang="en-US" dirty="0" smtClean="0"/>
              <a:t>This “lecture” will not be recorded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5440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Interpolation for Scalar Field 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88965" y="5252236"/>
            <a:ext cx="6230487" cy="2645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33994" y="2037393"/>
            <a:ext cx="13229" cy="3214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5571" y="5159625"/>
            <a:ext cx="422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00367" y="3691118"/>
            <a:ext cx="6339" cy="1581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1945" y="5192957"/>
            <a:ext cx="422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7183" y="3056601"/>
            <a:ext cx="845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F(B)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046" y="1449437"/>
            <a:ext cx="859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F(A)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8659" y="5140036"/>
            <a:ext cx="397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00788" y="2494592"/>
            <a:ext cx="8350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F(X)</a:t>
            </a:r>
            <a:endParaRPr lang="en-US" sz="3200" dirty="0"/>
          </a:p>
        </p:txBody>
      </p:sp>
      <p:cxnSp>
        <p:nvCxnSpPr>
          <p:cNvPr id="19" name="Straight Connector 18"/>
          <p:cNvCxnSpPr>
            <a:stCxn id="15" idx="2"/>
            <a:endCxn id="14" idx="2"/>
          </p:cNvCxnSpPr>
          <p:nvPr/>
        </p:nvCxnSpPr>
        <p:spPr>
          <a:xfrm>
            <a:off x="2500811" y="2034213"/>
            <a:ext cx="4219024" cy="1607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214 L 0.00156 -0.15451 L -0.00139 0.16608 L 0.00156 -0.15243 C -0.00018 0.17025 0 0.27704 0 0.16794 L 0 -0.15636 L 0 0.20268 L 0.00156 -0.01552 " pathEditMode="relative" ptsTypes="AAAAfAAAA">
                                      <p:cBhvr>
                                        <p:cTn id="1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800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Interpolation for Scalar Field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92989"/>
            <a:ext cx="7422187" cy="19426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equation to interpolate:</a:t>
            </a:r>
          </a:p>
          <a:p>
            <a:pPr lvl="1"/>
            <a:r>
              <a:rPr lang="en-US" dirty="0" smtClean="0"/>
              <a:t>F(X) = F(A) + </a:t>
            </a:r>
            <a:r>
              <a:rPr lang="en-US" dirty="0"/>
              <a:t>t</a:t>
            </a:r>
            <a:r>
              <a:rPr lang="en-US" dirty="0" smtClean="0"/>
              <a:t>*(F(B)-F(A))</a:t>
            </a:r>
          </a:p>
          <a:p>
            <a:r>
              <a:rPr lang="en-US" dirty="0" smtClean="0"/>
              <a:t>t is proportion of X between A and B</a:t>
            </a:r>
          </a:p>
          <a:p>
            <a:pPr lvl="1"/>
            <a:r>
              <a:rPr lang="en-US" dirty="0" smtClean="0"/>
              <a:t>t = (X-A)/(B-A)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62231" y="5803338"/>
            <a:ext cx="6230487" cy="2645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1347864" y="4643877"/>
            <a:ext cx="2318860" cy="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8837" y="5710727"/>
            <a:ext cx="422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6405767" y="5455576"/>
            <a:ext cx="726991" cy="8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5211" y="5744059"/>
            <a:ext cx="422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70449" y="4519525"/>
            <a:ext cx="845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F(B)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71925" y="5691138"/>
            <a:ext cx="397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96164" y="3819114"/>
            <a:ext cx="8350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F(X)</a:t>
            </a:r>
            <a:endParaRPr lang="en-US" sz="3200" dirty="0"/>
          </a:p>
        </p:txBody>
      </p:sp>
      <p:cxnSp>
        <p:nvCxnSpPr>
          <p:cNvPr id="12" name="Straight Connector 11"/>
          <p:cNvCxnSpPr>
            <a:endCxn id="9" idx="2"/>
          </p:cNvCxnSpPr>
          <p:nvPr/>
        </p:nvCxnSpPr>
        <p:spPr>
          <a:xfrm>
            <a:off x="2482902" y="3460056"/>
            <a:ext cx="4310199" cy="1644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04717" y="3444047"/>
            <a:ext cx="859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5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735" y="3847894"/>
            <a:ext cx="8153400" cy="2370114"/>
          </a:xfrm>
        </p:spPr>
        <p:txBody>
          <a:bodyPr/>
          <a:lstStyle/>
          <a:p>
            <a:r>
              <a:rPr lang="en-US" dirty="0" smtClean="0"/>
              <a:t>General equation to interpolate:</a:t>
            </a:r>
          </a:p>
          <a:p>
            <a:pPr lvl="1"/>
            <a:r>
              <a:rPr lang="en-US" dirty="0" smtClean="0"/>
              <a:t>F(X) = F(A) + </a:t>
            </a:r>
            <a:r>
              <a:rPr lang="en-US" dirty="0"/>
              <a:t>t</a:t>
            </a:r>
            <a:r>
              <a:rPr lang="en-US" dirty="0" smtClean="0"/>
              <a:t>*(F(B)-F(A))</a:t>
            </a:r>
          </a:p>
          <a:p>
            <a:r>
              <a:rPr lang="en-US" dirty="0" smtClean="0"/>
              <a:t>t is proportion of X between A and B</a:t>
            </a:r>
          </a:p>
          <a:p>
            <a:pPr lvl="1"/>
            <a:r>
              <a:rPr lang="en-US" dirty="0" smtClean="0"/>
              <a:t>t = (X-A)/(B-A)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222" y="1354333"/>
            <a:ext cx="8153400" cy="237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F(3) = 5, F(6) = 11</a:t>
            </a:r>
          </a:p>
          <a:p>
            <a:r>
              <a:rPr lang="en-US" dirty="0" smtClean="0"/>
              <a:t>What is F(4)?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1248" y="1888449"/>
            <a:ext cx="48971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= 5 + (4-3)/(6-3)*(11-5) = 7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98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Consider a single scalar field defined on a triangle.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Consider a single scalar field defined on a triangle.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F(V4)?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928070" y="4274689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2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F(V4)?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58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Steps to follow:</a:t>
            </a:r>
          </a:p>
          <a:p>
            <a:pPr lvl="1"/>
            <a:r>
              <a:rPr lang="en-US" dirty="0" smtClean="0"/>
              <a:t>Calculate V5, the left intercept for Y=0.25</a:t>
            </a:r>
          </a:p>
          <a:p>
            <a:pPr lvl="1"/>
            <a:r>
              <a:rPr lang="en-US" dirty="0" smtClean="0"/>
              <a:t>Calculate V6, the right intercept for Y=0.25</a:t>
            </a:r>
          </a:p>
          <a:p>
            <a:pPr lvl="1"/>
            <a:r>
              <a:rPr lang="en-US" dirty="0" smtClean="0"/>
              <a:t>Calculate V4, which is between V5 and </a:t>
            </a:r>
            <a:r>
              <a:rPr lang="en-US" dirty="0" smtClean="0"/>
              <a:t>V6</a:t>
            </a:r>
          </a:p>
          <a:p>
            <a:pPr lvl="1"/>
            <a:endParaRPr lang="en-US" dirty="0"/>
          </a:p>
          <a:p>
            <a:r>
              <a:rPr lang="en-US" dirty="0" smtClean="0"/>
              <a:t>Note: when you implement this, you will be doing vertical scanlines, so doing it for X=0.5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X-location of V5?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4124" y="3206853"/>
            <a:ext cx="4375806" cy="357589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F(v1) = </a:t>
            </a:r>
            <a:r>
              <a:rPr lang="en-US" dirty="0" smtClean="0">
                <a:solidFill>
                  <a:srgbClr val="000000"/>
                </a:solidFill>
              </a:rPr>
              <a:t>A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F(0) = 0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F(v2) = </a:t>
            </a:r>
            <a:r>
              <a:rPr lang="en-US" dirty="0" smtClean="0">
                <a:solidFill>
                  <a:srgbClr val="000000"/>
                </a:solidFill>
              </a:rPr>
              <a:t>B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F(1) = 1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F</a:t>
            </a:r>
            <a:r>
              <a:rPr lang="en-US" u="sng" dirty="0">
                <a:solidFill>
                  <a:schemeClr val="tx1"/>
                </a:solidFill>
              </a:rPr>
              <a:t>(v) = A + ((v-v1)/(v2-v1))*(B-A</a:t>
            </a:r>
            <a:r>
              <a:rPr lang="en-US" u="sng" dirty="0" smtClean="0">
                <a:solidFill>
                  <a:schemeClr val="tx1"/>
                </a:solidFill>
              </a:rPr>
              <a:t>):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F(v) = 0.25, find v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0.25 = 0 + ((v-0)/(1-0)*(1-0)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v = 0.25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F-value of V5?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1159" y="3244481"/>
            <a:ext cx="4375806" cy="357589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F(v1) = </a:t>
            </a:r>
            <a:r>
              <a:rPr lang="en-US" dirty="0" smtClean="0">
                <a:solidFill>
                  <a:srgbClr val="000000"/>
                </a:solidFill>
              </a:rPr>
              <a:t>A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F(0) = 10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F(v2) = </a:t>
            </a:r>
            <a:r>
              <a:rPr lang="en-US" dirty="0" smtClean="0">
                <a:solidFill>
                  <a:srgbClr val="000000"/>
                </a:solidFill>
              </a:rPr>
              <a:t>B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F(1) = 2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F</a:t>
            </a:r>
            <a:r>
              <a:rPr lang="en-US" u="sng" dirty="0">
                <a:solidFill>
                  <a:schemeClr val="tx1"/>
                </a:solidFill>
              </a:rPr>
              <a:t>(v) = A + ((v-v1)/(v2-v1))*(B-A</a:t>
            </a:r>
            <a:r>
              <a:rPr lang="en-US" u="sng" dirty="0" smtClean="0">
                <a:solidFill>
                  <a:schemeClr val="tx1"/>
                </a:solidFill>
              </a:rPr>
              <a:t>):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 = 0.25, find F(v)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F(v) = 10 + ((0.25-0)/(1-0))*(2-10)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= 10 + 0.25*-8 = 10 -2 =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a practice quiz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1" y="1292468"/>
            <a:ext cx="2131566" cy="51698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9" y="1951891"/>
            <a:ext cx="5621729" cy="27041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29100" y="6233746"/>
            <a:ext cx="32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all of these UO IDs are fake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X-location of V6?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7110" y="3034771"/>
            <a:ext cx="4375806" cy="3575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F(v1) = </a:t>
            </a:r>
            <a:r>
              <a:rPr lang="en-US" dirty="0" smtClean="0">
                <a:solidFill>
                  <a:srgbClr val="000000"/>
                </a:solidFill>
              </a:rPr>
              <a:t>A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F(1) = 1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F(v2) = </a:t>
            </a:r>
            <a:r>
              <a:rPr lang="en-US" dirty="0" smtClean="0">
                <a:solidFill>
                  <a:srgbClr val="000000"/>
                </a:solidFill>
              </a:rPr>
              <a:t>B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F(2) = 0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F</a:t>
            </a:r>
            <a:r>
              <a:rPr lang="en-US" u="sng" dirty="0">
                <a:solidFill>
                  <a:schemeClr val="tx1"/>
                </a:solidFill>
              </a:rPr>
              <a:t>(v) = A + ((v-v1)/(v2-v1))*(B-A</a:t>
            </a:r>
            <a:r>
              <a:rPr lang="en-US" u="sng" dirty="0" smtClean="0">
                <a:solidFill>
                  <a:schemeClr val="tx1"/>
                </a:solidFill>
              </a:rPr>
              <a:t>):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F(v) = 0.25, find v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0.25 = 1 + ((v-1)/(2-1)*(0-1)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= 1 + (v-1)*(-1)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0.25 = 2 - v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v = 1.75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F-value of V6?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8194" y="1969551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F(V2) =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799" y="3219437"/>
            <a:ext cx="4375806" cy="357589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F(v1) = </a:t>
            </a:r>
            <a:r>
              <a:rPr lang="en-US" dirty="0" smtClean="0">
                <a:solidFill>
                  <a:srgbClr val="000000"/>
                </a:solidFill>
              </a:rPr>
              <a:t>A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F(1) = 2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F(v2) = </a:t>
            </a:r>
            <a:r>
              <a:rPr lang="en-US" dirty="0" smtClean="0">
                <a:solidFill>
                  <a:srgbClr val="000000"/>
                </a:solidFill>
              </a:rPr>
              <a:t>B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F(2) = -2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F</a:t>
            </a:r>
            <a:r>
              <a:rPr lang="en-US" u="sng" dirty="0">
                <a:solidFill>
                  <a:schemeClr val="tx1"/>
                </a:solidFill>
              </a:rPr>
              <a:t>(v) = A + ((v-v1)/(v2-v1))*(B-A</a:t>
            </a:r>
            <a:r>
              <a:rPr lang="en-US" u="sng" dirty="0" smtClean="0">
                <a:solidFill>
                  <a:schemeClr val="tx1"/>
                </a:solidFill>
              </a:rPr>
              <a:t>):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 = 1.75, find F(v)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F(v) = 2 + ((1.75-1)/(2-1)*(-2 - +2)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= 2 + (.75)*(-4)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= 2 - 3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= -1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2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F-value of V5?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1022" y="3416434"/>
            <a:ext cx="219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L(V5) = (0.25, 0.25)</a:t>
            </a:r>
          </a:p>
          <a:p>
            <a:r>
              <a:rPr lang="en-US" dirty="0" smtClean="0"/>
              <a:t>F(V5) = 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0778" y="3388324"/>
            <a:ext cx="219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L(V6) = (1.75, 0.25)</a:t>
            </a:r>
          </a:p>
          <a:p>
            <a:r>
              <a:rPr lang="en-US" dirty="0" smtClean="0"/>
              <a:t>F(V6) = 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6544"/>
            <a:ext cx="7160090" cy="990600"/>
          </a:xfrm>
        </p:spPr>
        <p:txBody>
          <a:bodyPr/>
          <a:lstStyle/>
          <a:p>
            <a:pPr algn="ctr"/>
            <a:r>
              <a:rPr lang="en-US" dirty="0" smtClean="0"/>
              <a:t>What is the F-value of V5?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16815" y="2161773"/>
            <a:ext cx="6709953" cy="32426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116815" y="5404433"/>
            <a:ext cx="780201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4467290" y="540443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21554" y="543072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63617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8457" y="5411989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31978" y="5385693"/>
            <a:ext cx="4502" cy="25220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0913" y="4822717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575" y="563790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297" y="5682937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384" y="566419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457" y="563193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X=1.5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648" y="5631931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2"/>
          </p:cNvCxnSpPr>
          <p:nvPr/>
        </p:nvCxnSpPr>
        <p:spPr>
          <a:xfrm flipV="1">
            <a:off x="1116815" y="1621330"/>
            <a:ext cx="0" cy="378310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7133" y="1543302"/>
            <a:ext cx="80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  <p:cxnSp>
        <p:nvCxnSpPr>
          <p:cNvPr id="24" name="Straight Connector 23"/>
          <p:cNvCxnSpPr>
            <a:endCxn id="4" idx="2"/>
          </p:cNvCxnSpPr>
          <p:nvPr/>
        </p:nvCxnSpPr>
        <p:spPr>
          <a:xfrm>
            <a:off x="835575" y="5404433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9363" y="5227323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1183" y="2154217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971" y="1977107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31183" y="3639711"/>
            <a:ext cx="28124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37540" y="3462601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7133" y="4597562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V1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76848" y="4966894"/>
            <a:ext cx="320570" cy="396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7374" y="179244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V2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2199" y="4638051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V3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802062" y="5007383"/>
            <a:ext cx="170053" cy="3783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1022" y="3416434"/>
            <a:ext cx="219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L(V5) = (0.25, 0.25)</a:t>
            </a:r>
          </a:p>
          <a:p>
            <a:r>
              <a:rPr lang="en-US" dirty="0" smtClean="0"/>
              <a:t>F(V5) = 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17633" y="4782228"/>
            <a:ext cx="12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F(V1) = 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55126" y="4871025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F(V3) = 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62105" y="4080318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V5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84124" y="4079343"/>
            <a:ext cx="47983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n>
                  <a:solidFill>
                    <a:srgbClr val="000000"/>
                  </a:solidFill>
                </a:ln>
              </a:rPr>
              <a:t>V6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63851" y="4523873"/>
            <a:ext cx="511099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65041" y="4449650"/>
            <a:ext cx="87918" cy="1479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1178" y="4134490"/>
            <a:ext cx="19168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V4, at (0.5, 0.25)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0778" y="3388324"/>
            <a:ext cx="219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L(V6) = (1.75, 0.25)</a:t>
            </a:r>
          </a:p>
          <a:p>
            <a:r>
              <a:rPr lang="en-US" dirty="0" smtClean="0"/>
              <a:t>F(V6) = -1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13183" y="706884"/>
            <a:ext cx="4908213" cy="27235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F(v1) = </a:t>
            </a:r>
            <a:r>
              <a:rPr lang="en-US" dirty="0" smtClean="0">
                <a:solidFill>
                  <a:srgbClr val="000000"/>
                </a:solidFill>
              </a:rPr>
              <a:t>A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F(0.25) = 8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F(v2) = </a:t>
            </a:r>
            <a:r>
              <a:rPr lang="en-US" dirty="0" smtClean="0">
                <a:solidFill>
                  <a:srgbClr val="000000"/>
                </a:solidFill>
              </a:rPr>
              <a:t>B  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F(1.75) = -1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F</a:t>
            </a:r>
            <a:r>
              <a:rPr lang="en-US" u="sng" dirty="0">
                <a:solidFill>
                  <a:schemeClr val="tx1"/>
                </a:solidFill>
              </a:rPr>
              <a:t>(v) = A + ((v-v1)/(v2-v1))*(B-A</a:t>
            </a:r>
            <a:r>
              <a:rPr lang="en-US" u="sng" dirty="0" smtClean="0">
                <a:solidFill>
                  <a:schemeClr val="tx1"/>
                </a:solidFill>
              </a:rPr>
              <a:t>):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 = 0.5, find F(v)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F(v) = 8 + ((0.5-0.25)/(1.75-0.25))*(-1-8)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= 8 + (0.25/1.5)*9 = 8-1.5 = 6.5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F</a:t>
            </a:r>
            <a:endParaRPr lang="en-US" dirty="0"/>
          </a:p>
        </p:txBody>
      </p:sp>
      <p:pic>
        <p:nvPicPr>
          <p:cNvPr id="4" name="Picture 3" descr="allTriangl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5"/>
          <a:stretch/>
        </p:blipFill>
        <p:spPr>
          <a:xfrm>
            <a:off x="244150" y="1882544"/>
            <a:ext cx="6350000" cy="32172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21478" y="2197803"/>
            <a:ext cx="315233" cy="1990632"/>
          </a:xfrm>
          <a:prstGeom prst="rect">
            <a:avLst/>
          </a:prstGeom>
          <a:gradFill flip="none" rotWithShape="1">
            <a:gsLst>
              <a:gs pos="0">
                <a:srgbClr val="191919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21478" y="4404613"/>
            <a:ext cx="315233" cy="22518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8685" y="432803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defined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2804" y="3981274"/>
            <a:ext cx="66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F=-2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2804" y="2013137"/>
            <a:ext cx="71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F=10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4173" y="5298221"/>
            <a:ext cx="8773475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 you think this picture was made?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2400"/>
            <a:ext cx="8229600" cy="2850198"/>
          </a:xfrm>
        </p:spPr>
        <p:txBody>
          <a:bodyPr>
            <a:normAutofit/>
          </a:bodyPr>
          <a:lstStyle/>
          <a:p>
            <a:r>
              <a:rPr lang="en-US" dirty="0" smtClean="0"/>
              <a:t>Now We Understand Interpolation</a:t>
            </a:r>
            <a:br>
              <a:rPr lang="en-US" dirty="0" smtClean="0"/>
            </a:br>
            <a:r>
              <a:rPr lang="en-US" dirty="0" smtClean="0"/>
              <a:t>Let’s Use It For Two New Ideas:</a:t>
            </a:r>
            <a:br>
              <a:rPr lang="en-US" dirty="0" smtClean="0"/>
            </a:br>
            <a:r>
              <a:rPr lang="en-US" dirty="0" smtClean="0"/>
              <a:t>Color Interpolation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smtClean="0"/>
              <a:t>Z-buffer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03" y="20157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triangles that have more than one color?</a:t>
            </a:r>
            <a:endParaRPr lang="en-US" dirty="0"/>
          </a:p>
        </p:txBody>
      </p:sp>
      <p:pic>
        <p:nvPicPr>
          <p:cNvPr id="4" name="Picture 3" descr="allTriang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75" y="1738425"/>
            <a:ext cx="4649397" cy="46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86" y="20157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color is in three channels, hence three scalar fields defined on the triangle.</a:t>
            </a:r>
            <a:endParaRPr lang="en-US" sz="3600" dirty="0"/>
          </a:p>
        </p:txBody>
      </p:sp>
      <p:pic>
        <p:nvPicPr>
          <p:cNvPr id="4" name="Picture 3" descr="allTriang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21" y="1378130"/>
            <a:ext cx="2737420" cy="2737420"/>
          </a:xfrm>
          <a:prstGeom prst="rect">
            <a:avLst/>
          </a:prstGeom>
        </p:spPr>
      </p:pic>
      <p:pic>
        <p:nvPicPr>
          <p:cNvPr id="5" name="Picture 4" descr="allTriang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9" y="4242480"/>
            <a:ext cx="2361520" cy="2361520"/>
          </a:xfrm>
          <a:prstGeom prst="rect">
            <a:avLst/>
          </a:prstGeom>
        </p:spPr>
      </p:pic>
      <p:pic>
        <p:nvPicPr>
          <p:cNvPr id="6" name="Picture 5" descr="allTriang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56" y="4242480"/>
            <a:ext cx="2361520" cy="2361520"/>
          </a:xfrm>
          <a:prstGeom prst="rect">
            <a:avLst/>
          </a:prstGeom>
        </p:spPr>
      </p:pic>
      <p:pic>
        <p:nvPicPr>
          <p:cNvPr id="7" name="Picture 6" descr="allTriang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66" y="4242480"/>
            <a:ext cx="2361520" cy="23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917" y="6534845"/>
            <a:ext cx="13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1086" y="6547616"/>
            <a:ext cx="15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222" y="653484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Blue channel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1592" y="2792290"/>
            <a:ext cx="2179609" cy="235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02135" y="4242480"/>
            <a:ext cx="279206" cy="2143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  <a:endCxn id="7" idx="0"/>
          </p:cNvCxnSpPr>
          <p:nvPr/>
        </p:nvCxnSpPr>
        <p:spPr>
          <a:xfrm>
            <a:off x="4512631" y="1378130"/>
            <a:ext cx="2585495" cy="286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Scanline algorithm for one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Determine columns of pixels the triangle can possibly intersect</a:t>
            </a:r>
          </a:p>
          <a:p>
            <a:pPr lvl="1"/>
            <a:r>
              <a:rPr lang="en-US" dirty="0" smtClean="0"/>
              <a:t>Call them </a:t>
            </a:r>
            <a:r>
              <a:rPr lang="en-US" dirty="0" err="1" smtClean="0"/>
              <a:t>columnMin</a:t>
            </a:r>
            <a:r>
              <a:rPr lang="en-US" dirty="0" smtClean="0"/>
              <a:t> to </a:t>
            </a:r>
            <a:r>
              <a:rPr lang="en-US" dirty="0" err="1" smtClean="0"/>
              <a:t>columnMax</a:t>
            </a:r>
            <a:endParaRPr lang="en-US" dirty="0" smtClean="0"/>
          </a:p>
          <a:p>
            <a:pPr lvl="2"/>
            <a:r>
              <a:rPr lang="en-US" dirty="0" err="1" smtClean="0"/>
              <a:t>columnMin</a:t>
            </a:r>
            <a:r>
              <a:rPr lang="en-US" dirty="0" smtClean="0"/>
              <a:t>: ceiling of smallest X value</a:t>
            </a:r>
          </a:p>
          <a:p>
            <a:pPr lvl="2"/>
            <a:r>
              <a:rPr lang="en-US" dirty="0" err="1" smtClean="0"/>
              <a:t>columnMax</a:t>
            </a:r>
            <a:r>
              <a:rPr lang="en-US" dirty="0" smtClean="0"/>
              <a:t>: floor of biggest X value</a:t>
            </a:r>
          </a:p>
          <a:p>
            <a:r>
              <a:rPr lang="en-US" dirty="0" smtClean="0"/>
              <a:t>For c in [</a:t>
            </a:r>
            <a:r>
              <a:rPr lang="en-US" dirty="0" err="1" smtClean="0"/>
              <a:t>columnMin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columnMax</a:t>
            </a:r>
            <a:r>
              <a:rPr lang="en-US" dirty="0" smtClean="0">
                <a:sym typeface="Wingdings"/>
              </a:rPr>
              <a:t>] ; do</a:t>
            </a:r>
          </a:p>
          <a:p>
            <a:pPr lvl="1"/>
            <a:r>
              <a:rPr lang="en-US" dirty="0" smtClean="0"/>
              <a:t>Find end points of c intersected with triangle</a:t>
            </a:r>
          </a:p>
          <a:p>
            <a:pPr lvl="2"/>
            <a:r>
              <a:rPr lang="en-US" dirty="0" smtClean="0"/>
              <a:t>Call them </a:t>
            </a:r>
            <a:r>
              <a:rPr lang="en-US" dirty="0" err="1" smtClean="0"/>
              <a:t>bottomEnd</a:t>
            </a:r>
            <a:r>
              <a:rPr lang="en-US" dirty="0" smtClean="0"/>
              <a:t> and </a:t>
            </a:r>
            <a:r>
              <a:rPr lang="en-US" dirty="0" err="1" smtClean="0"/>
              <a:t>topEnd</a:t>
            </a:r>
            <a:endParaRPr lang="en-US" dirty="0" smtClean="0"/>
          </a:p>
          <a:p>
            <a:pPr lvl="1"/>
            <a:r>
              <a:rPr lang="en-US" dirty="0" smtClean="0"/>
              <a:t>For r in [ceiling(</a:t>
            </a:r>
            <a:r>
              <a:rPr lang="en-US" dirty="0" err="1" smtClean="0"/>
              <a:t>bottomEnd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floor(</a:t>
            </a:r>
            <a:r>
              <a:rPr lang="en-US" dirty="0" err="1" smtClean="0">
                <a:sym typeface="Wingdings"/>
              </a:rPr>
              <a:t>topEnd</a:t>
            </a:r>
            <a:r>
              <a:rPr lang="en-US" dirty="0" smtClean="0">
                <a:sym typeface="Wingdings"/>
              </a:rPr>
              <a:t>) ] ; do</a:t>
            </a:r>
          </a:p>
          <a:p>
            <a:pPr lvl="2"/>
            <a:r>
              <a:rPr lang="en-US" dirty="0" err="1" smtClean="0">
                <a:sym typeface="Wingdings"/>
              </a:rPr>
              <a:t>ImageColor</a:t>
            </a:r>
            <a:r>
              <a:rPr lang="en-US" dirty="0" smtClean="0">
                <a:sym typeface="Wingdings"/>
              </a:rPr>
              <a:t>(r, c)  triangle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Delivery is Changing </a:t>
            </a:r>
            <a:br>
              <a:rPr lang="en-US" dirty="0" smtClean="0"/>
            </a:br>
            <a:r>
              <a:rPr lang="en-US" dirty="0" smtClean="0"/>
              <a:t>How This Class is Delivered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my best efforts, I have done a lot of repetition in previous offerings</a:t>
            </a:r>
          </a:p>
          <a:p>
            <a:pPr lvl="1"/>
            <a:r>
              <a:rPr lang="en-US" dirty="0" smtClean="0"/>
              <a:t>In this setting, repeating myself seems like a waste of your time</a:t>
            </a:r>
          </a:p>
          <a:p>
            <a:pPr lvl="2"/>
            <a:r>
              <a:rPr lang="en-US" dirty="0" smtClean="0"/>
              <a:t>Borderline disrespectful</a:t>
            </a:r>
          </a:p>
          <a:p>
            <a:r>
              <a:rPr lang="en-US" dirty="0" smtClean="0"/>
              <a:t>We will figure this issue out as we go</a:t>
            </a:r>
          </a:p>
          <a:p>
            <a:pPr lvl="1"/>
            <a:r>
              <a:rPr lang="en-US" dirty="0" smtClean="0"/>
              <a:t>Positive aspect: I was already considering using Thursdays in non-lecture format</a:t>
            </a:r>
          </a:p>
        </p:txBody>
      </p:sp>
    </p:spTree>
    <p:extLst>
      <p:ext uri="{BB962C8B-B14F-4D97-AF65-F5344CB8AC3E}">
        <p14:creationId xmlns:p14="http://schemas.microsoft.com/office/powerpoint/2010/main" val="11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Determine columns of pixels the triangle can possibly intersect</a:t>
            </a:r>
          </a:p>
          <a:p>
            <a:pPr lvl="1"/>
            <a:r>
              <a:rPr lang="en-US" dirty="0" smtClean="0"/>
              <a:t>Call them </a:t>
            </a:r>
            <a:r>
              <a:rPr lang="en-US" dirty="0" err="1" smtClean="0"/>
              <a:t>columnMin</a:t>
            </a:r>
            <a:r>
              <a:rPr lang="en-US" dirty="0" smtClean="0"/>
              <a:t> to </a:t>
            </a:r>
            <a:r>
              <a:rPr lang="en-US" dirty="0" err="1" smtClean="0"/>
              <a:t>columnMax</a:t>
            </a:r>
            <a:endParaRPr lang="en-US" dirty="0" smtClean="0"/>
          </a:p>
          <a:p>
            <a:pPr lvl="2"/>
            <a:r>
              <a:rPr lang="en-US" dirty="0" err="1" smtClean="0"/>
              <a:t>columnMin</a:t>
            </a:r>
            <a:r>
              <a:rPr lang="en-US" dirty="0" smtClean="0"/>
              <a:t>: ceiling of smallest X value</a:t>
            </a:r>
          </a:p>
          <a:p>
            <a:pPr lvl="2"/>
            <a:r>
              <a:rPr lang="en-US" dirty="0" err="1" smtClean="0"/>
              <a:t>columnMax</a:t>
            </a:r>
            <a:r>
              <a:rPr lang="en-US" dirty="0" smtClean="0"/>
              <a:t>: floor of biggest X value</a:t>
            </a:r>
          </a:p>
          <a:p>
            <a:r>
              <a:rPr lang="en-US" dirty="0" smtClean="0"/>
              <a:t>For c in [</a:t>
            </a:r>
            <a:r>
              <a:rPr lang="en-US" dirty="0" err="1" smtClean="0"/>
              <a:t>columnMin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columnMax</a:t>
            </a:r>
            <a:r>
              <a:rPr lang="en-US" dirty="0" smtClean="0">
                <a:sym typeface="Wingdings"/>
              </a:rPr>
              <a:t>] ; do</a:t>
            </a:r>
          </a:p>
          <a:p>
            <a:pPr lvl="1"/>
            <a:r>
              <a:rPr lang="en-US" dirty="0" smtClean="0"/>
              <a:t>Find end points of c intersected with triangle</a:t>
            </a:r>
          </a:p>
          <a:p>
            <a:pPr lvl="2"/>
            <a:r>
              <a:rPr lang="en-US" dirty="0" smtClean="0"/>
              <a:t>Call them </a:t>
            </a:r>
            <a:r>
              <a:rPr lang="en-US" dirty="0" err="1" smtClean="0"/>
              <a:t>bottomEnd</a:t>
            </a:r>
            <a:r>
              <a:rPr lang="en-US" dirty="0" smtClean="0"/>
              <a:t> and </a:t>
            </a:r>
            <a:r>
              <a:rPr lang="en-US" dirty="0" err="1" smtClean="0"/>
              <a:t>topEnd</a:t>
            </a:r>
            <a:endParaRPr lang="en-US" dirty="0" smtClean="0"/>
          </a:p>
          <a:p>
            <a:pPr lvl="2"/>
            <a:r>
              <a:rPr lang="en-US" dirty="0">
                <a:solidFill>
                  <a:srgbClr val="FF0000"/>
                </a:solidFill>
              </a:rPr>
              <a:t>Calculate </a:t>
            </a:r>
            <a:r>
              <a:rPr lang="en-US" dirty="0" smtClean="0">
                <a:solidFill>
                  <a:srgbClr val="FF0000"/>
                </a:solidFill>
              </a:rPr>
              <a:t>Color(</a:t>
            </a:r>
            <a:r>
              <a:rPr lang="en-US" dirty="0" err="1" smtClean="0">
                <a:solidFill>
                  <a:srgbClr val="FF0000"/>
                </a:solidFill>
              </a:rPr>
              <a:t>bottomEnd</a:t>
            </a:r>
            <a:r>
              <a:rPr lang="en-US" dirty="0">
                <a:solidFill>
                  <a:srgbClr val="FF0000"/>
                </a:solidFill>
              </a:rPr>
              <a:t>) and </a:t>
            </a:r>
            <a:r>
              <a:rPr lang="en-US" dirty="0" smtClean="0">
                <a:solidFill>
                  <a:srgbClr val="FF0000"/>
                </a:solidFill>
              </a:rPr>
              <a:t>Color(</a:t>
            </a:r>
            <a:r>
              <a:rPr lang="en-US" dirty="0" err="1" smtClean="0">
                <a:solidFill>
                  <a:srgbClr val="FF0000"/>
                </a:solidFill>
              </a:rPr>
              <a:t>topEnd</a:t>
            </a:r>
            <a:r>
              <a:rPr lang="en-US" dirty="0">
                <a:solidFill>
                  <a:srgbClr val="FF0000"/>
                </a:solidFill>
              </a:rPr>
              <a:t>) using interpolation from triangle </a:t>
            </a:r>
            <a:r>
              <a:rPr lang="en-US" dirty="0" smtClean="0">
                <a:solidFill>
                  <a:srgbClr val="FF0000"/>
                </a:solidFill>
              </a:rPr>
              <a:t>vertices</a:t>
            </a:r>
            <a:endParaRPr lang="en-US" dirty="0" smtClean="0"/>
          </a:p>
          <a:p>
            <a:pPr lvl="1"/>
            <a:r>
              <a:rPr lang="en-US" dirty="0" smtClean="0"/>
              <a:t>For r in [ceiling(</a:t>
            </a:r>
            <a:r>
              <a:rPr lang="en-US" dirty="0" err="1" smtClean="0"/>
              <a:t>bottomEnd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floor(</a:t>
            </a:r>
            <a:r>
              <a:rPr lang="en-US" dirty="0" err="1" smtClean="0">
                <a:sym typeface="Wingdings"/>
              </a:rPr>
              <a:t>topEnd</a:t>
            </a:r>
            <a:r>
              <a:rPr lang="en-US" dirty="0" smtClean="0">
                <a:sym typeface="Wingdings"/>
              </a:rPr>
              <a:t>) ] ; do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Calculate Color(r, c) using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Color(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bottomEnd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) and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Color(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topEnd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)</a:t>
            </a:r>
          </a:p>
          <a:p>
            <a:pPr lvl="2"/>
            <a:r>
              <a:rPr lang="en-US" dirty="0" err="1">
                <a:sym typeface="Wingdings"/>
              </a:rPr>
              <a:t>ImageColor</a:t>
            </a:r>
            <a:r>
              <a:rPr lang="en-US" dirty="0">
                <a:sym typeface="Wingdings"/>
              </a:rPr>
              <a:t>(r, c) 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Color(r, c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664" y="378070"/>
            <a:ext cx="716009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Scanline Algorithm w/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238250" y="2677583"/>
            <a:ext cx="7059083" cy="2211916"/>
          </a:xfrm>
          <a:prstGeom prst="triangle">
            <a:avLst>
              <a:gd name="adj" fmla="val 5015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834" y="4995333"/>
            <a:ext cx="7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V(0,0)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9984" y="4967817"/>
            <a:ext cx="7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V(4,0)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1134" y="2305051"/>
            <a:ext cx="7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V(2,2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3500" y="5259917"/>
            <a:ext cx="405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color at (2, 1)?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4652" y="5285316"/>
            <a:ext cx="140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= (1,0,0)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886" y="2379132"/>
            <a:ext cx="140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= (0,1,0)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84536" y="5325532"/>
            <a:ext cx="140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= (0,0,1)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0"/>
            <a:endCxn id="4" idx="3"/>
          </p:cNvCxnSpPr>
          <p:nvPr/>
        </p:nvCxnSpPr>
        <p:spPr>
          <a:xfrm>
            <a:off x="4778380" y="2677583"/>
            <a:ext cx="0" cy="2211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25409" y="496781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V(2,0)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81434" y="4967817"/>
            <a:ext cx="18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= (</a:t>
            </a:r>
            <a:r>
              <a:rPr lang="en-US" dirty="0" smtClean="0"/>
              <a:t>0.5,0.,0.5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58217" y="3373966"/>
            <a:ext cx="7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V(2,1)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0285" y="3801533"/>
            <a:ext cx="216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= (0.25,0.5,0.25)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60090" cy="990600"/>
          </a:xfrm>
        </p:spPr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algorithm w/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1045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Determine rows of pixels triangles can possibly intersect</a:t>
            </a:r>
          </a:p>
          <a:p>
            <a:pPr lvl="1"/>
            <a:r>
              <a:rPr lang="en-US" sz="2400" dirty="0" smtClean="0"/>
              <a:t>Call them </a:t>
            </a:r>
            <a:r>
              <a:rPr lang="en-US" sz="2400" dirty="0" err="1" smtClean="0"/>
              <a:t>rowMin</a:t>
            </a:r>
            <a:r>
              <a:rPr lang="en-US" sz="2400" dirty="0" smtClean="0"/>
              <a:t> to </a:t>
            </a:r>
            <a:r>
              <a:rPr lang="en-US" sz="2400" dirty="0" err="1" smtClean="0"/>
              <a:t>rowMax</a:t>
            </a:r>
            <a:endParaRPr lang="en-US" sz="2400" dirty="0" smtClean="0"/>
          </a:p>
          <a:p>
            <a:pPr lvl="2"/>
            <a:r>
              <a:rPr lang="en-US" sz="2000" dirty="0" err="1" smtClean="0"/>
              <a:t>rowMin</a:t>
            </a:r>
            <a:r>
              <a:rPr lang="en-US" sz="2000" dirty="0" smtClean="0"/>
              <a:t>: ceiling of smallest Y value</a:t>
            </a:r>
          </a:p>
          <a:p>
            <a:pPr lvl="2"/>
            <a:r>
              <a:rPr lang="en-US" sz="2000" dirty="0" err="1" smtClean="0"/>
              <a:t>rowMax</a:t>
            </a:r>
            <a:r>
              <a:rPr lang="en-US" sz="2000" dirty="0" smtClean="0"/>
              <a:t>: floor of biggest Y value</a:t>
            </a:r>
          </a:p>
          <a:p>
            <a:r>
              <a:rPr lang="en-US" sz="2800" dirty="0" smtClean="0"/>
              <a:t>For r in [</a:t>
            </a:r>
            <a:r>
              <a:rPr lang="en-US" sz="2800" dirty="0" err="1" smtClean="0"/>
              <a:t>rowMin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rowMax</a:t>
            </a:r>
            <a:r>
              <a:rPr lang="en-US" sz="2800" dirty="0" smtClean="0">
                <a:sym typeface="Wingdings"/>
              </a:rPr>
              <a:t>] ; do</a:t>
            </a:r>
          </a:p>
          <a:p>
            <a:pPr lvl="1"/>
            <a:r>
              <a:rPr lang="en-US" sz="2400" dirty="0" smtClean="0"/>
              <a:t>Find end points of r intersected with triangle</a:t>
            </a:r>
          </a:p>
          <a:p>
            <a:pPr lvl="2"/>
            <a:r>
              <a:rPr lang="en-US" sz="2000" dirty="0" smtClean="0"/>
              <a:t>Call them </a:t>
            </a:r>
            <a:r>
              <a:rPr lang="en-US" sz="2000" dirty="0" err="1" smtClean="0"/>
              <a:t>leftEnd</a:t>
            </a:r>
            <a:r>
              <a:rPr lang="en-US" sz="2000" dirty="0" smtClean="0"/>
              <a:t> and </a:t>
            </a:r>
            <a:r>
              <a:rPr lang="en-US" sz="2000" dirty="0" err="1" smtClean="0"/>
              <a:t>rightEnd</a:t>
            </a:r>
            <a:endParaRPr lang="en-US" sz="20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Calculate Color(</a:t>
            </a:r>
            <a:r>
              <a:rPr lang="en-US" sz="2400" dirty="0" err="1" smtClean="0">
                <a:solidFill>
                  <a:srgbClr val="FF0000"/>
                </a:solidFill>
              </a:rPr>
              <a:t>leftEnd</a:t>
            </a:r>
            <a:r>
              <a:rPr lang="en-US" sz="2400" dirty="0" smtClean="0">
                <a:solidFill>
                  <a:srgbClr val="FF0000"/>
                </a:solidFill>
              </a:rPr>
              <a:t>) and Color(</a:t>
            </a:r>
            <a:r>
              <a:rPr lang="en-US" sz="2400" dirty="0" err="1" smtClean="0">
                <a:solidFill>
                  <a:srgbClr val="FF0000"/>
                </a:solidFill>
              </a:rPr>
              <a:t>rightEnd</a:t>
            </a:r>
            <a:r>
              <a:rPr lang="en-US" sz="2400" dirty="0" smtClean="0">
                <a:solidFill>
                  <a:srgbClr val="FF0000"/>
                </a:solidFill>
              </a:rPr>
              <a:t>) using interpolation from triangle vertices</a:t>
            </a:r>
          </a:p>
          <a:p>
            <a:pPr lvl="1"/>
            <a:r>
              <a:rPr lang="en-US" sz="2400" dirty="0" smtClean="0"/>
              <a:t>For c in [ceiling(</a:t>
            </a:r>
            <a:r>
              <a:rPr lang="en-US" sz="2400" dirty="0" err="1" smtClean="0"/>
              <a:t>leftEnd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/>
              </a:rPr>
              <a:t> floor(</a:t>
            </a:r>
            <a:r>
              <a:rPr lang="en-US" sz="2400" dirty="0" err="1" smtClean="0">
                <a:sym typeface="Wingdings"/>
              </a:rPr>
              <a:t>rightEnd</a:t>
            </a:r>
            <a:r>
              <a:rPr lang="en-US" sz="2400" dirty="0" smtClean="0">
                <a:sym typeface="Wingdings"/>
              </a:rPr>
              <a:t>) ] ; do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Calculate Color(r, c) using Color(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leftEnd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) and Color(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rightEnd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)</a:t>
            </a:r>
          </a:p>
          <a:p>
            <a:pPr lvl="2"/>
            <a:r>
              <a:rPr lang="en-US" sz="2000" dirty="0" err="1" smtClean="0">
                <a:sym typeface="Wingdings"/>
              </a:rPr>
              <a:t>ImageColor</a:t>
            </a:r>
            <a:r>
              <a:rPr lang="en-US" sz="2000" dirty="0" smtClean="0">
                <a:sym typeface="Wingdings"/>
              </a:rPr>
              <a:t>(r, c) 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Color(r, c)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68583" y="3429000"/>
            <a:ext cx="518584" cy="465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1500" y="2402417"/>
            <a:ext cx="2074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Calculating multiple color channels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ceiling / floor: needed to decide which pixels to deposit colors to</a:t>
            </a:r>
          </a:p>
          <a:p>
            <a:pPr lvl="1"/>
            <a:r>
              <a:rPr lang="en-US" dirty="0" smtClean="0"/>
              <a:t>used: </a:t>
            </a:r>
            <a:r>
              <a:rPr lang="en-US" dirty="0" err="1" smtClean="0"/>
              <a:t>rowMin</a:t>
            </a:r>
            <a:r>
              <a:rPr lang="en-US" dirty="0" smtClean="0"/>
              <a:t> / </a:t>
            </a:r>
            <a:r>
              <a:rPr lang="en-US" dirty="0" err="1" smtClean="0"/>
              <a:t>rowMax</a:t>
            </a:r>
            <a:r>
              <a:rPr lang="en-US" dirty="0" smtClean="0"/>
              <a:t>, </a:t>
            </a:r>
            <a:r>
              <a:rPr lang="en-US" dirty="0" err="1" smtClean="0"/>
              <a:t>leftEnd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rightEnd</a:t>
            </a:r>
            <a:endParaRPr lang="en-US" dirty="0" smtClean="0"/>
          </a:p>
          <a:p>
            <a:pPr lvl="1"/>
            <a:r>
              <a:rPr lang="en-US" dirty="0" smtClean="0"/>
              <a:t>not used: when doing interpolation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0525" y="4431370"/>
            <a:ext cx="8773475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Color(</a:t>
            </a:r>
            <a:r>
              <a:rPr lang="en-US" sz="3200" dirty="0" err="1" smtClean="0">
                <a:solidFill>
                  <a:schemeClr val="tx1"/>
                </a:solidFill>
              </a:rPr>
              <a:t>leftEnd</a:t>
            </a:r>
            <a:r>
              <a:rPr lang="en-US" sz="3200" dirty="0" smtClean="0">
                <a:solidFill>
                  <a:schemeClr val="tx1"/>
                </a:solidFill>
              </a:rPr>
              <a:t>) and Color(</a:t>
            </a:r>
            <a:r>
              <a:rPr lang="en-US" sz="3200" dirty="0" err="1" smtClean="0">
                <a:solidFill>
                  <a:schemeClr val="tx1"/>
                </a:solidFill>
              </a:rPr>
              <a:t>rightEnd</a:t>
            </a:r>
            <a:r>
              <a:rPr lang="en-US" sz="3200" dirty="0" smtClean="0">
                <a:solidFill>
                  <a:schemeClr val="tx1"/>
                </a:solidFill>
              </a:rPr>
              <a:t>) should be at the intersection locations … no ceiling/floor.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09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Resolve When Triangles Overlap:</a:t>
            </a:r>
            <a:br>
              <a:rPr lang="en-US" dirty="0" smtClean="0"/>
            </a:br>
            <a:r>
              <a:rPr lang="en-US" dirty="0" smtClean="0"/>
              <a:t>The Z-Buffer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93" y="228600"/>
            <a:ext cx="772770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you have a cube where each face has its own color….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6093" y="2309563"/>
            <a:ext cx="4224118" cy="4254487"/>
            <a:chOff x="126093" y="2309563"/>
            <a:chExt cx="4224118" cy="4254487"/>
          </a:xfrm>
        </p:grpSpPr>
        <p:grpSp>
          <p:nvGrpSpPr>
            <p:cNvPr id="9" name="Group 8"/>
            <p:cNvGrpSpPr/>
            <p:nvPr/>
          </p:nvGrpSpPr>
          <p:grpSpPr>
            <a:xfrm>
              <a:off x="126093" y="2309563"/>
              <a:ext cx="4224118" cy="3666007"/>
              <a:chOff x="2152589" y="2332913"/>
              <a:chExt cx="1810336" cy="141416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152589" y="2693209"/>
                <a:ext cx="1170864" cy="10538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152589" y="2332913"/>
                <a:ext cx="1765303" cy="378310"/>
              </a:xfrm>
              <a:custGeom>
                <a:avLst/>
                <a:gdLst>
                  <a:gd name="connsiteX0" fmla="*/ 0 w 1765303"/>
                  <a:gd name="connsiteY0" fmla="*/ 369303 h 378310"/>
                  <a:gd name="connsiteX1" fmla="*/ 594439 w 1765303"/>
                  <a:gd name="connsiteY1" fmla="*/ 0 h 378310"/>
                  <a:gd name="connsiteX2" fmla="*/ 1765303 w 1765303"/>
                  <a:gd name="connsiteY2" fmla="*/ 0 h 378310"/>
                  <a:gd name="connsiteX3" fmla="*/ 1125831 w 1765303"/>
                  <a:gd name="connsiteY3" fmla="*/ 378310 h 378310"/>
                  <a:gd name="connsiteX4" fmla="*/ 0 w 1765303"/>
                  <a:gd name="connsiteY4" fmla="*/ 369303 h 37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303" h="378310">
                    <a:moveTo>
                      <a:pt x="0" y="369303"/>
                    </a:moveTo>
                    <a:lnTo>
                      <a:pt x="594439" y="0"/>
                    </a:lnTo>
                    <a:lnTo>
                      <a:pt x="1765303" y="0"/>
                    </a:lnTo>
                    <a:lnTo>
                      <a:pt x="1125831" y="378310"/>
                    </a:lnTo>
                    <a:lnTo>
                      <a:pt x="0" y="3693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314447" y="2341921"/>
                <a:ext cx="648478" cy="1396145"/>
              </a:xfrm>
              <a:custGeom>
                <a:avLst/>
                <a:gdLst>
                  <a:gd name="connsiteX0" fmla="*/ 9006 w 648478"/>
                  <a:gd name="connsiteY0" fmla="*/ 1396145 h 1396145"/>
                  <a:gd name="connsiteX1" fmla="*/ 648478 w 648478"/>
                  <a:gd name="connsiteY1" fmla="*/ 909746 h 1396145"/>
                  <a:gd name="connsiteX2" fmla="*/ 603445 w 648478"/>
                  <a:gd name="connsiteY2" fmla="*/ 0 h 1396145"/>
                  <a:gd name="connsiteX3" fmla="*/ 0 w 648478"/>
                  <a:gd name="connsiteY3" fmla="*/ 360295 h 1396145"/>
                  <a:gd name="connsiteX4" fmla="*/ 9006 w 648478"/>
                  <a:gd name="connsiteY4" fmla="*/ 1396145 h 139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478" h="1396145">
                    <a:moveTo>
                      <a:pt x="9006" y="1396145"/>
                    </a:moveTo>
                    <a:lnTo>
                      <a:pt x="648478" y="909746"/>
                    </a:lnTo>
                    <a:lnTo>
                      <a:pt x="603445" y="0"/>
                    </a:lnTo>
                    <a:lnTo>
                      <a:pt x="0" y="360295"/>
                    </a:lnTo>
                    <a:lnTo>
                      <a:pt x="9006" y="1396145"/>
                    </a:lnTo>
                    <a:close/>
                  </a:path>
                </a:pathLst>
              </a:custGeom>
              <a:solidFill>
                <a:srgbClr val="00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08667" y="6194718"/>
              <a:ext cx="32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View from “front/top/right” side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517511" y="2795065"/>
          <a:ext cx="25650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509"/>
                <a:gridCol w="12825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93" y="228600"/>
            <a:ext cx="772770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you have a cube where each face has its own color….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6093" y="2309563"/>
            <a:ext cx="4224118" cy="3666007"/>
            <a:chOff x="2152589" y="2332913"/>
            <a:chExt cx="1810336" cy="1414160"/>
          </a:xfrm>
        </p:grpSpPr>
        <p:sp>
          <p:nvSpPr>
            <p:cNvPr id="4" name="Rectangle 3"/>
            <p:cNvSpPr/>
            <p:nvPr/>
          </p:nvSpPr>
          <p:spPr>
            <a:xfrm>
              <a:off x="2152589" y="2693209"/>
              <a:ext cx="1170864" cy="10538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52589" y="2332913"/>
              <a:ext cx="1765303" cy="378310"/>
            </a:xfrm>
            <a:custGeom>
              <a:avLst/>
              <a:gdLst>
                <a:gd name="connsiteX0" fmla="*/ 0 w 1765303"/>
                <a:gd name="connsiteY0" fmla="*/ 369303 h 378310"/>
                <a:gd name="connsiteX1" fmla="*/ 594439 w 1765303"/>
                <a:gd name="connsiteY1" fmla="*/ 0 h 378310"/>
                <a:gd name="connsiteX2" fmla="*/ 1765303 w 1765303"/>
                <a:gd name="connsiteY2" fmla="*/ 0 h 378310"/>
                <a:gd name="connsiteX3" fmla="*/ 1125831 w 1765303"/>
                <a:gd name="connsiteY3" fmla="*/ 378310 h 378310"/>
                <a:gd name="connsiteX4" fmla="*/ 0 w 1765303"/>
                <a:gd name="connsiteY4" fmla="*/ 369303 h 37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303" h="378310">
                  <a:moveTo>
                    <a:pt x="0" y="369303"/>
                  </a:moveTo>
                  <a:lnTo>
                    <a:pt x="594439" y="0"/>
                  </a:lnTo>
                  <a:lnTo>
                    <a:pt x="1765303" y="0"/>
                  </a:lnTo>
                  <a:lnTo>
                    <a:pt x="1125831" y="378310"/>
                  </a:lnTo>
                  <a:lnTo>
                    <a:pt x="0" y="3693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14447" y="2341921"/>
              <a:ext cx="648478" cy="1396145"/>
            </a:xfrm>
            <a:custGeom>
              <a:avLst/>
              <a:gdLst>
                <a:gd name="connsiteX0" fmla="*/ 9006 w 648478"/>
                <a:gd name="connsiteY0" fmla="*/ 1396145 h 1396145"/>
                <a:gd name="connsiteX1" fmla="*/ 648478 w 648478"/>
                <a:gd name="connsiteY1" fmla="*/ 909746 h 1396145"/>
                <a:gd name="connsiteX2" fmla="*/ 603445 w 648478"/>
                <a:gd name="connsiteY2" fmla="*/ 0 h 1396145"/>
                <a:gd name="connsiteX3" fmla="*/ 0 w 648478"/>
                <a:gd name="connsiteY3" fmla="*/ 360295 h 1396145"/>
                <a:gd name="connsiteX4" fmla="*/ 9006 w 648478"/>
                <a:gd name="connsiteY4" fmla="*/ 1396145 h 139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478" h="1396145">
                  <a:moveTo>
                    <a:pt x="9006" y="1396145"/>
                  </a:moveTo>
                  <a:lnTo>
                    <a:pt x="648478" y="909746"/>
                  </a:lnTo>
                  <a:lnTo>
                    <a:pt x="603445" y="0"/>
                  </a:lnTo>
                  <a:lnTo>
                    <a:pt x="0" y="360295"/>
                  </a:lnTo>
                  <a:lnTo>
                    <a:pt x="9006" y="1396145"/>
                  </a:lnTo>
                  <a:close/>
                </a:path>
              </a:pathLst>
            </a:custGeom>
            <a:solidFill>
              <a:srgbClr val="00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44864" y="2286214"/>
            <a:ext cx="4224118" cy="3666007"/>
            <a:chOff x="2152589" y="2332913"/>
            <a:chExt cx="1810336" cy="1414160"/>
          </a:xfrm>
        </p:grpSpPr>
        <p:sp>
          <p:nvSpPr>
            <p:cNvPr id="11" name="Rectangle 10"/>
            <p:cNvSpPr/>
            <p:nvPr/>
          </p:nvSpPr>
          <p:spPr>
            <a:xfrm>
              <a:off x="2152589" y="2693209"/>
              <a:ext cx="1170864" cy="10538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52589" y="2332913"/>
              <a:ext cx="1765303" cy="378310"/>
            </a:xfrm>
            <a:custGeom>
              <a:avLst/>
              <a:gdLst>
                <a:gd name="connsiteX0" fmla="*/ 0 w 1765303"/>
                <a:gd name="connsiteY0" fmla="*/ 369303 h 378310"/>
                <a:gd name="connsiteX1" fmla="*/ 594439 w 1765303"/>
                <a:gd name="connsiteY1" fmla="*/ 0 h 378310"/>
                <a:gd name="connsiteX2" fmla="*/ 1765303 w 1765303"/>
                <a:gd name="connsiteY2" fmla="*/ 0 h 378310"/>
                <a:gd name="connsiteX3" fmla="*/ 1125831 w 1765303"/>
                <a:gd name="connsiteY3" fmla="*/ 378310 h 378310"/>
                <a:gd name="connsiteX4" fmla="*/ 0 w 1765303"/>
                <a:gd name="connsiteY4" fmla="*/ 369303 h 37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303" h="378310">
                  <a:moveTo>
                    <a:pt x="0" y="369303"/>
                  </a:moveTo>
                  <a:lnTo>
                    <a:pt x="594439" y="0"/>
                  </a:lnTo>
                  <a:lnTo>
                    <a:pt x="1765303" y="0"/>
                  </a:lnTo>
                  <a:lnTo>
                    <a:pt x="1125831" y="378310"/>
                  </a:lnTo>
                  <a:lnTo>
                    <a:pt x="0" y="3693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4447" y="2341921"/>
              <a:ext cx="648478" cy="1396145"/>
            </a:xfrm>
            <a:custGeom>
              <a:avLst/>
              <a:gdLst>
                <a:gd name="connsiteX0" fmla="*/ 9006 w 648478"/>
                <a:gd name="connsiteY0" fmla="*/ 1396145 h 1396145"/>
                <a:gd name="connsiteX1" fmla="*/ 648478 w 648478"/>
                <a:gd name="connsiteY1" fmla="*/ 909746 h 1396145"/>
                <a:gd name="connsiteX2" fmla="*/ 603445 w 648478"/>
                <a:gd name="connsiteY2" fmla="*/ 0 h 1396145"/>
                <a:gd name="connsiteX3" fmla="*/ 0 w 648478"/>
                <a:gd name="connsiteY3" fmla="*/ 360295 h 1396145"/>
                <a:gd name="connsiteX4" fmla="*/ 9006 w 648478"/>
                <a:gd name="connsiteY4" fmla="*/ 1396145 h 139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478" h="1396145">
                  <a:moveTo>
                    <a:pt x="9006" y="1396145"/>
                  </a:moveTo>
                  <a:lnTo>
                    <a:pt x="648478" y="909746"/>
                  </a:lnTo>
                  <a:lnTo>
                    <a:pt x="603445" y="0"/>
                  </a:lnTo>
                  <a:lnTo>
                    <a:pt x="0" y="360295"/>
                  </a:lnTo>
                  <a:lnTo>
                    <a:pt x="9006" y="1396145"/>
                  </a:lnTo>
                  <a:close/>
                </a:path>
              </a:pathLst>
            </a:custGeom>
            <a:solidFill>
              <a:srgbClr val="FF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62272" y="6206061"/>
            <a:ext cx="355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 from “back/bottom/left” side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48358" y="1693389"/>
            <a:ext cx="9006" cy="488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89462" y="1923120"/>
            <a:ext cx="8773475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 we render the pixels that we want and ignore the pixels from faces that are obscured?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62" y="6206061"/>
            <a:ext cx="32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 from “front/top/right”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2" y="156541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a scene </a:t>
            </a:r>
            <a:br>
              <a:rPr lang="en-US" dirty="0" smtClean="0"/>
            </a:br>
            <a:r>
              <a:rPr lang="en-US" dirty="0" smtClean="0"/>
              <a:t>from the right side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7751" y="3233652"/>
            <a:ext cx="837619" cy="270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7751" y="3503874"/>
            <a:ext cx="837619" cy="2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62785" y="3125563"/>
            <a:ext cx="486373" cy="801658"/>
          </a:xfrm>
          <a:custGeom>
            <a:avLst/>
            <a:gdLst>
              <a:gd name="connsiteX0" fmla="*/ 0 w 486373"/>
              <a:gd name="connsiteY0" fmla="*/ 0 h 801658"/>
              <a:gd name="connsiteX1" fmla="*/ 486359 w 486373"/>
              <a:gd name="connsiteY1" fmla="*/ 369303 h 801658"/>
              <a:gd name="connsiteX2" fmla="*/ 18013 w 486373"/>
              <a:gd name="connsiteY2" fmla="*/ 801658 h 801658"/>
              <a:gd name="connsiteX3" fmla="*/ 18013 w 486373"/>
              <a:gd name="connsiteY3" fmla="*/ 801658 h 801658"/>
              <a:gd name="connsiteX4" fmla="*/ 18013 w 486373"/>
              <a:gd name="connsiteY4" fmla="*/ 801658 h 8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73" h="801658">
                <a:moveTo>
                  <a:pt x="0" y="0"/>
                </a:moveTo>
                <a:cubicBezTo>
                  <a:pt x="241678" y="117846"/>
                  <a:pt x="483357" y="235693"/>
                  <a:pt x="486359" y="369303"/>
                </a:cubicBezTo>
                <a:cubicBezTo>
                  <a:pt x="489361" y="502913"/>
                  <a:pt x="18013" y="801658"/>
                  <a:pt x="18013" y="801658"/>
                </a:cubicBezTo>
                <a:lnTo>
                  <a:pt x="18013" y="801658"/>
                </a:lnTo>
                <a:lnTo>
                  <a:pt x="18013" y="80165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4485679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Camera/eyeball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34193" y="4191210"/>
          <a:ext cx="2012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4"/>
                <a:gridCol w="1006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32460" y="3017475"/>
            <a:ext cx="1161858" cy="10628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28471" y="5191513"/>
            <a:ext cx="41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Camera oriented directly at Front face, </a:t>
            </a:r>
          </a:p>
          <a:p>
            <a:pPr algn="ctr"/>
            <a:r>
              <a:rPr lang="en-US" dirty="0" smtClean="0"/>
              <a:t>seen from the </a:t>
            </a:r>
            <a:r>
              <a:rPr lang="en-US" dirty="0"/>
              <a:t>R</a:t>
            </a:r>
            <a:r>
              <a:rPr lang="en-US" dirty="0" smtClean="0"/>
              <a:t>ight side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32460" y="3017475"/>
            <a:ext cx="0" cy="1062872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4318" y="3017475"/>
            <a:ext cx="0" cy="1062872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32460" y="4080347"/>
            <a:ext cx="1161858" cy="0"/>
          </a:xfrm>
          <a:prstGeom prst="line">
            <a:avLst/>
          </a:prstGeom>
          <a:ln w="76200" cmpd="sng"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2460" y="3017475"/>
            <a:ext cx="1161858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2" y="156541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scene</a:t>
            </a:r>
            <a:br>
              <a:rPr lang="en-US" dirty="0" smtClean="0"/>
            </a:br>
            <a:r>
              <a:rPr lang="en-US" dirty="0" smtClean="0"/>
              <a:t> from the top side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7751" y="3233652"/>
            <a:ext cx="837619" cy="270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7751" y="3503874"/>
            <a:ext cx="837619" cy="2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62785" y="3125563"/>
            <a:ext cx="486373" cy="801658"/>
          </a:xfrm>
          <a:custGeom>
            <a:avLst/>
            <a:gdLst>
              <a:gd name="connsiteX0" fmla="*/ 0 w 486373"/>
              <a:gd name="connsiteY0" fmla="*/ 0 h 801658"/>
              <a:gd name="connsiteX1" fmla="*/ 486359 w 486373"/>
              <a:gd name="connsiteY1" fmla="*/ 369303 h 801658"/>
              <a:gd name="connsiteX2" fmla="*/ 18013 w 486373"/>
              <a:gd name="connsiteY2" fmla="*/ 801658 h 801658"/>
              <a:gd name="connsiteX3" fmla="*/ 18013 w 486373"/>
              <a:gd name="connsiteY3" fmla="*/ 801658 h 801658"/>
              <a:gd name="connsiteX4" fmla="*/ 18013 w 486373"/>
              <a:gd name="connsiteY4" fmla="*/ 801658 h 8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73" h="801658">
                <a:moveTo>
                  <a:pt x="0" y="0"/>
                </a:moveTo>
                <a:cubicBezTo>
                  <a:pt x="241678" y="117846"/>
                  <a:pt x="483357" y="235693"/>
                  <a:pt x="486359" y="369303"/>
                </a:cubicBezTo>
                <a:cubicBezTo>
                  <a:pt x="489361" y="502913"/>
                  <a:pt x="18013" y="801658"/>
                  <a:pt x="18013" y="801658"/>
                </a:cubicBezTo>
                <a:lnTo>
                  <a:pt x="18013" y="801658"/>
                </a:lnTo>
                <a:lnTo>
                  <a:pt x="18013" y="80165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4485679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Camera/eyeball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34193" y="4191210"/>
          <a:ext cx="2012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4"/>
                <a:gridCol w="1006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32460" y="3017475"/>
            <a:ext cx="1161858" cy="10628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90" y="5344794"/>
            <a:ext cx="41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Camera oriented directly at Front face, </a:t>
            </a:r>
          </a:p>
          <a:p>
            <a:pPr algn="ctr"/>
            <a:r>
              <a:rPr lang="en-US" dirty="0" smtClean="0"/>
              <a:t>seen from the Top side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32460" y="3017475"/>
            <a:ext cx="0" cy="1062872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4318" y="3017475"/>
            <a:ext cx="0" cy="1062872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32460" y="4080347"/>
            <a:ext cx="1161858" cy="0"/>
          </a:xfrm>
          <a:prstGeom prst="line">
            <a:avLst/>
          </a:prstGeom>
          <a:ln w="762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2460" y="3017475"/>
            <a:ext cx="1161858" cy="0"/>
          </a:xfrm>
          <a:prstGeom prst="line">
            <a:avLst/>
          </a:prstGeom>
          <a:ln w="76200" cmpd="sng">
            <a:solidFill>
              <a:srgbClr val="AC1B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1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2" y="156541"/>
            <a:ext cx="8153400" cy="990600"/>
          </a:xfrm>
        </p:spPr>
        <p:txBody>
          <a:bodyPr/>
          <a:lstStyle/>
          <a:p>
            <a:r>
              <a:rPr lang="en-US" dirty="0" smtClean="0"/>
              <a:t>What do we render?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7751" y="3233652"/>
            <a:ext cx="837619" cy="270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7751" y="3503874"/>
            <a:ext cx="837619" cy="2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62785" y="3125563"/>
            <a:ext cx="486373" cy="801658"/>
          </a:xfrm>
          <a:custGeom>
            <a:avLst/>
            <a:gdLst>
              <a:gd name="connsiteX0" fmla="*/ 0 w 486373"/>
              <a:gd name="connsiteY0" fmla="*/ 0 h 801658"/>
              <a:gd name="connsiteX1" fmla="*/ 486359 w 486373"/>
              <a:gd name="connsiteY1" fmla="*/ 369303 h 801658"/>
              <a:gd name="connsiteX2" fmla="*/ 18013 w 486373"/>
              <a:gd name="connsiteY2" fmla="*/ 801658 h 801658"/>
              <a:gd name="connsiteX3" fmla="*/ 18013 w 486373"/>
              <a:gd name="connsiteY3" fmla="*/ 801658 h 801658"/>
              <a:gd name="connsiteX4" fmla="*/ 18013 w 486373"/>
              <a:gd name="connsiteY4" fmla="*/ 801658 h 8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73" h="801658">
                <a:moveTo>
                  <a:pt x="0" y="0"/>
                </a:moveTo>
                <a:cubicBezTo>
                  <a:pt x="241678" y="117846"/>
                  <a:pt x="483357" y="235693"/>
                  <a:pt x="486359" y="369303"/>
                </a:cubicBezTo>
                <a:cubicBezTo>
                  <a:pt x="489361" y="502913"/>
                  <a:pt x="18013" y="801658"/>
                  <a:pt x="18013" y="801658"/>
                </a:cubicBezTo>
                <a:lnTo>
                  <a:pt x="18013" y="801658"/>
                </a:lnTo>
                <a:lnTo>
                  <a:pt x="18013" y="80165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4485679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Camera/eyeball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34193" y="4191210"/>
          <a:ext cx="2012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4"/>
                <a:gridCol w="1006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32460" y="3017475"/>
            <a:ext cx="1161858" cy="10628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5627" y="5246256"/>
            <a:ext cx="41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Camera oriented directly at Front face, </a:t>
            </a:r>
          </a:p>
          <a:p>
            <a:pPr algn="ctr"/>
            <a:r>
              <a:rPr lang="en-US" dirty="0" smtClean="0"/>
              <a:t>seen from the Top side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3584" y="1688928"/>
            <a:ext cx="8773475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Green, Red, Purple, and Cyan all “flat” to camera.  Only need to render Blue and Yellow faces (*).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32460" y="3017475"/>
            <a:ext cx="0" cy="1062872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4318" y="3017475"/>
            <a:ext cx="0" cy="1062872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2460" y="4080347"/>
            <a:ext cx="1161858" cy="0"/>
          </a:xfrm>
          <a:prstGeom prst="line">
            <a:avLst/>
          </a:prstGeom>
          <a:ln w="762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32460" y="3017475"/>
            <a:ext cx="1161858" cy="0"/>
          </a:xfrm>
          <a:prstGeom prst="line">
            <a:avLst/>
          </a:prstGeom>
          <a:ln w="76200" cmpd="sng">
            <a:solidFill>
              <a:srgbClr val="AC1B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Have Too Much Lecture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get as far as we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2" y="156541"/>
            <a:ext cx="8153400" cy="990600"/>
          </a:xfrm>
        </p:spPr>
        <p:txBody>
          <a:bodyPr/>
          <a:lstStyle/>
          <a:p>
            <a:r>
              <a:rPr lang="en-US" dirty="0" smtClean="0"/>
              <a:t>What do we render?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7751" y="3233652"/>
            <a:ext cx="837619" cy="270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7751" y="3503874"/>
            <a:ext cx="837619" cy="2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62785" y="3125563"/>
            <a:ext cx="486373" cy="801658"/>
          </a:xfrm>
          <a:custGeom>
            <a:avLst/>
            <a:gdLst>
              <a:gd name="connsiteX0" fmla="*/ 0 w 486373"/>
              <a:gd name="connsiteY0" fmla="*/ 0 h 801658"/>
              <a:gd name="connsiteX1" fmla="*/ 486359 w 486373"/>
              <a:gd name="connsiteY1" fmla="*/ 369303 h 801658"/>
              <a:gd name="connsiteX2" fmla="*/ 18013 w 486373"/>
              <a:gd name="connsiteY2" fmla="*/ 801658 h 801658"/>
              <a:gd name="connsiteX3" fmla="*/ 18013 w 486373"/>
              <a:gd name="connsiteY3" fmla="*/ 801658 h 801658"/>
              <a:gd name="connsiteX4" fmla="*/ 18013 w 486373"/>
              <a:gd name="connsiteY4" fmla="*/ 801658 h 8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73" h="801658">
                <a:moveTo>
                  <a:pt x="0" y="0"/>
                </a:moveTo>
                <a:cubicBezTo>
                  <a:pt x="241678" y="117846"/>
                  <a:pt x="483357" y="235693"/>
                  <a:pt x="486359" y="369303"/>
                </a:cubicBezTo>
                <a:cubicBezTo>
                  <a:pt x="489361" y="502913"/>
                  <a:pt x="18013" y="801658"/>
                  <a:pt x="18013" y="801658"/>
                </a:cubicBezTo>
                <a:lnTo>
                  <a:pt x="18013" y="801658"/>
                </a:lnTo>
                <a:lnTo>
                  <a:pt x="18013" y="80165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4485679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Camera/eyeball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34193" y="4191210"/>
          <a:ext cx="2012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4"/>
                <a:gridCol w="1006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785" y="5202461"/>
            <a:ext cx="41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Camera oriented directly at Front face, </a:t>
            </a:r>
          </a:p>
          <a:p>
            <a:pPr algn="ctr"/>
            <a:r>
              <a:rPr lang="en-US" dirty="0" smtClean="0"/>
              <a:t>seen from the Top side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60407" y="2729239"/>
            <a:ext cx="9006" cy="119798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3539" y="2729239"/>
            <a:ext cx="9006" cy="1197982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72766" y="1481758"/>
            <a:ext cx="8773475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 should the picture look like?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What’s visible?  What’s obscured?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511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field associated with each triangle: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1B,1C: </a:t>
            </a:r>
          </a:p>
          <a:p>
            <a:pPr marL="366713" lvl="1" indent="0">
              <a:buNone/>
            </a:pPr>
            <a:r>
              <a:rPr lang="en-US" dirty="0" smtClean="0"/>
              <a:t>	class Triangle</a:t>
            </a:r>
          </a:p>
          <a:p>
            <a:pPr marL="366713" lvl="1" indent="0">
              <a:buNone/>
            </a:pPr>
            <a:r>
              <a:rPr lang="en-US" dirty="0" smtClean="0"/>
              <a:t>	{ </a:t>
            </a:r>
          </a:p>
          <a:p>
            <a:pPr marL="366713" lvl="1" indent="0">
              <a:buNone/>
            </a:pPr>
            <a:r>
              <a:rPr lang="en-US" dirty="0"/>
              <a:t>	 </a:t>
            </a:r>
            <a:r>
              <a:rPr lang="en-US" dirty="0" smtClean="0"/>
              <a:t>  public:</a:t>
            </a:r>
          </a:p>
          <a:p>
            <a:pPr marL="685800" lvl="2" indent="0">
              <a:buNone/>
            </a:pPr>
            <a:r>
              <a:rPr lang="en-US" dirty="0" smtClean="0"/>
              <a:t>		Double  X[3];</a:t>
            </a:r>
          </a:p>
          <a:p>
            <a:pPr marL="685800" lvl="2" indent="0">
              <a:buNone/>
            </a:pPr>
            <a:r>
              <a:rPr lang="en-US" dirty="0" smtClean="0"/>
              <a:t>		Double  Y[3];</a:t>
            </a:r>
          </a:p>
          <a:p>
            <a:pPr marL="685800" lvl="2" indent="0">
              <a:buNone/>
            </a:pPr>
            <a:r>
              <a:rPr lang="en-US" dirty="0" smtClean="0"/>
              <a:t>		…</a:t>
            </a:r>
          </a:p>
          <a:p>
            <a:pPr marL="366713" lvl="1" indent="0">
              <a:buNone/>
            </a:pPr>
            <a:r>
              <a:rPr lang="en-US" dirty="0" smtClean="0"/>
              <a:t>	};</a:t>
            </a:r>
            <a:endParaRPr lang="en-US" dirty="0"/>
          </a:p>
          <a:p>
            <a:r>
              <a:rPr lang="en-US" dirty="0" smtClean="0"/>
              <a:t>Now…</a:t>
            </a:r>
          </a:p>
          <a:p>
            <a:pPr marL="685800" lvl="2" indent="0">
              <a:buNone/>
            </a:pPr>
            <a:r>
              <a:rPr lang="en-US" dirty="0" smtClean="0"/>
              <a:t>		Double  Z[3];</a:t>
            </a:r>
          </a:p>
        </p:txBody>
      </p:sp>
    </p:spTree>
    <p:extLst>
      <p:ext uri="{BB962C8B-B14F-4D97-AF65-F5344CB8AC3E}">
        <p14:creationId xmlns:p14="http://schemas.microsoft.com/office/powerpoint/2010/main" val="14515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2" y="156541"/>
            <a:ext cx="8153400" cy="990600"/>
          </a:xfrm>
        </p:spPr>
        <p:txBody>
          <a:bodyPr/>
          <a:lstStyle/>
          <a:p>
            <a:r>
              <a:rPr lang="en-US" dirty="0" smtClean="0"/>
              <a:t>What do we render?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7751" y="3233652"/>
            <a:ext cx="837619" cy="270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7751" y="3503874"/>
            <a:ext cx="837619" cy="2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62785" y="3125563"/>
            <a:ext cx="486373" cy="801658"/>
          </a:xfrm>
          <a:custGeom>
            <a:avLst/>
            <a:gdLst>
              <a:gd name="connsiteX0" fmla="*/ 0 w 486373"/>
              <a:gd name="connsiteY0" fmla="*/ 0 h 801658"/>
              <a:gd name="connsiteX1" fmla="*/ 486359 w 486373"/>
              <a:gd name="connsiteY1" fmla="*/ 369303 h 801658"/>
              <a:gd name="connsiteX2" fmla="*/ 18013 w 486373"/>
              <a:gd name="connsiteY2" fmla="*/ 801658 h 801658"/>
              <a:gd name="connsiteX3" fmla="*/ 18013 w 486373"/>
              <a:gd name="connsiteY3" fmla="*/ 801658 h 801658"/>
              <a:gd name="connsiteX4" fmla="*/ 18013 w 486373"/>
              <a:gd name="connsiteY4" fmla="*/ 801658 h 8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73" h="801658">
                <a:moveTo>
                  <a:pt x="0" y="0"/>
                </a:moveTo>
                <a:cubicBezTo>
                  <a:pt x="241678" y="117846"/>
                  <a:pt x="483357" y="235693"/>
                  <a:pt x="486359" y="369303"/>
                </a:cubicBezTo>
                <a:cubicBezTo>
                  <a:pt x="489361" y="502913"/>
                  <a:pt x="18013" y="801658"/>
                  <a:pt x="18013" y="801658"/>
                </a:cubicBezTo>
                <a:lnTo>
                  <a:pt x="18013" y="801658"/>
                </a:lnTo>
                <a:lnTo>
                  <a:pt x="18013" y="80165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4485679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Camera/eyeball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34193" y="4191210"/>
          <a:ext cx="2012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4"/>
                <a:gridCol w="1006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6285" y="5306493"/>
            <a:ext cx="41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Camera oriented directly at Front face, </a:t>
            </a:r>
          </a:p>
          <a:p>
            <a:pPr algn="ctr"/>
            <a:r>
              <a:rPr lang="en-US" dirty="0" smtClean="0"/>
              <a:t>seen from the Top side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60407" y="2729239"/>
            <a:ext cx="9006" cy="119798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3539" y="2729239"/>
            <a:ext cx="9006" cy="1197982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65983" y="2269861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8121" y="2269861"/>
            <a:ext cx="66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3" y="228600"/>
            <a:ext cx="7727705" cy="990600"/>
          </a:xfrm>
        </p:spPr>
        <p:txBody>
          <a:bodyPr/>
          <a:lstStyle/>
          <a:p>
            <a:r>
              <a:rPr lang="en-US" dirty="0" smtClean="0"/>
              <a:t>Using depth when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Z values to guide which geometry is displayed and which is obscured.</a:t>
            </a:r>
          </a:p>
          <a:p>
            <a:endParaRPr lang="en-US" dirty="0"/>
          </a:p>
          <a:p>
            <a:r>
              <a:rPr lang="en-US" dirty="0" smtClean="0"/>
              <a:t>Example….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85338"/>
            <a:ext cx="9144000" cy="107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15" y="129519"/>
            <a:ext cx="72681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4 triangles with constant Z values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153" y="1729418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792323" y="2197803"/>
            <a:ext cx="1089804" cy="1215997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2323" y="3467815"/>
            <a:ext cx="9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Z=-0.35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5724" y="1729418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575115" y="2197803"/>
            <a:ext cx="1755583" cy="1495226"/>
          </a:xfrm>
          <a:prstGeom prst="triangle">
            <a:avLst>
              <a:gd name="adj" fmla="val 4948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741" y="3693029"/>
            <a:ext cx="8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Z=-0.5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7153" y="4259043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74572" y="4727428"/>
            <a:ext cx="1936429" cy="1215997"/>
          </a:xfrm>
          <a:prstGeom prst="triangle">
            <a:avLst/>
          </a:prstGeom>
          <a:solidFill>
            <a:srgbClr val="00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2323" y="5997440"/>
            <a:ext cx="9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Z=-0.65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55724" y="4259043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575115" y="4359576"/>
            <a:ext cx="2458816" cy="1863078"/>
          </a:xfrm>
          <a:prstGeom prst="triangle">
            <a:avLst>
              <a:gd name="adj" fmla="val 49487"/>
            </a:avLst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33741" y="6222654"/>
            <a:ext cx="8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Z=-0.8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15" y="129519"/>
            <a:ext cx="72681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4 triangles with constant Z values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5115" y="1641725"/>
            <a:ext cx="5079744" cy="3178186"/>
            <a:chOff x="207153" y="1729418"/>
            <a:chExt cx="8073247" cy="4916583"/>
          </a:xfrm>
        </p:grpSpPr>
        <p:sp>
          <p:nvSpPr>
            <p:cNvPr id="4" name="Rectangle 3"/>
            <p:cNvSpPr/>
            <p:nvPr/>
          </p:nvSpPr>
          <p:spPr>
            <a:xfrm>
              <a:off x="207153" y="1729418"/>
              <a:ext cx="3953919" cy="2386958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792323" y="2197803"/>
              <a:ext cx="1089804" cy="1215997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5562" y="2755915"/>
              <a:ext cx="98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Z=-0.35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26483" y="1729418"/>
              <a:ext cx="3953917" cy="2386957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245872" y="2197803"/>
              <a:ext cx="1755583" cy="1495227"/>
            </a:xfrm>
            <a:prstGeom prst="triangle">
              <a:avLst>
                <a:gd name="adj" fmla="val 4948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75782" y="2940581"/>
              <a:ext cx="85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Z=-0.5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153" y="4259043"/>
              <a:ext cx="3953919" cy="2386958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74572" y="4727428"/>
              <a:ext cx="1936429" cy="1215997"/>
            </a:xfrm>
            <a:prstGeom prst="triangle">
              <a:avLst/>
            </a:prstGeom>
            <a:solidFill>
              <a:srgbClr val="00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6370" y="5366562"/>
              <a:ext cx="98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Z=-0.65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26483" y="4259044"/>
              <a:ext cx="3953917" cy="2386957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245872" y="4359576"/>
              <a:ext cx="2458814" cy="1863078"/>
            </a:xfrm>
            <a:prstGeom prst="triangle">
              <a:avLst>
                <a:gd name="adj" fmla="val 49487"/>
              </a:avLst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4896" y="5358731"/>
              <a:ext cx="85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Z=-0.8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12069" y="4546251"/>
            <a:ext cx="3396509" cy="2198760"/>
            <a:chOff x="6420746" y="3276929"/>
            <a:chExt cx="2487832" cy="1542981"/>
          </a:xfrm>
        </p:grpSpPr>
        <p:sp>
          <p:nvSpPr>
            <p:cNvPr id="17" name="Isosceles Triangle 16"/>
            <p:cNvSpPr/>
            <p:nvPr/>
          </p:nvSpPr>
          <p:spPr>
            <a:xfrm>
              <a:off x="7060558" y="3351346"/>
              <a:ext cx="1547103" cy="1204334"/>
            </a:xfrm>
            <a:prstGeom prst="triangle">
              <a:avLst>
                <a:gd name="adj" fmla="val 49487"/>
              </a:avLst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20746" y="3276929"/>
              <a:ext cx="2487832" cy="1542981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6796065" y="3590090"/>
              <a:ext cx="1218415" cy="786047"/>
            </a:xfrm>
            <a:prstGeom prst="triangle">
              <a:avLst/>
            </a:prstGeom>
            <a:solidFill>
              <a:srgbClr val="00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7014530" y="3496929"/>
              <a:ext cx="1104625" cy="966547"/>
            </a:xfrm>
            <a:prstGeom prst="triangle">
              <a:avLst>
                <a:gd name="adj" fmla="val 4948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433443" y="3534775"/>
              <a:ext cx="685712" cy="786047"/>
            </a:xfrm>
            <a:prstGeom prst="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Bent Arrow 22"/>
          <p:cNvSpPr/>
          <p:nvPr/>
        </p:nvSpPr>
        <p:spPr>
          <a:xfrm rot="5400000">
            <a:off x="5529971" y="2875530"/>
            <a:ext cx="1711199" cy="99081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38227" y="1481758"/>
            <a:ext cx="5345019" cy="1127846"/>
          </a:xfrm>
          <a:prstGeom prst="roundRect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 we make this picture?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Sort triangles “back to front” (based on Z)</a:t>
            </a:r>
          </a:p>
          <a:p>
            <a:r>
              <a:rPr lang="en-US" dirty="0" smtClean="0"/>
              <a:t>Render triangles in back to front order</a:t>
            </a:r>
          </a:p>
          <a:p>
            <a:pPr lvl="1"/>
            <a:r>
              <a:rPr lang="en-US" dirty="0" smtClean="0"/>
              <a:t>Overwrite existing pixels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243825" y="3357529"/>
            <a:ext cx="3574027" cy="2733670"/>
          </a:xfrm>
          <a:prstGeom prst="triangle">
            <a:avLst>
              <a:gd name="adj" fmla="val 49487"/>
            </a:avLst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5769" y="3188613"/>
            <a:ext cx="5747244" cy="3502351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632809" y="3899445"/>
            <a:ext cx="2814711" cy="1784217"/>
          </a:xfrm>
          <a:prstGeom prst="triangle">
            <a:avLst/>
          </a:prstGeom>
          <a:solidFill>
            <a:srgbClr val="00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37494" y="3687982"/>
            <a:ext cx="2551840" cy="2193926"/>
          </a:xfrm>
          <a:prstGeom prst="triangle">
            <a:avLst>
              <a:gd name="adj" fmla="val 4948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05242" y="3773887"/>
            <a:ext cx="1584092" cy="1784217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Sort triangles “front to back” (based on Z)</a:t>
            </a:r>
          </a:p>
          <a:p>
            <a:r>
              <a:rPr lang="en-US" dirty="0" smtClean="0"/>
              <a:t>Render triangles in front to back order</a:t>
            </a:r>
          </a:p>
          <a:p>
            <a:pPr lvl="1"/>
            <a:r>
              <a:rPr lang="en-US" dirty="0" smtClean="0"/>
              <a:t>Do not overwrite existing pixels.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243825" y="3357529"/>
            <a:ext cx="3574027" cy="2733670"/>
          </a:xfrm>
          <a:prstGeom prst="triangle">
            <a:avLst>
              <a:gd name="adj" fmla="val 49487"/>
            </a:avLst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5769" y="3188613"/>
            <a:ext cx="5747244" cy="3502351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632809" y="3899445"/>
            <a:ext cx="2814711" cy="1784217"/>
          </a:xfrm>
          <a:prstGeom prst="triangle">
            <a:avLst/>
          </a:prstGeom>
          <a:solidFill>
            <a:srgbClr val="00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37494" y="3687982"/>
            <a:ext cx="2551840" cy="2193926"/>
          </a:xfrm>
          <a:prstGeom prst="triangle">
            <a:avLst>
              <a:gd name="adj" fmla="val 4948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05242" y="3773887"/>
            <a:ext cx="1584092" cy="1784217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is a problem…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153" y="1729418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792323" y="2197803"/>
            <a:ext cx="1089804" cy="1215997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063" y="3296675"/>
            <a:ext cx="14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 -1, -0.3)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5663" y="1729418"/>
            <a:ext cx="3953919" cy="2386958"/>
          </a:xfrm>
          <a:prstGeom prst="rect">
            <a:avLst/>
          </a:prstGeom>
          <a:noFill/>
          <a:ln w="57150" cmpd="sng">
            <a:solidFill>
              <a:srgbClr val="1919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710220" y="2089719"/>
            <a:ext cx="1755583" cy="1495226"/>
          </a:xfrm>
          <a:prstGeom prst="triangle">
            <a:avLst>
              <a:gd name="adj" fmla="val 4948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80372" y="35669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(2, -1.5, -0.3)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01067" y="3296675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 -1, -0.5)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1543" y="1827716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 1, -0.4)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2170" y="3566935"/>
            <a:ext cx="159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(-2, -1.5, -0.5)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0106" y="1691913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 1.5, -0.4)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68843" y="4268776"/>
            <a:ext cx="3953919" cy="2386958"/>
            <a:chOff x="2368843" y="4268776"/>
            <a:chExt cx="3953919" cy="2386958"/>
          </a:xfrm>
        </p:grpSpPr>
        <p:sp>
          <p:nvSpPr>
            <p:cNvPr id="14" name="Rectangle 13"/>
            <p:cNvSpPr/>
            <p:nvPr/>
          </p:nvSpPr>
          <p:spPr>
            <a:xfrm>
              <a:off x="2368843" y="4268776"/>
              <a:ext cx="3953919" cy="2386958"/>
            </a:xfrm>
            <a:prstGeom prst="rect">
              <a:avLst/>
            </a:prstGeom>
            <a:noFill/>
            <a:ln w="57150" cmpd="sng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511880" y="4647087"/>
              <a:ext cx="1755583" cy="1495226"/>
            </a:xfrm>
            <a:prstGeom prst="triangle">
              <a:avLst>
                <a:gd name="adj" fmla="val 49487"/>
              </a:avLst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flipH="1">
              <a:off x="3827826" y="4800213"/>
              <a:ext cx="531392" cy="1215997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7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Z-Buffer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preceding 10 slides were designed to get you comfortable with the notion of depth/Z.</a:t>
            </a:r>
          </a:p>
          <a:p>
            <a:r>
              <a:rPr lang="en-US" dirty="0" smtClean="0"/>
              <a:t>The Z-Buffer algorithm is the way to deal with overlapping triangles when doing </a:t>
            </a:r>
            <a:r>
              <a:rPr lang="en-US" dirty="0" err="1" smtClean="0"/>
              <a:t>rasterization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the technique that GPUs use.</a:t>
            </a:r>
          </a:p>
          <a:p>
            <a:r>
              <a:rPr lang="en-US" dirty="0" smtClean="0"/>
              <a:t>It works with opaque triangles, but not transparent geometry, which requires special handling</a:t>
            </a:r>
          </a:p>
          <a:p>
            <a:pPr lvl="1"/>
            <a:r>
              <a:rPr lang="en-US" dirty="0" smtClean="0"/>
              <a:t>Transparent geometry discussed week 7.</a:t>
            </a:r>
          </a:p>
          <a:p>
            <a:pPr lvl="1"/>
            <a:r>
              <a:rPr lang="en-US" dirty="0" smtClean="0"/>
              <a:t>Uses the front-to-back or back-to-front </a:t>
            </a:r>
            <a:r>
              <a:rPr lang="en-US" dirty="0" err="1" smtClean="0"/>
              <a:t>sortings</a:t>
            </a:r>
            <a:r>
              <a:rPr lang="en-US" dirty="0" smtClean="0"/>
              <a:t> just discussed.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Office Hours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778"/>
            <a:ext cx="9144000" cy="46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06" y="228600"/>
            <a:ext cx="751154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Z-Buffer Algorithm:</a:t>
            </a:r>
            <a:br>
              <a:rPr lang="en-US" dirty="0" smtClean="0"/>
            </a:br>
            <a:r>
              <a:rPr lang="en-US" dirty="0" smtClean="0"/>
              <a:t>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Existing: for every pixel, we store 3 bytes:</a:t>
            </a:r>
          </a:p>
          <a:p>
            <a:pPr lvl="1"/>
            <a:r>
              <a:rPr lang="en-US" dirty="0" smtClean="0"/>
              <a:t>Red channel, green channel, blue channel</a:t>
            </a:r>
          </a:p>
          <a:p>
            <a:r>
              <a:rPr lang="en-US" dirty="0" smtClean="0"/>
              <a:t>New: for every pixel, we store a floating point value:</a:t>
            </a:r>
          </a:p>
          <a:p>
            <a:pPr lvl="1"/>
            <a:r>
              <a:rPr lang="en-US" dirty="0" smtClean="0"/>
              <a:t>Depth buffer (also called “Z value”)</a:t>
            </a:r>
          </a:p>
          <a:p>
            <a:pPr lvl="1"/>
            <a:endParaRPr lang="en-US" dirty="0"/>
          </a:p>
          <a:p>
            <a:r>
              <a:rPr lang="en-US" dirty="0" smtClean="0"/>
              <a:t>Now 7 bytes per pixel (*)</a:t>
            </a:r>
          </a:p>
          <a:p>
            <a:pPr lvl="1"/>
            <a:r>
              <a:rPr lang="en-US" dirty="0" smtClean="0"/>
              <a:t>(*): 8 with RGBA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62" y="14753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Z-Buffer Algorithm:</a:t>
            </a:r>
            <a:br>
              <a:rPr lang="en-US" dirty="0" smtClean="0"/>
            </a:b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Existing:</a:t>
            </a:r>
          </a:p>
          <a:p>
            <a:pPr lvl="1"/>
            <a:r>
              <a:rPr lang="en-US" dirty="0" smtClean="0"/>
              <a:t>For each pixel, set R/G/B to 0.</a:t>
            </a:r>
          </a:p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For each pixel, set depth value to -1.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Valid depth values go from -1 (back) to 0 (front)</a:t>
            </a:r>
          </a:p>
          <a:p>
            <a:pPr lvl="1"/>
            <a:r>
              <a:rPr lang="en-US" dirty="0" smtClean="0"/>
              <a:t>This is partly convention and partly because it “makes the math easy” when doing transformations.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Scanline algorithm for one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Determine columns of pixels the triangle can possibly intersect</a:t>
            </a:r>
          </a:p>
          <a:p>
            <a:pPr lvl="1"/>
            <a:r>
              <a:rPr lang="en-US" dirty="0" smtClean="0"/>
              <a:t>Call them </a:t>
            </a:r>
            <a:r>
              <a:rPr lang="en-US" dirty="0" err="1" smtClean="0"/>
              <a:t>columnMin</a:t>
            </a:r>
            <a:r>
              <a:rPr lang="en-US" dirty="0" smtClean="0"/>
              <a:t> to </a:t>
            </a:r>
            <a:r>
              <a:rPr lang="en-US" dirty="0" err="1" smtClean="0"/>
              <a:t>columnMax</a:t>
            </a:r>
            <a:endParaRPr lang="en-US" dirty="0" smtClean="0"/>
          </a:p>
          <a:p>
            <a:pPr lvl="2"/>
            <a:r>
              <a:rPr lang="en-US" dirty="0" err="1" smtClean="0"/>
              <a:t>columnMin</a:t>
            </a:r>
            <a:r>
              <a:rPr lang="en-US" dirty="0" smtClean="0"/>
              <a:t>: ceiling of smallest X value</a:t>
            </a:r>
          </a:p>
          <a:p>
            <a:pPr lvl="2"/>
            <a:r>
              <a:rPr lang="en-US" dirty="0" err="1" smtClean="0"/>
              <a:t>columnMax</a:t>
            </a:r>
            <a:r>
              <a:rPr lang="en-US" dirty="0" smtClean="0"/>
              <a:t>: floor of biggest X value</a:t>
            </a:r>
          </a:p>
          <a:p>
            <a:r>
              <a:rPr lang="en-US" dirty="0" smtClean="0"/>
              <a:t>For c in [</a:t>
            </a:r>
            <a:r>
              <a:rPr lang="en-US" dirty="0" err="1" smtClean="0"/>
              <a:t>columnMin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columnMax</a:t>
            </a:r>
            <a:r>
              <a:rPr lang="en-US" dirty="0" smtClean="0">
                <a:sym typeface="Wingdings"/>
              </a:rPr>
              <a:t>] ; do</a:t>
            </a:r>
          </a:p>
          <a:p>
            <a:pPr lvl="1"/>
            <a:r>
              <a:rPr lang="en-US" dirty="0" smtClean="0"/>
              <a:t>Find end points of c intersected with triangle</a:t>
            </a:r>
          </a:p>
          <a:p>
            <a:pPr lvl="2"/>
            <a:r>
              <a:rPr lang="en-US" dirty="0" smtClean="0"/>
              <a:t>Call them </a:t>
            </a:r>
            <a:r>
              <a:rPr lang="en-US" dirty="0" err="1" smtClean="0"/>
              <a:t>bottomEnd</a:t>
            </a:r>
            <a:r>
              <a:rPr lang="en-US" dirty="0" smtClean="0"/>
              <a:t> and </a:t>
            </a:r>
            <a:r>
              <a:rPr lang="en-US" dirty="0" err="1" smtClean="0"/>
              <a:t>topEnd</a:t>
            </a:r>
            <a:endParaRPr lang="en-US" dirty="0" smtClean="0"/>
          </a:p>
          <a:p>
            <a:pPr lvl="1"/>
            <a:r>
              <a:rPr lang="en-US" dirty="0" smtClean="0"/>
              <a:t>For r in [ceiling(</a:t>
            </a:r>
            <a:r>
              <a:rPr lang="en-US" dirty="0" err="1" smtClean="0"/>
              <a:t>bottomEnd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floor(</a:t>
            </a:r>
            <a:r>
              <a:rPr lang="en-US" dirty="0" err="1" smtClean="0">
                <a:sym typeface="Wingdings"/>
              </a:rPr>
              <a:t>topEnd</a:t>
            </a:r>
            <a:r>
              <a:rPr lang="en-US" dirty="0" smtClean="0">
                <a:sym typeface="Wingdings"/>
              </a:rPr>
              <a:t>) ] ; do</a:t>
            </a:r>
          </a:p>
          <a:p>
            <a:pPr lvl="2"/>
            <a:r>
              <a:rPr lang="en-US" dirty="0" err="1" smtClean="0">
                <a:sym typeface="Wingdings"/>
              </a:rPr>
              <a:t>ImageColor</a:t>
            </a:r>
            <a:r>
              <a:rPr lang="en-US" dirty="0" smtClean="0">
                <a:sym typeface="Wingdings"/>
              </a:rPr>
              <a:t>(r, c)  triangle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Scanline algorithm </a:t>
            </a:r>
            <a:r>
              <a:rPr lang="en-US" dirty="0" smtClean="0"/>
              <a:t>w/ Z-Buffer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Determine columns of pixels the triangle can possibly intersect</a:t>
            </a:r>
          </a:p>
          <a:p>
            <a:pPr lvl="1"/>
            <a:r>
              <a:rPr lang="en-US" dirty="0" smtClean="0"/>
              <a:t>Call them </a:t>
            </a:r>
            <a:r>
              <a:rPr lang="en-US" dirty="0" err="1" smtClean="0"/>
              <a:t>columnMin</a:t>
            </a:r>
            <a:r>
              <a:rPr lang="en-US" dirty="0" smtClean="0"/>
              <a:t> to </a:t>
            </a:r>
            <a:r>
              <a:rPr lang="en-US" dirty="0" err="1" smtClean="0"/>
              <a:t>columnMax</a:t>
            </a:r>
            <a:endParaRPr lang="en-US" dirty="0" smtClean="0"/>
          </a:p>
          <a:p>
            <a:pPr lvl="2"/>
            <a:r>
              <a:rPr lang="en-US" dirty="0" err="1" smtClean="0"/>
              <a:t>columnMin</a:t>
            </a:r>
            <a:r>
              <a:rPr lang="en-US" dirty="0" smtClean="0"/>
              <a:t>: ceiling of smallest X value</a:t>
            </a:r>
          </a:p>
          <a:p>
            <a:pPr lvl="2"/>
            <a:r>
              <a:rPr lang="en-US" dirty="0" err="1" smtClean="0"/>
              <a:t>columnMax</a:t>
            </a:r>
            <a:r>
              <a:rPr lang="en-US" dirty="0" smtClean="0"/>
              <a:t>: floor of biggest X value</a:t>
            </a:r>
          </a:p>
          <a:p>
            <a:r>
              <a:rPr lang="en-US" dirty="0" smtClean="0"/>
              <a:t>For c in [</a:t>
            </a:r>
            <a:r>
              <a:rPr lang="en-US" dirty="0" err="1" smtClean="0"/>
              <a:t>columnMin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columnMax</a:t>
            </a:r>
            <a:r>
              <a:rPr lang="en-US" dirty="0" smtClean="0">
                <a:sym typeface="Wingdings"/>
              </a:rPr>
              <a:t>] ; do</a:t>
            </a:r>
          </a:p>
          <a:p>
            <a:pPr lvl="1"/>
            <a:r>
              <a:rPr lang="en-US" dirty="0" smtClean="0"/>
              <a:t>Find end points of c intersected with triangle</a:t>
            </a:r>
          </a:p>
          <a:p>
            <a:pPr lvl="2"/>
            <a:r>
              <a:rPr lang="en-US" dirty="0" smtClean="0"/>
              <a:t>Call them </a:t>
            </a:r>
            <a:r>
              <a:rPr lang="en-US" dirty="0" err="1" smtClean="0"/>
              <a:t>bottomEnd</a:t>
            </a:r>
            <a:r>
              <a:rPr lang="en-US" dirty="0" smtClean="0"/>
              <a:t> and </a:t>
            </a:r>
            <a:r>
              <a:rPr lang="en-US" dirty="0" err="1" smtClean="0"/>
              <a:t>topEnd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Interpolate </a:t>
            </a:r>
            <a:r>
              <a:rPr lang="en-US" dirty="0" smtClean="0">
                <a:solidFill>
                  <a:srgbClr val="FF0000"/>
                </a:solidFill>
              </a:rPr>
              <a:t>z(</a:t>
            </a:r>
            <a:r>
              <a:rPr lang="en-US" dirty="0" err="1" smtClean="0">
                <a:solidFill>
                  <a:srgbClr val="FF0000"/>
                </a:solidFill>
              </a:rPr>
              <a:t>bottomEnd</a:t>
            </a:r>
            <a:r>
              <a:rPr lang="en-US" dirty="0">
                <a:solidFill>
                  <a:srgbClr val="FF0000"/>
                </a:solidFill>
              </a:rPr>
              <a:t>) and </a:t>
            </a:r>
            <a:r>
              <a:rPr lang="en-US" dirty="0" smtClean="0">
                <a:solidFill>
                  <a:srgbClr val="FF0000"/>
                </a:solidFill>
              </a:rPr>
              <a:t>z(</a:t>
            </a:r>
            <a:r>
              <a:rPr lang="en-US" dirty="0" err="1" smtClean="0">
                <a:solidFill>
                  <a:srgbClr val="FF0000"/>
                </a:solidFill>
              </a:rPr>
              <a:t>topEnd</a:t>
            </a:r>
            <a:r>
              <a:rPr lang="en-US" dirty="0">
                <a:solidFill>
                  <a:srgbClr val="FF0000"/>
                </a:solidFill>
              </a:rPr>
              <a:t>) from triangle </a:t>
            </a:r>
            <a:r>
              <a:rPr lang="en-US" dirty="0" smtClean="0">
                <a:solidFill>
                  <a:srgbClr val="FF0000"/>
                </a:solidFill>
              </a:rPr>
              <a:t>vertices</a:t>
            </a:r>
            <a:endParaRPr lang="en-US" dirty="0" smtClean="0"/>
          </a:p>
          <a:p>
            <a:pPr lvl="1"/>
            <a:r>
              <a:rPr lang="en-US" dirty="0" smtClean="0"/>
              <a:t>For r in [ceiling(</a:t>
            </a:r>
            <a:r>
              <a:rPr lang="en-US" dirty="0" err="1" smtClean="0"/>
              <a:t>bottomEnd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floor(</a:t>
            </a:r>
            <a:r>
              <a:rPr lang="en-US" dirty="0" err="1" smtClean="0">
                <a:sym typeface="Wingdings"/>
              </a:rPr>
              <a:t>topEnd</a:t>
            </a:r>
            <a:r>
              <a:rPr lang="en-US" dirty="0" smtClean="0">
                <a:sym typeface="Wingdings"/>
              </a:rPr>
              <a:t>) ] ; </a:t>
            </a:r>
            <a:r>
              <a:rPr lang="en-US" dirty="0" smtClean="0">
                <a:sym typeface="Wingdings"/>
              </a:rPr>
              <a:t>do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Interpolate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z(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c,r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from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z(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bottomEnd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) and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z(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topEnd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)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>
                <a:solidFill>
                  <a:srgbClr val="FF0000"/>
                </a:solidFill>
                <a:sym typeface="Wingdings"/>
              </a:rPr>
              <a:t>If (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z(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c,r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&gt;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depthBuffer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c,r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))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pPr lvl="3"/>
            <a:r>
              <a:rPr lang="en-US" dirty="0" err="1" smtClean="0">
                <a:sym typeface="Wingdings"/>
              </a:rPr>
              <a:t>ImageColor</a:t>
            </a:r>
            <a:r>
              <a:rPr lang="en-US" dirty="0" smtClean="0">
                <a:sym typeface="Wingdings"/>
              </a:rPr>
              <a:t>(r</a:t>
            </a:r>
            <a:r>
              <a:rPr lang="en-US" dirty="0" smtClean="0">
                <a:sym typeface="Wingdings"/>
              </a:rPr>
              <a:t>, c)  triangle </a:t>
            </a:r>
            <a:r>
              <a:rPr lang="en-US" dirty="0" smtClean="0">
                <a:sym typeface="Wingdings"/>
              </a:rPr>
              <a:t>color</a:t>
            </a:r>
          </a:p>
          <a:p>
            <a:pPr lvl="3"/>
            <a:r>
              <a:rPr lang="en-US" dirty="0" err="1" smtClean="0">
                <a:solidFill>
                  <a:srgbClr val="FF0000"/>
                </a:solidFill>
                <a:sym typeface="Wingdings"/>
              </a:rPr>
              <a:t>depthBuffer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c,r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z(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,r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7533"/>
            <a:ext cx="722313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Z-Buffer Algorithm: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134" y="1807786"/>
          <a:ext cx="6096000" cy="445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Triangle 4"/>
          <p:cNvSpPr/>
          <p:nvPr/>
        </p:nvSpPr>
        <p:spPr>
          <a:xfrm>
            <a:off x="2577146" y="2354759"/>
            <a:ext cx="4292152" cy="300463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7487" y="6257866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7540" y="6257866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(12,0)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3134" y="1623120"/>
            <a:ext cx="91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(12,12)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515" y="1623120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4111" y="2096678"/>
            <a:ext cx="18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(2.5,10.5, -0.25)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7761" y="5419143"/>
            <a:ext cx="157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(2.5,2.5, -0.5)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6860" y="5419143"/>
            <a:ext cx="150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(10.5,2.5, -1)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22406" y="1402701"/>
            <a:ext cx="537327" cy="4855165"/>
            <a:chOff x="3622406" y="1402701"/>
            <a:chExt cx="537327" cy="48551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888098" y="1807786"/>
              <a:ext cx="0" cy="4450080"/>
            </a:xfrm>
            <a:prstGeom prst="line">
              <a:avLst/>
            </a:prstGeom>
            <a:ln w="38100" cmpd="sng"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22406" y="1402701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=5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8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78103" cy="990600"/>
          </a:xfrm>
        </p:spPr>
        <p:txBody>
          <a:bodyPr/>
          <a:lstStyle/>
          <a:p>
            <a:r>
              <a:rPr lang="en-US" dirty="0" smtClean="0"/>
              <a:t>Interpolation and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introduced the notion of interpolating a field on a triangle</a:t>
            </a:r>
          </a:p>
          <a:p>
            <a:r>
              <a:rPr lang="en-US" dirty="0" smtClean="0"/>
              <a:t>We used the interpolation in two settings:</a:t>
            </a:r>
          </a:p>
          <a:p>
            <a:pPr lvl="1"/>
            <a:r>
              <a:rPr lang="en-US" dirty="0" smtClean="0"/>
              <a:t>1) to interpolate colors</a:t>
            </a:r>
          </a:p>
          <a:p>
            <a:pPr lvl="1"/>
            <a:r>
              <a:rPr lang="en-US" dirty="0" smtClean="0"/>
              <a:t>2) to interpolate depths for z-buffer algorithm</a:t>
            </a:r>
            <a:endParaRPr lang="en-US" dirty="0"/>
          </a:p>
          <a:p>
            <a:r>
              <a:rPr lang="en-US" dirty="0" smtClean="0"/>
              <a:t>Project 1D: you will be adding color interpolation and the z-buffer algorithm to your 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Quick Review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Rendering?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made up of polygons</a:t>
            </a:r>
          </a:p>
          <a:p>
            <a:r>
              <a:rPr lang="en-US" dirty="0" smtClean="0"/>
              <a:t>Usually triangles</a:t>
            </a:r>
          </a:p>
          <a:p>
            <a:r>
              <a:rPr lang="en-US" dirty="0" smtClean="0"/>
              <a:t>Lighting tricks make surfaces look non-faceted</a:t>
            </a:r>
          </a:p>
          <a:p>
            <a:r>
              <a:rPr lang="en-US" dirty="0" smtClean="0"/>
              <a:t>More on this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coordinate spaces</a:t>
            </a:r>
          </a:p>
          <a:p>
            <a:r>
              <a:rPr lang="en-US" dirty="0" smtClean="0"/>
              <a:t>“World space”</a:t>
            </a:r>
          </a:p>
          <a:p>
            <a:pPr lvl="1"/>
            <a:r>
              <a:rPr lang="en-US" dirty="0" smtClean="0"/>
              <a:t>Specify an origin and locations with respect to that origin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“Screen space”</a:t>
            </a:r>
          </a:p>
          <a:p>
            <a:pPr lvl="1"/>
            <a:r>
              <a:rPr lang="en-US" dirty="0" smtClean="0"/>
              <a:t>Everything relative to pixels on the screen</a:t>
            </a:r>
          </a:p>
          <a:p>
            <a:pPr lvl="1"/>
            <a:r>
              <a:rPr lang="en-US" dirty="0" smtClean="0"/>
              <a:t>Triangle vertex (10.5, 20.5) lies in pixel (10, 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2574</Words>
  <Application>Microsoft Macintosh PowerPoint</Application>
  <PresentationFormat>On-screen Show (4:3)</PresentationFormat>
  <Paragraphs>634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Calibri</vt:lpstr>
      <vt:lpstr>Mangal</vt:lpstr>
      <vt:lpstr>ＭＳ Ｐゴシック</vt:lpstr>
      <vt:lpstr>Tw Cen MT</vt:lpstr>
      <vt:lpstr>Wingdings</vt:lpstr>
      <vt:lpstr>Arial</vt:lpstr>
      <vt:lpstr>Office Theme</vt:lpstr>
      <vt:lpstr>PowerPoint Presentation</vt:lpstr>
      <vt:lpstr>Class Thursday</vt:lpstr>
      <vt:lpstr>Let’s do a practice quiz</vt:lpstr>
      <vt:lpstr>Virtual Delivery is Changing  How This Class is Delivered</vt:lpstr>
      <vt:lpstr>May Have Too Much Lecture Today</vt:lpstr>
      <vt:lpstr>Week 2 Office Hours</vt:lpstr>
      <vt:lpstr>Quick Review</vt:lpstr>
      <vt:lpstr>What Are We Rendering?</vt:lpstr>
      <vt:lpstr>NEW Slide</vt:lpstr>
      <vt:lpstr>NEW Slide</vt:lpstr>
      <vt:lpstr>These are REPEAT slides I traditionally have repeated this lecture (although quickly)</vt:lpstr>
      <vt:lpstr>Project #1B (due tomorrow): Questions?</vt:lpstr>
      <vt:lpstr>Arbitrary Triangles</vt:lpstr>
      <vt:lpstr>Arbitrary Triangles</vt:lpstr>
      <vt:lpstr>Arbitrary Triangles</vt:lpstr>
      <vt:lpstr>Project #1C (6%), Due (April 14th)</vt:lpstr>
      <vt:lpstr>Where we are…</vt:lpstr>
      <vt:lpstr>What is a field?</vt:lpstr>
      <vt:lpstr>How much data is needed to make this picture?</vt:lpstr>
      <vt:lpstr>Linear Interpolation for Scalar Field F</vt:lpstr>
      <vt:lpstr>Linear Interpolation for Scalar Field F</vt:lpstr>
      <vt:lpstr>Quiz Time</vt:lpstr>
      <vt:lpstr>Consider a single scalar field defined on a triangle.</vt:lpstr>
      <vt:lpstr>Consider a single scalar field defined on a triangle.</vt:lpstr>
      <vt:lpstr>What is F(V4)?</vt:lpstr>
      <vt:lpstr>What is F(V4)?</vt:lpstr>
      <vt:lpstr>PowerPoint Presentation</vt:lpstr>
      <vt:lpstr>What is the X-location of V5?</vt:lpstr>
      <vt:lpstr>What is the F-value of V5?</vt:lpstr>
      <vt:lpstr>What is the X-location of V6?</vt:lpstr>
      <vt:lpstr>What is the F-value of V6?</vt:lpstr>
      <vt:lpstr>What is the F-value of V5?</vt:lpstr>
      <vt:lpstr>What is the F-value of V5?</vt:lpstr>
      <vt:lpstr>Visualization of F</vt:lpstr>
      <vt:lpstr>Now We Understand Interpolation Let’s Use It For Two New Ideas: Color Interpolation  &amp; Z-buffer Interpolation</vt:lpstr>
      <vt:lpstr>Colors</vt:lpstr>
      <vt:lpstr>What about triangles that have more than one color?</vt:lpstr>
      <vt:lpstr>The color is in three channels, hence three scalar fields defined on the triangle.</vt:lpstr>
      <vt:lpstr>Scanline algorithm for one triangle</vt:lpstr>
      <vt:lpstr>PowerPoint Presentation</vt:lpstr>
      <vt:lpstr>Simple Example</vt:lpstr>
      <vt:lpstr>Scanline algorithm w/ Color</vt:lpstr>
      <vt:lpstr>Important</vt:lpstr>
      <vt:lpstr>How To Resolve When Triangles Overlap: The Z-Buffer</vt:lpstr>
      <vt:lpstr>Imagine you have a cube where each face has its own color….</vt:lpstr>
      <vt:lpstr>Imagine you have a cube where each face has its own color….</vt:lpstr>
      <vt:lpstr>Consider a scene  from the right side</vt:lpstr>
      <vt:lpstr>Consider the scene  from the top side</vt:lpstr>
      <vt:lpstr>What do we render?</vt:lpstr>
      <vt:lpstr>What do we render?</vt:lpstr>
      <vt:lpstr>New field associated with each triangle: depth</vt:lpstr>
      <vt:lpstr>What do we render?</vt:lpstr>
      <vt:lpstr>Using depth when rendering</vt:lpstr>
      <vt:lpstr>Consider 4 triangles with constant Z values</vt:lpstr>
      <vt:lpstr>Consider 4 triangles with constant Z values</vt:lpstr>
      <vt:lpstr>Idea #1</vt:lpstr>
      <vt:lpstr>Idea #2</vt:lpstr>
      <vt:lpstr>But there is a problem…</vt:lpstr>
      <vt:lpstr>The Z-Buffer Algorithm</vt:lpstr>
      <vt:lpstr>The Z-Buffer Algorithm:  Data Structure</vt:lpstr>
      <vt:lpstr>The Z-Buffer Algorithm: Initialization</vt:lpstr>
      <vt:lpstr>Scanline algorithm for one triangle</vt:lpstr>
      <vt:lpstr>Scanline algorithm w/ Z-Buffer</vt:lpstr>
      <vt:lpstr>The Z-Buffer Algorithm: Example</vt:lpstr>
      <vt:lpstr>Interpolation and Triangles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108</cp:revision>
  <cp:lastPrinted>2021-04-06T03:02:36Z</cp:lastPrinted>
  <dcterms:created xsi:type="dcterms:W3CDTF">2013-10-02T16:37:11Z</dcterms:created>
  <dcterms:modified xsi:type="dcterms:W3CDTF">2021-04-06T15:06:50Z</dcterms:modified>
  <cp:category/>
</cp:coreProperties>
</file>