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60"/>
  </p:notesMasterIdLst>
  <p:sldIdLst>
    <p:sldId id="384" r:id="rId2"/>
    <p:sldId id="481" r:id="rId3"/>
    <p:sldId id="486" r:id="rId4"/>
    <p:sldId id="485" r:id="rId5"/>
    <p:sldId id="494" r:id="rId6"/>
    <p:sldId id="476" r:id="rId7"/>
    <p:sldId id="418" r:id="rId8"/>
    <p:sldId id="419" r:id="rId9"/>
    <p:sldId id="420" r:id="rId10"/>
    <p:sldId id="421" r:id="rId11"/>
    <p:sldId id="422" r:id="rId12"/>
    <p:sldId id="423" r:id="rId13"/>
    <p:sldId id="489" r:id="rId14"/>
    <p:sldId id="490" r:id="rId15"/>
    <p:sldId id="491" r:id="rId16"/>
    <p:sldId id="492" r:id="rId17"/>
    <p:sldId id="493" r:id="rId18"/>
    <p:sldId id="429" r:id="rId19"/>
    <p:sldId id="488" r:id="rId20"/>
    <p:sldId id="477" r:id="rId21"/>
    <p:sldId id="437" r:id="rId22"/>
    <p:sldId id="438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95" r:id="rId36"/>
    <p:sldId id="452" r:id="rId37"/>
    <p:sldId id="453" r:id="rId38"/>
    <p:sldId id="496" r:id="rId39"/>
    <p:sldId id="497" r:id="rId40"/>
    <p:sldId id="498" r:id="rId41"/>
    <p:sldId id="499" r:id="rId42"/>
    <p:sldId id="501" r:id="rId43"/>
    <p:sldId id="460" r:id="rId44"/>
    <p:sldId id="502" r:id="rId45"/>
    <p:sldId id="462" r:id="rId46"/>
    <p:sldId id="463" r:id="rId47"/>
    <p:sldId id="464" r:id="rId48"/>
    <p:sldId id="478" r:id="rId49"/>
    <p:sldId id="466" r:id="rId50"/>
    <p:sldId id="467" r:id="rId51"/>
    <p:sldId id="468" r:id="rId52"/>
    <p:sldId id="479" r:id="rId53"/>
    <p:sldId id="470" r:id="rId54"/>
    <p:sldId id="471" r:id="rId55"/>
    <p:sldId id="472" r:id="rId56"/>
    <p:sldId id="473" r:id="rId57"/>
    <p:sldId id="474" r:id="rId58"/>
    <p:sldId id="47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99" autoAdjust="0"/>
  </p:normalViewPr>
  <p:slideViewPr>
    <p:cSldViewPr snapToGrid="0">
      <p:cViewPr>
        <p:scale>
          <a:sx n="130" d="100"/>
          <a:sy n="130" d="100"/>
        </p:scale>
        <p:origin x="616" y="1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B796E-1204-6D45-A7B7-2B1650A508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B796E-1204-6D45-A7B7-2B1650A508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make.org/" TargetMode="Externa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www.vt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98428" y="6365557"/>
            <a:ext cx="20072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April 1,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2: The Scanline Algorithm</a:t>
            </a:r>
            <a:endParaRPr lang="en-US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#1A: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“M by N” 8 bit image consists of MxNx3 bytes.</a:t>
            </a:r>
          </a:p>
          <a:p>
            <a:pPr lvl="1"/>
            <a:r>
              <a:rPr lang="en-US" dirty="0"/>
              <a:t>It is stored as:</a:t>
            </a:r>
          </a:p>
          <a:p>
            <a:pPr marL="366713" lvl="1" indent="0">
              <a:buNone/>
            </a:pPr>
            <a:r>
              <a:rPr lang="en-US" dirty="0"/>
              <a:t>P0/R, P0/G, P0/B, P1/R, P1/G, P1/B, … </a:t>
            </a:r>
            <a:r>
              <a:rPr lang="en-US" dirty="0" smtClean="0"/>
              <a:t>P(</a:t>
            </a:r>
            <a:r>
              <a:rPr lang="en-US" dirty="0" err="1" smtClean="0"/>
              <a:t>MxN</a:t>
            </a:r>
            <a:r>
              <a:rPr lang="en-US" dirty="0" smtClean="0"/>
              <a:t>)/</a:t>
            </a:r>
            <a:r>
              <a:rPr lang="en-US" dirty="0"/>
              <a:t>R, </a:t>
            </a:r>
            <a:r>
              <a:rPr lang="en-US" dirty="0" smtClean="0"/>
              <a:t>P(</a:t>
            </a:r>
            <a:r>
              <a:rPr lang="en-US" dirty="0" err="1" smtClean="0"/>
              <a:t>MxN</a:t>
            </a:r>
            <a:r>
              <a:rPr lang="en-US" dirty="0" smtClean="0"/>
              <a:t>)/</a:t>
            </a:r>
            <a:r>
              <a:rPr lang="en-US" dirty="0"/>
              <a:t>G, </a:t>
            </a:r>
            <a:r>
              <a:rPr lang="en-US" dirty="0" smtClean="0"/>
              <a:t>P(</a:t>
            </a:r>
            <a:r>
              <a:rPr lang="en-US" dirty="0" err="1" smtClean="0"/>
              <a:t>MxN</a:t>
            </a:r>
            <a:r>
              <a:rPr lang="en-US" dirty="0" smtClean="0"/>
              <a:t>)/B</a:t>
            </a:r>
          </a:p>
          <a:p>
            <a:r>
              <a:rPr lang="en-US" dirty="0" smtClean="0"/>
              <a:t>P0 is the top, left pixel</a:t>
            </a:r>
          </a:p>
          <a:p>
            <a:r>
              <a:rPr lang="en-US" dirty="0" smtClean="0"/>
              <a:t>P(M-1) is the top, right pixel</a:t>
            </a:r>
          </a:p>
          <a:p>
            <a:r>
              <a:rPr lang="en-US" dirty="0" smtClean="0"/>
              <a:t>P((</a:t>
            </a:r>
            <a:r>
              <a:rPr lang="en-US" dirty="0" err="1" smtClean="0"/>
              <a:t>MxN</a:t>
            </a:r>
            <a:r>
              <a:rPr lang="en-US" dirty="0" smtClean="0"/>
              <a:t>)-</a:t>
            </a:r>
            <a:r>
              <a:rPr lang="en-US" dirty="0" smtClean="0"/>
              <a:t>M) </a:t>
            </a:r>
            <a:r>
              <a:rPr lang="en-US" dirty="0" smtClean="0"/>
              <a:t>is the bottom, left pixel</a:t>
            </a:r>
          </a:p>
          <a:p>
            <a:r>
              <a:rPr lang="en-US" dirty="0" smtClean="0"/>
              <a:t>P(MxN-1) </a:t>
            </a:r>
            <a:r>
              <a:rPr lang="en-US" dirty="0" smtClean="0"/>
              <a:t>is the bottom, right pixel</a:t>
            </a:r>
          </a:p>
        </p:txBody>
      </p:sp>
    </p:spTree>
    <p:extLst>
      <p:ext uri="{BB962C8B-B14F-4D97-AF65-F5344CB8AC3E}">
        <p14:creationId xmlns:p14="http://schemas.microsoft.com/office/powerpoint/2010/main" val="12689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#1A: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red contributions are called the “red </a:t>
            </a:r>
            <a:r>
              <a:rPr lang="en-US" dirty="0" smtClean="0"/>
              <a:t>channel” </a:t>
            </a:r>
            <a:endParaRPr lang="en-US" dirty="0" smtClean="0"/>
          </a:p>
          <a:p>
            <a:pPr lvl="1"/>
            <a:r>
              <a:rPr lang="en-US" dirty="0" smtClean="0"/>
              <a:t>Ditto blue &amp; </a:t>
            </a:r>
            <a:r>
              <a:rPr lang="en-US" dirty="0" smtClean="0"/>
              <a:t>green</a:t>
            </a:r>
            <a:endParaRPr lang="en-US" dirty="0" smtClean="0"/>
          </a:p>
          <a:p>
            <a:r>
              <a:rPr lang="en-US" dirty="0" smtClean="0"/>
              <a:t>There are 3 channels in the image described </a:t>
            </a:r>
            <a:r>
              <a:rPr lang="en-US" dirty="0" smtClean="0"/>
              <a:t>above</a:t>
            </a:r>
            <a:endParaRPr lang="en-US" dirty="0" smtClean="0"/>
          </a:p>
          <a:p>
            <a:r>
              <a:rPr lang="en-US" dirty="0" smtClean="0"/>
              <a:t>There is sometimes a fourth channel, called “alpha”</a:t>
            </a:r>
          </a:p>
          <a:p>
            <a:pPr lvl="1"/>
            <a:r>
              <a:rPr lang="en-US" dirty="0" smtClean="0"/>
              <a:t>It is used for </a:t>
            </a:r>
            <a:r>
              <a:rPr lang="en-US" dirty="0" smtClean="0"/>
              <a:t>transparency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 Images are either RGB or RGBA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06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Assignment:</a:t>
            </a:r>
          </a:p>
          <a:p>
            <a:pPr lvl="1"/>
            <a:r>
              <a:rPr lang="en-US" dirty="0" smtClean="0"/>
              <a:t>Install </a:t>
            </a:r>
            <a:r>
              <a:rPr lang="en-US" dirty="0" err="1" smtClean="0"/>
              <a:t>CMake</a:t>
            </a:r>
            <a:endParaRPr lang="en-US" dirty="0" smtClean="0"/>
          </a:p>
          <a:p>
            <a:pPr lvl="1"/>
            <a:r>
              <a:rPr lang="en-US" dirty="0" smtClean="0"/>
              <a:t>Install VTK</a:t>
            </a:r>
          </a:p>
          <a:p>
            <a:pPr lvl="1"/>
            <a:r>
              <a:rPr lang="en-US" dirty="0" smtClean="0"/>
              <a:t>Modify template program to output specific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                 ? </a:t>
            </a:r>
            <a:endParaRPr lang="en-US" dirty="0"/>
          </a:p>
        </p:txBody>
      </p:sp>
      <p:pic>
        <p:nvPicPr>
          <p:cNvPr id="4" name="Content Placeholder 3" descr="cmake100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r="5140"/>
          <a:stretch/>
        </p:blipFill>
        <p:spPr>
          <a:xfrm>
            <a:off x="4261995" y="364067"/>
            <a:ext cx="1997154" cy="84584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2648" y="14478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Cmake</a:t>
            </a:r>
            <a:r>
              <a:rPr lang="en-US" dirty="0" smtClean="0"/>
              <a:t> is a cross-platform, open-source build system. </a:t>
            </a:r>
          </a:p>
          <a:p>
            <a:r>
              <a:rPr lang="en-US" dirty="0" err="1" smtClean="0"/>
              <a:t>CMake</a:t>
            </a:r>
            <a:r>
              <a:rPr lang="en-US" dirty="0" smtClean="0"/>
              <a:t> is a family of tools designed to build, test and package software. </a:t>
            </a:r>
          </a:p>
          <a:p>
            <a:r>
              <a:rPr lang="en-US" dirty="0" err="1" smtClean="0"/>
              <a:t>CMake</a:t>
            </a:r>
            <a:r>
              <a:rPr lang="en-US" dirty="0" smtClean="0"/>
              <a:t> is used to control the software compilation process using simple platform and compiler independent configuration files. </a:t>
            </a:r>
          </a:p>
          <a:p>
            <a:r>
              <a:rPr lang="en-US" dirty="0" err="1" smtClean="0"/>
              <a:t>CMake</a:t>
            </a:r>
            <a:r>
              <a:rPr lang="en-US" dirty="0" smtClean="0"/>
              <a:t> generates native </a:t>
            </a:r>
            <a:r>
              <a:rPr lang="en-US" dirty="0" err="1" smtClean="0"/>
              <a:t>makefiles</a:t>
            </a:r>
            <a:r>
              <a:rPr lang="en-US" dirty="0" smtClean="0"/>
              <a:t> and workspaces that can be used in the compiler environment of your choice.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install </a:t>
            </a:r>
            <a:r>
              <a:rPr lang="en-US" dirty="0" err="1" smtClean="0"/>
              <a:t>CMake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www.cmake.org</a:t>
            </a:r>
            <a:r>
              <a:rPr lang="en-US" dirty="0" smtClean="0"/>
              <a:t> &amp; follow the directions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602"/>
            <a:ext cx="9144000" cy="35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                                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Visualization Toolkit (VTK) is an open-source, freely available software system for 3D computer graphics, image processing and visualization. </a:t>
            </a:r>
          </a:p>
          <a:p>
            <a:r>
              <a:rPr lang="en-US" dirty="0" smtClean="0"/>
              <a:t>VTK consists of a C++ class library and several interpreted interface layers including </a:t>
            </a:r>
            <a:r>
              <a:rPr lang="en-US" dirty="0" err="1" smtClean="0"/>
              <a:t>Tcl</a:t>
            </a:r>
            <a:r>
              <a:rPr lang="en-US" dirty="0" smtClean="0"/>
              <a:t>/</a:t>
            </a:r>
            <a:r>
              <a:rPr lang="en-US" dirty="0" err="1" smtClean="0"/>
              <a:t>Tk</a:t>
            </a:r>
            <a:r>
              <a:rPr lang="en-US" dirty="0" smtClean="0"/>
              <a:t>, Java, and Python. </a:t>
            </a:r>
          </a:p>
          <a:p>
            <a:r>
              <a:rPr lang="en-US" dirty="0" smtClean="0"/>
              <a:t>VTK is cross-platform and runs on Linux, Windows, Mac and Unix platforms.</a:t>
            </a:r>
          </a:p>
          <a:p>
            <a:endParaRPr lang="en-US" dirty="0"/>
          </a:p>
        </p:txBody>
      </p:sp>
      <p:pic>
        <p:nvPicPr>
          <p:cNvPr id="4" name="Picture 3" descr="vtk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33" y="0"/>
            <a:ext cx="5596467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0" y="2715627"/>
            <a:ext cx="7088319" cy="3027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install VTK?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63133"/>
            <a:ext cx="8229600" cy="4525963"/>
          </a:xfrm>
        </p:spPr>
        <p:txBody>
          <a:bodyPr/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3"/>
              </a:rPr>
              <a:t>www.vtk.org</a:t>
            </a:r>
            <a:r>
              <a:rPr lang="en-US" dirty="0" smtClean="0"/>
              <a:t> , go to Download and follow the directions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72030" y="1897552"/>
            <a:ext cx="213131" cy="1038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6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image I’m supposed to make?</a:t>
            </a:r>
            <a:endParaRPr lang="en-US" dirty="0"/>
          </a:p>
        </p:txBody>
      </p:sp>
      <p:pic>
        <p:nvPicPr>
          <p:cNvPr id="4" name="Picture 3" descr="allCol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77" y="1603314"/>
            <a:ext cx="5201920" cy="51015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884736" y="5035129"/>
            <a:ext cx="1792323" cy="684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84736" y="5872090"/>
            <a:ext cx="1792323" cy="832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2413" y="5607083"/>
            <a:ext cx="61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4736" y="3365384"/>
            <a:ext cx="1792323" cy="684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884736" y="4202345"/>
            <a:ext cx="1792323" cy="832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17" y="392944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R=127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78019" y="1662987"/>
            <a:ext cx="1792323" cy="684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878019" y="2499948"/>
            <a:ext cx="1792323" cy="832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2227044"/>
            <a:ext cx="87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R=255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78964" y="6479660"/>
            <a:ext cx="777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(0,0,0)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092433" y="6239085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(0,0,127)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8098490" y="6029265"/>
            <a:ext cx="1005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(0,0,255)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100742" y="5817578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(0,127,0)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974097" y="563291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(0,127,127)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995544" y="543780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(0,127,255)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995544" y="5285351"/>
            <a:ext cx="1119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(0, 255, 0)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901417" y="511607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(0, 255, 127)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974097" y="4950092"/>
            <a:ext cx="123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(0,255,255)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7974097" y="4763938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(127, 0, 0)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7974097" y="4567081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(127,0,127)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909868" y="3035837"/>
            <a:ext cx="1119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(255, 0, 0)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802340" y="1493710"/>
            <a:ext cx="1462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(255,255,255)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775943" y="3241142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(127,255,255)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do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Install </a:t>
            </a:r>
            <a:r>
              <a:rPr lang="en-US" dirty="0" err="1" smtClean="0"/>
              <a:t>CMake</a:t>
            </a:r>
            <a:r>
              <a:rPr lang="en-US" dirty="0" smtClean="0"/>
              <a:t> &amp; VTK.</a:t>
            </a:r>
          </a:p>
          <a:p>
            <a:r>
              <a:rPr lang="en-US" dirty="0" smtClean="0"/>
              <a:t>Download “project1A.cxx” from class website</a:t>
            </a:r>
          </a:p>
          <a:p>
            <a:r>
              <a:rPr lang="en-US" dirty="0" smtClean="0"/>
              <a:t>Download “</a:t>
            </a:r>
            <a:r>
              <a:rPr lang="en-US" dirty="0" err="1" smtClean="0"/>
              <a:t>CMakeLists.txt</a:t>
            </a:r>
            <a:r>
              <a:rPr lang="en-US" dirty="0" smtClean="0"/>
              <a:t>” from class website</a:t>
            </a:r>
          </a:p>
          <a:p>
            <a:r>
              <a:rPr lang="en-US" dirty="0" smtClean="0"/>
              <a:t>Run </a:t>
            </a:r>
            <a:r>
              <a:rPr lang="en-US" dirty="0" err="1" smtClean="0"/>
              <a:t>CMake</a:t>
            </a:r>
            <a:endParaRPr lang="en-US" dirty="0" smtClean="0"/>
          </a:p>
          <a:p>
            <a:r>
              <a:rPr lang="en-US" dirty="0" smtClean="0"/>
              <a:t>Modify project1A.cxx to complete the assignment</a:t>
            </a:r>
          </a:p>
          <a:p>
            <a:r>
              <a:rPr lang="en-US" dirty="0" smtClean="0"/>
              <a:t>And…</a:t>
            </a:r>
          </a:p>
          <a:p>
            <a:r>
              <a:rPr lang="en-US" dirty="0" smtClean="0"/>
              <a:t>Submit to Canvas the source </a:t>
            </a:r>
            <a:r>
              <a:rPr lang="en-US" dirty="0" smtClean="0"/>
              <a:t>by Saturday midnight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7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Graphics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35" y="1625917"/>
            <a:ext cx="8229600" cy="4525963"/>
          </a:xfrm>
        </p:spPr>
        <p:txBody>
          <a:bodyPr/>
          <a:lstStyle/>
          <a:p>
            <a:r>
              <a:rPr lang="en-US" dirty="0" smtClean="0"/>
              <a:t>Usually made up of triangles</a:t>
            </a:r>
          </a:p>
          <a:p>
            <a:pPr lvl="1"/>
            <a:r>
              <a:rPr lang="en-US" dirty="0" smtClean="0"/>
              <a:t>+ tricks for shading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" y="2794000"/>
            <a:ext cx="3688175" cy="2274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61" y="1097341"/>
            <a:ext cx="3772016" cy="4658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4640" y="6360160"/>
            <a:ext cx="350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Picture credit: </a:t>
            </a:r>
            <a:r>
              <a:rPr lang="en-US" dirty="0" err="1" smtClean="0">
                <a:solidFill>
                  <a:schemeClr val="bg1"/>
                </a:solidFill>
              </a:rPr>
              <a:t>wikipedia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cs.mun.ca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Duo Two-Step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76400"/>
            <a:ext cx="8750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Scanline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Reminder: ray-tracing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rasterization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Two basic ideas for rendering: </a:t>
            </a:r>
            <a:r>
              <a:rPr lang="en-US" dirty="0" err="1" smtClean="0"/>
              <a:t>rasterization</a:t>
            </a:r>
            <a:r>
              <a:rPr lang="en-US" dirty="0" smtClean="0"/>
              <a:t> and ray-tracing</a:t>
            </a:r>
          </a:p>
          <a:p>
            <a:r>
              <a:rPr lang="en-US" dirty="0" smtClean="0"/>
              <a:t>Ray-tracing: cast a ray for every pixel and see what geometry it intersects.  </a:t>
            </a:r>
          </a:p>
          <a:p>
            <a:pPr lvl="1"/>
            <a:r>
              <a:rPr lang="en-US" dirty="0" err="1" smtClean="0"/>
              <a:t>O(nPixels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(actually, additional computational </a:t>
            </a:r>
          </a:p>
          <a:p>
            <a:pPr lvl="2">
              <a:buNone/>
            </a:pPr>
            <a:r>
              <a:rPr lang="en-US" dirty="0" smtClean="0"/>
              <a:t>complexity for geometry searches)</a:t>
            </a:r>
          </a:p>
          <a:p>
            <a:pPr lvl="1"/>
            <a:r>
              <a:rPr lang="en-US" dirty="0" smtClean="0"/>
              <a:t>Allows for beautiful rendering </a:t>
            </a:r>
          </a:p>
          <a:p>
            <a:pPr lvl="1">
              <a:buNone/>
            </a:pPr>
            <a:r>
              <a:rPr lang="en-US" dirty="0" smtClean="0"/>
              <a:t>effects (reflections, etc)</a:t>
            </a:r>
          </a:p>
          <a:p>
            <a:pPr lvl="1"/>
            <a:r>
              <a:rPr lang="en-US" dirty="0" smtClean="0"/>
              <a:t>Will discuss </a:t>
            </a:r>
            <a:r>
              <a:rPr lang="en-US" dirty="0" smtClean="0"/>
              <a:t>later in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the quarter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4173" y="4313755"/>
            <a:ext cx="3236837" cy="242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49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Reminder: ray-tracing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rasterization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basic ideas for rendering: </a:t>
            </a:r>
            <a:r>
              <a:rPr lang="en-US" dirty="0" err="1" smtClean="0"/>
              <a:t>rasterization</a:t>
            </a:r>
            <a:r>
              <a:rPr lang="en-US" dirty="0" smtClean="0"/>
              <a:t> and ray-tracing</a:t>
            </a:r>
          </a:p>
          <a:p>
            <a:r>
              <a:rPr lang="en-US" dirty="0" err="1" smtClean="0"/>
              <a:t>Rasterization</a:t>
            </a:r>
            <a:r>
              <a:rPr lang="en-US" dirty="0" smtClean="0"/>
              <a:t>: examine every triangle and see what pixels it covers. </a:t>
            </a:r>
          </a:p>
          <a:p>
            <a:pPr lvl="1"/>
            <a:r>
              <a:rPr lang="en-US" dirty="0" err="1" smtClean="0"/>
              <a:t>O(nTriangles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(actually, additional computational complexity for painting in pixels)</a:t>
            </a:r>
          </a:p>
          <a:p>
            <a:pPr lvl="1"/>
            <a:r>
              <a:rPr lang="en-US" dirty="0" err="1" smtClean="0"/>
              <a:t>GPUs</a:t>
            </a:r>
            <a:r>
              <a:rPr lang="en-US" dirty="0" smtClean="0"/>
              <a:t> do </a:t>
            </a:r>
            <a:r>
              <a:rPr lang="en-US" dirty="0" err="1" smtClean="0"/>
              <a:t>rasterization</a:t>
            </a:r>
            <a:r>
              <a:rPr lang="en-US" dirty="0" smtClean="0"/>
              <a:t> very quickly</a:t>
            </a:r>
          </a:p>
          <a:p>
            <a:pPr lvl="1"/>
            <a:r>
              <a:rPr lang="en-US" dirty="0" smtClean="0"/>
              <a:t>Our focus for the next 5 weeks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19538" y="1691327"/>
            <a:ext cx="6515230" cy="4796330"/>
          </a:xfrm>
          <a:prstGeom prst="rect">
            <a:avLst/>
          </a:prstGeom>
          <a:solidFill>
            <a:srgbClr val="FFB6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color should we choose for each of these four pixels?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030891" y="3192938"/>
            <a:ext cx="2531867" cy="131119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878245" y="3192938"/>
            <a:ext cx="3315345" cy="2292608"/>
          </a:xfrm>
          <a:prstGeom prst="triangle">
            <a:avLst>
              <a:gd name="adj" fmla="val 50995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5588218" y="2675270"/>
            <a:ext cx="2617669" cy="196282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721623" y="4504132"/>
            <a:ext cx="2841135" cy="198352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439051" y="5485546"/>
            <a:ext cx="2058451" cy="1115380"/>
          </a:xfrm>
          <a:prstGeom prst="triangle">
            <a:avLst>
              <a:gd name="adj" fmla="val 46410"/>
            </a:avLst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5497502" y="4638098"/>
            <a:ext cx="2427984" cy="1962828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1030892" y="1489874"/>
            <a:ext cx="3545470" cy="170306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3986233" y="1489874"/>
            <a:ext cx="4723526" cy="1185396"/>
          </a:xfrm>
          <a:prstGeom prst="triangle">
            <a:avLst>
              <a:gd name="adj" fmla="val 50537"/>
            </a:avLst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19540" y="1690534"/>
            <a:ext cx="6515229" cy="4733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4057281"/>
            <a:ext cx="9144000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1892695" y="4173540"/>
            <a:ext cx="536812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>
            <a:off x="4585795" y="2665160"/>
            <a:ext cx="2004845" cy="527778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-4297" y="6422439"/>
            <a:ext cx="9144000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3795" y="1688945"/>
            <a:ext cx="9144000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5150308" y="4173540"/>
            <a:ext cx="536812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-1364922" y="4173540"/>
            <a:ext cx="536812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6297" y="2671868"/>
            <a:ext cx="4950225" cy="3105838"/>
            <a:chOff x="-4297" y="1489874"/>
            <a:chExt cx="9162092" cy="5368126"/>
          </a:xfrm>
        </p:grpSpPr>
        <p:sp>
          <p:nvSpPr>
            <p:cNvPr id="18" name="Rectangle 17"/>
            <p:cNvSpPr/>
            <p:nvPr/>
          </p:nvSpPr>
          <p:spPr>
            <a:xfrm>
              <a:off x="1319538" y="1691327"/>
              <a:ext cx="6515230" cy="4796330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1030891" y="3192938"/>
              <a:ext cx="2531867" cy="131119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878245" y="3192938"/>
              <a:ext cx="3315345" cy="2292608"/>
            </a:xfrm>
            <a:prstGeom prst="triangle">
              <a:avLst>
                <a:gd name="adj" fmla="val 509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588218" y="2675270"/>
              <a:ext cx="2617669" cy="196282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21623" y="4504132"/>
              <a:ext cx="2841135" cy="198352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439051" y="5485546"/>
              <a:ext cx="2058451" cy="1115380"/>
            </a:xfrm>
            <a:prstGeom prst="triangle">
              <a:avLst>
                <a:gd name="adj" fmla="val 46410"/>
              </a:avLst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497502" y="4638098"/>
              <a:ext cx="2427984" cy="1962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030892" y="1489874"/>
              <a:ext cx="3545470" cy="170306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4098821" y="1489874"/>
              <a:ext cx="4610937" cy="1185396"/>
            </a:xfrm>
            <a:prstGeom prst="triangle">
              <a:avLst>
                <a:gd name="adj" fmla="val 50537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540" y="1690534"/>
              <a:ext cx="6515229" cy="4733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0" y="4057281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1892695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>
              <a:off x="4585795" y="2665160"/>
              <a:ext cx="2004845" cy="52777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-4297" y="6422439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795" y="1688945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50308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364922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045811" y="2786126"/>
            <a:ext cx="1760071" cy="137116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85740" y="2788423"/>
            <a:ext cx="1760071" cy="137116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5811" y="4192270"/>
            <a:ext cx="1760071" cy="137116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5740" y="4194567"/>
            <a:ext cx="1760071" cy="137116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31673" y="6181944"/>
            <a:ext cx="36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Most dominant triangle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color should we choose for each of these four pixels?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297" y="2671868"/>
            <a:ext cx="4950225" cy="3105838"/>
            <a:chOff x="-4297" y="1489874"/>
            <a:chExt cx="9162092" cy="5368126"/>
          </a:xfrm>
        </p:grpSpPr>
        <p:sp>
          <p:nvSpPr>
            <p:cNvPr id="18" name="Rectangle 17"/>
            <p:cNvSpPr/>
            <p:nvPr/>
          </p:nvSpPr>
          <p:spPr>
            <a:xfrm>
              <a:off x="1319538" y="1691327"/>
              <a:ext cx="6515230" cy="4796330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1030891" y="3192938"/>
              <a:ext cx="2531867" cy="131119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878245" y="3192938"/>
              <a:ext cx="3315345" cy="2292608"/>
            </a:xfrm>
            <a:prstGeom prst="triangle">
              <a:avLst>
                <a:gd name="adj" fmla="val 509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588218" y="2675270"/>
              <a:ext cx="2617669" cy="196282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21623" y="4504132"/>
              <a:ext cx="2841135" cy="198352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439051" y="5485546"/>
              <a:ext cx="2058451" cy="1115380"/>
            </a:xfrm>
            <a:prstGeom prst="triangle">
              <a:avLst>
                <a:gd name="adj" fmla="val 46410"/>
              </a:avLst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497502" y="4638098"/>
              <a:ext cx="2427984" cy="1962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030892" y="1489874"/>
              <a:ext cx="3545470" cy="170306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4098821" y="1489874"/>
              <a:ext cx="4610937" cy="1185396"/>
            </a:xfrm>
            <a:prstGeom prst="triangle">
              <a:avLst>
                <a:gd name="adj" fmla="val 50537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540" y="1690534"/>
              <a:ext cx="6515229" cy="4733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0" y="4057281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1892695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>
              <a:off x="4585795" y="2665160"/>
              <a:ext cx="2004845" cy="52777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-4297" y="6422439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795" y="1688945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50308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364922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045811" y="2786126"/>
            <a:ext cx="1760071" cy="1371167"/>
          </a:xfrm>
          <a:prstGeom prst="rect">
            <a:avLst/>
          </a:prstGeom>
          <a:solidFill>
            <a:srgbClr val="AC72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85740" y="2788423"/>
            <a:ext cx="1760071" cy="1371167"/>
          </a:xfrm>
          <a:prstGeom prst="rect">
            <a:avLst/>
          </a:prstGeom>
          <a:solidFill>
            <a:srgbClr val="F1655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5811" y="4192270"/>
            <a:ext cx="1760071" cy="1371167"/>
          </a:xfrm>
          <a:prstGeom prst="rect">
            <a:avLst/>
          </a:prstGeom>
          <a:solidFill>
            <a:srgbClr val="94EC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5740" y="4194567"/>
            <a:ext cx="1760071" cy="1371167"/>
          </a:xfrm>
          <a:prstGeom prst="rect">
            <a:avLst/>
          </a:prstGeom>
          <a:solidFill>
            <a:srgbClr val="D2B6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30265" y="6056719"/>
            <a:ext cx="1548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Average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color should we choose for each of these four pixels?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6297" y="2671868"/>
            <a:ext cx="4950225" cy="3105838"/>
            <a:chOff x="-4297" y="1489874"/>
            <a:chExt cx="9162092" cy="5368126"/>
          </a:xfrm>
        </p:grpSpPr>
        <p:sp>
          <p:nvSpPr>
            <p:cNvPr id="18" name="Rectangle 17"/>
            <p:cNvSpPr/>
            <p:nvPr/>
          </p:nvSpPr>
          <p:spPr>
            <a:xfrm>
              <a:off x="1319538" y="1691327"/>
              <a:ext cx="6515230" cy="4796330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1030891" y="3192938"/>
              <a:ext cx="2531867" cy="131119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878245" y="3192938"/>
              <a:ext cx="3315345" cy="2292608"/>
            </a:xfrm>
            <a:prstGeom prst="triangle">
              <a:avLst>
                <a:gd name="adj" fmla="val 509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588218" y="2675270"/>
              <a:ext cx="2617669" cy="196282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21623" y="4504132"/>
              <a:ext cx="2841135" cy="198352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439051" y="5485546"/>
              <a:ext cx="2058451" cy="1115380"/>
            </a:xfrm>
            <a:prstGeom prst="triangle">
              <a:avLst>
                <a:gd name="adj" fmla="val 46410"/>
              </a:avLst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497502" y="4638098"/>
              <a:ext cx="2427984" cy="1962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030892" y="1489874"/>
              <a:ext cx="3545470" cy="170306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4098821" y="1489874"/>
              <a:ext cx="4610937" cy="1185396"/>
            </a:xfrm>
            <a:prstGeom prst="triangle">
              <a:avLst>
                <a:gd name="adj" fmla="val 50537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540" y="1690534"/>
              <a:ext cx="6515229" cy="4733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0" y="4057281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1892695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>
              <a:off x="4585795" y="2665160"/>
              <a:ext cx="2004845" cy="52777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-4297" y="6422439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795" y="1688945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50308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364922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045811" y="2786126"/>
            <a:ext cx="1760071" cy="1371167"/>
          </a:xfrm>
          <a:prstGeom prst="rect">
            <a:avLst/>
          </a:prstGeom>
          <a:solidFill>
            <a:srgbClr val="FFB6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85740" y="2788423"/>
            <a:ext cx="1760071" cy="137116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5811" y="4192270"/>
            <a:ext cx="1760071" cy="137116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5740" y="4194567"/>
            <a:ext cx="1760071" cy="137116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240350" y="4176389"/>
            <a:ext cx="2778689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2040652" y="4191476"/>
            <a:ext cx="2778689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1128" y="3463535"/>
            <a:ext cx="3520571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3528" y="4923166"/>
            <a:ext cx="3520571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44570" y="6158638"/>
            <a:ext cx="1893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Pixel center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color should we choose for each of these four pixels?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6297" y="2671868"/>
            <a:ext cx="4950225" cy="3105838"/>
            <a:chOff x="-4297" y="1489874"/>
            <a:chExt cx="9162092" cy="5368126"/>
          </a:xfrm>
        </p:grpSpPr>
        <p:sp>
          <p:nvSpPr>
            <p:cNvPr id="18" name="Rectangle 17"/>
            <p:cNvSpPr/>
            <p:nvPr/>
          </p:nvSpPr>
          <p:spPr>
            <a:xfrm>
              <a:off x="1319538" y="1691327"/>
              <a:ext cx="6515230" cy="4796330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1030891" y="3192938"/>
              <a:ext cx="2531867" cy="131119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878245" y="3192938"/>
              <a:ext cx="3315345" cy="2292608"/>
            </a:xfrm>
            <a:prstGeom prst="triangle">
              <a:avLst>
                <a:gd name="adj" fmla="val 509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588218" y="2675270"/>
              <a:ext cx="2617669" cy="196282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21623" y="4504132"/>
              <a:ext cx="2841135" cy="198352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439051" y="5485546"/>
              <a:ext cx="2058451" cy="1115380"/>
            </a:xfrm>
            <a:prstGeom prst="triangle">
              <a:avLst>
                <a:gd name="adj" fmla="val 46410"/>
              </a:avLst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497502" y="4638098"/>
              <a:ext cx="2427984" cy="1962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030892" y="1489874"/>
              <a:ext cx="3545470" cy="170306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4098821" y="1489874"/>
              <a:ext cx="4610937" cy="1185396"/>
            </a:xfrm>
            <a:prstGeom prst="triangle">
              <a:avLst>
                <a:gd name="adj" fmla="val 50537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540" y="1690534"/>
              <a:ext cx="6515229" cy="4733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0" y="4057281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1892695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>
              <a:off x="4585795" y="2665160"/>
              <a:ext cx="2004845" cy="52777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-4297" y="6422439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795" y="1688945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50308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364922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045811" y="2786126"/>
            <a:ext cx="1760071" cy="137116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85740" y="2788423"/>
            <a:ext cx="1760071" cy="1371167"/>
          </a:xfrm>
          <a:prstGeom prst="rect">
            <a:avLst/>
          </a:prstGeom>
          <a:solidFill>
            <a:srgbClr val="FFB6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5811" y="4192270"/>
            <a:ext cx="1760071" cy="137116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5740" y="4194567"/>
            <a:ext cx="1760071" cy="1371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-669011" y="4238833"/>
            <a:ext cx="2778689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1091060" y="4238834"/>
            <a:ext cx="2778689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0142" y="4194567"/>
            <a:ext cx="3520571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70142" y="5524115"/>
            <a:ext cx="3520571" cy="1588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7630" y="6166478"/>
            <a:ext cx="2797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Lower left of pixel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color should we choose for each of these four pixels?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3" y="228600"/>
            <a:ext cx="8979057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middle and lower-left variants are half-pixel translations of the other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612648" y="1616238"/>
            <a:ext cx="8305404" cy="2262840"/>
            <a:chOff x="-33537" y="1451383"/>
            <a:chExt cx="8799585" cy="3105838"/>
          </a:xfrm>
        </p:grpSpPr>
        <p:grpSp>
          <p:nvGrpSpPr>
            <p:cNvPr id="3" name="Group 19"/>
            <p:cNvGrpSpPr/>
            <p:nvPr/>
          </p:nvGrpSpPr>
          <p:grpSpPr>
            <a:xfrm>
              <a:off x="-33537" y="1451383"/>
              <a:ext cx="4950225" cy="3105838"/>
              <a:chOff x="-4297" y="1489874"/>
              <a:chExt cx="9162092" cy="536812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319538" y="1691327"/>
                <a:ext cx="6515230" cy="4796330"/>
              </a:xfrm>
              <a:prstGeom prst="rect">
                <a:avLst/>
              </a:prstGeom>
              <a:solidFill>
                <a:srgbClr val="FFB6D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1030891" y="3192938"/>
                <a:ext cx="2531867" cy="1311194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>
                <a:off x="2878245" y="3192938"/>
                <a:ext cx="3315345" cy="2292608"/>
              </a:xfrm>
              <a:prstGeom prst="triangle">
                <a:avLst>
                  <a:gd name="adj" fmla="val 50995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5588218" y="2675270"/>
                <a:ext cx="2617669" cy="1962828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721623" y="4504132"/>
                <a:ext cx="2841135" cy="1983525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3439051" y="5485546"/>
                <a:ext cx="2058451" cy="1115380"/>
              </a:xfrm>
              <a:prstGeom prst="triangle">
                <a:avLst>
                  <a:gd name="adj" fmla="val 46410"/>
                </a:avLst>
              </a:prstGeom>
              <a:solidFill>
                <a:srgbClr val="6600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>
                <a:off x="5497502" y="4638098"/>
                <a:ext cx="2427984" cy="1962828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1030892" y="1489874"/>
                <a:ext cx="3545470" cy="170306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>
                <a:off x="4098821" y="1489874"/>
                <a:ext cx="4610937" cy="1185396"/>
              </a:xfrm>
              <a:prstGeom prst="triangle">
                <a:avLst>
                  <a:gd name="adj" fmla="val 50537"/>
                </a:avLst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319540" y="1690534"/>
                <a:ext cx="6515229" cy="47334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0" y="4057281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16200000" flipH="1">
                <a:off x="1892695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>
                <a:off x="4585795" y="2665160"/>
                <a:ext cx="2004845" cy="527778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V="1">
                <a:off x="-4297" y="6422439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3795" y="1688945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5150308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-1364922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7005977" y="1565641"/>
              <a:ext cx="1760071" cy="1371167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45906" y="1567938"/>
              <a:ext cx="1760071" cy="137116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05977" y="2971785"/>
              <a:ext cx="1760071" cy="1371167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45906" y="2974082"/>
              <a:ext cx="1760071" cy="1371167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200516" y="2955904"/>
              <a:ext cx="2778689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000818" y="2970991"/>
              <a:ext cx="2778689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1294" y="2243050"/>
              <a:ext cx="3520571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33694" y="3702681"/>
              <a:ext cx="3520571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10639" y="2789416"/>
              <a:ext cx="1390675" cy="88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Pixel center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2648" y="4271228"/>
            <a:ext cx="8265137" cy="2399807"/>
            <a:chOff x="6297" y="2671868"/>
            <a:chExt cx="8799585" cy="3105838"/>
          </a:xfrm>
        </p:grpSpPr>
        <p:grpSp>
          <p:nvGrpSpPr>
            <p:cNvPr id="67" name="Group 19"/>
            <p:cNvGrpSpPr/>
            <p:nvPr/>
          </p:nvGrpSpPr>
          <p:grpSpPr>
            <a:xfrm>
              <a:off x="6297" y="2671868"/>
              <a:ext cx="4950225" cy="3105838"/>
              <a:chOff x="-4297" y="1489874"/>
              <a:chExt cx="9162092" cy="5368126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319538" y="1691327"/>
                <a:ext cx="6515230" cy="4796330"/>
              </a:xfrm>
              <a:prstGeom prst="rect">
                <a:avLst/>
              </a:prstGeom>
              <a:solidFill>
                <a:srgbClr val="FFB6D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/>
              <p:cNvSpPr/>
              <p:nvPr/>
            </p:nvSpPr>
            <p:spPr>
              <a:xfrm>
                <a:off x="1030891" y="3192938"/>
                <a:ext cx="2531867" cy="1311194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>
                <a:off x="2878245" y="3192938"/>
                <a:ext cx="3315345" cy="2292608"/>
              </a:xfrm>
              <a:prstGeom prst="triangle">
                <a:avLst>
                  <a:gd name="adj" fmla="val 50995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Isosceles Triangle 70"/>
              <p:cNvSpPr/>
              <p:nvPr/>
            </p:nvSpPr>
            <p:spPr>
              <a:xfrm>
                <a:off x="5588218" y="2675270"/>
                <a:ext cx="2617669" cy="1962828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Isosceles Triangle 71"/>
              <p:cNvSpPr/>
              <p:nvPr/>
            </p:nvSpPr>
            <p:spPr>
              <a:xfrm>
                <a:off x="721623" y="4504132"/>
                <a:ext cx="2841135" cy="1983525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72"/>
              <p:cNvSpPr/>
              <p:nvPr/>
            </p:nvSpPr>
            <p:spPr>
              <a:xfrm>
                <a:off x="3439051" y="5485546"/>
                <a:ext cx="2058451" cy="1115380"/>
              </a:xfrm>
              <a:prstGeom prst="triangle">
                <a:avLst>
                  <a:gd name="adj" fmla="val 46410"/>
                </a:avLst>
              </a:prstGeom>
              <a:solidFill>
                <a:srgbClr val="6600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>
                <a:off x="5497502" y="4638098"/>
                <a:ext cx="2427984" cy="1962828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Isosceles Triangle 74"/>
              <p:cNvSpPr/>
              <p:nvPr/>
            </p:nvSpPr>
            <p:spPr>
              <a:xfrm>
                <a:off x="1030892" y="1489874"/>
                <a:ext cx="3545470" cy="1703064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>
                <a:off x="4098821" y="1489874"/>
                <a:ext cx="4610937" cy="1185396"/>
              </a:xfrm>
              <a:prstGeom prst="triangle">
                <a:avLst>
                  <a:gd name="adj" fmla="val 50537"/>
                </a:avLst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319540" y="1690534"/>
                <a:ext cx="6515229" cy="47334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V="1">
                <a:off x="0" y="4057281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16200000" flipH="1">
                <a:off x="1892695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Isosceles Triangle 79"/>
              <p:cNvSpPr/>
              <p:nvPr/>
            </p:nvSpPr>
            <p:spPr>
              <a:xfrm>
                <a:off x="4585795" y="2665160"/>
                <a:ext cx="2004845" cy="527778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 flipV="1">
                <a:off x="-4297" y="6422439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13795" y="1688945"/>
                <a:ext cx="9144000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6200000" flipH="1">
                <a:off x="5150308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6200000" flipH="1">
                <a:off x="-1364922" y="4173540"/>
                <a:ext cx="536812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tangle 84"/>
            <p:cNvSpPr/>
            <p:nvPr/>
          </p:nvSpPr>
          <p:spPr>
            <a:xfrm>
              <a:off x="7045811" y="2786126"/>
              <a:ext cx="1760071" cy="1371167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85740" y="2788423"/>
              <a:ext cx="1760071" cy="1371167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045811" y="4192270"/>
              <a:ext cx="1760071" cy="1371167"/>
            </a:xfrm>
            <a:prstGeom prst="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285740" y="4194567"/>
              <a:ext cx="1760071" cy="13711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5400000">
              <a:off x="-669011" y="4238833"/>
              <a:ext cx="2778689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1091060" y="4238834"/>
              <a:ext cx="2778689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70142" y="4194567"/>
              <a:ext cx="3520571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70142" y="5524115"/>
              <a:ext cx="3520571" cy="1588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5845063" y="3945942"/>
              <a:ext cx="1980943" cy="83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Lower left of pixel</a:t>
              </a:r>
              <a:endParaRPr lang="en-US" dirty="0"/>
            </a:p>
          </p:txBody>
        </p:sp>
      </p:grpSp>
      <p:sp>
        <p:nvSpPr>
          <p:cNvPr id="96" name="Rounded Rectangle 95"/>
          <p:cNvSpPr/>
          <p:nvPr/>
        </p:nvSpPr>
        <p:spPr>
          <a:xfrm>
            <a:off x="1632931" y="2334135"/>
            <a:ext cx="5591682" cy="3114873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We will use the lower-left convention for the projects.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haven’t talked about how to get triangles in position.  </a:t>
            </a:r>
          </a:p>
          <a:p>
            <a:pPr lvl="1"/>
            <a:r>
              <a:rPr lang="en-US" dirty="0" smtClean="0"/>
              <a:t>Arbitrary camera positions through linear algebra</a:t>
            </a:r>
          </a:p>
          <a:p>
            <a:r>
              <a:rPr lang="en-US" dirty="0" smtClean="0"/>
              <a:t>We haven’t talked about shading</a:t>
            </a:r>
          </a:p>
          <a:p>
            <a:r>
              <a:rPr lang="en-US" dirty="0" smtClean="0"/>
              <a:t>Today, we are tackling this problem:</a:t>
            </a:r>
          </a:p>
          <a:p>
            <a:pPr lvl="1">
              <a:buNone/>
            </a:pPr>
            <a:r>
              <a:rPr lang="en-US" dirty="0" smtClean="0"/>
              <a:t>How to deposit triangle colors onto an image?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1A: </a:t>
            </a:r>
            <a:r>
              <a:rPr lang="en-US" dirty="0" smtClean="0"/>
              <a:t>due Saturday</a:t>
            </a:r>
          </a:p>
          <a:p>
            <a:r>
              <a:rPr lang="en-US" dirty="0" smtClean="0"/>
              <a:t>1B: assigned today, due </a:t>
            </a:r>
            <a:r>
              <a:rPr lang="en-US" dirty="0" smtClean="0"/>
              <a:t>Wednesday (4/7)</a:t>
            </a:r>
            <a:endParaRPr lang="en-US" dirty="0" smtClean="0"/>
          </a:p>
          <a:p>
            <a:r>
              <a:rPr lang="en-US" dirty="0" smtClean="0"/>
              <a:t>1C: assigned </a:t>
            </a:r>
            <a:r>
              <a:rPr lang="en-US" dirty="0" smtClean="0"/>
              <a:t>Tuesday (4/6), </a:t>
            </a:r>
            <a:r>
              <a:rPr lang="en-US" dirty="0" smtClean="0"/>
              <a:t>due following Wednesday </a:t>
            </a:r>
            <a:r>
              <a:rPr lang="en-US" dirty="0" smtClean="0"/>
              <a:t>(4/14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Problem: how to deposit triangle colors onto an image?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Let’s take an example:</a:t>
            </a:r>
          </a:p>
          <a:p>
            <a:pPr lvl="1"/>
            <a:r>
              <a:rPr lang="en-US" dirty="0" smtClean="0"/>
              <a:t>12x12 image</a:t>
            </a:r>
          </a:p>
          <a:p>
            <a:pPr lvl="1"/>
            <a:r>
              <a:rPr lang="en-US" dirty="0" smtClean="0"/>
              <a:t>Red triangle</a:t>
            </a:r>
          </a:p>
          <a:p>
            <a:pPr lvl="2"/>
            <a:r>
              <a:rPr lang="en-US" dirty="0" smtClean="0"/>
              <a:t>Vertex 1: (2.5, 1.5)</a:t>
            </a:r>
          </a:p>
          <a:p>
            <a:pPr lvl="2"/>
            <a:r>
              <a:rPr lang="en-US" dirty="0" smtClean="0"/>
              <a:t>Vertex 2: (2.5, 10.5)</a:t>
            </a:r>
          </a:p>
          <a:p>
            <a:pPr lvl="2"/>
            <a:r>
              <a:rPr lang="en-US" dirty="0" smtClean="0"/>
              <a:t>Vertex 3: (10.5, 1.5)</a:t>
            </a:r>
          </a:p>
          <a:p>
            <a:pPr lvl="2"/>
            <a:r>
              <a:rPr lang="en-US" dirty="0" smtClean="0"/>
              <a:t>Vertex coordinates are with respect to pixel locations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7487" y="6257866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57540" y="6257866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(12,0)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3134" y="1623120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(12,12)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4515" y="162312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(0,12)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4111" y="2096678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(2.5,10.5)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17761" y="5775646"/>
            <a:ext cx="10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(2.5,1.5)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8820" y="5775646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(10.8,1.5)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desired output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08177" y="5406079"/>
            <a:ext cx="8157871" cy="973423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How do we make this output?  Efficiently?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6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65996" y="613368"/>
            <a:ext cx="11150" cy="16085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3552" y="984820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need to consider any </a:t>
            </a:r>
          </a:p>
          <a:p>
            <a:r>
              <a:rPr lang="en-US" dirty="0" smtClean="0"/>
              <a:t>Pixels outside these lines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148" y="392949"/>
            <a:ext cx="11150" cy="16085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13281"/>
            <a:ext cx="9144000" cy="1144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Scanline algorithm: consider all </a:t>
            </a:r>
            <a:r>
              <a:rPr lang="en-US" strike="sngStrike" dirty="0" smtClean="0"/>
              <a:t>rows </a:t>
            </a:r>
            <a:r>
              <a:rPr lang="en-US" dirty="0" smtClean="0"/>
              <a:t>columns </a:t>
            </a:r>
            <a:r>
              <a:rPr lang="en-US" dirty="0" smtClean="0"/>
              <a:t>that can possibly overlap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7965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396439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9947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0709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923876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42691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934528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51313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0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13281"/>
            <a:ext cx="9144000" cy="1144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15" y="274638"/>
            <a:ext cx="898573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will extract a “scanline,” i.e., calculate the intersections for one </a:t>
            </a:r>
            <a:r>
              <a:rPr lang="en-US" dirty="0" smtClean="0"/>
              <a:t>column of pixels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7965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396439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9947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0709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923876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42691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934528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51313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99474" y="1807786"/>
            <a:ext cx="0" cy="4450080"/>
          </a:xfrm>
          <a:prstGeom prst="line">
            <a:avLst/>
          </a:prstGeom>
          <a:ln w="38100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3894" y="385344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43893" y="346360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25528" y="421373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30159" y="457245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43893" y="493521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44543" y="145703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25527" y="530484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Red triangle</a:t>
            </a:r>
          </a:p>
          <a:p>
            <a:pPr lvl="2"/>
            <a:r>
              <a:rPr lang="en-US" dirty="0"/>
              <a:t>Vertex 1: (2.5, 1.5)</a:t>
            </a:r>
          </a:p>
          <a:p>
            <a:pPr lvl="2"/>
            <a:r>
              <a:rPr lang="en-US" dirty="0"/>
              <a:t>Vertex 2: (2.5, 10.5)</a:t>
            </a:r>
          </a:p>
          <a:p>
            <a:pPr lvl="2"/>
            <a:r>
              <a:rPr lang="en-US" dirty="0"/>
              <a:t>Vertex 3: (10.5, 1.5)</a:t>
            </a:r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4723222" y="1724241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Red triangle</a:t>
            </a:r>
          </a:p>
          <a:p>
            <a:pPr lvl="2"/>
            <a:r>
              <a:rPr lang="en-US" dirty="0"/>
              <a:t>Vertex 1: (2.5, 1.5)</a:t>
            </a:r>
          </a:p>
          <a:p>
            <a:pPr lvl="2"/>
            <a:r>
              <a:rPr lang="en-US" dirty="0"/>
              <a:t>Vertex 2: (2.5, 10.5)</a:t>
            </a:r>
          </a:p>
          <a:p>
            <a:pPr lvl="2"/>
            <a:r>
              <a:rPr lang="en-US" dirty="0"/>
              <a:t>Vertex 3: (10.5, 1.5)</a:t>
            </a:r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4723222" y="1724241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16473" y="1497914"/>
            <a:ext cx="0" cy="3759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1"/>
          </p:cNvCxnSpPr>
          <p:nvPr/>
        </p:nvCxnSpPr>
        <p:spPr>
          <a:xfrm flipH="1">
            <a:off x="5580568" y="2096868"/>
            <a:ext cx="799254" cy="286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580568" y="2281534"/>
            <a:ext cx="1004871" cy="2854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9822" y="1912202"/>
            <a:ext cx="257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end points?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7809" y="116467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mtClean="0"/>
              <a:t>=5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Red triangle</a:t>
            </a:r>
          </a:p>
          <a:p>
            <a:pPr lvl="2"/>
            <a:r>
              <a:rPr lang="en-US" dirty="0"/>
              <a:t>Vertex 1: (2.5, 1.5)</a:t>
            </a:r>
          </a:p>
          <a:p>
            <a:pPr lvl="2"/>
            <a:r>
              <a:rPr lang="en-US" dirty="0"/>
              <a:t>Vertex 2: (2.5, 10.5)</a:t>
            </a:r>
          </a:p>
          <a:p>
            <a:pPr lvl="2"/>
            <a:r>
              <a:rPr lang="en-US" dirty="0"/>
              <a:t>Vertex 3: (10.5, 1.5)</a:t>
            </a:r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4723222" y="1724241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16473" y="1497914"/>
            <a:ext cx="0" cy="3759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47809" y="116467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mtClean="0"/>
              <a:t>=5</a:t>
            </a:r>
            <a:endParaRPr lang="en-US" dirty="0"/>
          </a:p>
        </p:txBody>
      </p:sp>
      <p:cxnSp>
        <p:nvCxnSpPr>
          <p:cNvPr id="9" name="Straight Arrow Connector 8"/>
          <p:cNvCxnSpPr>
            <a:stCxn id="11" idx="1"/>
          </p:cNvCxnSpPr>
          <p:nvPr/>
        </p:nvCxnSpPr>
        <p:spPr>
          <a:xfrm flipH="1">
            <a:off x="5580568" y="2096868"/>
            <a:ext cx="799254" cy="286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580568" y="2281534"/>
            <a:ext cx="1004871" cy="2854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9822" y="1912202"/>
            <a:ext cx="257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end points?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07477" y="509070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(5, 1.5)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Red triangle</a:t>
            </a:r>
          </a:p>
          <a:p>
            <a:pPr lvl="2"/>
            <a:r>
              <a:rPr lang="en-US" dirty="0"/>
              <a:t>Vertex 1: (2.5, 1.5)</a:t>
            </a:r>
          </a:p>
          <a:p>
            <a:pPr lvl="2"/>
            <a:r>
              <a:rPr lang="en-US" dirty="0"/>
              <a:t>Vertex 2: (2.5, 10.5)</a:t>
            </a:r>
          </a:p>
          <a:p>
            <a:pPr lvl="2"/>
            <a:r>
              <a:rPr lang="en-US" dirty="0"/>
              <a:t>Vertex 3: (10.5, 1.5)</a:t>
            </a:r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4723222" y="1724241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16473" y="1497914"/>
            <a:ext cx="0" cy="3759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47809" y="116467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mtClean="0"/>
              <a:t>=5</a:t>
            </a:r>
            <a:endParaRPr lang="en-US" dirty="0"/>
          </a:p>
        </p:txBody>
      </p:sp>
      <p:cxnSp>
        <p:nvCxnSpPr>
          <p:cNvPr id="9" name="Straight Arrow Connector 8"/>
          <p:cNvCxnSpPr>
            <a:stCxn id="11" idx="1"/>
          </p:cNvCxnSpPr>
          <p:nvPr/>
        </p:nvCxnSpPr>
        <p:spPr>
          <a:xfrm flipH="1">
            <a:off x="5580568" y="2096868"/>
            <a:ext cx="799254" cy="286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580568" y="2281534"/>
            <a:ext cx="1004871" cy="2854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9822" y="1912202"/>
            <a:ext cx="257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end points?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07477" y="509070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(5, 1.5)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12711" y="2265350"/>
            <a:ext cx="105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Algebra!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</a:t>
            </a:r>
            <a:r>
              <a:rPr lang="en-US" dirty="0" smtClean="0"/>
              <a:t>Hours This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Hank: Thursday 1-2pm</a:t>
            </a:r>
          </a:p>
          <a:p>
            <a:pPr lvl="1"/>
            <a:r>
              <a:rPr lang="en-US" dirty="0" smtClean="0">
                <a:sym typeface="Wingdings"/>
              </a:rPr>
              <a:t>Zoom link: </a:t>
            </a:r>
            <a:r>
              <a:rPr lang="en-US" dirty="0" smtClean="0">
                <a:sym typeface="Wingdings"/>
              </a:rPr>
              <a:t>check Canvas</a:t>
            </a:r>
            <a:endParaRPr lang="en-US" dirty="0" smtClean="0"/>
          </a:p>
          <a:p>
            <a:r>
              <a:rPr lang="en-US" dirty="0" smtClean="0"/>
              <a:t>Abhishek: Fri 8-11, 2-5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18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Red triangle</a:t>
            </a:r>
          </a:p>
          <a:p>
            <a:pPr lvl="2"/>
            <a:r>
              <a:rPr lang="en-US" dirty="0"/>
              <a:t>Vertex 1: (2.5, 1.5)</a:t>
            </a:r>
          </a:p>
          <a:p>
            <a:pPr lvl="2"/>
            <a:r>
              <a:rPr lang="en-US" dirty="0"/>
              <a:t>Vertex 2: (2.5, 10.5)</a:t>
            </a:r>
          </a:p>
          <a:p>
            <a:pPr lvl="2"/>
            <a:r>
              <a:rPr lang="en-US" dirty="0"/>
              <a:t>Vertex 3: (10.5, 1.5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y </a:t>
            </a:r>
            <a:r>
              <a:rPr lang="en-US" sz="2000" dirty="0"/>
              <a:t>= </a:t>
            </a:r>
            <a:r>
              <a:rPr lang="en-US" sz="2000" dirty="0" err="1"/>
              <a:t>mx+b</a:t>
            </a:r>
            <a:endParaRPr lang="en-US" sz="2000" dirty="0"/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=(1.5-10.5)/(10.5-2.5) = -9/8</a:t>
            </a:r>
            <a:endParaRPr lang="en-US" sz="2000" dirty="0"/>
          </a:p>
          <a:p>
            <a:pPr lvl="1"/>
            <a:r>
              <a:rPr lang="en-US" sz="2000" dirty="0" smtClean="0"/>
              <a:t>b=y-mx = 1.5-10.5*-9/8 = 13.3125</a:t>
            </a:r>
            <a:endParaRPr lang="en-US" sz="2000" dirty="0"/>
          </a:p>
          <a:p>
            <a:pPr lvl="1"/>
            <a:r>
              <a:rPr lang="en-US" sz="2000" dirty="0">
                <a:sym typeface="Wingdings"/>
              </a:rPr>
              <a:t></a:t>
            </a:r>
          </a:p>
          <a:p>
            <a:pPr lvl="1"/>
            <a:r>
              <a:rPr lang="en-US" sz="2000" dirty="0" smtClean="0">
                <a:sym typeface="Wingdings"/>
              </a:rPr>
              <a:t>y = -9/8x + 13.3125</a:t>
            </a:r>
          </a:p>
          <a:p>
            <a:pPr lvl="1"/>
            <a:r>
              <a:rPr lang="en-US" sz="2000" dirty="0" smtClean="0">
                <a:sym typeface="Wingdings"/>
              </a:rPr>
              <a:t>@ X==5  y = -9/8*5 + 13.3125 = 7.6875</a:t>
            </a:r>
            <a:endParaRPr lang="en-US" sz="2000" dirty="0">
              <a:sym typeface="Wingdings"/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4723222" y="1724241"/>
            <a:ext cx="4292152" cy="3411617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16473" y="1497914"/>
            <a:ext cx="0" cy="3759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47809" y="116467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mtClean="0"/>
              <a:t>=5</a:t>
            </a:r>
            <a:endParaRPr lang="en-US" dirty="0"/>
          </a:p>
        </p:txBody>
      </p:sp>
      <p:cxnSp>
        <p:nvCxnSpPr>
          <p:cNvPr id="9" name="Straight Arrow Connector 8"/>
          <p:cNvCxnSpPr>
            <a:stCxn id="11" idx="1"/>
          </p:cNvCxnSpPr>
          <p:nvPr/>
        </p:nvCxnSpPr>
        <p:spPr>
          <a:xfrm flipH="1">
            <a:off x="5580568" y="2096868"/>
            <a:ext cx="799254" cy="286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580568" y="2281534"/>
            <a:ext cx="1004871" cy="2854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79822" y="1912202"/>
            <a:ext cx="257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end points?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07477" y="509070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(5, 1.5)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12711" y="2265350"/>
            <a:ext cx="105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Algebra!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13281"/>
            <a:ext cx="9144000" cy="1144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15" y="274638"/>
            <a:ext cx="898573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will extract a “scanline,” i.e., calculate the intersections for </a:t>
            </a:r>
            <a:r>
              <a:rPr lang="en-US"/>
              <a:t>one </a:t>
            </a:r>
            <a:r>
              <a:rPr lang="en-US" smtClean="0"/>
              <a:t>column </a:t>
            </a:r>
            <a:r>
              <a:rPr lang="en-US" dirty="0"/>
              <a:t>pixels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7965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396439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9947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0709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923876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42691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934528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51313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99474" y="1807786"/>
            <a:ext cx="0" cy="4450080"/>
          </a:xfrm>
          <a:prstGeom prst="line">
            <a:avLst/>
          </a:prstGeom>
          <a:ln w="38100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3894" y="385344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43893" y="346360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25528" y="421373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30159" y="457245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43893" y="493521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44543" y="145703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25527" y="530484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82916" y="2954215"/>
            <a:ext cx="3798276" cy="430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16882" y="276954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Y=7.6875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13281"/>
            <a:ext cx="9144000" cy="1144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15" y="274638"/>
            <a:ext cx="898573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will extract a “scanline,” i.e., calculate the intersections for </a:t>
            </a:r>
            <a:r>
              <a:rPr lang="en-US"/>
              <a:t>one </a:t>
            </a:r>
            <a:r>
              <a:rPr lang="en-US" smtClean="0"/>
              <a:t>column </a:t>
            </a:r>
            <a:r>
              <a:rPr lang="en-US" dirty="0"/>
              <a:t>pixels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134" y="1807786"/>
          <a:ext cx="609600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Triangle 5"/>
          <p:cNvSpPr/>
          <p:nvPr/>
        </p:nvSpPr>
        <p:spPr>
          <a:xfrm>
            <a:off x="2577146" y="2354758"/>
            <a:ext cx="4292152" cy="3411617"/>
          </a:xfrm>
          <a:prstGeom prst="rtTriangl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7965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396439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99474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0709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923876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426911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934528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51313" y="6326394"/>
            <a:ext cx="0" cy="36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99474" y="1807786"/>
            <a:ext cx="0" cy="4450080"/>
          </a:xfrm>
          <a:prstGeom prst="line">
            <a:avLst/>
          </a:prstGeom>
          <a:ln w="38100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3894" y="385344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43893" y="346360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25528" y="421373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30159" y="457245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43893" y="493521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44543" y="145703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25527" y="530484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82916" y="2954215"/>
            <a:ext cx="3798276" cy="430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16882" y="276954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Y=7.6875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85262" y="146516"/>
            <a:ext cx="8773475" cy="1822495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If (r, c) is pixel at row r and column c, then scanline for X=5 leads to colors deposited at: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 (2,5</a:t>
            </a:r>
            <a:r>
              <a:rPr lang="en-US" sz="3200" dirty="0" smtClean="0">
                <a:solidFill>
                  <a:schemeClr val="tx1"/>
                </a:solidFill>
              </a:rPr>
              <a:t>), </a:t>
            </a:r>
            <a:r>
              <a:rPr lang="en-US" sz="3200" dirty="0" smtClean="0">
                <a:solidFill>
                  <a:schemeClr val="tx1"/>
                </a:solidFill>
              </a:rPr>
              <a:t>(3,5</a:t>
            </a:r>
            <a:r>
              <a:rPr lang="en-US" sz="3200" dirty="0" smtClean="0">
                <a:solidFill>
                  <a:schemeClr val="tx1"/>
                </a:solidFill>
              </a:rPr>
              <a:t>), </a:t>
            </a:r>
            <a:r>
              <a:rPr lang="en-US" sz="3200" dirty="0" smtClean="0">
                <a:solidFill>
                  <a:schemeClr val="tx1"/>
                </a:solidFill>
              </a:rPr>
              <a:t>(4,5</a:t>
            </a:r>
            <a:r>
              <a:rPr lang="en-US" sz="3200" dirty="0" smtClean="0">
                <a:solidFill>
                  <a:schemeClr val="tx1"/>
                </a:solidFill>
              </a:rPr>
              <a:t>), </a:t>
            </a:r>
            <a:r>
              <a:rPr lang="en-US" sz="3200" dirty="0" smtClean="0">
                <a:solidFill>
                  <a:schemeClr val="tx1"/>
                </a:solidFill>
              </a:rPr>
              <a:t>(5,5), (6, 5), (7, 5)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Scanline </a:t>
            </a:r>
            <a:r>
              <a:rPr lang="en-US" dirty="0" smtClean="0"/>
              <a:t>algorithm for one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Determine </a:t>
            </a:r>
            <a:r>
              <a:rPr lang="en-US" dirty="0" smtClean="0"/>
              <a:t>column</a:t>
            </a:r>
            <a:r>
              <a:rPr lang="en-US" dirty="0" smtClean="0"/>
              <a:t>s </a:t>
            </a:r>
            <a:r>
              <a:rPr lang="en-US" dirty="0" smtClean="0"/>
              <a:t>of pixels </a:t>
            </a:r>
            <a:r>
              <a:rPr lang="en-US" dirty="0" smtClean="0"/>
              <a:t>the triangle </a:t>
            </a:r>
            <a:r>
              <a:rPr lang="en-US" dirty="0" smtClean="0"/>
              <a:t>can possibly intersect</a:t>
            </a:r>
          </a:p>
          <a:p>
            <a:pPr lvl="1"/>
            <a:r>
              <a:rPr lang="en-US" dirty="0" smtClean="0"/>
              <a:t>Call them </a:t>
            </a:r>
            <a:r>
              <a:rPr lang="en-US" dirty="0" err="1" smtClean="0"/>
              <a:t>columnMin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 err="1" smtClean="0"/>
              <a:t>columnMax</a:t>
            </a:r>
            <a:endParaRPr lang="en-US" dirty="0" smtClean="0"/>
          </a:p>
          <a:p>
            <a:pPr lvl="2"/>
            <a:r>
              <a:rPr lang="en-US" dirty="0" err="1" smtClean="0"/>
              <a:t>columnMin</a:t>
            </a:r>
            <a:r>
              <a:rPr lang="en-US" dirty="0" smtClean="0"/>
              <a:t>: ceiling of smallest </a:t>
            </a:r>
            <a:r>
              <a:rPr lang="en-US" dirty="0" smtClean="0"/>
              <a:t>X </a:t>
            </a:r>
            <a:r>
              <a:rPr lang="en-US" dirty="0" smtClean="0"/>
              <a:t>value</a:t>
            </a:r>
          </a:p>
          <a:p>
            <a:pPr lvl="2"/>
            <a:r>
              <a:rPr lang="en-US" dirty="0" err="1" smtClean="0"/>
              <a:t>columnMax</a:t>
            </a:r>
            <a:r>
              <a:rPr lang="en-US" dirty="0" smtClean="0"/>
              <a:t>: floor of biggest </a:t>
            </a:r>
            <a:r>
              <a:rPr lang="en-US" dirty="0" smtClean="0"/>
              <a:t>X </a:t>
            </a:r>
            <a:r>
              <a:rPr lang="en-US" dirty="0" smtClean="0"/>
              <a:t>value</a:t>
            </a:r>
          </a:p>
          <a:p>
            <a:r>
              <a:rPr lang="en-US" dirty="0" smtClean="0"/>
              <a:t>For </a:t>
            </a:r>
            <a:r>
              <a:rPr lang="en-US" dirty="0" smtClean="0"/>
              <a:t>c </a:t>
            </a:r>
            <a:r>
              <a:rPr lang="en-US" dirty="0" smtClean="0"/>
              <a:t>in </a:t>
            </a:r>
            <a:r>
              <a:rPr lang="en-US" dirty="0" smtClean="0"/>
              <a:t>[</a:t>
            </a:r>
            <a:r>
              <a:rPr lang="en-US" dirty="0" err="1" smtClean="0"/>
              <a:t>columnMin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columnMax</a:t>
            </a:r>
            <a:r>
              <a:rPr lang="en-US" dirty="0" smtClean="0">
                <a:sym typeface="Wingdings"/>
              </a:rPr>
              <a:t>] ; do</a:t>
            </a:r>
          </a:p>
          <a:p>
            <a:pPr lvl="1"/>
            <a:r>
              <a:rPr lang="en-US" dirty="0" smtClean="0"/>
              <a:t>Find end points of </a:t>
            </a:r>
            <a:r>
              <a:rPr lang="en-US" dirty="0" smtClean="0"/>
              <a:t>c </a:t>
            </a:r>
            <a:r>
              <a:rPr lang="en-US" dirty="0" smtClean="0"/>
              <a:t>intersected with triangle</a:t>
            </a:r>
          </a:p>
          <a:p>
            <a:pPr lvl="2"/>
            <a:r>
              <a:rPr lang="en-US" dirty="0" smtClean="0"/>
              <a:t>Call them </a:t>
            </a:r>
            <a:r>
              <a:rPr lang="en-US" dirty="0" err="1" smtClean="0"/>
              <a:t>bottomEnd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topEnd</a:t>
            </a:r>
            <a:endParaRPr lang="en-US" dirty="0" smtClean="0"/>
          </a:p>
          <a:p>
            <a:pPr lvl="1"/>
            <a:r>
              <a:rPr lang="en-US" dirty="0" smtClean="0"/>
              <a:t>For </a:t>
            </a:r>
            <a:r>
              <a:rPr lang="en-US" dirty="0" smtClean="0"/>
              <a:t>r </a:t>
            </a:r>
            <a:r>
              <a:rPr lang="en-US" dirty="0" smtClean="0"/>
              <a:t>in [</a:t>
            </a:r>
            <a:r>
              <a:rPr lang="en-US" dirty="0" smtClean="0"/>
              <a:t>ceiling(</a:t>
            </a:r>
            <a:r>
              <a:rPr lang="en-US" dirty="0" err="1" smtClean="0"/>
              <a:t>bottomEnd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floor(</a:t>
            </a:r>
            <a:r>
              <a:rPr lang="en-US" dirty="0" err="1" smtClean="0">
                <a:sym typeface="Wingdings"/>
              </a:rPr>
              <a:t>topEnd</a:t>
            </a:r>
            <a:r>
              <a:rPr lang="en-US" dirty="0" smtClean="0">
                <a:sym typeface="Wingdings"/>
              </a:rPr>
              <a:t>) ] ; do</a:t>
            </a:r>
          </a:p>
          <a:p>
            <a:pPr lvl="2"/>
            <a:r>
              <a:rPr lang="en-US" dirty="0" err="1" smtClean="0">
                <a:sym typeface="Wingdings"/>
              </a:rPr>
              <a:t>ImageColor</a:t>
            </a:r>
            <a:r>
              <a:rPr lang="en-US" dirty="0" smtClean="0">
                <a:sym typeface="Wingdings"/>
              </a:rPr>
              <a:t>(r, c)  triangle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4-04 at 8.4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13" y="4510454"/>
            <a:ext cx="3307803" cy="2292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Scanline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7923" y="1417638"/>
            <a:ext cx="621616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Determine </a:t>
            </a:r>
            <a:r>
              <a:rPr lang="en-US" sz="2400" dirty="0" smtClean="0"/>
              <a:t>column</a:t>
            </a:r>
            <a:r>
              <a:rPr lang="en-US" sz="2400" dirty="0" smtClean="0"/>
              <a:t>s </a:t>
            </a:r>
            <a:r>
              <a:rPr lang="en-US" sz="2400" dirty="0" smtClean="0"/>
              <a:t>of pixels triangles can possibly intersect</a:t>
            </a:r>
          </a:p>
          <a:p>
            <a:pPr lvl="1"/>
            <a:r>
              <a:rPr lang="en-US" sz="2000" dirty="0" smtClean="0"/>
              <a:t>Call them </a:t>
            </a:r>
            <a:r>
              <a:rPr lang="en-US" sz="2000" dirty="0" err="1" smtClean="0"/>
              <a:t>columnMin</a:t>
            </a:r>
            <a:r>
              <a:rPr lang="en-US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 err="1" smtClean="0"/>
              <a:t>columnMax</a:t>
            </a:r>
            <a:endParaRPr lang="en-US" sz="2000" dirty="0" smtClean="0"/>
          </a:p>
          <a:p>
            <a:pPr lvl="2"/>
            <a:r>
              <a:rPr lang="en-US" sz="1800" dirty="0" err="1" smtClean="0"/>
              <a:t>columnMin</a:t>
            </a:r>
            <a:r>
              <a:rPr lang="en-US" sz="1800" dirty="0" smtClean="0"/>
              <a:t>: ceiling of smallest </a:t>
            </a:r>
            <a:r>
              <a:rPr lang="en-US" sz="1800" dirty="0" smtClean="0"/>
              <a:t>X </a:t>
            </a:r>
            <a:r>
              <a:rPr lang="en-US" sz="1800" dirty="0" smtClean="0"/>
              <a:t>value</a:t>
            </a:r>
          </a:p>
          <a:p>
            <a:pPr lvl="2"/>
            <a:r>
              <a:rPr lang="en-US" sz="1800" dirty="0" err="1" smtClean="0"/>
              <a:t>columnMax</a:t>
            </a:r>
            <a:r>
              <a:rPr lang="en-US" sz="1800" dirty="0" smtClean="0"/>
              <a:t>: floor of biggest </a:t>
            </a:r>
            <a:r>
              <a:rPr lang="en-US" sz="1800" dirty="0" smtClean="0"/>
              <a:t>X </a:t>
            </a:r>
            <a:r>
              <a:rPr lang="en-US" sz="1800" dirty="0" smtClean="0"/>
              <a:t>value</a:t>
            </a:r>
          </a:p>
          <a:p>
            <a:r>
              <a:rPr lang="en-US" sz="2400" dirty="0" smtClean="0"/>
              <a:t>For </a:t>
            </a:r>
            <a:r>
              <a:rPr lang="en-US" sz="2400" dirty="0" smtClean="0"/>
              <a:t>c </a:t>
            </a:r>
            <a:r>
              <a:rPr lang="en-US" sz="2400" dirty="0" smtClean="0"/>
              <a:t>in </a:t>
            </a:r>
            <a:r>
              <a:rPr lang="en-US" sz="2400" dirty="0" smtClean="0"/>
              <a:t>[</a:t>
            </a:r>
            <a:r>
              <a:rPr lang="en-US" sz="2400" dirty="0" err="1" smtClean="0"/>
              <a:t>columnMin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columnMax</a:t>
            </a:r>
            <a:r>
              <a:rPr lang="en-US" sz="2400" dirty="0" smtClean="0">
                <a:sym typeface="Wingdings"/>
              </a:rPr>
              <a:t>] ; do</a:t>
            </a:r>
          </a:p>
          <a:p>
            <a:pPr lvl="1"/>
            <a:r>
              <a:rPr lang="en-US" sz="2000" dirty="0" smtClean="0"/>
              <a:t>Find end points of </a:t>
            </a:r>
            <a:r>
              <a:rPr lang="en-US" sz="2000" dirty="0" smtClean="0"/>
              <a:t>c </a:t>
            </a:r>
            <a:r>
              <a:rPr lang="en-US" sz="2000" dirty="0" smtClean="0"/>
              <a:t>intersected with triangle</a:t>
            </a:r>
          </a:p>
          <a:p>
            <a:pPr lvl="2"/>
            <a:r>
              <a:rPr lang="en-US" sz="1800" dirty="0" smtClean="0"/>
              <a:t>Call them </a:t>
            </a:r>
            <a:r>
              <a:rPr lang="en-US" sz="1800" dirty="0" err="1" smtClean="0"/>
              <a:t>bottomEnd</a:t>
            </a:r>
            <a:r>
              <a:rPr lang="en-US" sz="1800" dirty="0" smtClean="0"/>
              <a:t> </a:t>
            </a:r>
            <a:r>
              <a:rPr lang="en-US" sz="1800" dirty="0" smtClean="0"/>
              <a:t>and </a:t>
            </a:r>
            <a:r>
              <a:rPr lang="en-US" sz="1800" dirty="0" err="1" smtClean="0"/>
              <a:t>topEnd</a:t>
            </a:r>
            <a:endParaRPr lang="en-US" sz="1800" dirty="0" smtClean="0"/>
          </a:p>
          <a:p>
            <a:pPr lvl="1"/>
            <a:r>
              <a:rPr lang="en-US" sz="2000" dirty="0" smtClean="0"/>
              <a:t>For </a:t>
            </a:r>
            <a:r>
              <a:rPr lang="en-US" sz="2000" dirty="0" smtClean="0"/>
              <a:t>r </a:t>
            </a:r>
            <a:r>
              <a:rPr lang="en-US" sz="2000" dirty="0" smtClean="0"/>
              <a:t>in [</a:t>
            </a:r>
            <a:r>
              <a:rPr lang="en-US" sz="2000" dirty="0" smtClean="0"/>
              <a:t>ceiling(</a:t>
            </a:r>
            <a:r>
              <a:rPr lang="en-US" sz="2000" dirty="0" err="1" smtClean="0"/>
              <a:t>bottomEnd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floor(</a:t>
            </a:r>
            <a:r>
              <a:rPr lang="en-US" sz="2000" dirty="0" err="1" smtClean="0">
                <a:sym typeface="Wingdings"/>
              </a:rPr>
              <a:t>topEnd</a:t>
            </a:r>
            <a:r>
              <a:rPr lang="en-US" sz="2000" dirty="0" smtClean="0">
                <a:sym typeface="Wingdings"/>
              </a:rPr>
              <a:t>) ] ; do</a:t>
            </a:r>
          </a:p>
          <a:p>
            <a:pPr lvl="2"/>
            <a:r>
              <a:rPr lang="en-US" sz="1800" dirty="0" err="1" smtClean="0">
                <a:sym typeface="Wingdings"/>
              </a:rPr>
              <a:t>ImageColor</a:t>
            </a:r>
            <a:r>
              <a:rPr lang="en-US" sz="1800" dirty="0" smtClean="0">
                <a:sym typeface="Wingdings"/>
              </a:rPr>
              <a:t>(r, c)  triangle color</a:t>
            </a:r>
            <a:endParaRPr lang="en-US" sz="1800" dirty="0"/>
          </a:p>
        </p:txBody>
      </p:sp>
      <p:grpSp>
        <p:nvGrpSpPr>
          <p:cNvPr id="5" name="Group 4"/>
          <p:cNvGrpSpPr/>
          <p:nvPr/>
        </p:nvGrpSpPr>
        <p:grpSpPr>
          <a:xfrm>
            <a:off x="5235585" y="1775555"/>
            <a:ext cx="3200034" cy="646331"/>
            <a:chOff x="5235585" y="1775555"/>
            <a:chExt cx="3200034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5866069" y="1775555"/>
              <a:ext cx="25695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 values from </a:t>
              </a:r>
              <a:r>
                <a:rPr lang="en-US" dirty="0" smtClean="0"/>
                <a:t>2.5 </a:t>
              </a:r>
              <a:r>
                <a:rPr lang="en-US" dirty="0" smtClean="0"/>
                <a:t>to 10.5</a:t>
              </a:r>
            </a:p>
            <a:p>
              <a:r>
                <a:rPr lang="en-US" dirty="0" smtClean="0"/>
                <a:t>means </a:t>
              </a:r>
              <a:r>
                <a:rPr lang="en-US" dirty="0" smtClean="0"/>
                <a:t>rows </a:t>
              </a:r>
              <a:r>
                <a:rPr lang="en-US" dirty="0" smtClean="0"/>
                <a:t>3 </a:t>
              </a:r>
              <a:r>
                <a:rPr lang="en-US" dirty="0" smtClean="0"/>
                <a:t>through 10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5235585" y="1973459"/>
              <a:ext cx="630484" cy="1252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317904" y="2859875"/>
            <a:ext cx="4211019" cy="646331"/>
            <a:chOff x="4291527" y="2984206"/>
            <a:chExt cx="4211019" cy="646331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4291527" y="3307372"/>
              <a:ext cx="1364367" cy="975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26080" y="2984206"/>
              <a:ext cx="27764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</a:t>
              </a:r>
              <a:r>
                <a:rPr lang="en-US" dirty="0" smtClean="0"/>
                <a:t>c==5</a:t>
              </a:r>
              <a:r>
                <a:rPr lang="en-US" dirty="0" smtClean="0"/>
                <a:t>, </a:t>
              </a:r>
              <a:r>
                <a:rPr lang="en-US" dirty="0" err="1" smtClean="0"/>
                <a:t>bottomEnd</a:t>
              </a:r>
              <a:r>
                <a:rPr lang="en-US" dirty="0" smtClean="0"/>
                <a:t> </a:t>
              </a:r>
              <a:r>
                <a:rPr lang="en-US" dirty="0" smtClean="0"/>
                <a:t>= </a:t>
              </a:r>
              <a:r>
                <a:rPr lang="en-US" dirty="0" smtClean="0"/>
                <a:t>1.5</a:t>
              </a:r>
              <a:r>
                <a:rPr lang="en-US" dirty="0" smtClean="0"/>
                <a:t>,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</a:t>
              </a:r>
              <a:r>
                <a:rPr lang="en-US" dirty="0" err="1" smtClean="0"/>
                <a:t>topEnd</a:t>
              </a:r>
              <a:r>
                <a:rPr lang="en-US" dirty="0" smtClean="0"/>
                <a:t> </a:t>
              </a:r>
              <a:r>
                <a:rPr lang="en-US" dirty="0" smtClean="0"/>
                <a:t>= </a:t>
              </a:r>
              <a:r>
                <a:rPr lang="en-US" dirty="0" smtClean="0"/>
                <a:t>7.6875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3689" y="4991420"/>
            <a:ext cx="4108817" cy="1173416"/>
            <a:chOff x="186036" y="4388764"/>
            <a:chExt cx="4108817" cy="1173416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1306612" y="4388764"/>
              <a:ext cx="158606" cy="4900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6036" y="4915849"/>
              <a:ext cx="41088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</a:t>
              </a:r>
              <a:r>
                <a:rPr lang="en-US" dirty="0" smtClean="0"/>
                <a:t>c </a:t>
              </a:r>
              <a:r>
                <a:rPr lang="en-US" dirty="0" smtClean="0"/>
                <a:t>= 5, we call </a:t>
              </a:r>
              <a:r>
                <a:rPr lang="en-US" dirty="0" err="1" smtClean="0"/>
                <a:t>ImageColor</a:t>
              </a:r>
              <a:r>
                <a:rPr lang="en-US" dirty="0" smtClean="0"/>
                <a:t> with</a:t>
              </a:r>
            </a:p>
            <a:p>
              <a:pPr algn="ctr"/>
              <a:r>
                <a:rPr lang="en-US" dirty="0"/>
                <a:t>(2,5), (3,5), (4,5), (5,5), (6, 5), (7, 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50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Arbitrary Triangles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description of the </a:t>
            </a:r>
            <a:r>
              <a:rPr lang="en-US" dirty="0" err="1" smtClean="0"/>
              <a:t>scanline</a:t>
            </a:r>
            <a:r>
              <a:rPr lang="en-US" dirty="0" smtClean="0"/>
              <a:t> algorithm in the preceding slides is general.</a:t>
            </a:r>
          </a:p>
          <a:p>
            <a:r>
              <a:rPr lang="en-US" dirty="0" smtClean="0"/>
              <a:t>But the implementation for these three triangles vary: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5400000">
            <a:off x="1557428" y="3753003"/>
            <a:ext cx="1443669" cy="151664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3800597" y="3835242"/>
            <a:ext cx="1032498" cy="1699368"/>
          </a:xfrm>
          <a:prstGeom prst="triangle">
            <a:avLst>
              <a:gd name="adj" fmla="val 491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115664" y="3359666"/>
            <a:ext cx="1914903" cy="3024144"/>
          </a:xfrm>
          <a:custGeom>
            <a:avLst/>
            <a:gdLst>
              <a:gd name="connsiteX0" fmla="*/ 347212 w 1480218"/>
              <a:gd name="connsiteY0" fmla="*/ 0 h 3024144"/>
              <a:gd name="connsiteX1" fmla="*/ 1480218 w 1480218"/>
              <a:gd name="connsiteY1" fmla="*/ 1516640 h 3024144"/>
              <a:gd name="connsiteX2" fmla="*/ 0 w 1480218"/>
              <a:gd name="connsiteY2" fmla="*/ 3024144 h 3024144"/>
              <a:gd name="connsiteX3" fmla="*/ 347212 w 1480218"/>
              <a:gd name="connsiteY3" fmla="*/ 0 h 302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218" h="3024144">
                <a:moveTo>
                  <a:pt x="347212" y="0"/>
                </a:moveTo>
                <a:lnTo>
                  <a:pt x="1480218" y="1516640"/>
                </a:lnTo>
                <a:lnTo>
                  <a:pt x="0" y="3024144"/>
                </a:lnTo>
                <a:lnTo>
                  <a:pt x="347212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538453" y="3172856"/>
            <a:ext cx="88489" cy="2953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3" y="179852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Supersampling</a:t>
            </a:r>
            <a:r>
              <a:rPr lang="en-US" dirty="0" smtClean="0"/>
              <a:t>: use the scanline algorithm a bunch of times to converge on the “average” picture.</a:t>
            </a:r>
            <a:endParaRPr lang="en-US" dirty="0"/>
          </a:p>
        </p:txBody>
      </p:sp>
      <p:grpSp>
        <p:nvGrpSpPr>
          <p:cNvPr id="3" name="Group 19"/>
          <p:cNvGrpSpPr/>
          <p:nvPr/>
        </p:nvGrpSpPr>
        <p:grpSpPr>
          <a:xfrm>
            <a:off x="6297" y="3580426"/>
            <a:ext cx="4950225" cy="3105838"/>
            <a:chOff x="-4297" y="1489874"/>
            <a:chExt cx="9162092" cy="5368126"/>
          </a:xfrm>
        </p:grpSpPr>
        <p:sp>
          <p:nvSpPr>
            <p:cNvPr id="18" name="Rectangle 17"/>
            <p:cNvSpPr/>
            <p:nvPr/>
          </p:nvSpPr>
          <p:spPr>
            <a:xfrm>
              <a:off x="1319538" y="1691327"/>
              <a:ext cx="6515230" cy="4796330"/>
            </a:xfrm>
            <a:prstGeom prst="rect">
              <a:avLst/>
            </a:prstGeom>
            <a:solidFill>
              <a:srgbClr val="FFB6D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1030891" y="3192938"/>
              <a:ext cx="2531867" cy="131119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878245" y="3192938"/>
              <a:ext cx="3315345" cy="2292608"/>
            </a:xfrm>
            <a:prstGeom prst="triangle">
              <a:avLst>
                <a:gd name="adj" fmla="val 5099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588218" y="2675270"/>
              <a:ext cx="2617669" cy="1962828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21623" y="4504132"/>
              <a:ext cx="2841135" cy="198352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439051" y="5485546"/>
              <a:ext cx="2058451" cy="1115380"/>
            </a:xfrm>
            <a:prstGeom prst="triangle">
              <a:avLst>
                <a:gd name="adj" fmla="val 46410"/>
              </a:avLst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497502" y="4638098"/>
              <a:ext cx="2427984" cy="196282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030892" y="1489874"/>
              <a:ext cx="3545470" cy="170306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4098821" y="1489874"/>
              <a:ext cx="4610937" cy="1185396"/>
            </a:xfrm>
            <a:prstGeom prst="triangle">
              <a:avLst>
                <a:gd name="adj" fmla="val 50537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540" y="1690534"/>
              <a:ext cx="6515229" cy="4733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0" y="4057281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1892695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>
              <a:off x="4585795" y="2665160"/>
              <a:ext cx="2004845" cy="52777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-4297" y="6422439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795" y="1688945"/>
              <a:ext cx="9144000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50308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364922" y="4173540"/>
              <a:ext cx="5368126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7045811" y="3694684"/>
            <a:ext cx="1760071" cy="1371167"/>
          </a:xfrm>
          <a:prstGeom prst="rect">
            <a:avLst/>
          </a:prstGeom>
          <a:solidFill>
            <a:srgbClr val="AC1B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85740" y="3696981"/>
            <a:ext cx="1760071" cy="1371167"/>
          </a:xfrm>
          <a:prstGeom prst="rect">
            <a:avLst/>
          </a:prstGeom>
          <a:solidFill>
            <a:srgbClr val="F1655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5811" y="5100828"/>
            <a:ext cx="1760071" cy="1371167"/>
          </a:xfrm>
          <a:prstGeom prst="rect">
            <a:avLst/>
          </a:prstGeom>
          <a:solidFill>
            <a:srgbClr val="94EC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85740" y="5103125"/>
            <a:ext cx="1760071" cy="1371167"/>
          </a:xfrm>
          <a:prstGeom prst="rect">
            <a:avLst/>
          </a:prstGeom>
          <a:solidFill>
            <a:srgbClr val="D2B6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haven’t talked about how to get triangles into position.  </a:t>
            </a:r>
          </a:p>
          <a:p>
            <a:pPr lvl="1"/>
            <a:r>
              <a:rPr lang="en-US" dirty="0" smtClean="0"/>
              <a:t>Arbitrary camera positions through linear algebra</a:t>
            </a:r>
          </a:p>
          <a:p>
            <a:r>
              <a:rPr lang="en-US" dirty="0" smtClean="0"/>
              <a:t>We haven’t talked about shading</a:t>
            </a:r>
          </a:p>
          <a:p>
            <a:r>
              <a:rPr lang="en-US" dirty="0" smtClean="0"/>
              <a:t>Today, we tackled this problem:</a:t>
            </a:r>
          </a:p>
          <a:p>
            <a:pPr lvl="1">
              <a:buNone/>
            </a:pPr>
            <a:r>
              <a:rPr lang="en-US" dirty="0" smtClean="0"/>
              <a:t>How to deposit triangle colors onto an image?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7509" y="4870868"/>
            <a:ext cx="47371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Still don’t know how to: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Vary colors (easy)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Deal with triangles that overlap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1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67120" cy="1143000"/>
          </a:xfrm>
        </p:spPr>
        <p:txBody>
          <a:bodyPr/>
          <a:lstStyle/>
          <a:p>
            <a:r>
              <a:rPr lang="en-US" dirty="0" smtClean="0"/>
              <a:t>Arbitrary Triangles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167120" cy="4525963"/>
          </a:xfrm>
        </p:spPr>
        <p:txBody>
          <a:bodyPr/>
          <a:lstStyle/>
          <a:p>
            <a:r>
              <a:rPr lang="en-US" dirty="0" smtClean="0"/>
              <a:t>You will implement the scanline algorithm for “going </a:t>
            </a:r>
            <a:r>
              <a:rPr lang="en-US" dirty="0" smtClean="0"/>
              <a:t>right” </a:t>
            </a:r>
            <a:r>
              <a:rPr lang="en-US" dirty="0" smtClean="0"/>
              <a:t>triangles</a:t>
            </a:r>
          </a:p>
        </p:txBody>
      </p:sp>
      <p:sp>
        <p:nvSpPr>
          <p:cNvPr id="8" name="Isosceles Triangle 3"/>
          <p:cNvSpPr/>
          <p:nvPr/>
        </p:nvSpPr>
        <p:spPr>
          <a:xfrm rot="5400000">
            <a:off x="1557428" y="3753003"/>
            <a:ext cx="1443669" cy="151664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4"/>
          <p:cNvSpPr/>
          <p:nvPr/>
        </p:nvSpPr>
        <p:spPr>
          <a:xfrm rot="5400000" flipV="1">
            <a:off x="3800597" y="3835242"/>
            <a:ext cx="1032498" cy="1699368"/>
          </a:xfrm>
          <a:prstGeom prst="triangle">
            <a:avLst>
              <a:gd name="adj" fmla="val 491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115664" y="3359666"/>
            <a:ext cx="1914903" cy="3024144"/>
          </a:xfrm>
          <a:custGeom>
            <a:avLst/>
            <a:gdLst>
              <a:gd name="connsiteX0" fmla="*/ 347212 w 1480218"/>
              <a:gd name="connsiteY0" fmla="*/ 0 h 3024144"/>
              <a:gd name="connsiteX1" fmla="*/ 1480218 w 1480218"/>
              <a:gd name="connsiteY1" fmla="*/ 1516640 h 3024144"/>
              <a:gd name="connsiteX2" fmla="*/ 0 w 1480218"/>
              <a:gd name="connsiteY2" fmla="*/ 3024144 h 3024144"/>
              <a:gd name="connsiteX3" fmla="*/ 347212 w 1480218"/>
              <a:gd name="connsiteY3" fmla="*/ 0 h 302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218" h="3024144">
                <a:moveTo>
                  <a:pt x="347212" y="0"/>
                </a:moveTo>
                <a:lnTo>
                  <a:pt x="1480218" y="1516640"/>
                </a:lnTo>
                <a:lnTo>
                  <a:pt x="0" y="3024144"/>
                </a:lnTo>
                <a:lnTo>
                  <a:pt x="347212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538453" y="3172856"/>
            <a:ext cx="88489" cy="2953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310581" y="2762865"/>
            <a:ext cx="1307690" cy="1199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1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 Weeks 2-10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Abhishek:</a:t>
            </a:r>
          </a:p>
          <a:p>
            <a:pPr lvl="1"/>
            <a:r>
              <a:rPr lang="en-US" dirty="0" smtClean="0"/>
              <a:t>Monday 10-11</a:t>
            </a:r>
          </a:p>
          <a:p>
            <a:pPr lvl="1"/>
            <a:r>
              <a:rPr lang="en-US" dirty="0" smtClean="0"/>
              <a:t>Tuesday 945-1045 (partial overlap with 422)</a:t>
            </a:r>
          </a:p>
          <a:p>
            <a:pPr lvl="1"/>
            <a:r>
              <a:rPr lang="en-US" dirty="0" smtClean="0"/>
              <a:t>Thursday 945-1045 (partial overlap with 422)</a:t>
            </a:r>
          </a:p>
          <a:p>
            <a:r>
              <a:rPr lang="en-US" dirty="0" smtClean="0"/>
              <a:t>Hank</a:t>
            </a:r>
          </a:p>
          <a:p>
            <a:pPr lvl="1"/>
            <a:r>
              <a:rPr lang="en-US" dirty="0" smtClean="0"/>
              <a:t>Weds 230-330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50015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Goal: apply the scanline algorithm to “going </a:t>
            </a:r>
            <a:r>
              <a:rPr lang="en-US" dirty="0" smtClean="0"/>
              <a:t>right” </a:t>
            </a:r>
            <a:r>
              <a:rPr lang="en-US" dirty="0" smtClean="0"/>
              <a:t>triangles and output an </a:t>
            </a:r>
            <a:r>
              <a:rPr lang="en-US" dirty="0" smtClean="0"/>
              <a:t>image</a:t>
            </a:r>
            <a:endParaRPr lang="en-US" dirty="0" smtClean="0"/>
          </a:p>
          <a:p>
            <a:r>
              <a:rPr lang="en-US" dirty="0" smtClean="0"/>
              <a:t>File “project1B.cxx” has triangles defined in </a:t>
            </a:r>
            <a:r>
              <a:rPr lang="en-US" dirty="0" smtClean="0"/>
              <a:t>it</a:t>
            </a:r>
            <a:endParaRPr lang="en-US" dirty="0" smtClean="0"/>
          </a:p>
          <a:p>
            <a:r>
              <a:rPr lang="en-US" dirty="0" smtClean="0"/>
              <a:t>Due: </a:t>
            </a:r>
            <a:r>
              <a:rPr lang="en-US" dirty="0" smtClean="0"/>
              <a:t>Weds April 7</a:t>
            </a:r>
            <a:endParaRPr lang="en-US" dirty="0" smtClean="0"/>
          </a:p>
          <a:p>
            <a:r>
              <a:rPr lang="en-US" dirty="0" smtClean="0"/>
              <a:t>% of grade: 3%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65" y="1600200"/>
            <a:ext cx="3485535" cy="34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You will implement the </a:t>
            </a:r>
            <a:r>
              <a:rPr lang="en-US" dirty="0" err="1" smtClean="0"/>
              <a:t>scanline</a:t>
            </a:r>
            <a:r>
              <a:rPr lang="en-US" dirty="0" smtClean="0"/>
              <a:t> algorithm for arbitrary triangles … plan ahead</a:t>
            </a:r>
          </a:p>
        </p:txBody>
      </p:sp>
      <p:sp>
        <p:nvSpPr>
          <p:cNvPr id="7" name="Isosceles Triangle 3"/>
          <p:cNvSpPr/>
          <p:nvPr/>
        </p:nvSpPr>
        <p:spPr>
          <a:xfrm rot="5400000">
            <a:off x="1557428" y="3753003"/>
            <a:ext cx="1443669" cy="151664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4"/>
          <p:cNvSpPr/>
          <p:nvPr/>
        </p:nvSpPr>
        <p:spPr>
          <a:xfrm rot="5400000" flipV="1">
            <a:off x="3800597" y="3835242"/>
            <a:ext cx="1032498" cy="1699368"/>
          </a:xfrm>
          <a:prstGeom prst="triangle">
            <a:avLst>
              <a:gd name="adj" fmla="val 491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115664" y="3359666"/>
            <a:ext cx="1914903" cy="3024144"/>
          </a:xfrm>
          <a:custGeom>
            <a:avLst/>
            <a:gdLst>
              <a:gd name="connsiteX0" fmla="*/ 347212 w 1480218"/>
              <a:gd name="connsiteY0" fmla="*/ 0 h 3024144"/>
              <a:gd name="connsiteX1" fmla="*/ 1480218 w 1480218"/>
              <a:gd name="connsiteY1" fmla="*/ 1516640 h 3024144"/>
              <a:gd name="connsiteX2" fmla="*/ 0 w 1480218"/>
              <a:gd name="connsiteY2" fmla="*/ 3024144 h 3024144"/>
              <a:gd name="connsiteX3" fmla="*/ 347212 w 1480218"/>
              <a:gd name="connsiteY3" fmla="*/ 0 h 302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218" h="3024144">
                <a:moveTo>
                  <a:pt x="347212" y="0"/>
                </a:moveTo>
                <a:lnTo>
                  <a:pt x="1480218" y="1516640"/>
                </a:lnTo>
                <a:lnTo>
                  <a:pt x="0" y="3024144"/>
                </a:lnTo>
                <a:lnTo>
                  <a:pt x="347212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38453" y="3172856"/>
            <a:ext cx="88489" cy="2953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On Floating Point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6550" y="1600200"/>
            <a:ext cx="8412014" cy="4495800"/>
          </a:xfrm>
        </p:spPr>
        <p:txBody>
          <a:bodyPr/>
          <a:lstStyle/>
          <a:p>
            <a:r>
              <a:rPr lang="en-US" dirty="0" err="1" smtClean="0"/>
              <a:t>Cout</a:t>
            </a:r>
            <a:r>
              <a:rPr lang="en-US" dirty="0" smtClean="0"/>
              <a:t>/</a:t>
            </a:r>
            <a:r>
              <a:rPr lang="en-US" dirty="0" err="1" smtClean="0"/>
              <a:t>cerr</a:t>
            </a:r>
            <a:r>
              <a:rPr lang="en-US" dirty="0" smtClean="0"/>
              <a:t> can be misleading:</a:t>
            </a:r>
          </a:p>
          <a:p>
            <a:endParaRPr lang="en-US" dirty="0"/>
          </a:p>
        </p:txBody>
      </p:sp>
      <p:pic>
        <p:nvPicPr>
          <p:cNvPr id="4" name="Picture 3" descr="Screen shot 2013-04-07 at 10.10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"/>
          <a:stretch/>
        </p:blipFill>
        <p:spPr>
          <a:xfrm>
            <a:off x="774700" y="2308987"/>
            <a:ext cx="7581900" cy="33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limited accuracy of </a:t>
            </a:r>
            <a:r>
              <a:rPr lang="en-US" dirty="0" err="1" smtClean="0"/>
              <a:t>cerr</a:t>
            </a:r>
            <a:r>
              <a:rPr lang="en-US" dirty="0" smtClean="0"/>
              <a:t>/</a:t>
            </a:r>
            <a:r>
              <a:rPr lang="en-US" dirty="0" err="1" smtClean="0"/>
              <a:t>cout</a:t>
            </a:r>
            <a:r>
              <a:rPr lang="en-US" dirty="0"/>
              <a:t> </a:t>
            </a:r>
            <a:r>
              <a:rPr lang="en-US" dirty="0" smtClean="0"/>
              <a:t>can cause other functions to be appear to be wrong:</a:t>
            </a:r>
            <a:endParaRPr lang="en-US" dirty="0"/>
          </a:p>
        </p:txBody>
      </p:sp>
      <p:pic>
        <p:nvPicPr>
          <p:cNvPr id="4" name="Picture 3" descr="Screen shot 2013-04-07 at 10.12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" b="2164"/>
          <a:stretch/>
        </p:blipFill>
        <p:spPr>
          <a:xfrm>
            <a:off x="317500" y="2819312"/>
            <a:ext cx="8509000" cy="30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Floating point precision is an approximation of the problem you are trying to solve</a:t>
            </a:r>
          </a:p>
          <a:p>
            <a:r>
              <a:rPr lang="en-US" dirty="0" smtClean="0"/>
              <a:t>Tiny errors are introduced in nearly every operation you perform</a:t>
            </a:r>
          </a:p>
          <a:p>
            <a:pPr lvl="1"/>
            <a:r>
              <a:rPr lang="en-US" dirty="0" smtClean="0"/>
              <a:t>Exceptions for integers and denominators that are a power of two</a:t>
            </a:r>
          </a:p>
          <a:p>
            <a:r>
              <a:rPr lang="en-US" dirty="0" smtClean="0"/>
              <a:t>Fundamental problem:</a:t>
            </a:r>
            <a:endParaRPr lang="en-US" dirty="0"/>
          </a:p>
          <a:p>
            <a:pPr lvl="1"/>
            <a:r>
              <a:rPr lang="en-US" dirty="0" smtClean="0"/>
              <a:t>Changing the sequence of these operations leads to *different* errors.</a:t>
            </a:r>
          </a:p>
          <a:p>
            <a:pPr lvl="1"/>
            <a:r>
              <a:rPr lang="en-US" dirty="0" smtClean="0"/>
              <a:t>Example: (A+B)+C ≠ A+(B+C)</a:t>
            </a:r>
          </a:p>
        </p:txBody>
      </p:sp>
    </p:spTree>
    <p:extLst>
      <p:ext uri="{BB962C8B-B14F-4D97-AF65-F5344CB8AC3E}">
        <p14:creationId xmlns:p14="http://schemas.microsoft.com/office/powerpoint/2010/main" val="9814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1125" y="1243336"/>
            <a:ext cx="8835523" cy="50292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project 1B, we are making a binary decision for each pixel: should it be colored or not?</a:t>
            </a:r>
          </a:p>
          <a:p>
            <a:r>
              <a:rPr lang="en-US" dirty="0" smtClean="0"/>
              <a:t>Consider when a triangle vertex coincides with the bottom left of a pixel: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all do different variations on how to solve for the endpoints of a line,</a:t>
            </a:r>
            <a:r>
              <a:rPr lang="en-US" dirty="0"/>
              <a:t> </a:t>
            </a:r>
            <a:r>
              <a:rPr lang="en-US" dirty="0" smtClean="0"/>
              <a:t>so we all get slightly different errors.</a:t>
            </a:r>
          </a:p>
        </p:txBody>
      </p:sp>
      <p:sp>
        <p:nvSpPr>
          <p:cNvPr id="4" name="Right Triangle 3"/>
          <p:cNvSpPr/>
          <p:nvPr/>
        </p:nvSpPr>
        <p:spPr>
          <a:xfrm>
            <a:off x="2073019" y="3054189"/>
            <a:ext cx="3026234" cy="2062692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8263" y="3521084"/>
            <a:ext cx="1801330" cy="1585301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prstClr val="black"/>
                </a:solidFill>
                <a:prstDash val="dash"/>
              </a:ln>
              <a:noFill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671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457" y="1264319"/>
            <a:ext cx="8976076" cy="4525963"/>
          </a:xfrm>
        </p:spPr>
        <p:txBody>
          <a:bodyPr/>
          <a:lstStyle/>
          <a:p>
            <a:r>
              <a:rPr lang="en-US" dirty="0" smtClean="0"/>
              <a:t>Our algorithm incorporates floor and ceiling functions.</a:t>
            </a:r>
          </a:p>
          <a:p>
            <a:pPr lvl="1"/>
            <a:r>
              <a:rPr lang="en-US" dirty="0" smtClean="0"/>
              <a:t>This is the right place to bypass the precision problem.</a:t>
            </a:r>
          </a:p>
          <a:p>
            <a:pPr lvl="1"/>
            <a:r>
              <a:rPr lang="en-US" dirty="0" smtClean="0"/>
              <a:t>I have included “floor</a:t>
            </a:r>
            <a:r>
              <a:rPr lang="en-US" dirty="0" smtClean="0"/>
              <a:t>__441</a:t>
            </a:r>
            <a:r>
              <a:rPr lang="en-US" dirty="0" smtClean="0"/>
              <a:t>” and “ceil</a:t>
            </a:r>
            <a:r>
              <a:rPr lang="en-US" dirty="0" smtClean="0"/>
              <a:t>__441</a:t>
            </a:r>
            <a:r>
              <a:rPr lang="en-US" dirty="0" smtClean="0"/>
              <a:t>” in project prompt.  You need to use them, or you will get one pixel differences.</a:t>
            </a:r>
          </a:p>
        </p:txBody>
      </p:sp>
      <p:sp>
        <p:nvSpPr>
          <p:cNvPr id="4" name="Right Triangle 3"/>
          <p:cNvSpPr/>
          <p:nvPr/>
        </p:nvSpPr>
        <p:spPr>
          <a:xfrm>
            <a:off x="1970451" y="4433648"/>
            <a:ext cx="3026234" cy="2062692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81005" y="4926719"/>
            <a:ext cx="1801330" cy="1585301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prstClr val="black"/>
                </a:solidFill>
                <a:prstDash val="dash"/>
              </a:ln>
              <a:noFill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3110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1B: other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You will be building on this project … </a:t>
            </a:r>
          </a:p>
          <a:p>
            <a:pPr lvl="1"/>
            <a:r>
              <a:rPr lang="en-US" dirty="0" smtClean="0"/>
              <a:t>think about magic numbers (e.g. screen size of 1000)</a:t>
            </a:r>
          </a:p>
          <a:p>
            <a:pPr lvl="1"/>
            <a:r>
              <a:rPr lang="en-US" dirty="0" smtClean="0"/>
              <a:t>add safeguards against cases that haven’t shown up yet</a:t>
            </a:r>
          </a:p>
          <a:p>
            <a:pPr lvl="1"/>
            <a:r>
              <a:rPr lang="en-US" dirty="0" smtClean="0"/>
              <a:t>Assume nothing!</a:t>
            </a:r>
          </a:p>
        </p:txBody>
      </p:sp>
    </p:spTree>
    <p:extLst>
      <p:ext uri="{BB962C8B-B14F-4D97-AF65-F5344CB8AC3E}">
        <p14:creationId xmlns:p14="http://schemas.microsoft.com/office/powerpoint/2010/main" val="39235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 smtClean="0"/>
              <a:t>#1A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1516" y="1600200"/>
            <a:ext cx="4800348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Goal: write a specific image</a:t>
            </a:r>
          </a:p>
          <a:p>
            <a:r>
              <a:rPr lang="en-US" dirty="0" smtClean="0"/>
              <a:t>Due: Sat </a:t>
            </a:r>
            <a:r>
              <a:rPr lang="en-US" dirty="0" smtClean="0"/>
              <a:t>April 3rd</a:t>
            </a:r>
            <a:endParaRPr lang="en-US" dirty="0" smtClean="0"/>
          </a:p>
          <a:p>
            <a:r>
              <a:rPr lang="en-US" dirty="0" smtClean="0"/>
              <a:t>% of grade: 2%</a:t>
            </a:r>
          </a:p>
          <a:p>
            <a:r>
              <a:rPr lang="en-US" dirty="0" smtClean="0"/>
              <a:t>May be a little painful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48" y="1141281"/>
            <a:ext cx="3608383" cy="57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#1A: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Definitions:</a:t>
            </a:r>
          </a:p>
          <a:p>
            <a:pPr lvl="1"/>
            <a:r>
              <a:rPr lang="en-US" dirty="0" smtClean="0"/>
              <a:t>Image: 2D array of pixels</a:t>
            </a:r>
          </a:p>
          <a:p>
            <a:pPr lvl="1"/>
            <a:r>
              <a:rPr lang="en-US" dirty="0"/>
              <a:t>Pixel: A minute area of illumination on a display screen, one of many from which an image is composed.</a:t>
            </a:r>
          </a:p>
          <a:p>
            <a:r>
              <a:rPr lang="en-US" dirty="0" smtClean="0"/>
              <a:t>Pixels are made up of three colors: Red, Green, Blue (RGB)</a:t>
            </a:r>
          </a:p>
          <a:p>
            <a:r>
              <a:rPr lang="en-US" dirty="0" smtClean="0"/>
              <a:t>Amount of each color scored from 0 to 1</a:t>
            </a:r>
          </a:p>
          <a:p>
            <a:pPr lvl="1"/>
            <a:r>
              <a:rPr lang="en-US" dirty="0" smtClean="0"/>
              <a:t>100% Red + 100% Green + 0% Blue = Yellow</a:t>
            </a:r>
          </a:p>
          <a:p>
            <a:pPr lvl="1"/>
            <a:r>
              <a:rPr lang="en-US" dirty="0" smtClean="0"/>
              <a:t>100% Red + 0% Green + 100 %Blue = Purple</a:t>
            </a:r>
          </a:p>
          <a:p>
            <a:pPr lvl="1"/>
            <a:r>
              <a:rPr lang="en-US" dirty="0" smtClean="0"/>
              <a:t>0% Red + 100% Green + 0% Blue = Cyan</a:t>
            </a:r>
          </a:p>
          <a:p>
            <a:pPr lvl="1"/>
            <a:r>
              <a:rPr lang="en-US" dirty="0" smtClean="0"/>
              <a:t>100% Red + 100% Blue + 100% Green = White</a:t>
            </a:r>
          </a:p>
        </p:txBody>
      </p:sp>
    </p:spTree>
    <p:extLst>
      <p:ext uri="{BB962C8B-B14F-4D97-AF65-F5344CB8AC3E}">
        <p14:creationId xmlns:p14="http://schemas.microsoft.com/office/powerpoint/2010/main" val="4895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#1A: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Colors are 0-&gt;1, but how much resolution is needed?  How many bits should you use to represent the color?  </a:t>
            </a:r>
          </a:p>
          <a:p>
            <a:pPr lvl="1"/>
            <a:r>
              <a:rPr lang="en-US" dirty="0" smtClean="0"/>
              <a:t>Can your eye tell the difference between 8 bits and 32 bits?</a:t>
            </a:r>
          </a:p>
          <a:p>
            <a:pPr lvl="1"/>
            <a:r>
              <a:rPr lang="en-US" dirty="0" smtClean="0">
                <a:sym typeface="Wingdings"/>
              </a:rPr>
              <a:t> No.  Human eye can distinguish ~10M colors.</a:t>
            </a:r>
          </a:p>
          <a:p>
            <a:pPr lvl="1"/>
            <a:r>
              <a:rPr lang="en-US" dirty="0" smtClean="0">
                <a:sym typeface="Wingdings"/>
              </a:rPr>
              <a:t>8bits * 3 colors = 24 bits = ~16M colors.</a:t>
            </a:r>
            <a:endParaRPr lang="en-US" dirty="0" smtClean="0"/>
          </a:p>
          <a:p>
            <a:r>
              <a:rPr lang="en-US" dirty="0" smtClean="0"/>
              <a:t>Red = (255,0,0)</a:t>
            </a:r>
          </a:p>
          <a:p>
            <a:r>
              <a:rPr lang="en-US" dirty="0" smtClean="0"/>
              <a:t>Green = (0,255,0)</a:t>
            </a:r>
          </a:p>
          <a:p>
            <a:r>
              <a:rPr lang="en-US" dirty="0" smtClean="0"/>
              <a:t>Blue = (0,0,255)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6504</TotalTime>
  <Words>2065</Words>
  <Application>Microsoft Macintosh PowerPoint</Application>
  <PresentationFormat>On-screen Show (4:3)</PresentationFormat>
  <Paragraphs>311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Calibri</vt:lpstr>
      <vt:lpstr>ＭＳ Ｐゴシック</vt:lpstr>
      <vt:lpstr>Tw Cen MT</vt:lpstr>
      <vt:lpstr>Wingdings</vt:lpstr>
      <vt:lpstr>Arial</vt:lpstr>
      <vt:lpstr>Office Theme</vt:lpstr>
      <vt:lpstr>PowerPoint Presentation</vt:lpstr>
      <vt:lpstr>Duo Two-Step</vt:lpstr>
      <vt:lpstr>Projects</vt:lpstr>
      <vt:lpstr>Office Hours This Week</vt:lpstr>
      <vt:lpstr>Office Hours Weeks 2-10</vt:lpstr>
      <vt:lpstr>Project #1A</vt:lpstr>
      <vt:lpstr>Project #1A</vt:lpstr>
      <vt:lpstr>Project #1A: background</vt:lpstr>
      <vt:lpstr>Project #1A: background</vt:lpstr>
      <vt:lpstr>Project #1A: background</vt:lpstr>
      <vt:lpstr>Project #1A: background</vt:lpstr>
      <vt:lpstr>Project #1A in a nutshell</vt:lpstr>
      <vt:lpstr>What is                  ? </vt:lpstr>
      <vt:lpstr>How do you install CMake?</vt:lpstr>
      <vt:lpstr>What is the                                  ? </vt:lpstr>
      <vt:lpstr>How do you install VTK?</vt:lpstr>
      <vt:lpstr>What is the image I’m supposed to make?</vt:lpstr>
      <vt:lpstr>What do I do again?</vt:lpstr>
      <vt:lpstr>Computer Graphics Models</vt:lpstr>
      <vt:lpstr>The Scanline Algorithm</vt:lpstr>
      <vt:lpstr>Reminder: ray-tracing vs rasterization</vt:lpstr>
      <vt:lpstr>Reminder: ray-tracing vs rasterization</vt:lpstr>
      <vt:lpstr>What color should we choose for each of these four pixels?</vt:lpstr>
      <vt:lpstr>What color should we choose for each of these four pixels?</vt:lpstr>
      <vt:lpstr>What color should we choose for each of these four pixels?</vt:lpstr>
      <vt:lpstr>What color should we choose for each of these four pixels?</vt:lpstr>
      <vt:lpstr>What color should we choose for each of these four pixels?</vt:lpstr>
      <vt:lpstr>The middle and lower-left variants are half-pixel translations of the other</vt:lpstr>
      <vt:lpstr>Where we are…</vt:lpstr>
      <vt:lpstr>Problem: how to deposit triangle colors onto an image?</vt:lpstr>
      <vt:lpstr>PowerPoint Presentation</vt:lpstr>
      <vt:lpstr>Our desired output</vt:lpstr>
      <vt:lpstr>PowerPoint Presentation</vt:lpstr>
      <vt:lpstr>Scanline algorithm: consider all rows columns that can possibly overlap</vt:lpstr>
      <vt:lpstr>We will extract a “scanline,” i.e., calculate the intersections for one column of pixels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will extract a “scanline,” i.e., calculate the intersections for one column pixels</vt:lpstr>
      <vt:lpstr>We will extract a “scanline,” i.e., calculate the intersections for one column pixels</vt:lpstr>
      <vt:lpstr>Scanline algorithm for one triangle</vt:lpstr>
      <vt:lpstr>Scanline algorithm</vt:lpstr>
      <vt:lpstr>Arbitrary Triangles</vt:lpstr>
      <vt:lpstr>Supersampling: use the scanline algorithm a bunch of times to converge on the “average” picture.</vt:lpstr>
      <vt:lpstr>Where we are…</vt:lpstr>
      <vt:lpstr>Project 1B</vt:lpstr>
      <vt:lpstr>Arbitrary Triangles</vt:lpstr>
      <vt:lpstr>Project #1B</vt:lpstr>
      <vt:lpstr>Project #1C</vt:lpstr>
      <vt:lpstr>Tips On Floating Point Precision</vt:lpstr>
      <vt:lpstr>Project 1B</vt:lpstr>
      <vt:lpstr>Project 1B</vt:lpstr>
      <vt:lpstr>Project 1B</vt:lpstr>
      <vt:lpstr>Project 1B</vt:lpstr>
      <vt:lpstr>Project 1B</vt:lpstr>
      <vt:lpstr>Project 1B: other thoughts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113</cp:revision>
  <cp:lastPrinted>2021-04-01T15:07:27Z</cp:lastPrinted>
  <dcterms:created xsi:type="dcterms:W3CDTF">2013-10-02T16:37:11Z</dcterms:created>
  <dcterms:modified xsi:type="dcterms:W3CDTF">2021-04-01T16:24:59Z</dcterms:modified>
  <cp:category/>
</cp:coreProperties>
</file>