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  <p:sldMasterId id="2147483778" r:id="rId2"/>
  </p:sldMasterIdLst>
  <p:notesMasterIdLst>
    <p:notesMasterId r:id="rId49"/>
  </p:notesMasterIdLst>
  <p:sldIdLst>
    <p:sldId id="384" r:id="rId3"/>
    <p:sldId id="951" r:id="rId4"/>
    <p:sldId id="1115" r:id="rId5"/>
    <p:sldId id="1142" r:id="rId6"/>
    <p:sldId id="1121" r:id="rId7"/>
    <p:sldId id="1130" r:id="rId8"/>
    <p:sldId id="1139" r:id="rId9"/>
    <p:sldId id="1140" r:id="rId10"/>
    <p:sldId id="1141" r:id="rId11"/>
    <p:sldId id="1132" r:id="rId12"/>
    <p:sldId id="1133" r:id="rId13"/>
    <p:sldId id="1134" r:id="rId14"/>
    <p:sldId id="1137" r:id="rId15"/>
    <p:sldId id="1144" r:id="rId16"/>
    <p:sldId id="1145" r:id="rId17"/>
    <p:sldId id="1143" r:id="rId18"/>
    <p:sldId id="1146" r:id="rId19"/>
    <p:sldId id="1147" r:id="rId20"/>
    <p:sldId id="1149" r:id="rId21"/>
    <p:sldId id="1151" r:id="rId22"/>
    <p:sldId id="1148" r:id="rId23"/>
    <p:sldId id="1152" r:id="rId24"/>
    <p:sldId id="1153" r:id="rId25"/>
    <p:sldId id="1154" r:id="rId26"/>
    <p:sldId id="1155" r:id="rId27"/>
    <p:sldId id="1157" r:id="rId28"/>
    <p:sldId id="1156" r:id="rId29"/>
    <p:sldId id="1168" r:id="rId30"/>
    <p:sldId id="1158" r:id="rId31"/>
    <p:sldId id="1159" r:id="rId32"/>
    <p:sldId id="1160" r:id="rId33"/>
    <p:sldId id="1161" r:id="rId34"/>
    <p:sldId id="1162" r:id="rId35"/>
    <p:sldId id="1163" r:id="rId36"/>
    <p:sldId id="1165" r:id="rId37"/>
    <p:sldId id="1166" r:id="rId38"/>
    <p:sldId id="1169" r:id="rId39"/>
    <p:sldId id="1167" r:id="rId40"/>
    <p:sldId id="1170" r:id="rId41"/>
    <p:sldId id="1171" r:id="rId42"/>
    <p:sldId id="1164" r:id="rId43"/>
    <p:sldId id="1172" r:id="rId44"/>
    <p:sldId id="1173" r:id="rId45"/>
    <p:sldId id="1175" r:id="rId46"/>
    <p:sldId id="1174" r:id="rId47"/>
    <p:sldId id="117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FFCA"/>
    <a:srgbClr val="00533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8" autoAdjust="0"/>
    <p:restoredTop sz="94702" autoAdjust="0"/>
  </p:normalViewPr>
  <p:slideViewPr>
    <p:cSldViewPr snapToGrid="0">
      <p:cViewPr varScale="1">
        <p:scale>
          <a:sx n="145" d="100"/>
          <a:sy n="145" d="100"/>
        </p:scale>
        <p:origin x="184" y="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E53B-5066-174C-A72E-F750F1526F61}" type="datetimeFigureOut">
              <a:rPr lang="en-US" smtClean="0"/>
              <a:t>5/31/21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796E-1204-6D45-A7B7-2B1650A5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rgbClr val="0051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03943AA0-C876-624A-8A94-5A9F976699BF}" type="datetime1">
              <a:rPr lang="en-US" smtClean="0">
                <a:solidFill>
                  <a:prstClr val="black"/>
                </a:solidFill>
              </a:rPr>
              <a:pPr/>
              <a:t>5/31/21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BDDC3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E64BE-ACD0-8248-86F9-D9BA4E660E8A}" type="slidenum">
              <a:rPr lang="en-US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AA2FC-BA5F-D04E-A9C7-98C325B83168}" type="datetime1">
              <a:rPr lang="en-US">
                <a:solidFill>
                  <a:srgbClr val="775F55"/>
                </a:solidFill>
              </a:rPr>
              <a:pPr/>
              <a:t>5/31/21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C7947-34BD-D14B-AA43-9893E30C1985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3355975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109913"/>
            <a:ext cx="1295400" cy="1312862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109913"/>
            <a:ext cx="7772400" cy="1312862"/>
          </a:xfrm>
          <a:prstGeom prst="rect">
            <a:avLst/>
          </a:prstGeom>
          <a:solidFill>
            <a:srgbClr val="0051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575175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87626-06CD-0C47-A9FB-E6DC13FD2097}" type="datetime1">
              <a:rPr lang="en-US">
                <a:solidFill>
                  <a:srgbClr val="775F55"/>
                </a:solidFill>
              </a:rPr>
              <a:pPr/>
              <a:t>5/31/21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84575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304768B1-F04C-5E42-A24E-B3ECD8DC9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BCEFE-8E30-F944-907B-947878BC8024}" type="datetime1">
              <a:rPr lang="en-US">
                <a:solidFill>
                  <a:srgbClr val="775F55"/>
                </a:solidFill>
              </a:rPr>
              <a:pPr/>
              <a:t>5/31/21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CB3A3E-2557-484E-B0B1-ABAE2AA703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92C1A-4572-C548-B1A2-DBA54317E66B}" type="datetime1">
              <a:rPr lang="en-US">
                <a:solidFill>
                  <a:srgbClr val="775F55"/>
                </a:solidFill>
              </a:rPr>
              <a:pPr/>
              <a:t>5/31/21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0ED0CC-B89C-EF43-9CE1-47297D4CE0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55C55-7302-B845-A7AE-7AC594D134B9}" type="datetime1">
              <a:rPr lang="en-US">
                <a:solidFill>
                  <a:srgbClr val="775F55"/>
                </a:solidFill>
              </a:rPr>
              <a:pPr/>
              <a:t>5/31/21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70C68-BA47-554E-AAFB-2373257ED969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AD557F-D3C8-4348-A402-EA719CFD27A0}" type="datetime1">
              <a:rPr lang="en-US">
                <a:solidFill>
                  <a:srgbClr val="775F55"/>
                </a:solidFill>
              </a:rPr>
              <a:pPr/>
              <a:t>5/31/21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36A4EE-CEAF-A441-B40D-43FD6B26B585}" type="slidenum">
              <a:rPr lang="en-US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3FB3E8-5E3A-3647-9D6F-D90C16D81708}" type="datetime1">
              <a:rPr lang="en-US">
                <a:solidFill>
                  <a:srgbClr val="775F55"/>
                </a:solidFill>
              </a:rPr>
              <a:pPr/>
              <a:t>5/31/21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F7DDF-B86B-854D-B8C1-BF301BF6ECEF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AF9786B5-6B3A-6B4F-B233-B92ED4930B2E}" type="datetime1">
              <a:rPr lang="en-US">
                <a:solidFill>
                  <a:srgbClr val="775F55"/>
                </a:solidFill>
              </a:rPr>
              <a:pPr/>
              <a:t>5/31/21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E0ED9A8B-25A4-A247-966B-3D757F9284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80F9F-2EFF-3D40-A073-C9153B2F6A55}" type="datetime1">
              <a:rPr lang="en-US">
                <a:solidFill>
                  <a:srgbClr val="775F55"/>
                </a:solidFill>
              </a:rPr>
              <a:pPr/>
              <a:t>5/31/21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37FA-0A4E-3743-8D7E-DD1B308C17F2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A736616B-A7FB-AB49-AFA7-33B70186F334}" type="datetime1">
              <a:rPr lang="en-US">
                <a:solidFill>
                  <a:srgbClr val="775F55"/>
                </a:solidFill>
              </a:rPr>
              <a:pPr/>
              <a:t>5/31/21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504A381-746D-FB4C-92DB-AFA06A6CD9FD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806-7F59-464B-AFD0-4480C81518EB}" type="datetimeFigureOut">
              <a:rPr lang="en-US" smtClean="0"/>
              <a:pPr/>
              <a:t>5/31/21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00" y="30003"/>
            <a:ext cx="2239804" cy="3980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5400000" flipH="1">
            <a:off x="3510835" y="591853"/>
            <a:ext cx="2122328" cy="9144000"/>
          </a:xfrm>
          <a:prstGeom prst="parallelogram">
            <a:avLst>
              <a:gd name="adj" fmla="val 16594"/>
            </a:avLst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287867" y="228600"/>
            <a:ext cx="7382933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36872A31-4FC0-C94D-87AD-7CD86215F89D}" type="datetime1">
              <a:rPr lang="en-US">
                <a:solidFill>
                  <a:srgbClr val="775F55"/>
                </a:solidFill>
                <a:ea typeface="ＭＳ Ｐゴシック" charset="0"/>
                <a:cs typeface="ＭＳ Ｐゴシック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5/31/21</a:t>
            </a:fld>
            <a:endParaRPr lang="en-US">
              <a:solidFill>
                <a:srgbClr val="775F55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defTabSz="4570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003A2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000000"/>
                </a:solidFill>
                <a:latin typeface="Tw Cen MT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A6E227F2-33E2-524A-9496-12AA41ADE749}" type="slidenum">
              <a:rPr lang="en-US" smtClean="0">
                <a:ea typeface="ＭＳ Ｐゴシック" charset="0"/>
                <a:cs typeface="ＭＳ Ｐゴシック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imgres.jpe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7"/>
          <a:stretch/>
        </p:blipFill>
        <p:spPr>
          <a:xfrm>
            <a:off x="7848600" y="127006"/>
            <a:ext cx="1295400" cy="10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6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005128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rgbClr val="005128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rgbClr val="005128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05128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5128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3903132" y="6443132"/>
            <a:ext cx="5240867" cy="4148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793047" y="6302342"/>
            <a:ext cx="19495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June 1, 2021</a:t>
            </a:r>
            <a:endParaRPr lang="en-US" sz="2600" dirty="0">
              <a:solidFill>
                <a:schemeClr val="bg1"/>
              </a:solidFill>
              <a:latin typeface="Tw Cen MT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114425"/>
            <a:ext cx="414972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943225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1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r="3677"/>
          <a:stretch>
            <a:fillRect/>
          </a:stretch>
        </p:blipFill>
        <p:spPr bwMode="auto">
          <a:xfrm>
            <a:off x="388938" y="11144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8" descr="hero_v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1144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4594225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 descr="entropy00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943225"/>
            <a:ext cx="1830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Group 24"/>
          <p:cNvGrpSpPr>
            <a:grpSpLocks/>
          </p:cNvGrpSpPr>
          <p:nvPr/>
        </p:nvGrpSpPr>
        <p:grpSpPr bwMode="auto">
          <a:xfrm>
            <a:off x="5256213" y="4584700"/>
            <a:ext cx="2768600" cy="1389063"/>
            <a:chOff x="1359236" y="1990051"/>
            <a:chExt cx="2768974" cy="1906669"/>
          </a:xfrm>
        </p:grpSpPr>
        <p:pic>
          <p:nvPicPr>
            <p:cNvPr id="15372" name="Picture 17" descr="Picture 169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238" y="1990051"/>
              <a:ext cx="2768972" cy="190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59236" y="3347600"/>
              <a:ext cx="1003436" cy="549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29641" y="1990051"/>
              <a:ext cx="598569" cy="302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18189" y="3698426"/>
              <a:ext cx="582692" cy="198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43619" y="3373748"/>
              <a:ext cx="46043" cy="50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117475" y="-58704"/>
            <a:ext cx="9026525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CIS 441/541: Intro to Computer Graphics</a:t>
            </a:r>
            <a:b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Lecture 15: </a:t>
            </a: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Mirrors</a:t>
            </a:r>
            <a:endParaRPr lang="en-US" sz="4000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End-of-Course Student Experience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Long, but important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1" y="2401157"/>
            <a:ext cx="7144603" cy="40278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24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(Slide I presented last week)</a:t>
            </a:r>
            <a:br>
              <a:rPr lang="en-US" dirty="0" smtClean="0"/>
            </a:br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doing good</a:t>
            </a:r>
          </a:p>
          <a:p>
            <a:pPr lvl="1"/>
            <a:r>
              <a:rPr lang="en-US" dirty="0" smtClean="0"/>
              <a:t>2A graded yesterday</a:t>
            </a:r>
          </a:p>
          <a:p>
            <a:pPr lvl="1"/>
            <a:r>
              <a:rPr lang="en-US" dirty="0" smtClean="0"/>
              <a:t>1A-1E, Quiz1 </a:t>
            </a:r>
            <a:r>
              <a:rPr lang="mr-IN" dirty="0" smtClean="0"/>
              <a:t>–</a:t>
            </a:r>
            <a:r>
              <a:rPr lang="en-US" dirty="0" smtClean="0"/>
              <a:t> Quiz4 all graded</a:t>
            </a:r>
          </a:p>
          <a:p>
            <a:r>
              <a:rPr lang="en-US" dirty="0" smtClean="0"/>
              <a:t>To do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1F: hoping for this weekend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2B: next few days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Quiz 5: by Tuesday for sure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Passes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apply them, and connect with those who have decisions</a:t>
            </a:r>
          </a:p>
          <a:p>
            <a:pPr lvl="1"/>
            <a:r>
              <a:rPr lang="en-US" dirty="0" smtClean="0"/>
              <a:t>(Still haven’t done this yet)</a:t>
            </a:r>
          </a:p>
          <a:p>
            <a:pPr lvl="1"/>
            <a:r>
              <a:rPr lang="en-US" dirty="0" smtClean="0"/>
              <a:t>(Need to get 1F graded)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know many of you want to put these on </a:t>
            </a:r>
            <a:r>
              <a:rPr lang="en-US" dirty="0" err="1" smtClean="0"/>
              <a:t>github</a:t>
            </a:r>
            <a:endParaRPr lang="en-US" dirty="0" smtClean="0"/>
          </a:p>
          <a:p>
            <a:r>
              <a:rPr lang="en-US" dirty="0" smtClean="0"/>
              <a:t>No 1A-1E </a:t>
            </a:r>
            <a:r>
              <a:rPr lang="mr-IN" dirty="0" smtClean="0"/>
              <a:t>–</a:t>
            </a:r>
            <a:r>
              <a:rPr lang="en-US" dirty="0" smtClean="0"/>
              <a:t> what’s the point?</a:t>
            </a:r>
          </a:p>
          <a:p>
            <a:r>
              <a:rPr lang="en-US" dirty="0" smtClean="0"/>
              <a:t>1F: please remove phrases like CIS441, ceil__441, floor__441, etc.</a:t>
            </a:r>
          </a:p>
          <a:p>
            <a:r>
              <a:rPr lang="en-US" dirty="0" smtClean="0"/>
              <a:t>Description:</a:t>
            </a:r>
          </a:p>
          <a:p>
            <a:pPr lvl="1"/>
            <a:r>
              <a:rPr lang="en-US" dirty="0" smtClean="0"/>
              <a:t>A software-based computer graphics system that renders imagery via rasterization, including </a:t>
            </a:r>
            <a:r>
              <a:rPr lang="en-US" dirty="0" err="1" smtClean="0"/>
              <a:t>Phong</a:t>
            </a:r>
            <a:r>
              <a:rPr lang="en-US" dirty="0" smtClean="0"/>
              <a:t> shading, hidden surface remove, and arbitrary camera positions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5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69" y="118695"/>
            <a:ext cx="8229600" cy="1143000"/>
          </a:xfrm>
        </p:spPr>
        <p:txBody>
          <a:bodyPr/>
          <a:lstStyle/>
          <a:p>
            <a:r>
              <a:rPr lang="en-US" dirty="0" smtClean="0"/>
              <a:t>My Favorite 2B’s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9" t="26282" r="18508" b="25256"/>
          <a:stretch/>
        </p:blipFill>
        <p:spPr>
          <a:xfrm>
            <a:off x="67227" y="1102917"/>
            <a:ext cx="3404671" cy="28662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128" y="733585"/>
            <a:ext cx="175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Brian </a:t>
            </a:r>
            <a:r>
              <a:rPr lang="en-US" dirty="0" err="1" smtClean="0"/>
              <a:t>Gunnarson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154" y="1261695"/>
            <a:ext cx="2704846" cy="4306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8657" y="892363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Joe Johnson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r="10275"/>
          <a:stretch/>
        </p:blipFill>
        <p:spPr>
          <a:xfrm>
            <a:off x="3950751" y="1367442"/>
            <a:ext cx="1978946" cy="389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7169" y="998110"/>
            <a:ext cx="914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Seth Tal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33" y="3579988"/>
            <a:ext cx="3028462" cy="3149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7598" y="5713616"/>
            <a:ext cx="175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Simon Rosenthal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" y="1178756"/>
            <a:ext cx="4308231" cy="3693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/>
          <a:stretch/>
        </p:blipFill>
        <p:spPr>
          <a:xfrm>
            <a:off x="3683811" y="2848708"/>
            <a:ext cx="3491068" cy="4009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22631" cy="1143000"/>
          </a:xfrm>
        </p:spPr>
        <p:txBody>
          <a:bodyPr/>
          <a:lstStyle/>
          <a:p>
            <a:r>
              <a:rPr lang="en-US" dirty="0" smtClean="0"/>
              <a:t>My Favorite 2B’s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20" y="4872403"/>
            <a:ext cx="164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Evan </a:t>
            </a:r>
            <a:r>
              <a:rPr lang="en-US" dirty="0" err="1" smtClean="0"/>
              <a:t>Podrabsky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5480" y="0"/>
            <a:ext cx="17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Stephen </a:t>
            </a:r>
            <a:r>
              <a:rPr lang="en-US" dirty="0" err="1" smtClean="0"/>
              <a:t>Leveckis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9"/>
          <a:stretch/>
        </p:blipFill>
        <p:spPr>
          <a:xfrm>
            <a:off x="6089782" y="0"/>
            <a:ext cx="3054218" cy="40649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93112" y="4787411"/>
            <a:ext cx="111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 Terry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2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Favorite 2B’s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Raul Patel</a:t>
            </a:r>
          </a:p>
          <a:p>
            <a:r>
              <a:rPr lang="en-US" dirty="0" smtClean="0"/>
              <a:t>Brandon Bower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5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2B </a:t>
            </a:r>
            <a:r>
              <a:rPr lang="mr-IN" dirty="0" smtClean="0"/>
              <a:t>–</a:t>
            </a:r>
            <a:r>
              <a:rPr lang="en-US" dirty="0" smtClean="0"/>
              <a:t> Whoops!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Lighting was wrong in some cases</a:t>
            </a:r>
          </a:p>
          <a:p>
            <a:r>
              <a:rPr lang="en-US" dirty="0" smtClean="0"/>
              <a:t>Why?...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0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2B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1223762" y="2160224"/>
            <a:ext cx="1740877" cy="174966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094200" y="1579932"/>
            <a:ext cx="8792" cy="782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721384" y="3014542"/>
            <a:ext cx="893885" cy="20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373232" y="3231420"/>
            <a:ext cx="542191" cy="4982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 rot="2341764">
            <a:off x="5915719" y="1690824"/>
            <a:ext cx="2391507" cy="2329961"/>
            <a:chOff x="5524498" y="1844918"/>
            <a:chExt cx="2391507" cy="2329961"/>
          </a:xfrm>
        </p:grpSpPr>
        <p:sp>
          <p:nvSpPr>
            <p:cNvPr id="8" name="Cube 7"/>
            <p:cNvSpPr/>
            <p:nvPr/>
          </p:nvSpPr>
          <p:spPr>
            <a:xfrm>
              <a:off x="5524498" y="2425210"/>
              <a:ext cx="1740877" cy="1749669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6394936" y="1844918"/>
              <a:ext cx="8792" cy="7825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022120" y="3279528"/>
              <a:ext cx="893885" cy="205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673968" y="3496406"/>
              <a:ext cx="542191" cy="4982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214970" y="4199310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cube object.</a:t>
            </a:r>
          </a:p>
          <a:p>
            <a:r>
              <a:rPr lang="en-US" dirty="0" err="1" smtClean="0"/>
              <a:t>Normals</a:t>
            </a:r>
            <a:r>
              <a:rPr lang="en-US" dirty="0" smtClean="0"/>
              <a:t> for each face shown with an arrow.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7442" y="4199310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cube object after a rotation.</a:t>
            </a:r>
          </a:p>
          <a:p>
            <a:r>
              <a:rPr lang="en-US" dirty="0" err="1" smtClean="0"/>
              <a:t>Normals</a:t>
            </a:r>
            <a:r>
              <a:rPr lang="en-US" dirty="0" smtClean="0"/>
              <a:t> correctly rotated with faces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883009" y="5847072"/>
            <a:ext cx="5468815" cy="7737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Assume the left is a “source” object and the right is the source object being transformed for a scene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3835077" y="2288015"/>
            <a:ext cx="1539583" cy="13443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Transform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 flipV="1">
            <a:off x="2246360" y="2700914"/>
            <a:ext cx="3045417" cy="3225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453845" y="1925744"/>
            <a:ext cx="32681" cy="19870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76989" y="3951297"/>
            <a:ext cx="2441271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00615" y="3978023"/>
            <a:ext cx="11598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(</a:t>
            </a:r>
            <a:r>
              <a:rPr lang="en-US" sz="1350" dirty="0" err="1">
                <a:solidFill>
                  <a:prstClr val="black"/>
                </a:solidFill>
              </a:rPr>
              <a:t>v_x</a:t>
            </a:r>
            <a:r>
              <a:rPr lang="en-US" sz="1350" dirty="0">
                <a:solidFill>
                  <a:prstClr val="black"/>
                </a:solidFill>
              </a:rPr>
              <a:t>, </a:t>
            </a:r>
            <a:r>
              <a:rPr lang="en-US" sz="1350" dirty="0" err="1">
                <a:solidFill>
                  <a:prstClr val="black"/>
                </a:solidFill>
              </a:rPr>
              <a:t>v_y</a:t>
            </a:r>
            <a:r>
              <a:rPr lang="en-US" sz="1350" dirty="0">
                <a:solidFill>
                  <a:prstClr val="black"/>
                </a:solidFill>
              </a:rPr>
              <a:t>, </a:t>
            </a:r>
            <a:r>
              <a:rPr lang="en-US" sz="1350" dirty="0" err="1">
                <a:solidFill>
                  <a:prstClr val="black"/>
                </a:solidFill>
              </a:rPr>
              <a:t>v_z</a:t>
            </a:r>
            <a:r>
              <a:rPr lang="en-US" sz="1350" dirty="0">
                <a:solidFill>
                  <a:prstClr val="black"/>
                </a:solidFill>
              </a:rPr>
              <a:t>)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= (0,0,0)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05232" y="1417638"/>
            <a:ext cx="24309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(</a:t>
            </a:r>
            <a:r>
              <a:rPr lang="en-US" sz="1350" dirty="0" err="1">
                <a:solidFill>
                  <a:prstClr val="black"/>
                </a:solidFill>
              </a:rPr>
              <a:t>c_x</a:t>
            </a:r>
            <a:r>
              <a:rPr lang="en-US" sz="1350" dirty="0">
                <a:solidFill>
                  <a:prstClr val="black"/>
                </a:solidFill>
              </a:rPr>
              <a:t>, </a:t>
            </a:r>
            <a:r>
              <a:rPr lang="en-US" sz="1350" dirty="0" err="1">
                <a:solidFill>
                  <a:prstClr val="black"/>
                </a:solidFill>
              </a:rPr>
              <a:t>c_y</a:t>
            </a:r>
            <a:r>
              <a:rPr lang="en-US" sz="1350" dirty="0">
                <a:solidFill>
                  <a:prstClr val="black"/>
                </a:solidFill>
              </a:rPr>
              <a:t>, </a:t>
            </a:r>
            <a:r>
              <a:rPr lang="en-US" sz="1350" dirty="0" err="1">
                <a:solidFill>
                  <a:prstClr val="black"/>
                </a:solidFill>
              </a:rPr>
              <a:t>c_z</a:t>
            </a:r>
            <a:r>
              <a:rPr lang="en-US" sz="1350" dirty="0">
                <a:solidFill>
                  <a:prstClr val="black"/>
                </a:solidFill>
              </a:rPr>
              <a:t>) / camera = (0,1,0)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95860" y="3786665"/>
            <a:ext cx="26765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(</a:t>
            </a:r>
            <a:r>
              <a:rPr lang="en-US" sz="1350" dirty="0" err="1">
                <a:solidFill>
                  <a:prstClr val="black"/>
                </a:solidFill>
              </a:rPr>
              <a:t>l_x</a:t>
            </a:r>
            <a:r>
              <a:rPr lang="en-US" sz="1350" dirty="0">
                <a:solidFill>
                  <a:prstClr val="black"/>
                </a:solidFill>
              </a:rPr>
              <a:t>, </a:t>
            </a:r>
            <a:r>
              <a:rPr lang="en-US" sz="1350" dirty="0" err="1">
                <a:solidFill>
                  <a:prstClr val="black"/>
                </a:solidFill>
              </a:rPr>
              <a:t>l_y</a:t>
            </a:r>
            <a:r>
              <a:rPr lang="en-US" sz="1350" dirty="0">
                <a:solidFill>
                  <a:prstClr val="black"/>
                </a:solidFill>
              </a:rPr>
              <a:t> , </a:t>
            </a:r>
            <a:r>
              <a:rPr lang="en-US" sz="1350" dirty="0" err="1">
                <a:solidFill>
                  <a:prstClr val="black"/>
                </a:solidFill>
              </a:rPr>
              <a:t>l_z</a:t>
            </a:r>
            <a:r>
              <a:rPr lang="en-US" sz="1350" dirty="0">
                <a:solidFill>
                  <a:prstClr val="black"/>
                </a:solidFill>
              </a:rPr>
              <a:t>) / light source = (1,0,0)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506549" y="3030770"/>
            <a:ext cx="1106336" cy="9205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51263" y="2700913"/>
            <a:ext cx="22726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(0.707,0.707,0) / view normal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27589" y="2293508"/>
            <a:ext cx="43706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</a:rPr>
              <a:t>viewDir</a:t>
            </a:r>
            <a:r>
              <a:rPr lang="en-US" sz="1350" dirty="0">
                <a:solidFill>
                  <a:prstClr val="black"/>
                </a:solidFill>
              </a:rPr>
              <a:t> = normalize(</a:t>
            </a:r>
            <a:r>
              <a:rPr lang="en-US" sz="1350" dirty="0" err="1">
                <a:solidFill>
                  <a:prstClr val="black"/>
                </a:solidFill>
              </a:rPr>
              <a:t>c_x-v_x</a:t>
            </a:r>
            <a:r>
              <a:rPr lang="en-US" sz="1350" dirty="0">
                <a:solidFill>
                  <a:prstClr val="black"/>
                </a:solidFill>
              </a:rPr>
              <a:t>,    </a:t>
            </a:r>
            <a:r>
              <a:rPr lang="en-US" sz="1350" dirty="0" err="1">
                <a:solidFill>
                  <a:prstClr val="black"/>
                </a:solidFill>
              </a:rPr>
              <a:t>c_y-v_y</a:t>
            </a:r>
            <a:r>
              <a:rPr lang="en-US" sz="1350" dirty="0">
                <a:solidFill>
                  <a:prstClr val="black"/>
                </a:solidFill>
              </a:rPr>
              <a:t>,     </a:t>
            </a:r>
            <a:r>
              <a:rPr lang="en-US" sz="1350" dirty="0" err="1">
                <a:solidFill>
                  <a:prstClr val="black"/>
                </a:solidFill>
              </a:rPr>
              <a:t>c_z-v_z</a:t>
            </a:r>
            <a:r>
              <a:rPr lang="en-US" sz="1350" dirty="0">
                <a:solidFill>
                  <a:prstClr val="black"/>
                </a:solidFill>
              </a:rPr>
              <a:t>) = (0, 1, 0)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308827" y="1417639"/>
            <a:ext cx="296405" cy="259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Triangle 28"/>
          <p:cNvSpPr/>
          <p:nvPr/>
        </p:nvSpPr>
        <p:spPr>
          <a:xfrm>
            <a:off x="3386907" y="1651872"/>
            <a:ext cx="149400" cy="1434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Sun 29"/>
          <p:cNvSpPr/>
          <p:nvPr/>
        </p:nvSpPr>
        <p:spPr>
          <a:xfrm>
            <a:off x="6073831" y="3713843"/>
            <a:ext cx="522029" cy="47490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21878" y="4002121"/>
            <a:ext cx="29607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</a:rPr>
              <a:t>lightDir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= normalize(</a:t>
            </a:r>
            <a:r>
              <a:rPr lang="en-US" sz="1350" dirty="0" err="1">
                <a:solidFill>
                  <a:prstClr val="black"/>
                </a:solidFill>
              </a:rPr>
              <a:t>l_x-v_x</a:t>
            </a:r>
            <a:r>
              <a:rPr lang="en-US" sz="1350" dirty="0">
                <a:solidFill>
                  <a:prstClr val="black"/>
                </a:solidFill>
              </a:rPr>
              <a:t>,    </a:t>
            </a:r>
            <a:r>
              <a:rPr lang="en-US" sz="1350" dirty="0" err="1">
                <a:solidFill>
                  <a:prstClr val="black"/>
                </a:solidFill>
              </a:rPr>
              <a:t>l_y-v_y</a:t>
            </a:r>
            <a:r>
              <a:rPr lang="en-US" sz="1350" dirty="0">
                <a:solidFill>
                  <a:prstClr val="black"/>
                </a:solidFill>
              </a:rPr>
              <a:t>,    </a:t>
            </a:r>
            <a:r>
              <a:rPr lang="en-US" sz="1350" dirty="0" err="1">
                <a:solidFill>
                  <a:prstClr val="black"/>
                </a:solidFill>
              </a:rPr>
              <a:t>l_z-v_z</a:t>
            </a:r>
            <a:r>
              <a:rPr lang="en-US" sz="1350" dirty="0">
                <a:solidFill>
                  <a:prstClr val="black"/>
                </a:solidFill>
              </a:rPr>
              <a:t>)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= (1, 0, 0)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3624" y="2209913"/>
            <a:ext cx="1895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This example has a triangle vertex, v, at the origin, the camera one unit along the Y-axis and the light source one unit along the X-axis.</a:t>
            </a:r>
          </a:p>
          <a:p>
            <a:pPr defTabSz="685800"/>
            <a:endParaRPr lang="en-US" sz="1350" dirty="0">
              <a:solidFill>
                <a:prstClr val="black"/>
              </a:solidFill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The </a:t>
            </a:r>
            <a:r>
              <a:rPr lang="en-US" sz="1350" dirty="0" err="1">
                <a:solidFill>
                  <a:prstClr val="black"/>
                </a:solidFill>
              </a:rPr>
              <a:t>lightDir</a:t>
            </a:r>
            <a:r>
              <a:rPr lang="en-US" sz="1350" dirty="0">
                <a:solidFill>
                  <a:prstClr val="black"/>
                </a:solidFill>
              </a:rPr>
              <a:t> and </a:t>
            </a:r>
            <a:r>
              <a:rPr lang="en-US" sz="1350" dirty="0" err="1">
                <a:solidFill>
                  <a:prstClr val="black"/>
                </a:solidFill>
              </a:rPr>
              <a:t>viewDir</a:t>
            </a:r>
            <a:r>
              <a:rPr lang="en-US" sz="1350" dirty="0">
                <a:solidFill>
                  <a:prstClr val="black"/>
                </a:solidFill>
              </a:rPr>
              <a:t> formulas show the conventions we should use for direction for general positions.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Reminder: Lighting Calculation Happens in World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Now only 1 OH per week</a:t>
            </a:r>
          </a:p>
          <a:p>
            <a:pPr lvl="1"/>
            <a:r>
              <a:rPr lang="en-US" dirty="0" smtClean="0"/>
              <a:t>Hank, Weds 230-330</a:t>
            </a:r>
          </a:p>
          <a:p>
            <a:r>
              <a:rPr lang="en-US" dirty="0" smtClean="0"/>
              <a:t>Abhishek still doing a lot...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Which Cube Is In World Space?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477108" y="5802923"/>
            <a:ext cx="5468815" cy="7737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Answer: the right one.  It represents how we want the object to appear in world space.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ube 14"/>
          <p:cNvSpPr/>
          <p:nvPr/>
        </p:nvSpPr>
        <p:spPr>
          <a:xfrm>
            <a:off x="1223762" y="2160224"/>
            <a:ext cx="1740877" cy="174966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094200" y="1579932"/>
            <a:ext cx="8792" cy="782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721384" y="3014542"/>
            <a:ext cx="893885" cy="20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73232" y="3231420"/>
            <a:ext cx="542191" cy="4982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rot="2341764">
            <a:off x="5915719" y="1690824"/>
            <a:ext cx="2391507" cy="2329961"/>
            <a:chOff x="5524498" y="1844918"/>
            <a:chExt cx="2391507" cy="2329961"/>
          </a:xfrm>
        </p:grpSpPr>
        <p:sp>
          <p:nvSpPr>
            <p:cNvPr id="20" name="Cube 19"/>
            <p:cNvSpPr/>
            <p:nvPr/>
          </p:nvSpPr>
          <p:spPr>
            <a:xfrm>
              <a:off x="5524498" y="2425210"/>
              <a:ext cx="1740877" cy="1749669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6394936" y="1844918"/>
              <a:ext cx="8792" cy="7825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022120" y="3279528"/>
              <a:ext cx="893885" cy="205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673968" y="3496406"/>
              <a:ext cx="542191" cy="4982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214970" y="4199310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cube object.</a:t>
            </a:r>
          </a:p>
          <a:p>
            <a:r>
              <a:rPr lang="en-US" dirty="0" err="1" smtClean="0"/>
              <a:t>Normals</a:t>
            </a:r>
            <a:r>
              <a:rPr lang="en-US" dirty="0" smtClean="0"/>
              <a:t> for each face shown with an arrow.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27442" y="4199310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cube object after a rotation.</a:t>
            </a:r>
          </a:p>
          <a:p>
            <a:r>
              <a:rPr lang="en-US" dirty="0" err="1" smtClean="0"/>
              <a:t>Normals</a:t>
            </a:r>
            <a:r>
              <a:rPr lang="en-US" dirty="0" smtClean="0"/>
              <a:t> correctly rotated with faces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835077" y="2288015"/>
            <a:ext cx="1539583" cy="13443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Transform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Do Lighting?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6246" y="1925541"/>
            <a:ext cx="1195754" cy="1494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</a:p>
          <a:p>
            <a:pPr algn="ctr"/>
            <a:r>
              <a:rPr lang="en-US" dirty="0" smtClean="0"/>
              <a:t>Transform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1925541"/>
            <a:ext cx="1195754" cy="1494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</a:p>
          <a:p>
            <a:pPr algn="ctr"/>
            <a:r>
              <a:rPr lang="en-US" dirty="0" smtClean="0"/>
              <a:t>Transform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09672" y="4067891"/>
            <a:ext cx="1195754" cy="3986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Phong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6331" y="1486923"/>
            <a:ext cx="8150469" cy="384121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56" y="2488221"/>
            <a:ext cx="7677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oints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256" y="4067891"/>
            <a:ext cx="9460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err="1" smtClean="0"/>
              <a:t>ormals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09672" y="1267615"/>
            <a:ext cx="14948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Vertex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93264" y="4067891"/>
            <a:ext cx="9124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shading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93264" y="2488221"/>
            <a:ext cx="12218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gl_position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6" idx="3"/>
            <a:endCxn id="4" idx="1"/>
          </p:cNvCxnSpPr>
          <p:nvPr/>
        </p:nvCxnSpPr>
        <p:spPr>
          <a:xfrm>
            <a:off x="844967" y="2672887"/>
            <a:ext cx="253127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14" idx="1"/>
          </p:cNvCxnSpPr>
          <p:nvPr/>
        </p:nvCxnSpPr>
        <p:spPr>
          <a:xfrm flipV="1">
            <a:off x="5767754" y="2672887"/>
            <a:ext cx="222551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1"/>
          </p:cNvCxnSpPr>
          <p:nvPr/>
        </p:nvCxnSpPr>
        <p:spPr>
          <a:xfrm flipV="1">
            <a:off x="5005426" y="4252557"/>
            <a:ext cx="2987838" cy="146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1"/>
          </p:cNvCxnSpPr>
          <p:nvPr/>
        </p:nvCxnSpPr>
        <p:spPr>
          <a:xfrm>
            <a:off x="1050599" y="4259877"/>
            <a:ext cx="2759073" cy="7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477108" y="5802923"/>
            <a:ext cx="5468815" cy="7737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is bad.  Model is changing points, but not </a:t>
            </a:r>
            <a:r>
              <a:rPr lang="en-US" dirty="0" err="1" smtClean="0">
                <a:solidFill>
                  <a:schemeClr val="tx1"/>
                </a:solidFill>
              </a:rPr>
              <a:t>normals</a:t>
            </a:r>
            <a:r>
              <a:rPr lang="en-US" dirty="0" smtClean="0">
                <a:solidFill>
                  <a:schemeClr val="tx1"/>
                </a:solidFill>
              </a:rPr>
              <a:t> (see next slide)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Which Cube Is In World Space?</a:t>
            </a:r>
            <a:endParaRPr lang="en-US" dirty="0"/>
          </a:p>
        </p:txBody>
      </p:sp>
      <p:sp>
        <p:nvSpPr>
          <p:cNvPr id="15" name="Cube 14"/>
          <p:cNvSpPr/>
          <p:nvPr/>
        </p:nvSpPr>
        <p:spPr>
          <a:xfrm>
            <a:off x="1223762" y="2160224"/>
            <a:ext cx="1740877" cy="174966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094200" y="1579932"/>
            <a:ext cx="8792" cy="782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721384" y="3014542"/>
            <a:ext cx="893885" cy="205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73232" y="3231420"/>
            <a:ext cx="542191" cy="4982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 rot="2341764">
            <a:off x="5915719" y="1690824"/>
            <a:ext cx="2391507" cy="2329961"/>
            <a:chOff x="5524498" y="1844918"/>
            <a:chExt cx="2391507" cy="2329961"/>
          </a:xfrm>
        </p:grpSpPr>
        <p:sp>
          <p:nvSpPr>
            <p:cNvPr id="20" name="Cube 19"/>
            <p:cNvSpPr/>
            <p:nvPr/>
          </p:nvSpPr>
          <p:spPr>
            <a:xfrm>
              <a:off x="5524498" y="2425210"/>
              <a:ext cx="1740877" cy="1749669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6394936" y="1844918"/>
              <a:ext cx="8792" cy="7825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022120" y="3279528"/>
              <a:ext cx="893885" cy="205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673968" y="3496406"/>
              <a:ext cx="542191" cy="4982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214970" y="4199310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cube object.</a:t>
            </a:r>
          </a:p>
          <a:p>
            <a:r>
              <a:rPr lang="en-US" dirty="0" err="1" smtClean="0"/>
              <a:t>Normals</a:t>
            </a:r>
            <a:r>
              <a:rPr lang="en-US" dirty="0" smtClean="0"/>
              <a:t> for each face shown with an arrow.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27442" y="4199310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cube object after a rotation.</a:t>
            </a:r>
          </a:p>
          <a:p>
            <a:r>
              <a:rPr lang="en-US" dirty="0" err="1" smtClean="0"/>
              <a:t>Normals</a:t>
            </a:r>
            <a:r>
              <a:rPr lang="en-US" dirty="0" smtClean="0"/>
              <a:t> correctly rotated with faces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835077" y="2288015"/>
            <a:ext cx="1539583" cy="13443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Transform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 rot="18626380">
            <a:off x="3481440" y="3013205"/>
            <a:ext cx="589085" cy="2372211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693442" y="5057246"/>
            <a:ext cx="1943100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We are doing </a:t>
            </a:r>
            <a:r>
              <a:rPr lang="en-US" u="sng" dirty="0" err="1" smtClean="0"/>
              <a:t>Phong</a:t>
            </a:r>
            <a:r>
              <a:rPr lang="en-US" u="sng" dirty="0" smtClean="0"/>
              <a:t> shading on these </a:t>
            </a:r>
            <a:r>
              <a:rPr lang="en-US" u="sng" dirty="0" err="1" smtClean="0"/>
              <a:t>normals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9114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Separate Model and 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72600" y="1925541"/>
            <a:ext cx="1195754" cy="1494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</a:p>
          <a:p>
            <a:pPr algn="ctr"/>
            <a:r>
              <a:rPr lang="en-US" dirty="0" smtClean="0"/>
              <a:t>Transform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47423" y="1925541"/>
            <a:ext cx="1195754" cy="1494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</a:p>
          <a:p>
            <a:pPr algn="ctr"/>
            <a:r>
              <a:rPr lang="en-US" dirty="0" smtClean="0"/>
              <a:t>Transform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35623" y="4083984"/>
            <a:ext cx="1195754" cy="3986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Phong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6331" y="1486923"/>
            <a:ext cx="8150469" cy="30607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56" y="2488221"/>
            <a:ext cx="7677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oints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256" y="4067891"/>
            <a:ext cx="9460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err="1" smtClean="0"/>
              <a:t>ormals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4887" y="1262984"/>
            <a:ext cx="27557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New Idea for Vertex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93264" y="4067891"/>
            <a:ext cx="9124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shading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93264" y="2488221"/>
            <a:ext cx="12218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gl_position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6" idx="3"/>
            <a:endCxn id="4" idx="1"/>
          </p:cNvCxnSpPr>
          <p:nvPr/>
        </p:nvCxnSpPr>
        <p:spPr>
          <a:xfrm>
            <a:off x="844967" y="2672887"/>
            <a:ext cx="162763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14" idx="1"/>
          </p:cNvCxnSpPr>
          <p:nvPr/>
        </p:nvCxnSpPr>
        <p:spPr>
          <a:xfrm flipV="1">
            <a:off x="6343177" y="2672887"/>
            <a:ext cx="165008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3" idx="1"/>
          </p:cNvCxnSpPr>
          <p:nvPr/>
        </p:nvCxnSpPr>
        <p:spPr>
          <a:xfrm flipV="1">
            <a:off x="5631377" y="4252557"/>
            <a:ext cx="2361887" cy="30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1"/>
          </p:cNvCxnSpPr>
          <p:nvPr/>
        </p:nvCxnSpPr>
        <p:spPr>
          <a:xfrm>
            <a:off x="3707141" y="3238441"/>
            <a:ext cx="728482" cy="1044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673480" y="4783582"/>
            <a:ext cx="5468815" cy="7737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Now need to send in model and view separately.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And modify vertex </a:t>
            </a:r>
            <a:r>
              <a:rPr lang="en-US" dirty="0" err="1" smtClean="0">
                <a:solidFill>
                  <a:schemeClr val="tx1"/>
                </a:solidFill>
              </a:rPr>
              <a:t>shader</a:t>
            </a:r>
            <a:r>
              <a:rPr lang="en-US" dirty="0" smtClean="0">
                <a:solidFill>
                  <a:schemeClr val="tx1"/>
                </a:solidFill>
              </a:rPr>
              <a:t> to transform </a:t>
            </a:r>
            <a:r>
              <a:rPr lang="en-US" dirty="0" err="1" smtClean="0">
                <a:solidFill>
                  <a:schemeClr val="tx1"/>
                </a:solidFill>
              </a:rPr>
              <a:t>normals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4" idx="3"/>
            <a:endCxn id="5" idx="1"/>
          </p:cNvCxnSpPr>
          <p:nvPr/>
        </p:nvCxnSpPr>
        <p:spPr>
          <a:xfrm>
            <a:off x="3668354" y="2672888"/>
            <a:ext cx="14790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023349" y="3270737"/>
            <a:ext cx="1449251" cy="8792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701215" y="5859929"/>
            <a:ext cx="5468815" cy="7737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But there is another problem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0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Transforms and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 normal be rotated: yes</a:t>
            </a:r>
          </a:p>
          <a:p>
            <a:r>
              <a:rPr lang="en-US" dirty="0" smtClean="0"/>
              <a:t>Can a normal be scaled: yes</a:t>
            </a:r>
          </a:p>
          <a:p>
            <a:r>
              <a:rPr lang="en-US" dirty="0" smtClean="0"/>
              <a:t>Can a normal be translated: no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Normal: (1,0,0)</a:t>
            </a:r>
          </a:p>
          <a:p>
            <a:pPr lvl="1"/>
            <a:r>
              <a:rPr lang="en-US" dirty="0" smtClean="0"/>
              <a:t>Translation: (0,1,0)</a:t>
            </a:r>
          </a:p>
          <a:p>
            <a:pPr lvl="1"/>
            <a:r>
              <a:rPr lang="en-US" dirty="0" smtClean="0"/>
              <a:t>Normal after translation: (1,1,0)</a:t>
            </a:r>
          </a:p>
          <a:p>
            <a:pPr lvl="1"/>
            <a:r>
              <a:rPr lang="en-US" dirty="0" smtClean="0"/>
              <a:t>But still want it to be (1,0,0)</a:t>
            </a:r>
            <a:endParaRPr lang="en-US" dirty="0"/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771553" y="6000606"/>
            <a:ext cx="5468815" cy="7737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 separating model and view (idea from last slide) would work </a:t>
            </a:r>
            <a:r>
              <a:rPr lang="en-US" smtClean="0">
                <a:solidFill>
                  <a:schemeClr val="tx1"/>
                </a:solidFill>
              </a:rPr>
              <a:t>except translation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Idea #2: Generate Transform for Just Models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137892" y="1740874"/>
            <a:ext cx="1195754" cy="1494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</a:t>
            </a:r>
          </a:p>
          <a:p>
            <a:pPr algn="ctr"/>
            <a:r>
              <a:rPr lang="en-US" dirty="0" smtClean="0"/>
              <a:t>Transform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33646" y="1743641"/>
            <a:ext cx="1195754" cy="14946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</a:t>
            </a:r>
          </a:p>
          <a:p>
            <a:pPr algn="ctr"/>
            <a:r>
              <a:rPr lang="en-US" dirty="0" smtClean="0"/>
              <a:t>Transform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35623" y="4083984"/>
            <a:ext cx="1195754" cy="3986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Phong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6331" y="1486923"/>
            <a:ext cx="8150469" cy="30607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256" y="2488221"/>
            <a:ext cx="7677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oints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256" y="4067891"/>
            <a:ext cx="9460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</a:t>
            </a:r>
            <a:r>
              <a:rPr lang="en-US" dirty="0" err="1" smtClean="0"/>
              <a:t>ormals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34887" y="1262984"/>
            <a:ext cx="275575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New Idea for Vertex </a:t>
            </a:r>
            <a:r>
              <a:rPr lang="en-US" dirty="0" err="1" smtClean="0"/>
              <a:t>Shader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93264" y="4067891"/>
            <a:ext cx="9124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shading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93264" y="2488221"/>
            <a:ext cx="12218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gl_position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6" idx="3"/>
            <a:endCxn id="4" idx="1"/>
          </p:cNvCxnSpPr>
          <p:nvPr/>
        </p:nvCxnSpPr>
        <p:spPr>
          <a:xfrm flipV="1">
            <a:off x="844967" y="2488221"/>
            <a:ext cx="2292925" cy="184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14" idx="1"/>
          </p:cNvCxnSpPr>
          <p:nvPr/>
        </p:nvCxnSpPr>
        <p:spPr>
          <a:xfrm>
            <a:off x="5529400" y="2490988"/>
            <a:ext cx="2463864" cy="181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  <a:endCxn id="13" idx="1"/>
          </p:cNvCxnSpPr>
          <p:nvPr/>
        </p:nvCxnSpPr>
        <p:spPr>
          <a:xfrm flipV="1">
            <a:off x="5631377" y="4252557"/>
            <a:ext cx="2361887" cy="307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4" idx="3"/>
            <a:endCxn id="9" idx="1"/>
          </p:cNvCxnSpPr>
          <p:nvPr/>
        </p:nvCxnSpPr>
        <p:spPr>
          <a:xfrm>
            <a:off x="3668354" y="3938977"/>
            <a:ext cx="767269" cy="344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1673480" y="4783582"/>
            <a:ext cx="5468815" cy="12786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Now can send in </a:t>
            </a:r>
            <a:r>
              <a:rPr lang="en-US" dirty="0" err="1" smtClean="0">
                <a:solidFill>
                  <a:schemeClr val="tx1"/>
                </a:solidFill>
              </a:rPr>
              <a:t>modelview</a:t>
            </a:r>
            <a:r>
              <a:rPr lang="en-US" dirty="0" smtClean="0">
                <a:solidFill>
                  <a:schemeClr val="tx1"/>
                </a:solidFill>
              </a:rPr>
              <a:t> as one matrix.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But need a second matrix for normal transforms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Second matrix much like model transform, but without translations.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endCxn id="24" idx="1"/>
          </p:cNvCxnSpPr>
          <p:nvPr/>
        </p:nvCxnSpPr>
        <p:spPr>
          <a:xfrm flipV="1">
            <a:off x="1023349" y="3938977"/>
            <a:ext cx="1454830" cy="2110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478179" y="3420234"/>
            <a:ext cx="1190175" cy="10374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Model Normal</a:t>
            </a:r>
            <a:endParaRPr lang="en-US" dirty="0" smtClean="0"/>
          </a:p>
          <a:p>
            <a:pPr algn="ctr"/>
            <a:r>
              <a:rPr lang="en-US" dirty="0" smtClean="0"/>
              <a:t>Transform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7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more to this topic:</a:t>
            </a:r>
          </a:p>
          <a:p>
            <a:pPr lvl="1"/>
            <a:r>
              <a:rPr lang="en-US" dirty="0" smtClean="0"/>
              <a:t>Apparently there are tricks where you can multiple by the upper left 3x3 of a 4x4 matrix and it will discard translation</a:t>
            </a:r>
          </a:p>
          <a:p>
            <a:pPr lvl="1"/>
            <a:r>
              <a:rPr lang="en-US" dirty="0" smtClean="0"/>
              <a:t>Some folks do lighting calculations in “eye space” and this allows for different formulations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big ideas:</a:t>
            </a:r>
          </a:p>
          <a:p>
            <a:pPr lvl="1"/>
            <a:r>
              <a:rPr lang="en-US" dirty="0" smtClean="0"/>
              <a:t>Reflecting geometry across plane</a:t>
            </a:r>
          </a:p>
          <a:p>
            <a:pPr lvl="1"/>
            <a:r>
              <a:rPr lang="en-US" dirty="0" smtClean="0"/>
              <a:t>Limiting rendering of reflections to be only within mirror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4208628" y="4234192"/>
            <a:ext cx="924635" cy="245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Mirror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17181" y="3808907"/>
            <a:ext cx="586853" cy="4222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/>
          <p:cNvSpPr/>
          <p:nvPr/>
        </p:nvSpPr>
        <p:spPr>
          <a:xfrm rot="16200000">
            <a:off x="2547800" y="3798251"/>
            <a:ext cx="197892" cy="44355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30" y="4520856"/>
            <a:ext cx="791319" cy="1259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342" y="4520856"/>
            <a:ext cx="833165" cy="125986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2868522" y="4118973"/>
            <a:ext cx="3787255" cy="1472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</p:cNvCxnSpPr>
          <p:nvPr/>
        </p:nvCxnSpPr>
        <p:spPr>
          <a:xfrm flipV="1">
            <a:off x="2868522" y="3748287"/>
            <a:ext cx="4156532" cy="172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5276520" y="5070610"/>
            <a:ext cx="971947" cy="847663"/>
          </a:xfrm>
          <a:custGeom>
            <a:avLst/>
            <a:gdLst>
              <a:gd name="connsiteX0" fmla="*/ 0 w 852854"/>
              <a:gd name="connsiteY0" fmla="*/ 0 h 668216"/>
              <a:gd name="connsiteX1" fmla="*/ 0 w 852854"/>
              <a:gd name="connsiteY1" fmla="*/ 641839 h 668216"/>
              <a:gd name="connsiteX2" fmla="*/ 835269 w 852854"/>
              <a:gd name="connsiteY2" fmla="*/ 668216 h 668216"/>
              <a:gd name="connsiteX3" fmla="*/ 852854 w 852854"/>
              <a:gd name="connsiteY3" fmla="*/ 316523 h 668216"/>
              <a:gd name="connsiteX4" fmla="*/ 0 w 852854"/>
              <a:gd name="connsiteY4" fmla="*/ 0 h 66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54" h="668216">
                <a:moveTo>
                  <a:pt x="0" y="0"/>
                </a:moveTo>
                <a:lnTo>
                  <a:pt x="0" y="641839"/>
                </a:lnTo>
                <a:lnTo>
                  <a:pt x="835269" y="668216"/>
                </a:lnTo>
                <a:lnTo>
                  <a:pt x="852854" y="31652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big ideas: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Reflecting geometry across plane</a:t>
            </a:r>
          </a:p>
          <a:p>
            <a:pPr lvl="1"/>
            <a:r>
              <a:rPr lang="en-US" dirty="0" smtClean="0"/>
              <a:t>Limiting rendering of reflections to be only within mirror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4208628" y="4234192"/>
            <a:ext cx="924635" cy="245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Mirror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17181" y="3808907"/>
            <a:ext cx="586853" cy="4222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/>
          <p:cNvSpPr/>
          <p:nvPr/>
        </p:nvSpPr>
        <p:spPr>
          <a:xfrm rot="16200000">
            <a:off x="2547800" y="3798251"/>
            <a:ext cx="197892" cy="44355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30" y="4520856"/>
            <a:ext cx="791319" cy="1259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342" y="4520856"/>
            <a:ext cx="833165" cy="125986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2868522" y="4118973"/>
            <a:ext cx="3787255" cy="1472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</p:cNvCxnSpPr>
          <p:nvPr/>
        </p:nvCxnSpPr>
        <p:spPr>
          <a:xfrm flipV="1">
            <a:off x="2868522" y="3748287"/>
            <a:ext cx="4156532" cy="172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5276520" y="5070610"/>
            <a:ext cx="971947" cy="847663"/>
          </a:xfrm>
          <a:custGeom>
            <a:avLst/>
            <a:gdLst>
              <a:gd name="connsiteX0" fmla="*/ 0 w 852854"/>
              <a:gd name="connsiteY0" fmla="*/ 0 h 668216"/>
              <a:gd name="connsiteX1" fmla="*/ 0 w 852854"/>
              <a:gd name="connsiteY1" fmla="*/ 641839 h 668216"/>
              <a:gd name="connsiteX2" fmla="*/ 835269 w 852854"/>
              <a:gd name="connsiteY2" fmla="*/ 668216 h 668216"/>
              <a:gd name="connsiteX3" fmla="*/ 852854 w 852854"/>
              <a:gd name="connsiteY3" fmla="*/ 316523 h 668216"/>
              <a:gd name="connsiteX4" fmla="*/ 0 w 852854"/>
              <a:gd name="connsiteY4" fmla="*/ 0 h 66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54" h="668216">
                <a:moveTo>
                  <a:pt x="0" y="0"/>
                </a:moveTo>
                <a:lnTo>
                  <a:pt x="0" y="641839"/>
                </a:lnTo>
                <a:lnTo>
                  <a:pt x="835269" y="668216"/>
                </a:lnTo>
                <a:lnTo>
                  <a:pt x="852854" y="31652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Reflecting Geometry Across a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there is a 4x4 matrix that does reflections (there is)</a:t>
            </a:r>
          </a:p>
          <a:p>
            <a:r>
              <a:rPr lang="en-US" dirty="0" smtClean="0"/>
              <a:t>Then reflecting geometry looks like:</a:t>
            </a:r>
          </a:p>
          <a:p>
            <a:pPr marL="400050" lvl="1" indent="0">
              <a:buNone/>
            </a:pPr>
            <a:r>
              <a:rPr lang="en-US" dirty="0" err="1"/>
              <a:t>g</a:t>
            </a:r>
            <a:r>
              <a:rPr lang="en-US" dirty="0" err="1" smtClean="0"/>
              <a:t>lm</a:t>
            </a:r>
            <a:r>
              <a:rPr lang="en-US" dirty="0" smtClean="0"/>
              <a:t>::mat4 identity(1.0f);</a:t>
            </a:r>
          </a:p>
          <a:p>
            <a:pPr marL="400050" lvl="1" indent="0">
              <a:buNone/>
            </a:pPr>
            <a:r>
              <a:rPr lang="en-US" dirty="0" err="1" smtClean="0"/>
              <a:t>RenderScene</a:t>
            </a:r>
            <a:r>
              <a:rPr lang="en-US" dirty="0" smtClean="0"/>
              <a:t>(identify);</a:t>
            </a:r>
          </a:p>
          <a:p>
            <a:pPr marL="400050" lvl="1" indent="0">
              <a:buNone/>
            </a:pPr>
            <a:r>
              <a:rPr lang="en-US" dirty="0" err="1" smtClean="0"/>
              <a:t>Glm</a:t>
            </a:r>
            <a:r>
              <a:rPr lang="en-US" dirty="0" smtClean="0"/>
              <a:t>::mat4 reflection = ...;</a:t>
            </a:r>
          </a:p>
          <a:p>
            <a:pPr marL="400050" lvl="1" indent="0">
              <a:buNone/>
            </a:pPr>
            <a:r>
              <a:rPr lang="en-US" dirty="0" err="1" smtClean="0"/>
              <a:t>RenderScene</a:t>
            </a:r>
            <a:r>
              <a:rPr lang="en-US" dirty="0" smtClean="0"/>
              <a:t>(reflection);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7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830-910am: group </a:t>
            </a:r>
            <a:r>
              <a:rPr lang="en-US" dirty="0"/>
              <a:t>Q&amp;A on </a:t>
            </a:r>
            <a:r>
              <a:rPr lang="en-US" dirty="0" smtClean="0"/>
              <a:t>final projects</a:t>
            </a:r>
          </a:p>
          <a:p>
            <a:r>
              <a:rPr lang="en-US" dirty="0" smtClean="0"/>
              <a:t>910-915: discuss how makeup quiz works</a:t>
            </a:r>
          </a:p>
          <a:p>
            <a:r>
              <a:rPr lang="en-US" dirty="0" smtClean="0"/>
              <a:t>915-945: makeup quiz</a:t>
            </a:r>
          </a:p>
          <a:p>
            <a:endParaRPr lang="en-US" dirty="0"/>
          </a:p>
          <a:p>
            <a:r>
              <a:rPr lang="en-US" dirty="0" smtClean="0"/>
              <a:t>Don’t want group Q&amp;A?: just call in at 910am</a:t>
            </a:r>
          </a:p>
          <a:p>
            <a:r>
              <a:rPr lang="en-US" dirty="0" smtClean="0"/>
              <a:t>Don’t want makeup quiz?: drop off at 910am</a:t>
            </a:r>
          </a:p>
          <a:p>
            <a:r>
              <a:rPr lang="en-US" dirty="0" smtClean="0"/>
              <a:t>Don’t want either?: just skip on Thursday</a:t>
            </a:r>
          </a:p>
        </p:txBody>
      </p:sp>
    </p:spTree>
    <p:extLst>
      <p:ext uri="{BB962C8B-B14F-4D97-AF65-F5344CB8AC3E}">
        <p14:creationId xmlns:p14="http://schemas.microsoft.com/office/powerpoint/2010/main" val="9193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Two Mirrors?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dirty="0" err="1"/>
              <a:t>glm</a:t>
            </a:r>
            <a:r>
              <a:rPr lang="en-US" dirty="0"/>
              <a:t>::mat4 identity(1.0f);</a:t>
            </a:r>
          </a:p>
          <a:p>
            <a:pPr marL="400050" lvl="1" indent="0">
              <a:buNone/>
            </a:pPr>
            <a:r>
              <a:rPr lang="en-US" dirty="0" err="1"/>
              <a:t>RenderScene</a:t>
            </a:r>
            <a:r>
              <a:rPr lang="en-US" dirty="0"/>
              <a:t>(identify);</a:t>
            </a:r>
          </a:p>
          <a:p>
            <a:pPr marL="400050" lvl="1" indent="0">
              <a:buNone/>
            </a:pPr>
            <a:r>
              <a:rPr lang="en-US" dirty="0" err="1" smtClean="0"/>
              <a:t>glm</a:t>
            </a:r>
            <a:r>
              <a:rPr lang="en-US" dirty="0"/>
              <a:t>::mat4 </a:t>
            </a:r>
            <a:r>
              <a:rPr lang="en-US" dirty="0" smtClean="0"/>
              <a:t>reflection1 </a:t>
            </a:r>
            <a:r>
              <a:rPr lang="en-US" dirty="0"/>
              <a:t>= ...;</a:t>
            </a:r>
          </a:p>
          <a:p>
            <a:pPr marL="400050" lvl="1" indent="0">
              <a:buNone/>
            </a:pPr>
            <a:r>
              <a:rPr lang="en-US" dirty="0" err="1" smtClean="0"/>
              <a:t>RenderScene</a:t>
            </a:r>
            <a:r>
              <a:rPr lang="en-US" dirty="0" smtClean="0"/>
              <a:t>(reflection1);</a:t>
            </a:r>
            <a:endParaRPr lang="en-US" dirty="0"/>
          </a:p>
          <a:p>
            <a:pPr marL="400050" lvl="1" indent="0">
              <a:buNone/>
            </a:pPr>
            <a:r>
              <a:rPr lang="en-US" dirty="0" err="1" smtClean="0"/>
              <a:t>glm</a:t>
            </a:r>
            <a:r>
              <a:rPr lang="en-US" dirty="0"/>
              <a:t>::mat4 </a:t>
            </a:r>
            <a:r>
              <a:rPr lang="en-US" dirty="0" smtClean="0"/>
              <a:t>reflection2 </a:t>
            </a:r>
            <a:r>
              <a:rPr lang="en-US" dirty="0"/>
              <a:t>= ...;</a:t>
            </a:r>
          </a:p>
          <a:p>
            <a:pPr marL="400050" lvl="1" indent="0">
              <a:buNone/>
            </a:pPr>
            <a:r>
              <a:rPr lang="en-US" dirty="0" err="1" smtClean="0"/>
              <a:t>RenderScene</a:t>
            </a:r>
            <a:r>
              <a:rPr lang="en-US" dirty="0" smtClean="0"/>
              <a:t>(reflection2);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92423" y="5262053"/>
            <a:ext cx="5468815" cy="7737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But what about objects reflection off both mirrors?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Two Mirrors?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dirty="0" err="1"/>
              <a:t>glm</a:t>
            </a:r>
            <a:r>
              <a:rPr lang="en-US" dirty="0"/>
              <a:t>::mat4 identity(1.0f);</a:t>
            </a:r>
          </a:p>
          <a:p>
            <a:pPr marL="400050" lvl="1" indent="0">
              <a:buNone/>
            </a:pPr>
            <a:r>
              <a:rPr lang="en-US" dirty="0" err="1"/>
              <a:t>RenderScene</a:t>
            </a:r>
            <a:r>
              <a:rPr lang="en-US" dirty="0"/>
              <a:t>(identify);</a:t>
            </a:r>
          </a:p>
          <a:p>
            <a:pPr marL="400050" lvl="1" indent="0">
              <a:buNone/>
            </a:pPr>
            <a:r>
              <a:rPr lang="en-US" dirty="0" err="1" smtClean="0"/>
              <a:t>glm</a:t>
            </a:r>
            <a:r>
              <a:rPr lang="en-US" dirty="0"/>
              <a:t>::mat4 </a:t>
            </a:r>
            <a:r>
              <a:rPr lang="en-US" dirty="0" smtClean="0"/>
              <a:t>reflection1 </a:t>
            </a:r>
            <a:r>
              <a:rPr lang="en-US" dirty="0"/>
              <a:t>= ...;</a:t>
            </a:r>
          </a:p>
          <a:p>
            <a:pPr marL="400050" lvl="1" indent="0">
              <a:buNone/>
            </a:pPr>
            <a:r>
              <a:rPr lang="en-US" dirty="0" err="1" smtClean="0"/>
              <a:t>glm</a:t>
            </a:r>
            <a:r>
              <a:rPr lang="en-US" dirty="0"/>
              <a:t>::mat4 </a:t>
            </a:r>
            <a:r>
              <a:rPr lang="en-US" dirty="0" smtClean="0"/>
              <a:t>reflection2 </a:t>
            </a:r>
            <a:r>
              <a:rPr lang="en-US" dirty="0"/>
              <a:t>= </a:t>
            </a:r>
            <a:r>
              <a:rPr lang="en-US" dirty="0" smtClean="0"/>
              <a:t>...;</a:t>
            </a:r>
          </a:p>
          <a:p>
            <a:pPr marL="400050" lvl="1" indent="0">
              <a:buNone/>
            </a:pPr>
            <a:r>
              <a:rPr lang="en-US" dirty="0" err="1"/>
              <a:t>RenderScene</a:t>
            </a:r>
            <a:r>
              <a:rPr lang="en-US" dirty="0"/>
              <a:t>(reflection1</a:t>
            </a:r>
            <a:r>
              <a:rPr lang="en-US" dirty="0" smtClean="0"/>
              <a:t>);</a:t>
            </a:r>
            <a:endParaRPr lang="en-US" dirty="0"/>
          </a:p>
          <a:p>
            <a:pPr marL="400050" lvl="1" indent="0">
              <a:buNone/>
            </a:pPr>
            <a:r>
              <a:rPr lang="en-US" dirty="0" err="1" smtClean="0"/>
              <a:t>RenderScene</a:t>
            </a:r>
            <a:r>
              <a:rPr lang="en-US" dirty="0" smtClean="0"/>
              <a:t>(reflection2);</a:t>
            </a:r>
            <a:r>
              <a:rPr lang="en-US" dirty="0"/>
              <a:t> 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err="1" smtClean="0"/>
              <a:t>RenderScene</a:t>
            </a:r>
            <a:r>
              <a:rPr lang="en-US" dirty="0" smtClean="0"/>
              <a:t>(reflection2*reflection1);</a:t>
            </a:r>
          </a:p>
          <a:p>
            <a:pPr marL="400050" lvl="1" indent="0">
              <a:buNone/>
            </a:pPr>
            <a:r>
              <a:rPr lang="en-US" dirty="0" err="1" smtClean="0"/>
              <a:t>RenderScene</a:t>
            </a:r>
            <a:r>
              <a:rPr lang="en-US" dirty="0" smtClean="0"/>
              <a:t>(reflection1*reflection2);</a:t>
            </a: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74839" y="5921863"/>
            <a:ext cx="5468815" cy="7737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And three mirrors?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Mirror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idea: use ray tracing</a:t>
            </a:r>
          </a:p>
          <a:p>
            <a:r>
              <a:rPr lang="en-US" dirty="0" smtClean="0"/>
              <a:t>Another idea: just limit the number of mirrors</a:t>
            </a:r>
          </a:p>
          <a:p>
            <a:pPr lvl="1"/>
            <a:r>
              <a:rPr lang="en-US" dirty="0" smtClean="0"/>
              <a:t>Common in practice!</a:t>
            </a:r>
          </a:p>
          <a:p>
            <a:r>
              <a:rPr lang="en-US" dirty="0" smtClean="0"/>
              <a:t>Another idea:</a:t>
            </a:r>
          </a:p>
          <a:p>
            <a:pPr lvl="1"/>
            <a:r>
              <a:rPr lang="en-US" dirty="0" smtClean="0"/>
              <a:t>Limit the number of reflections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the Reflection Matrix?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Easiest reflection: across plane Z=0</a:t>
            </a:r>
          </a:p>
          <a:p>
            <a:pPr lvl="1"/>
            <a:r>
              <a:rPr lang="en-US" dirty="0" smtClean="0"/>
              <a:t>(or plane X=0 or plane Y=0)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    (1 0 0 0)</a:t>
            </a:r>
          </a:p>
          <a:p>
            <a:pPr marL="457200" lvl="1" indent="0">
              <a:buNone/>
            </a:pPr>
            <a:r>
              <a:rPr lang="en-US" dirty="0" smtClean="0"/>
              <a:t>M= (0 1 0 0)</a:t>
            </a:r>
          </a:p>
          <a:p>
            <a:pPr marL="457200" lvl="1" indent="0">
              <a:buNone/>
            </a:pPr>
            <a:r>
              <a:rPr lang="en-US" dirty="0" smtClean="0"/>
              <a:t>       (0 0 -1 0)</a:t>
            </a:r>
          </a:p>
          <a:p>
            <a:pPr marL="457200" lvl="1" indent="0">
              <a:buNone/>
            </a:pPr>
            <a:r>
              <a:rPr lang="en-US" dirty="0" smtClean="0"/>
              <a:t>       (0 0 0 1)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And: M*(x y z 1) = (x y </a:t>
            </a:r>
            <a:r>
              <a:rPr lang="mr-IN" dirty="0" smtClean="0"/>
              <a:t>–</a:t>
            </a:r>
            <a:r>
              <a:rPr lang="en-US" dirty="0" smtClean="0"/>
              <a:t>z 1)</a:t>
            </a:r>
          </a:p>
        </p:txBody>
      </p:sp>
    </p:spTree>
    <p:extLst>
      <p:ext uri="{BB962C8B-B14F-4D97-AF65-F5344CB8AC3E}">
        <p14:creationId xmlns:p14="http://schemas.microsoft.com/office/powerpoint/2010/main" val="17669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I Don’t Want to Reflect Across XY, YZ, or XZ?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Answer: use more matrices to transform the problem to the simple one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Want to transform across plane Z=4</a:t>
            </a:r>
          </a:p>
          <a:p>
            <a:pPr lvl="1"/>
            <a:r>
              <a:rPr lang="en-US" dirty="0" smtClean="0"/>
              <a:t>Three steps:</a:t>
            </a:r>
          </a:p>
          <a:p>
            <a:pPr lvl="2"/>
            <a:r>
              <a:rPr lang="en-US" dirty="0" smtClean="0"/>
              <a:t>Translate by (0,0,-4)</a:t>
            </a:r>
          </a:p>
          <a:p>
            <a:pPr lvl="2"/>
            <a:r>
              <a:rPr lang="en-US" dirty="0" smtClean="0"/>
              <a:t>Reflect across plane Z=0</a:t>
            </a:r>
          </a:p>
          <a:p>
            <a:pPr lvl="2"/>
            <a:r>
              <a:rPr lang="en-US" dirty="0" smtClean="0"/>
              <a:t>Translate by (0,0,4)</a:t>
            </a:r>
          </a:p>
          <a:p>
            <a:pPr lvl="1"/>
            <a:r>
              <a:rPr lang="en-US" dirty="0" smtClean="0"/>
              <a:t>This is three matrices.  Compose them.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Combined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(1 0 0 0)  (1 0 0 0)    (1 0 0 0)      (1 0 0 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(0 1 0 0)*(0 1 0 0) * (0 1 0 0)  = (0 1 0 0)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(0 0 1 4)  (0 0 -1 0)   (0 0 1 -4)    (0 0 -1 8)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(0 0 0 1)   (0 0 0 1)    (0 0 0 1)     (0 0 0 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27938" y="4659923"/>
            <a:ext cx="2455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translate by Z=-4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572000" y="3543300"/>
            <a:ext cx="483577" cy="1072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84484" y="5023711"/>
            <a:ext cx="2523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reflect across Z=0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892669" y="3543300"/>
            <a:ext cx="52754" cy="1498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625" y="4563098"/>
            <a:ext cx="238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3: translate by Z=4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162237" y="3543300"/>
            <a:ext cx="61998" cy="1072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Point (3,3,2)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(1 0 0 0)  * (3 3 2 1) = (3 3 6 1)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(0 1 0 0)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(0 0 -1 8)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(0 0 0 1)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need to reflect </a:t>
            </a:r>
            <a:r>
              <a:rPr lang="en-US" dirty="0" err="1" smtClean="0"/>
              <a:t>normals</a:t>
            </a:r>
            <a:r>
              <a:rPr lang="en-US" dirty="0" smtClean="0"/>
              <a:t> as well</a:t>
            </a:r>
          </a:p>
          <a:p>
            <a:r>
              <a:rPr lang="en-US" dirty="0" smtClean="0"/>
              <a:t>Plays well with previous discussion</a:t>
            </a:r>
          </a:p>
          <a:p>
            <a:pPr lvl="1"/>
            <a:r>
              <a:rPr lang="en-US" dirty="0" smtClean="0"/>
              <a:t>(and </a:t>
            </a:r>
            <a:r>
              <a:rPr lang="en-US" dirty="0" err="1" smtClean="0"/>
              <a:t>normals</a:t>
            </a:r>
            <a:r>
              <a:rPr lang="en-US" dirty="0" smtClean="0"/>
              <a:t> can be reflected)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14797"/>
            <a:ext cx="4017237" cy="24584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387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big ideas:</a:t>
            </a:r>
          </a:p>
          <a:p>
            <a:pPr lvl="1"/>
            <a:r>
              <a:rPr lang="en-US" dirty="0" smtClean="0"/>
              <a:t>Reflecting geometry across plane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Limiting rendering of reflections to be only within mirror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4208628" y="4234192"/>
            <a:ext cx="924635" cy="245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Mirror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17181" y="3808907"/>
            <a:ext cx="586853" cy="4222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/>
          <p:cNvSpPr/>
          <p:nvPr/>
        </p:nvSpPr>
        <p:spPr>
          <a:xfrm rot="16200000">
            <a:off x="2547800" y="3798251"/>
            <a:ext cx="197892" cy="44355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30" y="4520856"/>
            <a:ext cx="791319" cy="1259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1342" y="4520856"/>
            <a:ext cx="833165" cy="125986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2868522" y="4118973"/>
            <a:ext cx="3787255" cy="1472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</p:cNvCxnSpPr>
          <p:nvPr/>
        </p:nvCxnSpPr>
        <p:spPr>
          <a:xfrm flipV="1">
            <a:off x="2868522" y="3748287"/>
            <a:ext cx="4156532" cy="172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5276520" y="5070610"/>
            <a:ext cx="971947" cy="847663"/>
          </a:xfrm>
          <a:custGeom>
            <a:avLst/>
            <a:gdLst>
              <a:gd name="connsiteX0" fmla="*/ 0 w 852854"/>
              <a:gd name="connsiteY0" fmla="*/ 0 h 668216"/>
              <a:gd name="connsiteX1" fmla="*/ 0 w 852854"/>
              <a:gd name="connsiteY1" fmla="*/ 641839 h 668216"/>
              <a:gd name="connsiteX2" fmla="*/ 835269 w 852854"/>
              <a:gd name="connsiteY2" fmla="*/ 668216 h 668216"/>
              <a:gd name="connsiteX3" fmla="*/ 852854 w 852854"/>
              <a:gd name="connsiteY3" fmla="*/ 316523 h 668216"/>
              <a:gd name="connsiteX4" fmla="*/ 0 w 852854"/>
              <a:gd name="connsiteY4" fmla="*/ 0 h 66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54" h="668216">
                <a:moveTo>
                  <a:pt x="0" y="0"/>
                </a:moveTo>
                <a:lnTo>
                  <a:pt x="0" y="641839"/>
                </a:lnTo>
                <a:lnTo>
                  <a:pt x="835269" y="668216"/>
                </a:lnTo>
                <a:lnTo>
                  <a:pt x="852854" y="31652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(1) render the geometry for the mirror</a:t>
            </a:r>
          </a:p>
          <a:p>
            <a:r>
              <a:rPr lang="en-US" dirty="0" smtClean="0"/>
              <a:t>(2) take note of which pixels the mirror overlaps with</a:t>
            </a:r>
          </a:p>
          <a:p>
            <a:r>
              <a:rPr lang="en-US" dirty="0" smtClean="0"/>
              <a:t>(3) when rendering reflected geometry, only accept the fragment if it overlaps with the mirror (consulting with data from (2))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Makeup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re-take any of previous quizzes</a:t>
            </a:r>
          </a:p>
          <a:p>
            <a:r>
              <a:rPr lang="en-US" dirty="0" smtClean="0"/>
              <a:t>Score can replace previous score</a:t>
            </a:r>
          </a:p>
          <a:p>
            <a:pPr lvl="1"/>
            <a:r>
              <a:rPr lang="en-US" dirty="0" smtClean="0"/>
              <a:t>New score is higher: use new score</a:t>
            </a:r>
          </a:p>
          <a:p>
            <a:pPr lvl="1"/>
            <a:r>
              <a:rPr lang="en-US" dirty="0" smtClean="0"/>
              <a:t>Old score is higher: use old score</a:t>
            </a:r>
          </a:p>
          <a:p>
            <a:r>
              <a:rPr lang="en-US" dirty="0" smtClean="0"/>
              <a:t>Will not be on Canvas </a:t>
            </a:r>
            <a:r>
              <a:rPr lang="mr-IN" dirty="0" smtClean="0"/>
              <a:t>–</a:t>
            </a:r>
            <a:r>
              <a:rPr lang="en-US" dirty="0" smtClean="0"/>
              <a:t> just email </a:t>
            </a:r>
            <a:r>
              <a:rPr lang="en-US" dirty="0" smtClean="0"/>
              <a:t>Hank</a:t>
            </a:r>
          </a:p>
          <a:p>
            <a:r>
              <a:rPr lang="en-US" dirty="0" smtClean="0"/>
              <a:t>Probably will not be graded until after Tuesday June 8th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3953651" y="3099985"/>
            <a:ext cx="924635" cy="245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Mirror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62204" y="2674700"/>
            <a:ext cx="586853" cy="4222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/>
          <p:cNvSpPr/>
          <p:nvPr/>
        </p:nvSpPr>
        <p:spPr>
          <a:xfrm rot="16200000">
            <a:off x="2292823" y="2664044"/>
            <a:ext cx="197892" cy="44355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53" y="3386649"/>
            <a:ext cx="791319" cy="1259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6365" y="3386649"/>
            <a:ext cx="833165" cy="1259863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6" idx="2"/>
          </p:cNvCxnSpPr>
          <p:nvPr/>
        </p:nvCxnSpPr>
        <p:spPr>
          <a:xfrm>
            <a:off x="2613545" y="2984766"/>
            <a:ext cx="3787255" cy="1472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4"/>
          </p:cNvCxnSpPr>
          <p:nvPr/>
        </p:nvCxnSpPr>
        <p:spPr>
          <a:xfrm flipV="1">
            <a:off x="2613545" y="2614080"/>
            <a:ext cx="4156532" cy="172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5021543" y="3936403"/>
            <a:ext cx="971947" cy="847663"/>
          </a:xfrm>
          <a:custGeom>
            <a:avLst/>
            <a:gdLst>
              <a:gd name="connsiteX0" fmla="*/ 0 w 852854"/>
              <a:gd name="connsiteY0" fmla="*/ 0 h 668216"/>
              <a:gd name="connsiteX1" fmla="*/ 0 w 852854"/>
              <a:gd name="connsiteY1" fmla="*/ 641839 h 668216"/>
              <a:gd name="connsiteX2" fmla="*/ 835269 w 852854"/>
              <a:gd name="connsiteY2" fmla="*/ 668216 h 668216"/>
              <a:gd name="connsiteX3" fmla="*/ 852854 w 852854"/>
              <a:gd name="connsiteY3" fmla="*/ 316523 h 668216"/>
              <a:gd name="connsiteX4" fmla="*/ 0 w 852854"/>
              <a:gd name="connsiteY4" fmla="*/ 0 h 66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54" h="668216">
                <a:moveTo>
                  <a:pt x="0" y="0"/>
                </a:moveTo>
                <a:lnTo>
                  <a:pt x="0" y="641839"/>
                </a:lnTo>
                <a:lnTo>
                  <a:pt x="835269" y="668216"/>
                </a:lnTo>
                <a:lnTo>
                  <a:pt x="852854" y="31652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293139" y="1277691"/>
            <a:ext cx="4390216" cy="1945123"/>
            <a:chOff x="4291977" y="1676837"/>
            <a:chExt cx="4390216" cy="1945123"/>
          </a:xfrm>
        </p:grpSpPr>
        <p:sp>
          <p:nvSpPr>
            <p:cNvPr id="14" name="TextBox 13"/>
            <p:cNvSpPr txBox="1"/>
            <p:nvPr/>
          </p:nvSpPr>
          <p:spPr>
            <a:xfrm>
              <a:off x="4414806" y="1676837"/>
              <a:ext cx="4267387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mirror overlaps with some list of pixels,</a:t>
              </a:r>
            </a:p>
            <a:p>
              <a:r>
                <a:rPr lang="en-US" dirty="0" smtClean="0"/>
                <a:t>P1, P2, P3, ..., PN.  </a:t>
              </a:r>
            </a:p>
            <a:p>
              <a:r>
                <a:rPr lang="en-US" dirty="0" smtClean="0"/>
                <a:t>Calculate this list by rendering mirror first.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endCxn id="4" idx="0"/>
            </p:cNvCxnSpPr>
            <p:nvPr/>
          </p:nvCxnSpPr>
          <p:spPr>
            <a:xfrm flipH="1">
              <a:off x="4291977" y="2587003"/>
              <a:ext cx="142480" cy="10349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255766" y="2712571"/>
            <a:ext cx="3750870" cy="1200329"/>
            <a:chOff x="4333873" y="1676837"/>
            <a:chExt cx="3750870" cy="1200329"/>
          </a:xfrm>
        </p:grpSpPr>
        <p:sp>
          <p:nvSpPr>
            <p:cNvPr id="21" name="TextBox 20"/>
            <p:cNvSpPr txBox="1"/>
            <p:nvPr/>
          </p:nvSpPr>
          <p:spPr>
            <a:xfrm>
              <a:off x="5296499" y="1676837"/>
              <a:ext cx="2788244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When rendering reflection of dog, accept this fragment since it is on the list (i.e., is some </a:t>
              </a:r>
              <a:r>
                <a:rPr lang="en-US" dirty="0" err="1" smtClean="0"/>
                <a:t>P_i</a:t>
              </a:r>
              <a:r>
                <a:rPr lang="en-US" dirty="0" smtClean="0"/>
                <a:t>).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4333873" y="2277001"/>
              <a:ext cx="941379" cy="5382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255766" y="4327751"/>
            <a:ext cx="3565400" cy="1608674"/>
            <a:chOff x="4519343" y="1268492"/>
            <a:chExt cx="3565400" cy="1608674"/>
          </a:xfrm>
        </p:grpSpPr>
        <p:sp>
          <p:nvSpPr>
            <p:cNvPr id="30" name="TextBox 29"/>
            <p:cNvSpPr txBox="1"/>
            <p:nvPr/>
          </p:nvSpPr>
          <p:spPr>
            <a:xfrm>
              <a:off x="5296499" y="1676837"/>
              <a:ext cx="2788244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When rendering reflection of dog, reject this fragment since it is not on the list (i.e., not any of the </a:t>
              </a:r>
              <a:r>
                <a:rPr lang="en-US" dirty="0" err="1" smtClean="0"/>
                <a:t>P_i</a:t>
              </a:r>
              <a:r>
                <a:rPr lang="en-US" dirty="0" smtClean="0"/>
                <a:t>).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4519343" y="1268492"/>
              <a:ext cx="755910" cy="10085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32"/>
          <p:cNvSpPr/>
          <p:nvPr/>
        </p:nvSpPr>
        <p:spPr>
          <a:xfrm>
            <a:off x="1674839" y="5921863"/>
            <a:ext cx="5468815" cy="7737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OK, this plan (sort of) makes sense.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But how do we instruct GPU to do this?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5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Idea: Stenciling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5" y="1570463"/>
            <a:ext cx="5187462" cy="4525963"/>
          </a:xfrm>
        </p:spPr>
        <p:txBody>
          <a:bodyPr/>
          <a:lstStyle/>
          <a:p>
            <a:r>
              <a:rPr lang="en-US" dirty="0" smtClean="0"/>
              <a:t>Definition from the internet:</a:t>
            </a:r>
          </a:p>
          <a:p>
            <a:pPr lvl="1"/>
            <a:r>
              <a:rPr lang="en-US" dirty="0" smtClean="0"/>
              <a:t>1: </a:t>
            </a:r>
            <a:r>
              <a:rPr lang="en-US" dirty="0"/>
              <a:t>a piece of material (as a sheet of paper or plastic) that has lettering or a design cut out and is used as a guide (as in painting or drawing) </a:t>
            </a:r>
            <a:endParaRPr lang="en-US" dirty="0" smtClean="0"/>
          </a:p>
          <a:p>
            <a:pPr lvl="1"/>
            <a:r>
              <a:rPr lang="en-US" dirty="0" smtClean="0"/>
              <a:t>2: </a:t>
            </a:r>
            <a:r>
              <a:rPr lang="en-US" dirty="0"/>
              <a:t>a pattern, design, or print produced with a </a:t>
            </a:r>
            <a:r>
              <a:rPr lang="en-US" b="1" dirty="0"/>
              <a:t>stencil</a:t>
            </a:r>
            <a:r>
              <a:rPr lang="en-US" dirty="0"/>
              <a:t>. </a:t>
            </a:r>
            <a:endParaRPr lang="en-US" dirty="0"/>
          </a:p>
        </p:txBody>
      </p:sp>
      <p:pic>
        <p:nvPicPr>
          <p:cNvPr id="1026" name="Picture 2" descr="urtle Stencil Template - Laser-cut Stencil of a Turtle for Painting |  Stencil Rev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86" y="1916723"/>
            <a:ext cx="3640014" cy="364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8285" y="6339254"/>
            <a:ext cx="3496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credit: </a:t>
            </a:r>
            <a:r>
              <a:rPr lang="en-US" dirty="0" err="1" smtClean="0">
                <a:solidFill>
                  <a:schemeClr val="bg1"/>
                </a:solidFill>
              </a:rPr>
              <a:t>stencilrevolution.com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Concept in GPU: Stencil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Stores a byte for every pixel</a:t>
            </a:r>
          </a:p>
          <a:p>
            <a:r>
              <a:rPr lang="en-US" dirty="0" smtClean="0"/>
              <a:t>Can be used in many ways</a:t>
            </a:r>
          </a:p>
          <a:p>
            <a:r>
              <a:rPr lang="en-US" dirty="0" smtClean="0"/>
              <a:t>For this use case:</a:t>
            </a:r>
          </a:p>
          <a:p>
            <a:pPr lvl="1"/>
            <a:r>
              <a:rPr lang="en-US" dirty="0" smtClean="0"/>
              <a:t>Let 1 mean that the pixel overlaps with the mirror</a:t>
            </a:r>
          </a:p>
          <a:p>
            <a:pPr lvl="1"/>
            <a:r>
              <a:rPr lang="en-US" dirty="0" smtClean="0"/>
              <a:t>Let 0 mean that the pixel does not overlap with the mirror</a:t>
            </a:r>
          </a:p>
        </p:txBody>
      </p:sp>
    </p:spTree>
    <p:extLst>
      <p:ext uri="{BB962C8B-B14F-4D97-AF65-F5344CB8AC3E}">
        <p14:creationId xmlns:p14="http://schemas.microsoft.com/office/powerpoint/2010/main" val="20567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Stencil Buffer for Mirrors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Render mirror and store the stencil buffer</a:t>
            </a:r>
          </a:p>
          <a:p>
            <a:r>
              <a:rPr lang="en-US" dirty="0"/>
              <a:t>Render reflections and consult the stencil buffer</a:t>
            </a:r>
          </a:p>
          <a:p>
            <a:pPr lvl="1"/>
            <a:r>
              <a:rPr lang="en-US" dirty="0"/>
              <a:t>For each fragment, if corresponding pixel in buffer is 1, then accept, else reject</a:t>
            </a:r>
          </a:p>
          <a:p>
            <a:r>
              <a:rPr lang="en-US" dirty="0" smtClean="0"/>
              <a:t>Notes:</a:t>
            </a:r>
          </a:p>
          <a:p>
            <a:pPr lvl="1"/>
            <a:r>
              <a:rPr lang="en-US" dirty="0" smtClean="0"/>
              <a:t>We need to modify our fragment </a:t>
            </a:r>
            <a:r>
              <a:rPr lang="en-US" dirty="0" err="1" smtClean="0"/>
              <a:t>shaders</a:t>
            </a:r>
            <a:endParaRPr lang="en-US" dirty="0" smtClean="0"/>
          </a:p>
          <a:p>
            <a:pPr lvl="1"/>
            <a:r>
              <a:rPr lang="en-US" dirty="0" smtClean="0"/>
              <a:t>Different than my conceptual slide </a:t>
            </a:r>
            <a:r>
              <a:rPr lang="mr-IN" dirty="0" smtClean="0"/>
              <a:t>–</a:t>
            </a:r>
            <a:r>
              <a:rPr lang="en-US" dirty="0" smtClean="0"/>
              <a:t> not a list of pixels that are covered, but rather a 0/1 for every pixel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2427395" y="4014758"/>
            <a:ext cx="3964462" cy="2583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Wall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Oh.  There Is a Simpler Way When Walls Are Involved.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the mirror is on a wall?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3953651" y="3099985"/>
            <a:ext cx="924635" cy="245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Mirror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62204" y="2674700"/>
            <a:ext cx="586853" cy="42223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/>
          <p:cNvSpPr/>
          <p:nvPr/>
        </p:nvSpPr>
        <p:spPr>
          <a:xfrm rot="16200000">
            <a:off x="2292823" y="2664044"/>
            <a:ext cx="197892" cy="44355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53" y="3386649"/>
            <a:ext cx="791319" cy="1259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6365" y="3386649"/>
            <a:ext cx="833165" cy="125986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2613545" y="2984766"/>
            <a:ext cx="3787255" cy="14729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4"/>
          </p:cNvCxnSpPr>
          <p:nvPr/>
        </p:nvCxnSpPr>
        <p:spPr>
          <a:xfrm flipV="1">
            <a:off x="2613545" y="2614080"/>
            <a:ext cx="4156532" cy="172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630001" y="4396154"/>
            <a:ext cx="4350230" cy="1448040"/>
            <a:chOff x="4414806" y="1152127"/>
            <a:chExt cx="4350230" cy="1448040"/>
          </a:xfrm>
        </p:grpSpPr>
        <p:sp>
          <p:nvSpPr>
            <p:cNvPr id="14" name="TextBox 13"/>
            <p:cNvSpPr txBox="1"/>
            <p:nvPr/>
          </p:nvSpPr>
          <p:spPr>
            <a:xfrm>
              <a:off x="4414806" y="1676837"/>
              <a:ext cx="4350230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Z-buffer algorithm will put wall in the image,</a:t>
              </a:r>
            </a:p>
            <a:p>
              <a:r>
                <a:rPr lang="en-US" dirty="0"/>
                <a:t>a</a:t>
              </a:r>
              <a:r>
                <a:rPr lang="en-US" dirty="0" smtClean="0"/>
                <a:t>nd reflection is removed since it is behind</a:t>
              </a:r>
            </a:p>
            <a:p>
              <a:r>
                <a:rPr lang="en-US" dirty="0"/>
                <a:t>t</a:t>
              </a:r>
              <a:r>
                <a:rPr lang="en-US" dirty="0" smtClean="0"/>
                <a:t>he wall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4414807" y="1152127"/>
              <a:ext cx="218744" cy="5247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1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is a double project</a:t>
            </a:r>
          </a:p>
          <a:p>
            <a:pPr lvl="1"/>
            <a:r>
              <a:rPr lang="en-US" dirty="0" smtClean="0"/>
              <a:t>Worth two projects to do it</a:t>
            </a:r>
          </a:p>
          <a:p>
            <a:r>
              <a:rPr lang="en-US" dirty="0" smtClean="0"/>
              <a:t>Extend 2B</a:t>
            </a:r>
          </a:p>
          <a:p>
            <a:r>
              <a:rPr lang="en-US" dirty="0" smtClean="0"/>
              <a:t>Place dog in room</a:t>
            </a:r>
          </a:p>
          <a:p>
            <a:r>
              <a:rPr lang="en-US" dirty="0" smtClean="0"/>
              <a:t>Room has 4 mirrors</a:t>
            </a:r>
          </a:p>
          <a:p>
            <a:r>
              <a:rPr lang="en-US" dirty="0" smtClean="0"/>
              <a:t>Do reflections</a:t>
            </a:r>
          </a:p>
          <a:p>
            <a:pPr lvl="1"/>
            <a:r>
              <a:rPr lang="en-US" dirty="0" smtClean="0"/>
              <a:t>just one level </a:t>
            </a:r>
            <a:r>
              <a:rPr lang="mr-IN" dirty="0" smtClean="0"/>
              <a:t>–</a:t>
            </a:r>
            <a:r>
              <a:rPr lang="en-US" dirty="0" smtClean="0"/>
              <a:t> don’t need reflections of reflections</a:t>
            </a:r>
          </a:p>
          <a:p>
            <a:r>
              <a:rPr lang="en-US" dirty="0" smtClean="0"/>
              <a:t>Modify </a:t>
            </a:r>
            <a:r>
              <a:rPr lang="en-US" dirty="0" err="1" smtClean="0"/>
              <a:t>shaders</a:t>
            </a:r>
            <a:r>
              <a:rPr lang="en-US" dirty="0" smtClean="0"/>
              <a:t> to get </a:t>
            </a:r>
            <a:r>
              <a:rPr lang="en-US" dirty="0" err="1" smtClean="0"/>
              <a:t>normals</a:t>
            </a:r>
            <a:r>
              <a:rPr lang="en-US" dirty="0" smtClean="0"/>
              <a:t> right</a:t>
            </a:r>
          </a:p>
          <a:p>
            <a:r>
              <a:rPr lang="en-US" dirty="0" smtClean="0"/>
              <a:t>No starter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promising, but I need to get final approval from CIS</a:t>
            </a:r>
          </a:p>
          <a:p>
            <a:r>
              <a:rPr lang="en-US" dirty="0" smtClean="0"/>
              <a:t>Hoping for </a:t>
            </a:r>
            <a:r>
              <a:rPr lang="en-US" smtClean="0"/>
              <a:t>an announcement soon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3A: 1D textures</a:t>
            </a:r>
          </a:p>
          <a:p>
            <a:r>
              <a:rPr lang="en-US" dirty="0" smtClean="0"/>
              <a:t>3B</a:t>
            </a:r>
            <a:r>
              <a:rPr lang="en-US" dirty="0" smtClean="0"/>
              <a:t>: collisions</a:t>
            </a:r>
          </a:p>
          <a:p>
            <a:r>
              <a:rPr lang="en-US" dirty="0" smtClean="0"/>
              <a:t>3C: level of detail</a:t>
            </a:r>
          </a:p>
          <a:p>
            <a:r>
              <a:rPr lang="en-US" dirty="0" smtClean="0"/>
              <a:t>3D: </a:t>
            </a:r>
            <a:r>
              <a:rPr lang="en-US" dirty="0" smtClean="0"/>
              <a:t>mirrors (worth double)</a:t>
            </a:r>
            <a:endParaRPr lang="en-US" dirty="0" smtClean="0"/>
          </a:p>
          <a:p>
            <a:r>
              <a:rPr lang="en-US" dirty="0" smtClean="0"/>
              <a:t>3E: physically-based </a:t>
            </a:r>
            <a:r>
              <a:rPr lang="en-US" dirty="0" smtClean="0"/>
              <a:t>rendering (worth double)</a:t>
            </a:r>
          </a:p>
          <a:p>
            <a:endParaRPr lang="en-US" dirty="0"/>
          </a:p>
          <a:p>
            <a:r>
              <a:rPr lang="en-US" dirty="0" smtClean="0"/>
              <a:t>Plans to get 3 projects:</a:t>
            </a:r>
          </a:p>
          <a:p>
            <a:pPr lvl="1"/>
            <a:r>
              <a:rPr lang="en-US" dirty="0" smtClean="0"/>
              <a:t>3A+3B+3C</a:t>
            </a:r>
          </a:p>
          <a:p>
            <a:pPr lvl="1"/>
            <a:r>
              <a:rPr lang="en-US" dirty="0" smtClean="0"/>
              <a:t>3A+3D</a:t>
            </a:r>
          </a:p>
          <a:p>
            <a:pPr lvl="1"/>
            <a:r>
              <a:rPr lang="en-US" dirty="0" smtClean="0"/>
              <a:t>3B+3E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Tuesday June 8</a:t>
            </a:r>
            <a:r>
              <a:rPr lang="en-US" baseline="30000" dirty="0" smtClean="0"/>
              <a:t>th</a:t>
            </a:r>
            <a:r>
              <a:rPr lang="en-US" dirty="0" smtClean="0"/>
              <a:t> @8am, 2021</a:t>
            </a:r>
          </a:p>
          <a:p>
            <a:pPr lvl="1"/>
            <a:r>
              <a:rPr lang="en-US" dirty="0" smtClean="0">
                <a:sym typeface="Wingdings"/>
              </a:rPr>
              <a:t> We will start at 8am, not 815am</a:t>
            </a:r>
            <a:endParaRPr lang="en-US" dirty="0" smtClean="0"/>
          </a:p>
          <a:p>
            <a:r>
              <a:rPr lang="en-US" dirty="0" smtClean="0"/>
              <a:t>Via class Zoom</a:t>
            </a:r>
          </a:p>
          <a:p>
            <a:r>
              <a:rPr lang="en-US" dirty="0" smtClean="0"/>
              <a:t>-4 points if you do not attend (presenting or not)</a:t>
            </a:r>
          </a:p>
          <a:p>
            <a:r>
              <a:rPr lang="en-US" dirty="0" smtClean="0"/>
              <a:t>Presentations: 3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6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Turn In: Custom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Tarball</a:t>
            </a:r>
            <a:r>
              <a:rPr lang="en-US" dirty="0" smtClean="0"/>
              <a:t>/zip</a:t>
            </a:r>
          </a:p>
          <a:p>
            <a:r>
              <a:rPr lang="en-US" dirty="0" smtClean="0"/>
              <a:t>“README” is appreciated</a:t>
            </a:r>
          </a:p>
          <a:p>
            <a:pPr lvl="1"/>
            <a:r>
              <a:rPr lang="en-US" dirty="0" smtClean="0"/>
              <a:t>Where you spent your time</a:t>
            </a:r>
          </a:p>
          <a:p>
            <a:pPr lvl="1"/>
            <a:r>
              <a:rPr lang="en-US" dirty="0" smtClean="0"/>
              <a:t>What you are proud of</a:t>
            </a:r>
          </a:p>
          <a:p>
            <a:pPr lvl="1"/>
            <a:r>
              <a:rPr lang="en-US" dirty="0" smtClean="0"/>
              <a:t>What files to look at</a:t>
            </a:r>
          </a:p>
          <a:p>
            <a:r>
              <a:rPr lang="en-US" dirty="0" smtClean="0"/>
              <a:t>Evidence of your efforts</a:t>
            </a:r>
          </a:p>
          <a:p>
            <a:pPr lvl="1"/>
            <a:r>
              <a:rPr lang="en-US" dirty="0" smtClean="0"/>
              <a:t>Code you wrote</a:t>
            </a:r>
          </a:p>
          <a:p>
            <a:pPr lvl="1"/>
            <a:r>
              <a:rPr lang="en-US" dirty="0" smtClean="0"/>
              <a:t>For art assets, it may be screenshots and not digital uploads</a:t>
            </a:r>
          </a:p>
          <a:p>
            <a:pPr lvl="1"/>
            <a:r>
              <a:rPr lang="en-US" dirty="0" smtClean="0"/>
              <a:t>PowerPoints from your presentations</a:t>
            </a:r>
          </a:p>
          <a:p>
            <a:pPr lvl="1"/>
            <a:r>
              <a:rPr lang="en-US" dirty="0" smtClean="0"/>
              <a:t>I do not plan to compile/run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Turn In: Project 3.X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Tarball</a:t>
            </a:r>
            <a:r>
              <a:rPr lang="en-US" dirty="0" smtClean="0"/>
              <a:t>/zip</a:t>
            </a:r>
          </a:p>
          <a:p>
            <a:r>
              <a:rPr lang="en-US" dirty="0" smtClean="0"/>
              <a:t>One directory per project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Directories for 3A, </a:t>
            </a:r>
            <a:r>
              <a:rPr lang="en-US" dirty="0" smtClean="0"/>
              <a:t>3B, 3C</a:t>
            </a:r>
            <a:endParaRPr lang="en-US" dirty="0" smtClean="0"/>
          </a:p>
          <a:p>
            <a:r>
              <a:rPr lang="en-US" dirty="0" smtClean="0"/>
              <a:t>Each directory should contain your source code</a:t>
            </a:r>
          </a:p>
          <a:p>
            <a:r>
              <a:rPr lang="en-US" dirty="0" smtClean="0"/>
              <a:t>In some cases, a report</a:t>
            </a:r>
          </a:p>
          <a:p>
            <a:r>
              <a:rPr lang="en-US" dirty="0" smtClean="0"/>
              <a:t>I do plan to compile/run these</a:t>
            </a:r>
          </a:p>
        </p:txBody>
      </p:sp>
    </p:spTree>
    <p:extLst>
      <p:ext uri="{BB962C8B-B14F-4D97-AF65-F5344CB8AC3E}">
        <p14:creationId xmlns:p14="http://schemas.microsoft.com/office/powerpoint/2010/main" val="15406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Submission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Canvas entry called “Final Project”</a:t>
            </a:r>
          </a:p>
          <a:p>
            <a:r>
              <a:rPr lang="en-US" dirty="0" smtClean="0"/>
              <a:t>Due at 8am Tuesday June 8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Should be submitted before the presentations </a:t>
            </a:r>
            <a:r>
              <a:rPr lang="en-US" dirty="0" smtClean="0"/>
              <a:t>start</a:t>
            </a:r>
          </a:p>
          <a:p>
            <a:r>
              <a:rPr lang="en-US" u="sng" dirty="0" smtClean="0"/>
              <a:t>I disabled submissions after 8am</a:t>
            </a:r>
          </a:p>
          <a:p>
            <a:pPr lvl="1"/>
            <a:r>
              <a:rPr lang="en-US" dirty="0" smtClean="0"/>
              <a:t>I do not want to deal with situations where people upload them late and pretend they were not late</a:t>
            </a:r>
          </a:p>
        </p:txBody>
      </p:sp>
    </p:spTree>
    <p:extLst>
      <p:ext uri="{BB962C8B-B14F-4D97-AF65-F5344CB8AC3E}">
        <p14:creationId xmlns:p14="http://schemas.microsoft.com/office/powerpoint/2010/main" val="20181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25200</TotalTime>
  <Words>1996</Words>
  <Application>Microsoft Macintosh PowerPoint</Application>
  <PresentationFormat>On-screen Show (4:3)</PresentationFormat>
  <Paragraphs>328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Calibri</vt:lpstr>
      <vt:lpstr>Mangal</vt:lpstr>
      <vt:lpstr>ＭＳ Ｐゴシック</vt:lpstr>
      <vt:lpstr>Tw Cen MT</vt:lpstr>
      <vt:lpstr>Wingdings</vt:lpstr>
      <vt:lpstr>Wingdings 2</vt:lpstr>
      <vt:lpstr>Arial</vt:lpstr>
      <vt:lpstr>Office Theme</vt:lpstr>
      <vt:lpstr>1_Median</vt:lpstr>
      <vt:lpstr>PowerPoint Presentation</vt:lpstr>
      <vt:lpstr>Office Hours</vt:lpstr>
      <vt:lpstr>Plan for Thursday</vt:lpstr>
      <vt:lpstr>Makeup Quiz</vt:lpstr>
      <vt:lpstr>3.X</vt:lpstr>
      <vt:lpstr>Final Projects</vt:lpstr>
      <vt:lpstr>What to Turn In: Custom Projects</vt:lpstr>
      <vt:lpstr>What to Turn In: Project 3.X</vt:lpstr>
      <vt:lpstr>Submission Details</vt:lpstr>
      <vt:lpstr>End-of-Course Student Experience Surveys</vt:lpstr>
      <vt:lpstr>(Slide I presented last week) Grading</vt:lpstr>
      <vt:lpstr>Late Passes</vt:lpstr>
      <vt:lpstr>Github</vt:lpstr>
      <vt:lpstr>My Favorite 2B’s</vt:lpstr>
      <vt:lpstr>My Favorite 2B’s</vt:lpstr>
      <vt:lpstr>My Favorite 2B’s</vt:lpstr>
      <vt:lpstr>Problem with 2B – Whoops!</vt:lpstr>
      <vt:lpstr>Problem with 2B</vt:lpstr>
      <vt:lpstr>PowerPoint Presentation</vt:lpstr>
      <vt:lpstr>So Which Cube Is In World Space?</vt:lpstr>
      <vt:lpstr>When Do We Do Lighting?</vt:lpstr>
      <vt:lpstr>So Which Cube Is In World Space?</vt:lpstr>
      <vt:lpstr>Idea: Separate Model and View</vt:lpstr>
      <vt:lpstr>Transforms and Normals</vt:lpstr>
      <vt:lpstr>Idea #2: Generate Transform for Just Models</vt:lpstr>
      <vt:lpstr>Notes</vt:lpstr>
      <vt:lpstr>Mirrors</vt:lpstr>
      <vt:lpstr>Mirrors</vt:lpstr>
      <vt:lpstr>Reflecting Geometry Across a Plane</vt:lpstr>
      <vt:lpstr>What About Two Mirrors?</vt:lpstr>
      <vt:lpstr>What About Two Mirrors?</vt:lpstr>
      <vt:lpstr>The Mirror Problem</vt:lpstr>
      <vt:lpstr>So What Is the Reflection Matrix?</vt:lpstr>
      <vt:lpstr>What If I Don’t Want to Reflect Across XY, YZ, or XZ?</vt:lpstr>
      <vt:lpstr>Making a Combined Matrix</vt:lpstr>
      <vt:lpstr>Transforming Point (3,3,2)</vt:lpstr>
      <vt:lpstr>Normals</vt:lpstr>
      <vt:lpstr>Mirrors</vt:lpstr>
      <vt:lpstr>The Big Idea</vt:lpstr>
      <vt:lpstr>Mirrors</vt:lpstr>
      <vt:lpstr>New Idea: Stenciling</vt:lpstr>
      <vt:lpstr>New Concept in GPU: Stencil Buffer</vt:lpstr>
      <vt:lpstr>Using the Stencil Buffer for Mirrors</vt:lpstr>
      <vt:lpstr>Oh.  There Is a Simpler Way When Walls Are Involved.</vt:lpstr>
      <vt:lpstr>Project 3D</vt:lpstr>
      <vt:lpstr>Pizza</vt:lpstr>
    </vt:vector>
  </TitlesOfParts>
  <Manager/>
  <Company>University of Oregon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Colin Miller</dc:creator>
  <cp:keywords/>
  <dc:description/>
  <cp:lastModifiedBy>Hank Chidls</cp:lastModifiedBy>
  <cp:revision>258</cp:revision>
  <cp:lastPrinted>2021-05-31T20:12:07Z</cp:lastPrinted>
  <dcterms:created xsi:type="dcterms:W3CDTF">2013-10-02T16:37:11Z</dcterms:created>
  <dcterms:modified xsi:type="dcterms:W3CDTF">2021-05-31T20:33:32Z</dcterms:modified>
  <cp:category/>
</cp:coreProperties>
</file>