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  <p:sldMasterId id="2147483778" r:id="rId2"/>
  </p:sldMasterIdLst>
  <p:notesMasterIdLst>
    <p:notesMasterId r:id="rId23"/>
  </p:notesMasterIdLst>
  <p:sldIdLst>
    <p:sldId id="384" r:id="rId3"/>
    <p:sldId id="951" r:id="rId4"/>
    <p:sldId id="1113" r:id="rId5"/>
    <p:sldId id="1114" r:id="rId6"/>
    <p:sldId id="1034" r:id="rId7"/>
    <p:sldId id="1115" r:id="rId8"/>
    <p:sldId id="1044" r:id="rId9"/>
    <p:sldId id="1121" r:id="rId10"/>
    <p:sldId id="1122" r:id="rId11"/>
    <p:sldId id="1123" r:id="rId12"/>
    <p:sldId id="1124" r:id="rId13"/>
    <p:sldId id="1125" r:id="rId14"/>
    <p:sldId id="1126" r:id="rId15"/>
    <p:sldId id="1127" r:id="rId16"/>
    <p:sldId id="1116" r:id="rId17"/>
    <p:sldId id="1117" r:id="rId18"/>
    <p:sldId id="1118" r:id="rId19"/>
    <p:sldId id="1119" r:id="rId20"/>
    <p:sldId id="1120" r:id="rId21"/>
    <p:sldId id="112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FFCA"/>
    <a:srgbClr val="00533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8" autoAdjust="0"/>
    <p:restoredTop sz="94702" autoAdjust="0"/>
  </p:normalViewPr>
  <p:slideViewPr>
    <p:cSldViewPr snapToGrid="0">
      <p:cViewPr varScale="1">
        <p:scale>
          <a:sx n="192" d="100"/>
          <a:sy n="192" d="100"/>
        </p:scale>
        <p:origin x="9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E53B-5066-174C-A72E-F750F1526F61}" type="datetimeFigureOut">
              <a:rPr lang="en-US" smtClean="0"/>
              <a:t>5/24/21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796E-1204-6D45-A7B7-2B1650A5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rgbClr val="00512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03943AA0-C876-624A-8A94-5A9F976699BF}" type="datetime1">
              <a:rPr lang="en-US" smtClean="0">
                <a:solidFill>
                  <a:prstClr val="black"/>
                </a:solidFill>
              </a:rPr>
              <a:pPr/>
              <a:t>5/24/21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BDDC3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E64BE-ACD0-8248-86F9-D9BA4E660E8A}" type="slidenum">
              <a:rPr lang="en-US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AA2FC-BA5F-D04E-A9C7-98C325B83168}" type="datetime1">
              <a:rPr lang="en-US">
                <a:solidFill>
                  <a:srgbClr val="775F55"/>
                </a:solidFill>
              </a:rPr>
              <a:pPr/>
              <a:t>5/24/21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C7947-34BD-D14B-AA43-9893E30C1985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3355975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109913"/>
            <a:ext cx="1295400" cy="1312862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109913"/>
            <a:ext cx="7772400" cy="1312862"/>
          </a:xfrm>
          <a:prstGeom prst="rect">
            <a:avLst/>
          </a:prstGeom>
          <a:solidFill>
            <a:srgbClr val="00512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575175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87626-06CD-0C47-A9FB-E6DC13FD2097}" type="datetime1">
              <a:rPr lang="en-US">
                <a:solidFill>
                  <a:srgbClr val="775F55"/>
                </a:solidFill>
              </a:rPr>
              <a:pPr/>
              <a:t>5/24/21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84575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fld id="{304768B1-F04C-5E42-A24E-B3ECD8DC9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BCEFE-8E30-F944-907B-947878BC8024}" type="datetime1">
              <a:rPr lang="en-US">
                <a:solidFill>
                  <a:srgbClr val="775F55"/>
                </a:solidFill>
              </a:rPr>
              <a:pPr/>
              <a:t>5/24/21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CB3A3E-2557-484E-B0B1-ABAE2AA703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92C1A-4572-C548-B1A2-DBA54317E66B}" type="datetime1">
              <a:rPr lang="en-US">
                <a:solidFill>
                  <a:srgbClr val="775F55"/>
                </a:solidFill>
              </a:rPr>
              <a:pPr/>
              <a:t>5/24/21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0ED0CC-B89C-EF43-9CE1-47297D4CE0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55C55-7302-B845-A7AE-7AC594D134B9}" type="datetime1">
              <a:rPr lang="en-US">
                <a:solidFill>
                  <a:srgbClr val="775F55"/>
                </a:solidFill>
              </a:rPr>
              <a:pPr/>
              <a:t>5/24/21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70C68-BA47-554E-AAFB-2373257ED969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AD557F-D3C8-4348-A402-EA719CFD27A0}" type="datetime1">
              <a:rPr lang="en-US">
                <a:solidFill>
                  <a:srgbClr val="775F55"/>
                </a:solidFill>
              </a:rPr>
              <a:pPr/>
              <a:t>5/24/21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36A4EE-CEAF-A441-B40D-43FD6B26B585}" type="slidenum">
              <a:rPr lang="en-US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3FB3E8-5E3A-3647-9D6F-D90C16D81708}" type="datetime1">
              <a:rPr lang="en-US">
                <a:solidFill>
                  <a:srgbClr val="775F55"/>
                </a:solidFill>
              </a:rPr>
              <a:pPr/>
              <a:t>5/24/21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F7DDF-B86B-854D-B8C1-BF301BF6ECEF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AF9786B5-6B3A-6B4F-B233-B92ED4930B2E}" type="datetime1">
              <a:rPr lang="en-US">
                <a:solidFill>
                  <a:srgbClr val="775F55"/>
                </a:solidFill>
              </a:rPr>
              <a:pPr/>
              <a:t>5/24/21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E0ED9A8B-25A4-A247-966B-3D757F9284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80F9F-2EFF-3D40-A073-C9153B2F6A55}" type="datetime1">
              <a:rPr lang="en-US">
                <a:solidFill>
                  <a:srgbClr val="775F55"/>
                </a:solidFill>
              </a:rPr>
              <a:pPr/>
              <a:t>5/24/21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37FA-0A4E-3743-8D7E-DD1B308C17F2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A736616B-A7FB-AB49-AFA7-33B70186F334}" type="datetime1">
              <a:rPr lang="en-US">
                <a:solidFill>
                  <a:srgbClr val="775F55"/>
                </a:solidFill>
              </a:rPr>
              <a:pPr/>
              <a:t>5/24/21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504A381-746D-FB4C-92DB-AFA06A6CD9FD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3806-7F59-464B-AFD0-4480C81518EB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O_Signature_4c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000" y="30003"/>
            <a:ext cx="2239804" cy="3980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5400000" flipH="1">
            <a:off x="3510835" y="591853"/>
            <a:ext cx="2122328" cy="9144000"/>
          </a:xfrm>
          <a:prstGeom prst="parallelogram">
            <a:avLst>
              <a:gd name="adj" fmla="val 16594"/>
            </a:avLst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287867" y="228600"/>
            <a:ext cx="7382933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36872A31-4FC0-C94D-87AD-7CD86215F89D}" type="datetime1">
              <a:rPr lang="en-US">
                <a:solidFill>
                  <a:srgbClr val="775F55"/>
                </a:solidFill>
                <a:ea typeface="ＭＳ Ｐゴシック" charset="0"/>
                <a:cs typeface="ＭＳ Ｐゴシック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5/24/21</a:t>
            </a:fld>
            <a:endParaRPr lang="en-US">
              <a:solidFill>
                <a:srgbClr val="775F55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defTabSz="4570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003A2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000000"/>
                </a:solidFill>
                <a:latin typeface="Tw Cen MT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A6E227F2-33E2-524A-9496-12AA41ADE749}" type="slidenum">
              <a:rPr lang="en-US" smtClean="0">
                <a:ea typeface="ＭＳ Ｐゴシック" charset="0"/>
                <a:cs typeface="ＭＳ Ｐゴシック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imgres.jpe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7"/>
          <a:stretch/>
        </p:blipFill>
        <p:spPr>
          <a:xfrm>
            <a:off x="7848600" y="127006"/>
            <a:ext cx="1295400" cy="103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6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005128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rgbClr val="005128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rgbClr val="005128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05128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5128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3903132" y="6443132"/>
            <a:ext cx="5240867" cy="4148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Childs, University of Oregon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693788" y="6302342"/>
            <a:ext cx="21480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May </a:t>
            </a:r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25, </a:t>
            </a:r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2021</a:t>
            </a:r>
            <a:endParaRPr lang="en-US" sz="2600" dirty="0">
              <a:solidFill>
                <a:schemeClr val="bg1"/>
              </a:solidFill>
              <a:latin typeface="Tw Cen MT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114425"/>
            <a:ext cx="414972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943225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1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r="3677"/>
          <a:stretch>
            <a:fillRect/>
          </a:stretch>
        </p:blipFill>
        <p:spPr bwMode="auto">
          <a:xfrm>
            <a:off x="388938" y="11144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8" descr="hero_v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1144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4594225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 descr="entropy00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943225"/>
            <a:ext cx="1830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Group 24"/>
          <p:cNvGrpSpPr>
            <a:grpSpLocks/>
          </p:cNvGrpSpPr>
          <p:nvPr/>
        </p:nvGrpSpPr>
        <p:grpSpPr bwMode="auto">
          <a:xfrm>
            <a:off x="5256213" y="4584700"/>
            <a:ext cx="2768600" cy="1389063"/>
            <a:chOff x="1359236" y="1990051"/>
            <a:chExt cx="2768974" cy="1906669"/>
          </a:xfrm>
        </p:grpSpPr>
        <p:pic>
          <p:nvPicPr>
            <p:cNvPr id="15372" name="Picture 17" descr="Picture 169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238" y="1990051"/>
              <a:ext cx="2768972" cy="190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359236" y="3347600"/>
              <a:ext cx="1003436" cy="549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29641" y="1990051"/>
              <a:ext cx="598569" cy="302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18189" y="3698426"/>
              <a:ext cx="582692" cy="198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43619" y="3373748"/>
              <a:ext cx="46043" cy="50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117475" y="-58704"/>
            <a:ext cx="9026525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CIS 441/541: Intro to Computer Graphics</a:t>
            </a:r>
            <a:b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Lecture </a:t>
            </a: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14: Collisions and Level-of-Detail</a:t>
            </a:r>
            <a:endParaRPr lang="en-US" sz="4000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220804" cy="990600"/>
          </a:xfrm>
        </p:spPr>
        <p:txBody>
          <a:bodyPr/>
          <a:lstStyle/>
          <a:p>
            <a:r>
              <a:rPr lang="en-US" dirty="0" smtClean="0"/>
              <a:t>Collision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Collision detection: as objects in the scene move, figure out when they collide and perform appropriate action (typically bouncing)</a:t>
            </a:r>
          </a:p>
          <a:p>
            <a:r>
              <a:rPr lang="en-US" dirty="0"/>
              <a:t>Game setting: 30 FPS, meaning 0.033s to figure out what to render and render it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Need to do this quickly!</a:t>
            </a:r>
            <a:endParaRPr lang="en-US" dirty="0" smtClean="0"/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220804" cy="990600"/>
          </a:xfrm>
        </p:spPr>
        <p:txBody>
          <a:bodyPr/>
          <a:lstStyle/>
          <a:p>
            <a:r>
              <a:rPr lang="en-US" dirty="0" smtClean="0"/>
              <a:t>Collision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flavors:</a:t>
            </a:r>
          </a:p>
          <a:p>
            <a:pPr lvl="1"/>
            <a:r>
              <a:rPr lang="en-US" dirty="0" smtClean="0"/>
              <a:t>A priori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efore the collision occurs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alculate the trajectory of each object and put in collision events right before they occur</a:t>
            </a:r>
          </a:p>
          <a:p>
            <a:pPr lvl="1"/>
            <a:r>
              <a:rPr lang="en-US" dirty="0" smtClean="0"/>
              <a:t>A posteriori </a:t>
            </a:r>
          </a:p>
          <a:p>
            <a:pPr lvl="2"/>
            <a:r>
              <a:rPr lang="en-US" dirty="0" smtClean="0"/>
              <a:t>after the collision occurs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ith each advance, see if anything has hit or gotten close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Do Collision Detection: </a:t>
            </a:r>
            <a:br>
              <a:rPr lang="en-US" dirty="0" smtClean="0"/>
            </a:br>
            <a:r>
              <a:rPr lang="en-US" dirty="0" smtClean="0"/>
              <a:t>Brute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object X</a:t>
            </a:r>
          </a:p>
          <a:p>
            <a:pPr lvl="1"/>
            <a:r>
              <a:rPr lang="en-US" dirty="0" smtClean="0"/>
              <a:t>For each other object Y</a:t>
            </a:r>
          </a:p>
          <a:p>
            <a:pPr lvl="2"/>
            <a:r>
              <a:rPr lang="en-US" dirty="0" smtClean="0"/>
              <a:t>Check if X and Y collide</a:t>
            </a:r>
          </a:p>
          <a:p>
            <a:r>
              <a:rPr lang="en-US" dirty="0" smtClean="0">
                <a:sym typeface="Wingdings"/>
              </a:rPr>
              <a:t> O(n^2)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1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Do Collision Detection: </a:t>
            </a:r>
            <a:br>
              <a:rPr lang="en-US" dirty="0" smtClean="0"/>
            </a:br>
            <a:r>
              <a:rPr lang="en-US" dirty="0" smtClean="0"/>
              <a:t>Spatial Search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Divide volume into many cubes</a:t>
            </a:r>
          </a:p>
          <a:p>
            <a:r>
              <a:rPr lang="en-US" dirty="0" smtClean="0">
                <a:sym typeface="Wingdings"/>
              </a:rPr>
              <a:t>Place each object into its cube</a:t>
            </a:r>
          </a:p>
          <a:p>
            <a:r>
              <a:rPr lang="en-US" dirty="0" smtClean="0"/>
              <a:t>For each cube</a:t>
            </a:r>
          </a:p>
          <a:p>
            <a:pPr lvl="1"/>
            <a:r>
              <a:rPr lang="en-US" dirty="0" smtClean="0"/>
              <a:t>Check to see if objects in cube have collided</a:t>
            </a:r>
          </a:p>
          <a:p>
            <a:r>
              <a:rPr lang="en-US" dirty="0" smtClean="0">
                <a:sym typeface="Wingdings"/>
              </a:rPr>
              <a:t> O(n)  </a:t>
            </a:r>
          </a:p>
          <a:p>
            <a:pPr lvl="1"/>
            <a:r>
              <a:rPr lang="en-US" dirty="0" smtClean="0">
                <a:sym typeface="Wingdings"/>
              </a:rPr>
              <a:t>... Sort of / kind of / not really</a:t>
            </a:r>
          </a:p>
          <a:p>
            <a:pPr lvl="2"/>
            <a:r>
              <a:rPr lang="en-US" dirty="0" smtClean="0">
                <a:sym typeface="Wingdings"/>
              </a:rPr>
              <a:t>How many cubes?</a:t>
            </a:r>
          </a:p>
          <a:p>
            <a:pPr lvl="2"/>
            <a:r>
              <a:rPr lang="en-US" dirty="0" smtClean="0">
                <a:sym typeface="Wingdings"/>
              </a:rPr>
              <a:t>What is they all end up in the same cube</a:t>
            </a:r>
          </a:p>
          <a:p>
            <a:pPr lvl="2"/>
            <a:r>
              <a:rPr lang="en-US" dirty="0" smtClean="0">
                <a:sym typeface="Wingdings"/>
              </a:rPr>
              <a:t>So maybe expected run time is O(n).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77409" cy="4525963"/>
          </a:xfrm>
        </p:spPr>
        <p:txBody>
          <a:bodyPr/>
          <a:lstStyle/>
          <a:p>
            <a:r>
              <a:rPr lang="en-US" dirty="0" smtClean="0"/>
              <a:t>Brute force on collision detection</a:t>
            </a:r>
          </a:p>
          <a:p>
            <a:pPr lvl="1"/>
            <a:r>
              <a:rPr lang="en-US" dirty="0" smtClean="0"/>
              <a:t>Few enough objects that spatial search structures are not needed</a:t>
            </a:r>
          </a:p>
          <a:p>
            <a:r>
              <a:rPr lang="en-US" dirty="0" smtClean="0"/>
              <a:t>But nice effects for colliding balls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28" y="1895060"/>
            <a:ext cx="3613231" cy="37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3" y="126322"/>
            <a:ext cx="8153400" cy="990600"/>
          </a:xfrm>
        </p:spPr>
        <p:txBody>
          <a:bodyPr/>
          <a:lstStyle/>
          <a:p>
            <a:r>
              <a:rPr lang="en-US" dirty="0" smtClean="0"/>
              <a:t>Level of</a:t>
            </a:r>
            <a:r>
              <a:rPr lang="en-US" dirty="0"/>
              <a:t> </a:t>
            </a:r>
            <a:r>
              <a:rPr lang="en-US" dirty="0" smtClean="0"/>
              <a:t>detail (LOD)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level </a:t>
            </a:r>
            <a:r>
              <a:rPr lang="en-US" u="sng" dirty="0"/>
              <a:t>of </a:t>
            </a:r>
            <a:r>
              <a:rPr lang="en-US" u="sng" dirty="0" smtClean="0"/>
              <a:t>detail</a:t>
            </a:r>
            <a:r>
              <a:rPr lang="en-US" dirty="0" smtClean="0"/>
              <a:t>: decreasing </a:t>
            </a:r>
            <a:r>
              <a:rPr lang="en-US" dirty="0"/>
              <a:t>the complexity of </a:t>
            </a:r>
            <a:r>
              <a:rPr lang="en-US" dirty="0" smtClean="0"/>
              <a:t>some </a:t>
            </a:r>
            <a:r>
              <a:rPr lang="en-US" dirty="0"/>
              <a:t>3D object </a:t>
            </a:r>
            <a:r>
              <a:rPr lang="en-US" dirty="0" smtClean="0"/>
              <a:t>representations, because they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far away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moving fast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not important</a:t>
            </a:r>
          </a:p>
          <a:p>
            <a:r>
              <a:rPr lang="en-US" dirty="0" smtClean="0"/>
              <a:t>increases </a:t>
            </a:r>
            <a:r>
              <a:rPr lang="en-US" dirty="0"/>
              <a:t>the efficiency of rendering by decreasing the workload on graphics pipeline </a:t>
            </a:r>
            <a:r>
              <a:rPr lang="en-US" dirty="0" smtClean="0"/>
              <a:t>stages</a:t>
            </a:r>
          </a:p>
          <a:p>
            <a:pPr lvl="1"/>
            <a:r>
              <a:rPr lang="en-US" dirty="0"/>
              <a:t>reduced visual quality of the model is often unnoticed because of the small effect on object appearance when distant or moving </a:t>
            </a:r>
            <a:r>
              <a:rPr lang="en-US" dirty="0" smtClean="0"/>
              <a:t>fast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/>
              <a:t>Discrete </a:t>
            </a:r>
            <a:r>
              <a:rPr lang="en-US" dirty="0" err="1" smtClean="0"/>
              <a:t>LoD</a:t>
            </a:r>
            <a:r>
              <a:rPr lang="en-US" dirty="0" smtClean="0"/>
              <a:t> (</a:t>
            </a:r>
            <a:r>
              <a:rPr lang="en-US" dirty="0" err="1" smtClean="0"/>
              <a:t>DLoD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Continuous </a:t>
            </a:r>
            <a:r>
              <a:rPr lang="en-US" dirty="0" err="1" smtClean="0"/>
              <a:t>LoD</a:t>
            </a:r>
            <a:r>
              <a:rPr lang="en-US" dirty="0" smtClean="0"/>
              <a:t> (</a:t>
            </a:r>
            <a:r>
              <a:rPr lang="en-US" dirty="0" err="1" smtClean="0"/>
              <a:t>CLoD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52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</a:t>
            </a:r>
            <a:r>
              <a:rPr lang="en-US" dirty="0" err="1" smtClean="0"/>
              <a:t>LoD</a:t>
            </a:r>
            <a:r>
              <a:rPr lang="en-US" dirty="0" smtClean="0"/>
              <a:t> (DLOD)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Discrete </a:t>
            </a:r>
            <a:r>
              <a:rPr lang="en-US" dirty="0" err="1"/>
              <a:t>LoD</a:t>
            </a:r>
            <a:r>
              <a:rPr lang="en-US" dirty="0"/>
              <a:t> (</a:t>
            </a:r>
            <a:r>
              <a:rPr lang="en-US" dirty="0" err="1" smtClean="0"/>
              <a:t>DLoD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Make a fixed amount of models, ranging from highest quality to coarse approximation &amp; render appropriate one based on importance factor</a:t>
            </a:r>
          </a:p>
          <a:p>
            <a:pPr lvl="1"/>
            <a:r>
              <a:rPr lang="en-US" dirty="0" smtClean="0"/>
              <a:t>Fastest in practice, but leads to “popping”</a:t>
            </a:r>
          </a:p>
        </p:txBody>
      </p:sp>
      <p:pic>
        <p:nvPicPr>
          <p:cNvPr id="6" name="Picture 5" descr="DiscreteLodAndCullExampleRan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3912159"/>
            <a:ext cx="2376135" cy="2800945"/>
          </a:xfrm>
          <a:prstGeom prst="rect">
            <a:avLst/>
          </a:prstGeom>
        </p:spPr>
      </p:pic>
      <p:pic>
        <p:nvPicPr>
          <p:cNvPr id="7" name="Picture 6" descr="Screen shot 2013-05-25 at 4.46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" y="4611065"/>
            <a:ext cx="6398254" cy="19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</a:t>
            </a:r>
            <a:r>
              <a:rPr lang="en-US" dirty="0" err="1" smtClean="0"/>
              <a:t>LoD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Picture 3" descr="Screen shot 2013-05-25 at 4.47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"/>
          <a:stretch/>
        </p:blipFill>
        <p:spPr>
          <a:xfrm>
            <a:off x="612648" y="1606448"/>
            <a:ext cx="8052942" cy="52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92" y="134844"/>
            <a:ext cx="8153400" cy="990600"/>
          </a:xfrm>
        </p:spPr>
        <p:txBody>
          <a:bodyPr/>
          <a:lstStyle/>
          <a:p>
            <a:r>
              <a:rPr lang="en-US" dirty="0" smtClean="0"/>
              <a:t>OK, how do we create coarse versions?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we take            and make these?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Answer: surface </a:t>
            </a:r>
            <a:r>
              <a:rPr lang="en-US" dirty="0" smtClean="0"/>
              <a:t>decimation (can lecture on this later)</a:t>
            </a:r>
            <a:endParaRPr lang="en-US" dirty="0"/>
          </a:p>
        </p:txBody>
      </p:sp>
      <p:pic>
        <p:nvPicPr>
          <p:cNvPr id="4" name="Picture 3" descr="Screen shot 2013-05-25 at 4.46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8663" r="71890" b="32001"/>
          <a:stretch/>
        </p:blipFill>
        <p:spPr>
          <a:xfrm>
            <a:off x="3460698" y="1517134"/>
            <a:ext cx="1150725" cy="1167683"/>
          </a:xfrm>
          <a:prstGeom prst="rect">
            <a:avLst/>
          </a:prstGeom>
        </p:spPr>
      </p:pic>
      <p:pic>
        <p:nvPicPr>
          <p:cNvPr id="5" name="Picture 4" descr="Screen shot 2013-05-25 at 4.46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9" t="10447" b="32001"/>
          <a:stretch/>
        </p:blipFill>
        <p:spPr>
          <a:xfrm>
            <a:off x="2525177" y="2974606"/>
            <a:ext cx="4564590" cy="113257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807472" y="1943295"/>
            <a:ext cx="3213207" cy="1031311"/>
          </a:xfrm>
          <a:custGeom>
            <a:avLst/>
            <a:gdLst>
              <a:gd name="connsiteX0" fmla="*/ 2702073 w 3213207"/>
              <a:gd name="connsiteY0" fmla="*/ 0 h 1031311"/>
              <a:gd name="connsiteX1" fmla="*/ 3119743 w 3213207"/>
              <a:gd name="connsiteY1" fmla="*/ 519917 h 1031311"/>
              <a:gd name="connsiteX2" fmla="*/ 1125153 w 3213207"/>
              <a:gd name="connsiteY2" fmla="*/ 750044 h 1031311"/>
              <a:gd name="connsiteX3" fmla="*/ 0 w 3213207"/>
              <a:gd name="connsiteY3" fmla="*/ 1031311 h 103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3207" h="1031311">
                <a:moveTo>
                  <a:pt x="2702073" y="0"/>
                </a:moveTo>
                <a:cubicBezTo>
                  <a:pt x="3042318" y="197455"/>
                  <a:pt x="3382563" y="394910"/>
                  <a:pt x="3119743" y="519917"/>
                </a:cubicBezTo>
                <a:cubicBezTo>
                  <a:pt x="2856923" y="644924"/>
                  <a:pt x="1645110" y="664812"/>
                  <a:pt x="1125153" y="750044"/>
                </a:cubicBezTo>
                <a:cubicBezTo>
                  <a:pt x="605196" y="835276"/>
                  <a:pt x="0" y="1031311"/>
                  <a:pt x="0" y="1031311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  <a:tailEnd type="triangle"/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Now only 1 OH per week</a:t>
            </a:r>
          </a:p>
          <a:p>
            <a:pPr lvl="1"/>
            <a:r>
              <a:rPr lang="en-US" dirty="0" smtClean="0"/>
              <a:t>Hank, Weds 230-330</a:t>
            </a:r>
          </a:p>
          <a:p>
            <a:r>
              <a:rPr lang="en-US" dirty="0" smtClean="0"/>
              <a:t>Abhishek still doing a lot...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4474" y="1653208"/>
            <a:ext cx="4277404" cy="4495800"/>
          </a:xfrm>
        </p:spPr>
        <p:txBody>
          <a:bodyPr/>
          <a:lstStyle/>
          <a:p>
            <a:r>
              <a:rPr lang="en-US" dirty="0" smtClean="0"/>
              <a:t>Have 3 levels of details for spheres</a:t>
            </a:r>
          </a:p>
          <a:p>
            <a:r>
              <a:rPr lang="en-US" dirty="0" smtClean="0"/>
              <a:t>Render closer spheres at high LOD, further away at low LOD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1596886"/>
            <a:ext cx="4293741" cy="44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0087" cy="4525963"/>
          </a:xfrm>
        </p:spPr>
        <p:txBody>
          <a:bodyPr/>
          <a:lstStyle/>
          <a:p>
            <a:r>
              <a:rPr lang="en-US" dirty="0" smtClean="0"/>
              <a:t>If you make mistakes uploading textures, OpenGL often just defaults to the first texture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06" y="715272"/>
            <a:ext cx="3891722" cy="4047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1478" y="4603132"/>
            <a:ext cx="348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Wanted:</a:t>
            </a:r>
            <a:r>
              <a:rPr lang="en-US" dirty="0"/>
              <a:t> colored by texture1 and tiger striped by </a:t>
            </a:r>
            <a:r>
              <a:rPr lang="en-US"/>
              <a:t>texture </a:t>
            </a:r>
            <a:r>
              <a:rPr lang="en-US" smtClean="0"/>
              <a:t>2</a:t>
            </a:r>
            <a:endParaRPr lang="en-US" dirty="0" smtClean="0"/>
          </a:p>
          <a:p>
            <a:r>
              <a:rPr lang="en-US" dirty="0" smtClean="0"/>
              <a:t>Got: colored by texture1 and tiger striped by texture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6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3.X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3B (collisions) and 3C (level-of-detail) will be released today</a:t>
            </a:r>
          </a:p>
          <a:p>
            <a:r>
              <a:rPr lang="en-US" dirty="0" smtClean="0"/>
              <a:t>Other projects are in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9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126622" cy="990600"/>
          </a:xfrm>
        </p:spPr>
        <p:txBody>
          <a:bodyPr/>
          <a:lstStyle/>
          <a:p>
            <a:r>
              <a:rPr lang="en-US" dirty="0" smtClean="0"/>
              <a:t>Plan </a:t>
            </a:r>
            <a:r>
              <a:rPr lang="mr-IN" dirty="0" smtClean="0"/>
              <a:t>–</a:t>
            </a:r>
            <a:r>
              <a:rPr lang="en-US" dirty="0" smtClean="0"/>
              <a:t> Parentheticals Are Likely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went well before, let’s do it again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686787"/>
              </p:ext>
            </p:extLst>
          </p:nvPr>
        </p:nvGraphicFramePr>
        <p:xfrm>
          <a:off x="397566" y="2159000"/>
          <a:ext cx="8183216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902"/>
                <a:gridCol w="626993"/>
                <a:gridCol w="848139"/>
                <a:gridCol w="1802296"/>
                <a:gridCol w="1086678"/>
                <a:gridCol w="1504122"/>
                <a:gridCol w="569843"/>
                <a:gridCol w="7222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2B due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Lec13</a:t>
                      </a:r>
                    </a:p>
                    <a:p>
                      <a:r>
                        <a:rPr lang="en-US" strike="sngStrike" dirty="0" smtClean="0"/>
                        <a:t>(</a:t>
                      </a:r>
                      <a:r>
                        <a:rPr lang="en-US" strike="sngStrike" dirty="0" err="1" smtClean="0"/>
                        <a:t>mouse+camera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(textures)</a:t>
                      </a:r>
                    </a:p>
                    <a:p>
                      <a:r>
                        <a:rPr lang="en-US" dirty="0" smtClean="0"/>
                        <a:t>3A avail</a:t>
                      </a:r>
                    </a:p>
                    <a:p>
                      <a:r>
                        <a:rPr lang="en-US" dirty="0" smtClean="0"/>
                        <a:t>Proposals due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Lec14</a:t>
                      </a:r>
                    </a:p>
                    <a:p>
                      <a:r>
                        <a:rPr lang="en-US" strike="sngStrike" dirty="0" smtClean="0"/>
                        <a:t>(ray tracing)</a:t>
                      </a:r>
                    </a:p>
                    <a:p>
                      <a:r>
                        <a:rPr lang="en-US" dirty="0" smtClean="0"/>
                        <a:t>Quiz 4 (GL)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Lec</a:t>
                      </a:r>
                      <a:r>
                        <a:rPr lang="en-US" strike="sngStrike" baseline="0" dirty="0" smtClean="0"/>
                        <a:t>15 (textures)</a:t>
                      </a:r>
                    </a:p>
                    <a:p>
                      <a:r>
                        <a:rPr lang="en-US" baseline="0" dirty="0" smtClean="0"/>
                        <a:t>Live code</a:t>
                      </a:r>
                    </a:p>
                    <a:p>
                      <a:r>
                        <a:rPr lang="en-US" baseline="0" dirty="0" smtClean="0"/>
                        <a:t>3B</a:t>
                      </a:r>
                      <a:r>
                        <a:rPr lang="en-US" baseline="0" dirty="0" smtClean="0"/>
                        <a:t>, 3C, ... avail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Quiz </a:t>
                      </a:r>
                      <a:r>
                        <a:rPr lang="en-US" dirty="0" smtClean="0"/>
                        <a:t>5 </a:t>
                      </a:r>
                      <a:r>
                        <a:rPr lang="en-US" dirty="0" smtClean="0"/>
                        <a:t>(project</a:t>
                      </a:r>
                      <a:r>
                        <a:rPr lang="en-US" baseline="0" dirty="0" smtClean="0"/>
                        <a:t> 1D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lecture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Quiz makeup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Finals</a:t>
                      </a:r>
                    </a:p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Projects</a:t>
                      </a:r>
                      <a:r>
                        <a:rPr lang="en-US" baseline="0" dirty="0" smtClean="0"/>
                        <a:t> due</a:t>
                      </a:r>
                    </a:p>
                    <a:p>
                      <a:r>
                        <a:rPr lang="en-US" baseline="0" dirty="0" smtClean="0"/>
                        <a:t>All other work due: 1A-1F, 2A-2B not accepted after this point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4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Start at 9am</a:t>
            </a:r>
          </a:p>
          <a:p>
            <a:r>
              <a:rPr lang="en-US" dirty="0" smtClean="0"/>
              <a:t>9am-915am: Q&amp;A on miscellaneous topics </a:t>
            </a:r>
          </a:p>
          <a:p>
            <a:r>
              <a:rPr lang="en-US" dirty="0" smtClean="0"/>
              <a:t>915am-945am: Quiz 4</a:t>
            </a:r>
          </a:p>
          <a:p>
            <a:r>
              <a:rPr lang="en-US" dirty="0" smtClean="0"/>
              <a:t>Arrive no later than 910am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0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quiz will test what you learned in Project 1D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Sorry </a:t>
            </a:r>
            <a:r>
              <a:rPr lang="en-US" dirty="0"/>
              <a:t>to be reaching back to a project from a month ago, but there is a concept there I want to do the quiz </a:t>
            </a:r>
            <a:r>
              <a:rPr lang="en-US" dirty="0" smtClean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8528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3B: collisions</a:t>
            </a:r>
          </a:p>
          <a:p>
            <a:r>
              <a:rPr lang="en-US" dirty="0" smtClean="0"/>
              <a:t>3C: level of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4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0463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24915</TotalTime>
  <Words>632</Words>
  <Application>Microsoft Macintosh PowerPoint</Application>
  <PresentationFormat>On-screen Show 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ＭＳ Ｐゴシック</vt:lpstr>
      <vt:lpstr>Tw Cen MT</vt:lpstr>
      <vt:lpstr>Wingdings</vt:lpstr>
      <vt:lpstr>Wingdings 2</vt:lpstr>
      <vt:lpstr>Arial</vt:lpstr>
      <vt:lpstr>Office Theme</vt:lpstr>
      <vt:lpstr>1_Median</vt:lpstr>
      <vt:lpstr>PowerPoint Presentation</vt:lpstr>
      <vt:lpstr>Office Hours</vt:lpstr>
      <vt:lpstr>3A</vt:lpstr>
      <vt:lpstr>Project 3.X</vt:lpstr>
      <vt:lpstr>Plan – Parentheticals Are Likely to Change</vt:lpstr>
      <vt:lpstr>Plan for Thursday</vt:lpstr>
      <vt:lpstr>Quiz 4</vt:lpstr>
      <vt:lpstr>3.X</vt:lpstr>
      <vt:lpstr>Collision Detection</vt:lpstr>
      <vt:lpstr>Collision Detection</vt:lpstr>
      <vt:lpstr>Collision Detection</vt:lpstr>
      <vt:lpstr>How to Do Collision Detection:  Brute Force</vt:lpstr>
      <vt:lpstr>How to Do Collision Detection:  Spatial Search Structures</vt:lpstr>
      <vt:lpstr>3B</vt:lpstr>
      <vt:lpstr>Level of detail (LOD) techniques</vt:lpstr>
      <vt:lpstr>Types of LOD</vt:lpstr>
      <vt:lpstr>Discrete LoD (DLOD)</vt:lpstr>
      <vt:lpstr>Discrete LoD example</vt:lpstr>
      <vt:lpstr>OK, how do we create coarse versions?</vt:lpstr>
      <vt:lpstr>3C</vt:lpstr>
    </vt:vector>
  </TitlesOfParts>
  <Manager/>
  <Company>University of Oregon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Colin Miller</dc:creator>
  <cp:keywords/>
  <dc:description/>
  <cp:lastModifiedBy>Hank Chidls</cp:lastModifiedBy>
  <cp:revision>233</cp:revision>
  <cp:lastPrinted>2021-05-13T15:11:31Z</cp:lastPrinted>
  <dcterms:created xsi:type="dcterms:W3CDTF">2013-10-02T16:37:11Z</dcterms:created>
  <dcterms:modified xsi:type="dcterms:W3CDTF">2021-05-25T02:17:21Z</dcterms:modified>
  <cp:category/>
</cp:coreProperties>
</file>