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Override2.xml" ContentType="application/vnd.openxmlformats-officedocument.themeOverrid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5" r:id="rId1"/>
    <p:sldMasterId id="2147483778" r:id="rId2"/>
    <p:sldMasterId id="2147483790" r:id="rId3"/>
    <p:sldMasterId id="2147483804" r:id="rId4"/>
  </p:sldMasterIdLst>
  <p:notesMasterIdLst>
    <p:notesMasterId r:id="rId82"/>
  </p:notesMasterIdLst>
  <p:sldIdLst>
    <p:sldId id="384" r:id="rId5"/>
    <p:sldId id="951" r:id="rId6"/>
    <p:sldId id="1044" r:id="rId7"/>
    <p:sldId id="1028" r:id="rId8"/>
    <p:sldId id="1030" r:id="rId9"/>
    <p:sldId id="1031" r:id="rId10"/>
    <p:sldId id="1032" r:id="rId11"/>
    <p:sldId id="1033" r:id="rId12"/>
    <p:sldId id="1034" r:id="rId13"/>
    <p:sldId id="1045" r:id="rId14"/>
    <p:sldId id="1046" r:id="rId15"/>
    <p:sldId id="1047" r:id="rId16"/>
    <p:sldId id="1049" r:id="rId17"/>
    <p:sldId id="1048" r:id="rId18"/>
    <p:sldId id="1050" r:id="rId19"/>
    <p:sldId id="1051" r:id="rId20"/>
    <p:sldId id="1052" r:id="rId21"/>
    <p:sldId id="1053" r:id="rId22"/>
    <p:sldId id="1054" r:id="rId23"/>
    <p:sldId id="1055" r:id="rId24"/>
    <p:sldId id="1056" r:id="rId25"/>
    <p:sldId id="1057" r:id="rId26"/>
    <p:sldId id="1058" r:id="rId27"/>
    <p:sldId id="1059" r:id="rId28"/>
    <p:sldId id="1061" r:id="rId29"/>
    <p:sldId id="1060" r:id="rId30"/>
    <p:sldId id="1062" r:id="rId31"/>
    <p:sldId id="1063" r:id="rId32"/>
    <p:sldId id="1064" r:id="rId33"/>
    <p:sldId id="1065" r:id="rId34"/>
    <p:sldId id="1067" r:id="rId35"/>
    <p:sldId id="1066" r:id="rId36"/>
    <p:sldId id="1068" r:id="rId37"/>
    <p:sldId id="1070" r:id="rId38"/>
    <p:sldId id="1071" r:id="rId39"/>
    <p:sldId id="1069" r:id="rId40"/>
    <p:sldId id="1072" r:id="rId41"/>
    <p:sldId id="1073" r:id="rId42"/>
    <p:sldId id="1074" r:id="rId43"/>
    <p:sldId id="1075" r:id="rId44"/>
    <p:sldId id="1076" r:id="rId45"/>
    <p:sldId id="1077" r:id="rId46"/>
    <p:sldId id="1078" r:id="rId47"/>
    <p:sldId id="1079" r:id="rId48"/>
    <p:sldId id="1080" r:id="rId49"/>
    <p:sldId id="1081" r:id="rId50"/>
    <p:sldId id="1082" r:id="rId51"/>
    <p:sldId id="1083" r:id="rId52"/>
    <p:sldId id="1084" r:id="rId53"/>
    <p:sldId id="1085" r:id="rId54"/>
    <p:sldId id="1086" r:id="rId55"/>
    <p:sldId id="1087" r:id="rId56"/>
    <p:sldId id="1088" r:id="rId57"/>
    <p:sldId id="1089" r:id="rId58"/>
    <p:sldId id="1090" r:id="rId59"/>
    <p:sldId id="1091" r:id="rId60"/>
    <p:sldId id="1092" r:id="rId61"/>
    <p:sldId id="1093" r:id="rId62"/>
    <p:sldId id="1094" r:id="rId63"/>
    <p:sldId id="1095" r:id="rId64"/>
    <p:sldId id="1096" r:id="rId65"/>
    <p:sldId id="1097" r:id="rId66"/>
    <p:sldId id="1098" r:id="rId67"/>
    <p:sldId id="1099" r:id="rId68"/>
    <p:sldId id="1100" r:id="rId69"/>
    <p:sldId id="1101" r:id="rId70"/>
    <p:sldId id="1102" r:id="rId71"/>
    <p:sldId id="1103" r:id="rId72"/>
    <p:sldId id="1104" r:id="rId73"/>
    <p:sldId id="1105" r:id="rId74"/>
    <p:sldId id="1106" r:id="rId75"/>
    <p:sldId id="1107" r:id="rId76"/>
    <p:sldId id="1108" r:id="rId77"/>
    <p:sldId id="1109" r:id="rId78"/>
    <p:sldId id="1110" r:id="rId79"/>
    <p:sldId id="1111" r:id="rId80"/>
    <p:sldId id="1112" r:id="rId8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3E"/>
    <a:srgbClr val="FFFFCA"/>
    <a:srgbClr val="005334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402" autoAdjust="0"/>
    <p:restoredTop sz="94702" autoAdjust="0"/>
  </p:normalViewPr>
  <p:slideViewPr>
    <p:cSldViewPr snapToGrid="0">
      <p:cViewPr varScale="1">
        <p:scale>
          <a:sx n="130" d="100"/>
          <a:sy n="130" d="100"/>
        </p:scale>
        <p:origin x="192" y="1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<Relationship Id="rId56" Type="http://schemas.openxmlformats.org/officeDocument/2006/relationships/slide" Target="slides/slide52.xml"/><Relationship Id="rId57" Type="http://schemas.openxmlformats.org/officeDocument/2006/relationships/slide" Target="slides/slide53.xml"/><Relationship Id="rId58" Type="http://schemas.openxmlformats.org/officeDocument/2006/relationships/slide" Target="slides/slide54.xml"/><Relationship Id="rId59" Type="http://schemas.openxmlformats.org/officeDocument/2006/relationships/slide" Target="slides/slide55.xml"/><Relationship Id="rId70" Type="http://schemas.openxmlformats.org/officeDocument/2006/relationships/slide" Target="slides/slide66.xml"/><Relationship Id="rId71" Type="http://schemas.openxmlformats.org/officeDocument/2006/relationships/slide" Target="slides/slide67.xml"/><Relationship Id="rId72" Type="http://schemas.openxmlformats.org/officeDocument/2006/relationships/slide" Target="slides/slide68.xml"/><Relationship Id="rId73" Type="http://schemas.openxmlformats.org/officeDocument/2006/relationships/slide" Target="slides/slide69.xml"/><Relationship Id="rId74" Type="http://schemas.openxmlformats.org/officeDocument/2006/relationships/slide" Target="slides/slide70.xml"/><Relationship Id="rId75" Type="http://schemas.openxmlformats.org/officeDocument/2006/relationships/slide" Target="slides/slide71.xml"/><Relationship Id="rId76" Type="http://schemas.openxmlformats.org/officeDocument/2006/relationships/slide" Target="slides/slide72.xml"/><Relationship Id="rId77" Type="http://schemas.openxmlformats.org/officeDocument/2006/relationships/slide" Target="slides/slide73.xml"/><Relationship Id="rId78" Type="http://schemas.openxmlformats.org/officeDocument/2006/relationships/slide" Target="slides/slide74.xml"/><Relationship Id="rId79" Type="http://schemas.openxmlformats.org/officeDocument/2006/relationships/slide" Target="slides/slide7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60" Type="http://schemas.openxmlformats.org/officeDocument/2006/relationships/slide" Target="slides/slide56.xml"/><Relationship Id="rId61" Type="http://schemas.openxmlformats.org/officeDocument/2006/relationships/slide" Target="slides/slide57.xml"/><Relationship Id="rId62" Type="http://schemas.openxmlformats.org/officeDocument/2006/relationships/slide" Target="slides/slide58.xml"/><Relationship Id="rId63" Type="http://schemas.openxmlformats.org/officeDocument/2006/relationships/slide" Target="slides/slide59.xml"/><Relationship Id="rId64" Type="http://schemas.openxmlformats.org/officeDocument/2006/relationships/slide" Target="slides/slide60.xml"/><Relationship Id="rId65" Type="http://schemas.openxmlformats.org/officeDocument/2006/relationships/slide" Target="slides/slide61.xml"/><Relationship Id="rId66" Type="http://schemas.openxmlformats.org/officeDocument/2006/relationships/slide" Target="slides/slide62.xml"/><Relationship Id="rId67" Type="http://schemas.openxmlformats.org/officeDocument/2006/relationships/slide" Target="slides/slide63.xml"/><Relationship Id="rId68" Type="http://schemas.openxmlformats.org/officeDocument/2006/relationships/slide" Target="slides/slide64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1" Type="http://schemas.openxmlformats.org/officeDocument/2006/relationships/slide" Target="slides/slide77.xml"/><Relationship Id="rId82" Type="http://schemas.openxmlformats.org/officeDocument/2006/relationships/notesMaster" Target="notesMasters/notesMaster1.xml"/><Relationship Id="rId83" Type="http://schemas.openxmlformats.org/officeDocument/2006/relationships/presProps" Target="presProps.xml"/><Relationship Id="rId84" Type="http://schemas.openxmlformats.org/officeDocument/2006/relationships/viewProps" Target="viewProps.xml"/><Relationship Id="rId85" Type="http://schemas.openxmlformats.org/officeDocument/2006/relationships/theme" Target="theme/theme1.xml"/><Relationship Id="rId86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Relationship Id="rId2" Type="http://schemas.openxmlformats.org/officeDocument/2006/relationships/image" Target="../media/image33.wmf"/><Relationship Id="rId3" Type="http://schemas.openxmlformats.org/officeDocument/2006/relationships/image" Target="../media/image34.wmf"/></Relationships>
</file>

<file path=ppt/drawings/_rels/vmlDrawing3.vml.rels><?xml version="1.0" encoding="UTF-8" standalone="yes"?>
<Relationships xmlns="http://schemas.openxmlformats.org/package/2006/relationships"><Relationship Id="rId11" Type="http://schemas.openxmlformats.org/officeDocument/2006/relationships/image" Target="../media/image46.wmf"/><Relationship Id="rId12" Type="http://schemas.openxmlformats.org/officeDocument/2006/relationships/image" Target="../media/image47.wmf"/><Relationship Id="rId13" Type="http://schemas.openxmlformats.org/officeDocument/2006/relationships/image" Target="../media/image48.wmf"/><Relationship Id="rId14" Type="http://schemas.openxmlformats.org/officeDocument/2006/relationships/image" Target="../media/image49.wmf"/><Relationship Id="rId15" Type="http://schemas.openxmlformats.org/officeDocument/2006/relationships/image" Target="../media/image50.wmf"/><Relationship Id="rId16" Type="http://schemas.openxmlformats.org/officeDocument/2006/relationships/image" Target="../media/image51.wmf"/><Relationship Id="rId17" Type="http://schemas.openxmlformats.org/officeDocument/2006/relationships/image" Target="../media/image52.wmf"/><Relationship Id="rId1" Type="http://schemas.openxmlformats.org/officeDocument/2006/relationships/image" Target="../media/image36.wmf"/><Relationship Id="rId2" Type="http://schemas.openxmlformats.org/officeDocument/2006/relationships/image" Target="../media/image37.wmf"/><Relationship Id="rId3" Type="http://schemas.openxmlformats.org/officeDocument/2006/relationships/image" Target="../media/image38.wmf"/><Relationship Id="rId4" Type="http://schemas.openxmlformats.org/officeDocument/2006/relationships/image" Target="../media/image39.wmf"/><Relationship Id="rId5" Type="http://schemas.openxmlformats.org/officeDocument/2006/relationships/image" Target="../media/image40.wmf"/><Relationship Id="rId6" Type="http://schemas.openxmlformats.org/officeDocument/2006/relationships/image" Target="../media/image41.wmf"/><Relationship Id="rId7" Type="http://schemas.openxmlformats.org/officeDocument/2006/relationships/image" Target="../media/image42.wmf"/><Relationship Id="rId8" Type="http://schemas.openxmlformats.org/officeDocument/2006/relationships/image" Target="../media/image43.wmf"/><Relationship Id="rId9" Type="http://schemas.openxmlformats.org/officeDocument/2006/relationships/image" Target="../media/image44.wmf"/><Relationship Id="rId10" Type="http://schemas.openxmlformats.org/officeDocument/2006/relationships/image" Target="../media/image4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4" Type="http://schemas.openxmlformats.org/officeDocument/2006/relationships/image" Target="../media/image58.wmf"/><Relationship Id="rId5" Type="http://schemas.openxmlformats.org/officeDocument/2006/relationships/image" Target="../media/image59.wmf"/><Relationship Id="rId6" Type="http://schemas.openxmlformats.org/officeDocument/2006/relationships/image" Target="../media/image60.wmf"/><Relationship Id="rId7" Type="http://schemas.openxmlformats.org/officeDocument/2006/relationships/image" Target="../media/image61.wmf"/><Relationship Id="rId8" Type="http://schemas.openxmlformats.org/officeDocument/2006/relationships/image" Target="../media/image62.wmf"/><Relationship Id="rId9" Type="http://schemas.openxmlformats.org/officeDocument/2006/relationships/image" Target="../media/image63.wmf"/><Relationship Id="rId10" Type="http://schemas.openxmlformats.org/officeDocument/2006/relationships/image" Target="../media/image64.wmf"/><Relationship Id="rId1" Type="http://schemas.openxmlformats.org/officeDocument/2006/relationships/image" Target="../media/image56.wmf"/><Relationship Id="rId2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FE53B-5066-174C-A72E-F750F1526F61}" type="datetimeFigureOut">
              <a:rPr lang="en-US" smtClean="0"/>
              <a:t>5/10/21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B796E-1204-6D45-A7B7-2B1650A50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56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796E-1204-6D45-A7B7-2B1650A508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35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5/10/21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41667-7291-42E8-B00B-345BA58408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5/10/21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5/10/21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rgbClr val="FFFF0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rgbClr val="005128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fld id="{03943AA0-C876-624A-8A94-5A9F976699BF}" type="datetime1">
              <a:rPr lang="en-US" smtClean="0">
                <a:solidFill>
                  <a:prstClr val="black"/>
                </a:solidFill>
              </a:rPr>
              <a:pPr/>
              <a:t>5/10/21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EBDDC3"/>
              </a:solidFill>
            </a:endParaRPr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E64BE-ACD0-8248-86F9-D9BA4E660E8A}" type="slidenum">
              <a:rPr lang="en-US">
                <a:solidFill>
                  <a:srgbClr val="EBDDC3"/>
                </a:solidFill>
              </a:rPr>
              <a:pPr/>
              <a:t>‹#›</a:t>
            </a:fld>
            <a:endParaRPr lang="en-US">
              <a:solidFill>
                <a:srgbClr val="EBDDC3"/>
              </a:solidFill>
            </a:endParaRPr>
          </a:p>
        </p:txBody>
      </p:sp>
    </p:spTree>
    <p:extLst/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5AA2FC-BA5F-D04E-A9C7-98C325B83168}" type="datetime1">
              <a:rPr lang="en-US">
                <a:solidFill>
                  <a:srgbClr val="775F55"/>
                </a:solidFill>
              </a:rPr>
              <a:pPr/>
              <a:t>5/10/21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4C7947-34BD-D14B-AA43-9893E30C1985}" type="slidenum">
              <a:rPr lang="en-US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3355975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109913"/>
            <a:ext cx="1295400" cy="1312862"/>
          </a:xfrm>
          <a:prstGeom prst="rect">
            <a:avLst/>
          </a:prstGeom>
          <a:solidFill>
            <a:srgbClr val="FFFF0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3109913"/>
            <a:ext cx="7772400" cy="1312862"/>
          </a:xfrm>
          <a:prstGeom prst="rect">
            <a:avLst/>
          </a:prstGeom>
          <a:solidFill>
            <a:srgbClr val="005128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4575175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487626-06CD-0C47-A9FB-E6DC13FD2097}" type="datetime1">
              <a:rPr lang="en-US">
                <a:solidFill>
                  <a:srgbClr val="775F55"/>
                </a:solidFill>
              </a:rPr>
              <a:pPr/>
              <a:t>5/10/21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84575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</a:lstStyle>
          <a:p>
            <a:fld id="{304768B1-F04C-5E42-A24E-B3ECD8DC9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3BCEFE-8E30-F944-907B-947878BC8024}" type="datetime1">
              <a:rPr lang="en-US">
                <a:solidFill>
                  <a:srgbClr val="775F55"/>
                </a:solidFill>
              </a:rPr>
              <a:pPr/>
              <a:t>5/10/21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4CB3A3E-2557-484E-B0B1-ABAE2AA7038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F92C1A-4572-C548-B1A2-DBA54317E66B}" type="datetime1">
              <a:rPr lang="en-US">
                <a:solidFill>
                  <a:srgbClr val="775F55"/>
                </a:solidFill>
              </a:rPr>
              <a:pPr/>
              <a:t>5/10/21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0ED0CC-B89C-EF43-9CE1-47297D4CE0A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055C55-7302-B845-A7AE-7AC594D134B9}" type="datetime1">
              <a:rPr lang="en-US">
                <a:solidFill>
                  <a:srgbClr val="775F55"/>
                </a:solidFill>
              </a:rPr>
              <a:pPr/>
              <a:t>5/10/21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70C68-BA47-554E-AAFB-2373257ED969}" type="slidenum">
              <a:rPr lang="en-US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AD557F-D3C8-4348-A402-EA719CFD27A0}" type="datetime1">
              <a:rPr lang="en-US">
                <a:solidFill>
                  <a:srgbClr val="775F55"/>
                </a:solidFill>
              </a:rPr>
              <a:pPr/>
              <a:t>5/10/21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36A4EE-CEAF-A441-B40D-43FD6B26B585}" type="slidenum">
              <a:rPr lang="en-US">
                <a:solidFill>
                  <a:srgbClr val="775F55"/>
                </a:solidFill>
              </a:rPr>
              <a:pPr/>
              <a:t>‹#›</a:t>
            </a:fld>
            <a:endParaRPr lang="en-US">
              <a:solidFill>
                <a:srgbClr val="775F55"/>
              </a:solidFill>
            </a:endParaRP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3FB3E8-5E3A-3647-9D6F-D90C16D81708}" type="datetime1">
              <a:rPr lang="en-US">
                <a:solidFill>
                  <a:srgbClr val="775F55"/>
                </a:solidFill>
              </a:rPr>
              <a:pPr/>
              <a:t>5/10/21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F7DDF-B86B-854D-B8C1-BF301BF6ECEF}" type="slidenum">
              <a:rPr lang="en-US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5/10/21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fld id="{AF9786B5-6B3A-6B4F-B233-B92ED4930B2E}" type="datetime1">
              <a:rPr lang="en-US">
                <a:solidFill>
                  <a:srgbClr val="775F55"/>
                </a:solidFill>
              </a:rPr>
              <a:pPr/>
              <a:t>5/10/21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fld id="{E0ED9A8B-25A4-A247-966B-3D757F92845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580F9F-2EFF-3D40-A073-C9153B2F6A55}" type="datetime1">
              <a:rPr lang="en-US">
                <a:solidFill>
                  <a:srgbClr val="775F55"/>
                </a:solidFill>
              </a:rPr>
              <a:pPr/>
              <a:t>5/10/21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737FA-0A4E-3743-8D7E-DD1B308C17F2}" type="slidenum">
              <a:rPr lang="en-US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fld id="{A736616B-A7FB-AB49-AFA7-33B70186F334}" type="datetime1">
              <a:rPr lang="en-US">
                <a:solidFill>
                  <a:srgbClr val="775F55"/>
                </a:solidFill>
              </a:rPr>
              <a:pPr/>
              <a:t>5/10/21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D504A381-746D-FB4C-92DB-AFA06A6CD9FD}" type="slidenum">
              <a:rPr lang="en-US"/>
              <a:pPr/>
              <a:t>‹#›</a:t>
            </a:fld>
            <a:endParaRPr lang="en-US"/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charset="0"/>
              <a:buNone/>
              <a:defRPr sz="32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CS 535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Fall 2003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D82045D-9683-BA4D-96CB-9C93BA5F9A7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5128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5129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5130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5131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5132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5133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5134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5135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5136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5137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5138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5139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5140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5141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5142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5143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5144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5145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5146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5147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5148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5149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5150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5151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5152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5153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5154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5155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5156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5157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5158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5159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</p:grpSp>
      <p:sp>
        <p:nvSpPr>
          <p:cNvPr id="5160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ＭＳ Ｐゴシック" charset="0"/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CS 535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Fall 2003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7C4A0-56C3-8B40-B7F2-B989468C18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CS 535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Fall 2003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4B635-B4BB-B749-A092-4AC56901B30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CS 535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Fall 2003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861AA1-3300-9444-9C0E-A2B89852C9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CS 535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Fall 2003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0CD8E1-33B1-7C4B-970E-47D867FE268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CS 535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Fall 2003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46C2F-A697-4346-8D0F-89B04088190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CS 535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Fall 2003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D982BC-33B6-564D-B713-A1086D6CA6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5/10/21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CS 535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Fall 2003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FE8A6-F081-E642-B4A4-4DAB9A492F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CS 535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Fall 2003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25E01B-1640-4E4A-8164-D4B4C7519F6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CS 535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Fall 2003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0BE82-14B3-1741-8DCE-8CA5EABF23D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CS 535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Fall 2003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7B138-F5E7-CC4A-A6BF-B1069CC695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8229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CS 535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Fall 2003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71D38B6-3945-5D4D-99C4-F534D1E3EFC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19263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CS 535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Fall 2003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B9C076D-3DD7-DA46-9144-8FF6314C4D4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rgbClr val="FFFF0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rgbClr val="005128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fld id="{03943AA0-C876-624A-8A94-5A9F976699BF}" type="datetime1">
              <a:rPr lang="en-US" smtClean="0">
                <a:solidFill>
                  <a:prstClr val="black"/>
                </a:solidFill>
              </a:rPr>
              <a:pPr/>
              <a:t>5/16/21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EBDDC3"/>
              </a:solidFill>
            </a:endParaRPr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E64BE-ACD0-8248-86F9-D9BA4E660E8A}" type="slidenum">
              <a:rPr lang="en-US">
                <a:solidFill>
                  <a:srgbClr val="EBDDC3"/>
                </a:solidFill>
              </a:rPr>
              <a:pPr/>
              <a:t>‹#›</a:t>
            </a:fld>
            <a:endParaRPr lang="en-US">
              <a:solidFill>
                <a:srgbClr val="EBDDC3"/>
              </a:solidFill>
            </a:endParaRPr>
          </a:p>
        </p:txBody>
      </p:sp>
    </p:spTree>
    <p:extLst/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5AA2FC-BA5F-D04E-A9C7-98C325B83168}" type="datetime1">
              <a:rPr lang="en-US">
                <a:solidFill>
                  <a:srgbClr val="775F55"/>
                </a:solidFill>
              </a:rPr>
              <a:pPr/>
              <a:t>5/16/21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4C7947-34BD-D14B-AA43-9893E30C1985}" type="slidenum">
              <a:rPr lang="en-US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3355975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109913"/>
            <a:ext cx="1295400" cy="1312862"/>
          </a:xfrm>
          <a:prstGeom prst="rect">
            <a:avLst/>
          </a:prstGeom>
          <a:solidFill>
            <a:srgbClr val="FFFF0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3109913"/>
            <a:ext cx="7772400" cy="1312862"/>
          </a:xfrm>
          <a:prstGeom prst="rect">
            <a:avLst/>
          </a:prstGeom>
          <a:solidFill>
            <a:srgbClr val="005128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4575175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487626-06CD-0C47-A9FB-E6DC13FD2097}" type="datetime1">
              <a:rPr lang="en-US">
                <a:solidFill>
                  <a:srgbClr val="775F55"/>
                </a:solidFill>
              </a:rPr>
              <a:pPr/>
              <a:t>5/16/21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84575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</a:lstStyle>
          <a:p>
            <a:fld id="{304768B1-F04C-5E42-A24E-B3ECD8DC9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3BCEFE-8E30-F944-907B-947878BC8024}" type="datetime1">
              <a:rPr lang="en-US">
                <a:solidFill>
                  <a:srgbClr val="775F55"/>
                </a:solidFill>
              </a:rPr>
              <a:pPr/>
              <a:t>5/16/21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4CB3A3E-2557-484E-B0B1-ABAE2AA7038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5/10/21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F92C1A-4572-C548-B1A2-DBA54317E66B}" type="datetime1">
              <a:rPr lang="en-US">
                <a:solidFill>
                  <a:srgbClr val="775F55"/>
                </a:solidFill>
              </a:rPr>
              <a:pPr/>
              <a:t>5/16/21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0ED0CC-B89C-EF43-9CE1-47297D4CE0A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</p:spTree>
    <p:extLst/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055C55-7302-B845-A7AE-7AC594D134B9}" type="datetime1">
              <a:rPr lang="en-US">
                <a:solidFill>
                  <a:srgbClr val="775F55"/>
                </a:solidFill>
              </a:rPr>
              <a:pPr/>
              <a:t>5/16/21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70C68-BA47-554E-AAFB-2373257ED969}" type="slidenum">
              <a:rPr lang="en-US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AD557F-D3C8-4348-A402-EA719CFD27A0}" type="datetime1">
              <a:rPr lang="en-US">
                <a:solidFill>
                  <a:srgbClr val="775F55"/>
                </a:solidFill>
              </a:rPr>
              <a:pPr/>
              <a:t>5/16/21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36A4EE-CEAF-A441-B40D-43FD6B26B585}" type="slidenum">
              <a:rPr lang="en-US">
                <a:solidFill>
                  <a:srgbClr val="775F55"/>
                </a:solidFill>
              </a:rPr>
              <a:pPr/>
              <a:t>‹#›</a:t>
            </a:fld>
            <a:endParaRPr lang="en-US">
              <a:solidFill>
                <a:srgbClr val="775F55"/>
              </a:solidFill>
            </a:endParaRPr>
          </a:p>
        </p:txBody>
      </p:sp>
    </p:spTree>
    <p:extLst/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3FB3E8-5E3A-3647-9D6F-D90C16D81708}" type="datetime1">
              <a:rPr lang="en-US">
                <a:solidFill>
                  <a:srgbClr val="775F55"/>
                </a:solidFill>
              </a:rPr>
              <a:pPr/>
              <a:t>5/16/21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F7DDF-B86B-854D-B8C1-BF301BF6ECEF}" type="slidenum">
              <a:rPr lang="en-US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fld id="{AF9786B5-6B3A-6B4F-B233-B92ED4930B2E}" type="datetime1">
              <a:rPr lang="en-US">
                <a:solidFill>
                  <a:srgbClr val="775F55"/>
                </a:solidFill>
              </a:rPr>
              <a:pPr/>
              <a:t>5/16/21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fld id="{E0ED9A8B-25A4-A247-966B-3D757F92845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580F9F-2EFF-3D40-A073-C9153B2F6A55}" type="datetime1">
              <a:rPr lang="en-US">
                <a:solidFill>
                  <a:srgbClr val="775F55"/>
                </a:solidFill>
              </a:rPr>
              <a:pPr/>
              <a:t>5/16/21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737FA-0A4E-3743-8D7E-DD1B308C17F2}" type="slidenum">
              <a:rPr lang="en-US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fld id="{A736616B-A7FB-AB49-AFA7-33B70186F334}" type="datetime1">
              <a:rPr lang="en-US">
                <a:solidFill>
                  <a:srgbClr val="775F55"/>
                </a:solidFill>
              </a:rPr>
              <a:pPr/>
              <a:t>5/16/21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D504A381-746D-FB4C-92DB-AFA06A6CD9FD}" type="slidenum">
              <a:rPr lang="en-US"/>
              <a:pPr/>
              <a:t>‹#›</a:t>
            </a:fld>
            <a:endParaRPr lang="en-US"/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5/10/21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5/10/21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5/10/21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5/10/21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9841-B96A-4DD9-B158-9961937F6A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5/10/21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63806-7F59-464B-AFD0-4480C81518EB}" type="datetimeFigureOut">
              <a:rPr lang="en-US" smtClean="0"/>
              <a:pPr/>
              <a:t>5/10/21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5130444"/>
            <a:ext cx="9144000" cy="1727556"/>
          </a:xfrm>
          <a:prstGeom prst="rect">
            <a:avLst/>
          </a:prstGeom>
          <a:solidFill>
            <a:srgbClr val="00533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UO_Signature_4c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0000" y="30003"/>
            <a:ext cx="2239804" cy="39801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5130444"/>
            <a:ext cx="9144000" cy="1727556"/>
          </a:xfrm>
          <a:prstGeom prst="rect">
            <a:avLst/>
          </a:prstGeom>
          <a:solidFill>
            <a:srgbClr val="00533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arallelogram 9"/>
          <p:cNvSpPr/>
          <p:nvPr userDrawn="1"/>
        </p:nvSpPr>
        <p:spPr>
          <a:xfrm rot="5400000" flipH="1">
            <a:off x="3510835" y="591853"/>
            <a:ext cx="2122328" cy="9144000"/>
          </a:xfrm>
          <a:prstGeom prst="parallelogram">
            <a:avLst>
              <a:gd name="adj" fmla="val 16594"/>
            </a:avLst>
          </a:prstGeom>
          <a:solidFill>
            <a:schemeClr val="bg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287867" y="228600"/>
            <a:ext cx="7382933" cy="990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Tw Cen MT" charset="0"/>
              </a:defRPr>
            </a:lvl1pPr>
          </a:lstStyle>
          <a:p>
            <a:pPr defTabSz="455613" fontAlgn="base">
              <a:spcBef>
                <a:spcPct val="0"/>
              </a:spcBef>
              <a:spcAft>
                <a:spcPct val="0"/>
              </a:spcAft>
            </a:pPr>
            <a:fld id="{36872A31-4FC0-C94D-87AD-7CD86215F89D}" type="datetime1">
              <a:rPr lang="en-US">
                <a:solidFill>
                  <a:srgbClr val="775F55"/>
                </a:solidFill>
                <a:ea typeface="ＭＳ Ｐゴシック" charset="0"/>
                <a:cs typeface="ＭＳ Ｐゴシック" charset="0"/>
              </a:rPr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t>5/10/21</a:t>
            </a:fld>
            <a:endParaRPr lang="en-US">
              <a:solidFill>
                <a:srgbClr val="775F55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defTabSz="45701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rgbClr val="FFFF0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rgbClr val="003A2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000000"/>
                </a:solidFill>
                <a:latin typeface="Tw Cen MT" charset="0"/>
              </a:defRPr>
            </a:lvl1pPr>
          </a:lstStyle>
          <a:p>
            <a:pPr defTabSz="455613" fontAlgn="base">
              <a:spcBef>
                <a:spcPct val="0"/>
              </a:spcBef>
              <a:spcAft>
                <a:spcPct val="0"/>
              </a:spcAft>
            </a:pPr>
            <a:fld id="{A6E227F2-33E2-524A-9496-12AA41ADE749}" type="slidenum">
              <a:rPr lang="en-US" smtClean="0">
                <a:ea typeface="ＭＳ Ｐゴシック" charset="0"/>
                <a:cs typeface="ＭＳ Ｐゴシック" charset="0"/>
              </a:rPr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 descr="imgres.jpe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07"/>
          <a:stretch/>
        </p:blipFill>
        <p:spPr>
          <a:xfrm>
            <a:off x="7848600" y="127006"/>
            <a:ext cx="1295400" cy="103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262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-18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-18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-18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-18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-18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-18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-18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-18"/>
          <a:ea typeface="ＭＳ Ｐゴシック" charset="-128"/>
          <a:cs typeface="ＭＳ Ｐゴシック" charset="-12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rgbClr val="005128"/>
        </a:buClr>
        <a:buSzPct val="60000"/>
        <a:buFont typeface="Wingdings" charset="0"/>
        <a:buChar char=""/>
        <a:defRPr sz="29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rgbClr val="005128"/>
        </a:buClr>
        <a:buSzPct val="70000"/>
        <a:buFont typeface="Wingdings 2" charset="0"/>
        <a:buChar char=""/>
        <a:defRPr sz="26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rgbClr val="005128"/>
        </a:buClr>
        <a:buSzPct val="75000"/>
        <a:buFont typeface="Wingdings" charset="0"/>
        <a:buChar char=""/>
        <a:defRPr sz="23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005128"/>
        </a:buClr>
        <a:buSzPct val="75000"/>
        <a:buFont typeface="Wingdings" charset="0"/>
        <a:buChar char="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005128"/>
        </a:buClr>
        <a:buSzPct val="65000"/>
        <a:buFont typeface="Wingdings" charset="0"/>
        <a:buChar char="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ＭＳ Ｐゴシック" charset="0"/>
              </a:rPr>
              <a:t>CS 535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ＭＳ Ｐゴシック" charset="0"/>
              </a:rPr>
              <a:t>Fall 2003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4B11839-9539-9645-BF76-6A7B4DB0692D}" type="slidenum">
              <a:rPr lang="en-US" smtClean="0">
                <a:solidFill>
                  <a:srgbClr val="000000"/>
                </a:solidFill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  <a:cs typeface="ＭＳ Ｐゴシック" charset="0"/>
            </a:endParaRPr>
          </a:p>
        </p:txBody>
      </p:sp>
      <p:grpSp>
        <p:nvGrpSpPr>
          <p:cNvPr id="4104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410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410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410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410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410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411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411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411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411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411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411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411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411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411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411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412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412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412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412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412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412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412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412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412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412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413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413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413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413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413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413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3722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l"/>
        <a:defRPr sz="2600">
          <a:solidFill>
            <a:schemeClr val="tx1"/>
          </a:solidFill>
          <a:latin typeface="+mn-lt"/>
          <a:ea typeface="+mn-ea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l"/>
        <a:defRPr sz="2300">
          <a:solidFill>
            <a:schemeClr val="tx1"/>
          </a:solidFill>
          <a:latin typeface="+mn-lt"/>
          <a:ea typeface="+mn-ea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174616" y="127006"/>
            <a:ext cx="7510267" cy="990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Tw Cen MT" charset="0"/>
              </a:defRPr>
            </a:lvl1pPr>
          </a:lstStyle>
          <a:p>
            <a:pPr defTabSz="455613" fontAlgn="base">
              <a:spcBef>
                <a:spcPct val="0"/>
              </a:spcBef>
              <a:spcAft>
                <a:spcPct val="0"/>
              </a:spcAft>
            </a:pPr>
            <a:fld id="{36872A31-4FC0-C94D-87AD-7CD86215F89D}" type="datetime1">
              <a:rPr lang="en-US">
                <a:solidFill>
                  <a:srgbClr val="775F55"/>
                </a:solidFill>
                <a:ea typeface="ＭＳ Ｐゴシック" charset="0"/>
                <a:cs typeface="ＭＳ Ｐゴシック" charset="0"/>
              </a:rPr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t>5/16/21</a:t>
            </a:fld>
            <a:endParaRPr lang="en-US">
              <a:solidFill>
                <a:srgbClr val="775F55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defTabSz="45701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rgbClr val="FFFF0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rgbClr val="003A2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000000"/>
                </a:solidFill>
                <a:latin typeface="Tw Cen MT" charset="0"/>
              </a:defRPr>
            </a:lvl1pPr>
          </a:lstStyle>
          <a:p>
            <a:pPr defTabSz="455613" fontAlgn="base">
              <a:spcBef>
                <a:spcPct val="0"/>
              </a:spcBef>
              <a:spcAft>
                <a:spcPct val="0"/>
              </a:spcAft>
            </a:pPr>
            <a:fld id="{A6E227F2-33E2-524A-9496-12AA41ADE749}" type="slidenum">
              <a:rPr lang="en-US" smtClean="0">
                <a:ea typeface="ＭＳ Ｐゴシック" charset="0"/>
                <a:cs typeface="ＭＳ Ｐゴシック" charset="0"/>
              </a:rPr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 descr="imgres.jpe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07"/>
          <a:stretch/>
        </p:blipFill>
        <p:spPr>
          <a:xfrm>
            <a:off x="7848600" y="127006"/>
            <a:ext cx="1295400" cy="103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2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-18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-18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-18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-18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-18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-18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-18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-18"/>
          <a:ea typeface="ＭＳ Ｐゴシック" charset="-128"/>
          <a:cs typeface="ＭＳ Ｐゴシック" charset="-12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rgbClr val="005128"/>
        </a:buClr>
        <a:buSzPct val="60000"/>
        <a:buFont typeface="Wingdings" charset="0"/>
        <a:buChar char=""/>
        <a:defRPr sz="29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rgbClr val="005128"/>
        </a:buClr>
        <a:buSzPct val="70000"/>
        <a:buFont typeface="Wingdings 2" charset="0"/>
        <a:buChar char=""/>
        <a:defRPr sz="26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rgbClr val="005128"/>
        </a:buClr>
        <a:buSzPct val="75000"/>
        <a:buFont typeface="Wingdings" charset="0"/>
        <a:buChar char=""/>
        <a:defRPr sz="23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005128"/>
        </a:buClr>
        <a:buSzPct val="75000"/>
        <a:buFont typeface="Wingdings" charset="0"/>
        <a:buChar char="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005128"/>
        </a:buClr>
        <a:buSzPct val="65000"/>
        <a:buFont typeface="Wingdings" charset="0"/>
        <a:buChar char="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tif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1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1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23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24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25.jpg"/><Relationship Id="rId3" Type="http://schemas.openxmlformats.org/officeDocument/2006/relationships/image" Target="../media/image26.jp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27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2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9.png"/><Relationship Id="rId5" Type="http://schemas.openxmlformats.org/officeDocument/2006/relationships/image" Target="../media/image28.png"/><Relationship Id="rId6" Type="http://schemas.openxmlformats.org/officeDocument/2006/relationships/image" Target="../media/image30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31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oleObject" Target="../embeddings/oleObject2.bin"/><Relationship Id="rId5" Type="http://schemas.openxmlformats.org/officeDocument/2006/relationships/image" Target="../media/image32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33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34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5.xml"/></Relationships>
</file>

<file path=ppt/slides/_rels/slide67.xml.rels><?xml version="1.0" encoding="UTF-8" standalone="yes"?>
<Relationships xmlns="http://schemas.openxmlformats.org/package/2006/relationships"><Relationship Id="rId20" Type="http://schemas.openxmlformats.org/officeDocument/2006/relationships/image" Target="../media/image44.wmf"/><Relationship Id="rId21" Type="http://schemas.openxmlformats.org/officeDocument/2006/relationships/oleObject" Target="../embeddings/oleObject14.bin"/><Relationship Id="rId22" Type="http://schemas.openxmlformats.org/officeDocument/2006/relationships/image" Target="../media/image45.wmf"/><Relationship Id="rId23" Type="http://schemas.openxmlformats.org/officeDocument/2006/relationships/oleObject" Target="../embeddings/oleObject15.bin"/><Relationship Id="rId24" Type="http://schemas.openxmlformats.org/officeDocument/2006/relationships/image" Target="../media/image46.wmf"/><Relationship Id="rId25" Type="http://schemas.openxmlformats.org/officeDocument/2006/relationships/oleObject" Target="../embeddings/oleObject16.bin"/><Relationship Id="rId26" Type="http://schemas.openxmlformats.org/officeDocument/2006/relationships/image" Target="../media/image47.wmf"/><Relationship Id="rId27" Type="http://schemas.openxmlformats.org/officeDocument/2006/relationships/image" Target="../media/image30.wmf"/><Relationship Id="rId28" Type="http://schemas.openxmlformats.org/officeDocument/2006/relationships/oleObject" Target="../embeddings/oleObject17.bin"/><Relationship Id="rId29" Type="http://schemas.openxmlformats.org/officeDocument/2006/relationships/image" Target="../media/image48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8.xml"/><Relationship Id="rId3" Type="http://schemas.openxmlformats.org/officeDocument/2006/relationships/oleObject" Target="../embeddings/oleObject5.bin"/><Relationship Id="rId4" Type="http://schemas.openxmlformats.org/officeDocument/2006/relationships/image" Target="../media/image36.wmf"/><Relationship Id="rId5" Type="http://schemas.openxmlformats.org/officeDocument/2006/relationships/oleObject" Target="../embeddings/oleObject6.bin"/><Relationship Id="rId30" Type="http://schemas.openxmlformats.org/officeDocument/2006/relationships/oleObject" Target="../embeddings/oleObject18.bin"/><Relationship Id="rId31" Type="http://schemas.openxmlformats.org/officeDocument/2006/relationships/image" Target="../media/image49.wmf"/><Relationship Id="rId32" Type="http://schemas.openxmlformats.org/officeDocument/2006/relationships/oleObject" Target="../embeddings/oleObject19.bin"/><Relationship Id="rId9" Type="http://schemas.openxmlformats.org/officeDocument/2006/relationships/oleObject" Target="../embeddings/oleObject8.bin"/><Relationship Id="rId6" Type="http://schemas.openxmlformats.org/officeDocument/2006/relationships/image" Target="../media/image37.w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38.wmf"/><Relationship Id="rId33" Type="http://schemas.openxmlformats.org/officeDocument/2006/relationships/image" Target="../media/image50.wmf"/><Relationship Id="rId34" Type="http://schemas.openxmlformats.org/officeDocument/2006/relationships/oleObject" Target="../embeddings/oleObject20.bin"/><Relationship Id="rId35" Type="http://schemas.openxmlformats.org/officeDocument/2006/relationships/image" Target="../media/image51.wmf"/><Relationship Id="rId36" Type="http://schemas.openxmlformats.org/officeDocument/2006/relationships/oleObject" Target="../embeddings/oleObject21.bin"/><Relationship Id="rId10" Type="http://schemas.openxmlformats.org/officeDocument/2006/relationships/image" Target="../media/image39.wmf"/><Relationship Id="rId11" Type="http://schemas.openxmlformats.org/officeDocument/2006/relationships/oleObject" Target="../embeddings/oleObject9.bin"/><Relationship Id="rId12" Type="http://schemas.openxmlformats.org/officeDocument/2006/relationships/image" Target="../media/image40.wmf"/><Relationship Id="rId13" Type="http://schemas.openxmlformats.org/officeDocument/2006/relationships/oleObject" Target="../embeddings/oleObject10.bin"/><Relationship Id="rId14" Type="http://schemas.openxmlformats.org/officeDocument/2006/relationships/image" Target="../media/image41.wmf"/><Relationship Id="rId15" Type="http://schemas.openxmlformats.org/officeDocument/2006/relationships/oleObject" Target="../embeddings/oleObject11.bin"/><Relationship Id="rId16" Type="http://schemas.openxmlformats.org/officeDocument/2006/relationships/image" Target="../media/image42.wmf"/><Relationship Id="rId17" Type="http://schemas.openxmlformats.org/officeDocument/2006/relationships/oleObject" Target="../embeddings/oleObject12.bin"/><Relationship Id="rId18" Type="http://schemas.openxmlformats.org/officeDocument/2006/relationships/image" Target="../media/image43.wmf"/><Relationship Id="rId19" Type="http://schemas.openxmlformats.org/officeDocument/2006/relationships/oleObject" Target="../embeddings/oleObject13.bin"/><Relationship Id="rId37" Type="http://schemas.openxmlformats.org/officeDocument/2006/relationships/image" Target="../media/image52.wm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0.wm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54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55.png"/></Relationships>
</file>

<file path=ppt/slides/_rels/slide7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5.bin"/><Relationship Id="rId20" Type="http://schemas.openxmlformats.org/officeDocument/2006/relationships/image" Target="../media/image63.wmf"/><Relationship Id="rId21" Type="http://schemas.openxmlformats.org/officeDocument/2006/relationships/oleObject" Target="../embeddings/oleObject31.bin"/><Relationship Id="rId22" Type="http://schemas.openxmlformats.org/officeDocument/2006/relationships/image" Target="../media/image64.wmf"/><Relationship Id="rId23" Type="http://schemas.openxmlformats.org/officeDocument/2006/relationships/image" Target="../media/image65.jpeg"/><Relationship Id="rId10" Type="http://schemas.openxmlformats.org/officeDocument/2006/relationships/image" Target="../media/image58.wmf"/><Relationship Id="rId11" Type="http://schemas.openxmlformats.org/officeDocument/2006/relationships/oleObject" Target="../embeddings/oleObject26.bin"/><Relationship Id="rId12" Type="http://schemas.openxmlformats.org/officeDocument/2006/relationships/image" Target="../media/image59.wmf"/><Relationship Id="rId13" Type="http://schemas.openxmlformats.org/officeDocument/2006/relationships/oleObject" Target="../embeddings/oleObject27.bin"/><Relationship Id="rId14" Type="http://schemas.openxmlformats.org/officeDocument/2006/relationships/image" Target="../media/image60.wmf"/><Relationship Id="rId15" Type="http://schemas.openxmlformats.org/officeDocument/2006/relationships/oleObject" Target="../embeddings/oleObject28.bin"/><Relationship Id="rId16" Type="http://schemas.openxmlformats.org/officeDocument/2006/relationships/image" Target="../media/image61.wmf"/><Relationship Id="rId17" Type="http://schemas.openxmlformats.org/officeDocument/2006/relationships/oleObject" Target="../embeddings/oleObject29.bin"/><Relationship Id="rId18" Type="http://schemas.openxmlformats.org/officeDocument/2006/relationships/image" Target="../media/image62.wmf"/><Relationship Id="rId19" Type="http://schemas.openxmlformats.org/officeDocument/2006/relationships/oleObject" Target="../embeddings/oleObject30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8.xml"/><Relationship Id="rId3" Type="http://schemas.openxmlformats.org/officeDocument/2006/relationships/oleObject" Target="../embeddings/oleObject22.bin"/><Relationship Id="rId4" Type="http://schemas.openxmlformats.org/officeDocument/2006/relationships/image" Target="../media/image56.w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47.w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57.wmf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66.jpe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21.jpeg"/><Relationship Id="rId3" Type="http://schemas.openxmlformats.org/officeDocument/2006/relationships/image" Target="../media/image6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8"/>
          <p:cNvSpPr>
            <a:spLocks noGrp="1"/>
          </p:cNvSpPr>
          <p:nvPr>
            <p:ph type="subTitle" idx="1"/>
          </p:nvPr>
        </p:nvSpPr>
        <p:spPr>
          <a:xfrm>
            <a:off x="3903132" y="6443132"/>
            <a:ext cx="5240867" cy="41486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w Cen MT" charset="0"/>
                <a:ea typeface="ＭＳ Ｐゴシック" charset="0"/>
                <a:cs typeface="ＭＳ Ｐゴシック" charset="0"/>
              </a:rPr>
              <a:t>Hank Childs, University of Oregon</a:t>
            </a:r>
          </a:p>
        </p:txBody>
      </p:sp>
      <p:sp>
        <p:nvSpPr>
          <p:cNvPr id="15363" name="TextBox 9"/>
          <p:cNvSpPr txBox="1">
            <a:spLocks noChangeArrowheads="1"/>
          </p:cNvSpPr>
          <p:nvPr/>
        </p:nvSpPr>
        <p:spPr bwMode="auto">
          <a:xfrm>
            <a:off x="693788" y="6302342"/>
            <a:ext cx="214808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600" dirty="0" smtClean="0">
                <a:solidFill>
                  <a:schemeClr val="bg1"/>
                </a:solidFill>
                <a:latin typeface="Tw Cen MT" charset="0"/>
              </a:rPr>
              <a:t>May </a:t>
            </a:r>
            <a:r>
              <a:rPr lang="en-US" sz="2600" dirty="0" smtClean="0">
                <a:solidFill>
                  <a:schemeClr val="bg1"/>
                </a:solidFill>
                <a:latin typeface="Tw Cen MT" charset="0"/>
              </a:rPr>
              <a:t>18, </a:t>
            </a:r>
            <a:r>
              <a:rPr lang="en-US" sz="2600" dirty="0" smtClean="0">
                <a:solidFill>
                  <a:schemeClr val="bg1"/>
                </a:solidFill>
                <a:latin typeface="Tw Cen MT" charset="0"/>
              </a:rPr>
              <a:t>2021</a:t>
            </a:r>
            <a:endParaRPr lang="en-US" sz="2600" dirty="0">
              <a:solidFill>
                <a:schemeClr val="bg1"/>
              </a:solidFill>
              <a:latin typeface="Tw Cen MT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675" y="1114425"/>
            <a:ext cx="4149725" cy="41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913" y="2943225"/>
            <a:ext cx="18288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15" descr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" r="3677"/>
          <a:stretch>
            <a:fillRect/>
          </a:stretch>
        </p:blipFill>
        <p:spPr bwMode="auto">
          <a:xfrm>
            <a:off x="388938" y="1114425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8" descr="hero_v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0" y="1114425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0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5" y="4594225"/>
            <a:ext cx="2743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3" descr="entropy0000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2943225"/>
            <a:ext cx="1830387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70" name="Group 24"/>
          <p:cNvGrpSpPr>
            <a:grpSpLocks/>
          </p:cNvGrpSpPr>
          <p:nvPr/>
        </p:nvGrpSpPr>
        <p:grpSpPr bwMode="auto">
          <a:xfrm>
            <a:off x="5256213" y="4584700"/>
            <a:ext cx="2768600" cy="1389063"/>
            <a:chOff x="1359236" y="1990051"/>
            <a:chExt cx="2768974" cy="1906669"/>
          </a:xfrm>
        </p:grpSpPr>
        <p:pic>
          <p:nvPicPr>
            <p:cNvPr id="15372" name="Picture 17" descr="Picture 169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9238" y="1990051"/>
              <a:ext cx="2768972" cy="1906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1359236" y="3347600"/>
              <a:ext cx="1003436" cy="549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529641" y="1990051"/>
              <a:ext cx="598569" cy="3028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218189" y="3698426"/>
              <a:ext cx="582692" cy="1982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343619" y="3373748"/>
              <a:ext cx="46043" cy="5033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9" name="Title 1"/>
          <p:cNvSpPr txBox="1">
            <a:spLocks/>
          </p:cNvSpPr>
          <p:nvPr/>
        </p:nvSpPr>
        <p:spPr>
          <a:xfrm>
            <a:off x="117475" y="-58704"/>
            <a:ext cx="9026525" cy="1285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Tw Cen MT" charset="0"/>
                <a:ea typeface="ＭＳ Ｐゴシック" charset="0"/>
                <a:cs typeface="ＭＳ Ｐゴシック" charset="0"/>
              </a:rPr>
              <a:t>CIS 441/541: Intro to Computer Graphics</a:t>
            </a:r>
            <a:br>
              <a:rPr lang="en-US" b="1" dirty="0" smtClean="0">
                <a:latin typeface="Tw Cen MT" charset="0"/>
                <a:ea typeface="ＭＳ Ｐゴシック" charset="0"/>
                <a:cs typeface="ＭＳ Ｐゴシック" charset="0"/>
              </a:rPr>
            </a:br>
            <a:r>
              <a:rPr lang="en-US" b="1" dirty="0" smtClean="0">
                <a:latin typeface="Tw Cen MT" charset="0"/>
                <a:ea typeface="ＭＳ Ｐゴシック" charset="0"/>
                <a:cs typeface="ＭＳ Ｐゴシック" charset="0"/>
              </a:rPr>
              <a:t>Lecture </a:t>
            </a:r>
            <a:r>
              <a:rPr lang="en-US" b="1" dirty="0" smtClean="0">
                <a:latin typeface="Tw Cen MT" charset="0"/>
                <a:ea typeface="ＭＳ Ｐゴシック" charset="0"/>
                <a:cs typeface="ＭＳ Ｐゴシック" charset="0"/>
              </a:rPr>
              <a:t>12: </a:t>
            </a:r>
            <a:r>
              <a:rPr lang="en-US" sz="4000" b="1" dirty="0" smtClean="0">
                <a:latin typeface="Tw Cen MT" charset="0"/>
                <a:ea typeface="ＭＳ Ｐゴシック" charset="0"/>
                <a:cs typeface="ＭＳ Ｐゴシック" charset="0"/>
              </a:rPr>
              <a:t>Textures and Ray Tracing</a:t>
            </a:r>
            <a:endParaRPr lang="en-US" sz="4000" dirty="0">
              <a:latin typeface="Tw Cen MT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01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Thursday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0696" y="1600200"/>
            <a:ext cx="8335352" cy="4495800"/>
          </a:xfrm>
        </p:spPr>
        <p:txBody>
          <a:bodyPr/>
          <a:lstStyle/>
          <a:p>
            <a:r>
              <a:rPr lang="en-US" dirty="0" smtClean="0"/>
              <a:t>830-900: 541 students only (discussion of project G)</a:t>
            </a:r>
          </a:p>
          <a:p>
            <a:r>
              <a:rPr lang="en-US" dirty="0" smtClean="0"/>
              <a:t>900am-915am: general class discussion</a:t>
            </a:r>
          </a:p>
          <a:p>
            <a:r>
              <a:rPr lang="en-US" dirty="0" smtClean="0"/>
              <a:t>915am: Quiz 4 starts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Note: 441 students join at 9am</a:t>
            </a:r>
          </a:p>
        </p:txBody>
      </p:sp>
    </p:spTree>
    <p:extLst>
      <p:ext uri="{BB962C8B-B14F-4D97-AF65-F5344CB8AC3E}">
        <p14:creationId xmlns:p14="http://schemas.microsoft.com/office/powerpoint/2010/main" val="150224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3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“Textures” are a mechanism </a:t>
            </a:r>
            <a:r>
              <a:rPr lang="en-US" dirty="0" smtClean="0"/>
              <a:t>in </a:t>
            </a:r>
            <a:r>
              <a:rPr lang="en-US" dirty="0" smtClean="0"/>
              <a:t>OpenGL</a:t>
            </a:r>
          </a:p>
          <a:p>
            <a:r>
              <a:rPr lang="en-US" dirty="0" smtClean="0"/>
              <a:t>Mechanism is useful for many things</a:t>
            </a:r>
          </a:p>
          <a:p>
            <a:pPr lvl="1"/>
            <a:r>
              <a:rPr lang="en-US" dirty="0" smtClean="0"/>
              <a:t>One of these is add “texture” to </a:t>
            </a:r>
            <a:r>
              <a:rPr lang="en-US" dirty="0" smtClean="0"/>
              <a:t>a </a:t>
            </a:r>
            <a:r>
              <a:rPr lang="en-US" dirty="0" smtClean="0"/>
              <a:t>surface, hence the name</a:t>
            </a:r>
          </a:p>
          <a:p>
            <a:r>
              <a:rPr lang="en-US" dirty="0" smtClean="0"/>
              <a:t>There are “1D”, “2D”, and “3D” textures</a:t>
            </a:r>
          </a:p>
          <a:p>
            <a:pPr lvl="1"/>
            <a:r>
              <a:rPr lang="en-US" dirty="0" smtClean="0"/>
              <a:t>Most common is 2D, and placing “texture” on surfaces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7521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640668" cy="4495800"/>
          </a:xfrm>
        </p:spPr>
        <p:txBody>
          <a:bodyPr/>
          <a:lstStyle/>
          <a:p>
            <a:r>
              <a:rPr lang="en-US" dirty="0" smtClean="0"/>
              <a:t>Making a video game</a:t>
            </a:r>
          </a:p>
          <a:p>
            <a:r>
              <a:rPr lang="en-US" dirty="0" smtClean="0"/>
              <a:t>Have a brick wall in the background</a:t>
            </a:r>
          </a:p>
          <a:p>
            <a:r>
              <a:rPr lang="en-US" dirty="0" smtClean="0"/>
              <a:t>Want it to look like a brick wall</a:t>
            </a:r>
          </a:p>
          <a:p>
            <a:r>
              <a:rPr lang="en-US" dirty="0" smtClean="0"/>
              <a:t>But do not want to make a huge amount of geometry</a:t>
            </a:r>
          </a:p>
          <a:p>
            <a:pPr lvl="1"/>
            <a:r>
              <a:rPr lang="en-US" dirty="0" smtClean="0"/>
              <a:t>Why not?</a:t>
            </a:r>
          </a:p>
          <a:p>
            <a:r>
              <a:rPr lang="en-US" dirty="0" smtClean="0"/>
              <a:t>Textures can help</a:t>
            </a:r>
          </a:p>
          <a:p>
            <a:r>
              <a:rPr lang="en-US" dirty="0" smtClean="0"/>
              <a:t>Value proposition: better look with less geometry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9834" y="1600199"/>
            <a:ext cx="3266347" cy="217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0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Textures Work?</a:t>
            </a:r>
            <a:endParaRPr lang="en-US" dirty="0"/>
          </a:p>
        </p:txBody>
      </p:sp>
      <p:sp>
        <p:nvSpPr>
          <p:cNvPr id="4" name="Triangle 3"/>
          <p:cNvSpPr/>
          <p:nvPr/>
        </p:nvSpPr>
        <p:spPr>
          <a:xfrm>
            <a:off x="621121" y="2762865"/>
            <a:ext cx="1268361" cy="934064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iangle 4"/>
          <p:cNvSpPr/>
          <p:nvPr/>
        </p:nvSpPr>
        <p:spPr>
          <a:xfrm rot="10800000">
            <a:off x="1294749" y="2762865"/>
            <a:ext cx="1268361" cy="934064"/>
          </a:xfrm>
          <a:prstGeom prst="triangle">
            <a:avLst>
              <a:gd name="adj" fmla="val 4922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8698" y="1592825"/>
            <a:ext cx="3527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Step 1</a:t>
            </a:r>
            <a:r>
              <a:rPr lang="en-US" dirty="0" smtClean="0"/>
              <a:t>: new fields on your geometry</a:t>
            </a:r>
          </a:p>
          <a:p>
            <a:r>
              <a:rPr lang="en-US" dirty="0" smtClean="0"/>
              <a:t>Called “texture coordinates”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940" y="3735921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(0,0)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10485" y="3679527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(0.7,0)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21917" y="2475467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(1.0,1.0)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31342" y="3669695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(1.0,1.0)</a:t>
            </a:r>
            <a:endParaRPr lang="en-US" dirty="0"/>
          </a:p>
        </p:txBody>
      </p:sp>
      <p:sp>
        <p:nvSpPr>
          <p:cNvPr id="11" name="Triangle 10"/>
          <p:cNvSpPr/>
          <p:nvPr/>
        </p:nvSpPr>
        <p:spPr>
          <a:xfrm flipH="1">
            <a:off x="2018133" y="2762865"/>
            <a:ext cx="593007" cy="934064"/>
          </a:xfrm>
          <a:prstGeom prst="triangle">
            <a:avLst>
              <a:gd name="adj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iangle 11"/>
          <p:cNvSpPr/>
          <p:nvPr/>
        </p:nvSpPr>
        <p:spPr>
          <a:xfrm rot="10800000" flipH="1">
            <a:off x="581673" y="2750600"/>
            <a:ext cx="662080" cy="934064"/>
          </a:xfrm>
          <a:prstGeom prst="triangle">
            <a:avLst>
              <a:gd name="adj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49974" y="2375136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(0.3,1.0)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2389263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(0,1.0)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92931" y="1592825"/>
            <a:ext cx="3198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Step 2</a:t>
            </a:r>
            <a:r>
              <a:rPr lang="en-US" dirty="0" smtClean="0"/>
              <a:t>: textures are loaded onto</a:t>
            </a:r>
          </a:p>
          <a:p>
            <a:r>
              <a:rPr lang="en-US" dirty="0" smtClean="0"/>
              <a:t>GPU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4596" y="2559802"/>
            <a:ext cx="1693185" cy="1127661"/>
          </a:xfrm>
          <a:prstGeom prst="rect">
            <a:avLst/>
          </a:prstGeom>
        </p:spPr>
      </p:pic>
      <p:sp>
        <p:nvSpPr>
          <p:cNvPr id="17" name="Right Arrow 16"/>
          <p:cNvSpPr/>
          <p:nvPr/>
        </p:nvSpPr>
        <p:spPr>
          <a:xfrm>
            <a:off x="6691958" y="2959510"/>
            <a:ext cx="829719" cy="2703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584703" y="2910037"/>
            <a:ext cx="141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GPU memory</a:t>
            </a:r>
            <a:endParaRPr lang="en-US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1086285" y="4632523"/>
            <a:ext cx="7516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Step 3</a:t>
            </a:r>
            <a:r>
              <a:rPr lang="en-US" dirty="0" smtClean="0"/>
              <a:t>: texture coordinates and texture data are available during rasterization</a:t>
            </a:r>
          </a:p>
          <a:p>
            <a:r>
              <a:rPr lang="en-US" dirty="0" smtClean="0"/>
              <a:t>Lots of ways to make graphics effects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86285" y="5454030"/>
            <a:ext cx="7516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Most common: use texture coordinates to look up pixel color in texture data and then assign fragment that color</a:t>
            </a:r>
          </a:p>
        </p:txBody>
      </p:sp>
    </p:spTree>
    <p:extLst>
      <p:ext uri="{BB962C8B-B14F-4D97-AF65-F5344CB8AC3E}">
        <p14:creationId xmlns:p14="http://schemas.microsoft.com/office/powerpoint/2010/main" val="44128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7292487" cy="990600"/>
          </a:xfrm>
        </p:spPr>
        <p:txBody>
          <a:bodyPr/>
          <a:lstStyle/>
          <a:p>
            <a:r>
              <a:rPr lang="en-US" dirty="0" smtClean="0"/>
              <a:t>Textures for Fragment Color</a:t>
            </a:r>
            <a:endParaRPr lang="en-US" dirty="0"/>
          </a:p>
        </p:txBody>
      </p:sp>
      <p:sp>
        <p:nvSpPr>
          <p:cNvPr id="4" name="Triangle 3"/>
          <p:cNvSpPr/>
          <p:nvPr/>
        </p:nvSpPr>
        <p:spPr>
          <a:xfrm>
            <a:off x="621121" y="2762865"/>
            <a:ext cx="1268361" cy="934064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iangle 4"/>
          <p:cNvSpPr/>
          <p:nvPr/>
        </p:nvSpPr>
        <p:spPr>
          <a:xfrm rot="10800000">
            <a:off x="1294749" y="2762865"/>
            <a:ext cx="1268361" cy="934064"/>
          </a:xfrm>
          <a:prstGeom prst="triangle">
            <a:avLst>
              <a:gd name="adj" fmla="val 4922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3940" y="3735921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(0,0)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10485" y="3679527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(0.7,0)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21917" y="2475467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(1.0,1.0)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31342" y="3669695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(1.0,1.0)</a:t>
            </a:r>
            <a:endParaRPr lang="en-US" dirty="0"/>
          </a:p>
        </p:txBody>
      </p:sp>
      <p:sp>
        <p:nvSpPr>
          <p:cNvPr id="10" name="Triangle 9"/>
          <p:cNvSpPr/>
          <p:nvPr/>
        </p:nvSpPr>
        <p:spPr>
          <a:xfrm flipH="1">
            <a:off x="2018133" y="2762865"/>
            <a:ext cx="593007" cy="934064"/>
          </a:xfrm>
          <a:prstGeom prst="triangle">
            <a:avLst>
              <a:gd name="adj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iangle 10"/>
          <p:cNvSpPr/>
          <p:nvPr/>
        </p:nvSpPr>
        <p:spPr>
          <a:xfrm rot="10800000" flipH="1">
            <a:off x="581673" y="2750600"/>
            <a:ext cx="662080" cy="934064"/>
          </a:xfrm>
          <a:prstGeom prst="triangle">
            <a:avLst>
              <a:gd name="adj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49974" y="2375136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(0.3,1.0)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2389263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(0,1.0)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223951" y="3264310"/>
            <a:ext cx="2773067" cy="2040816"/>
            <a:chOff x="223951" y="3264310"/>
            <a:chExt cx="2773067" cy="2040816"/>
          </a:xfrm>
        </p:grpSpPr>
        <p:sp>
          <p:nvSpPr>
            <p:cNvPr id="14" name="Round Same Side Corner Rectangle 13"/>
            <p:cNvSpPr/>
            <p:nvPr/>
          </p:nvSpPr>
          <p:spPr>
            <a:xfrm>
              <a:off x="1150374" y="3264310"/>
              <a:ext cx="144375" cy="137651"/>
            </a:xfrm>
            <a:prstGeom prst="round2SameRect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949974" y="3481525"/>
              <a:ext cx="293779" cy="14542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23951" y="4935794"/>
              <a:ext cx="27730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Assume a fragment lies here</a:t>
              </a:r>
              <a:endParaRPr lang="en-US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79454" y="5451455"/>
            <a:ext cx="3654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Texture coordinates are a field and will be </a:t>
            </a:r>
            <a:r>
              <a:rPr lang="en-US" dirty="0" err="1" smtClean="0"/>
              <a:t>LERP’ed</a:t>
            </a:r>
            <a:r>
              <a:rPr lang="en-US" dirty="0" smtClean="0"/>
              <a:t> like any other field</a:t>
            </a:r>
          </a:p>
          <a:p>
            <a:r>
              <a:rPr lang="en-US" dirty="0" smtClean="0">
                <a:sym typeface="Wingdings"/>
              </a:rPr>
              <a:t> (0.3, 0.45)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763" y="2455803"/>
            <a:ext cx="3030372" cy="188022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862838" y="4658795"/>
            <a:ext cx="3654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fragment </a:t>
            </a:r>
            <a:r>
              <a:rPr lang="en-US" dirty="0" err="1" smtClean="0"/>
              <a:t>shader</a:t>
            </a:r>
            <a:r>
              <a:rPr lang="en-US" dirty="0" smtClean="0"/>
              <a:t> can then go to the image and find the corresponding color</a:t>
            </a:r>
            <a:endParaRPr lang="en-US" dirty="0"/>
          </a:p>
        </p:txBody>
      </p:sp>
      <p:sp>
        <p:nvSpPr>
          <p:cNvPr id="27" name="Round Same Side Corner Rectangle 26"/>
          <p:cNvSpPr/>
          <p:nvPr/>
        </p:nvSpPr>
        <p:spPr>
          <a:xfrm>
            <a:off x="5756787" y="3396821"/>
            <a:ext cx="144375" cy="137651"/>
          </a:xfrm>
          <a:prstGeom prst="round2Same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862838" y="5686266"/>
            <a:ext cx="3654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color at that pixel becomes the color of the fragment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93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 animBg="1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7292487" cy="990600"/>
          </a:xfrm>
        </p:spPr>
        <p:txBody>
          <a:bodyPr/>
          <a:lstStyle/>
          <a:p>
            <a:r>
              <a:rPr lang="en-US" dirty="0" smtClean="0"/>
              <a:t>Observation #1</a:t>
            </a:r>
            <a:endParaRPr lang="en-US" dirty="0"/>
          </a:p>
        </p:txBody>
      </p:sp>
      <p:sp>
        <p:nvSpPr>
          <p:cNvPr id="4" name="Triangle 3"/>
          <p:cNvSpPr/>
          <p:nvPr/>
        </p:nvSpPr>
        <p:spPr>
          <a:xfrm>
            <a:off x="621121" y="2762865"/>
            <a:ext cx="1268361" cy="934064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iangle 4"/>
          <p:cNvSpPr/>
          <p:nvPr/>
        </p:nvSpPr>
        <p:spPr>
          <a:xfrm rot="10800000">
            <a:off x="1294749" y="2762865"/>
            <a:ext cx="1268361" cy="934064"/>
          </a:xfrm>
          <a:prstGeom prst="triangle">
            <a:avLst>
              <a:gd name="adj" fmla="val 4922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3940" y="3735921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(0,0)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10485" y="3679527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(0.7,0)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21917" y="2475467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(1.0,</a:t>
            </a:r>
            <a:r>
              <a:rPr lang="en-US" dirty="0" smtClean="0">
                <a:solidFill>
                  <a:srgbClr val="FF0000"/>
                </a:solidFill>
              </a:rPr>
              <a:t>0.8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31342" y="3669695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(1.0,1.0)</a:t>
            </a:r>
            <a:endParaRPr lang="en-US" dirty="0"/>
          </a:p>
        </p:txBody>
      </p:sp>
      <p:sp>
        <p:nvSpPr>
          <p:cNvPr id="10" name="Triangle 9"/>
          <p:cNvSpPr/>
          <p:nvPr/>
        </p:nvSpPr>
        <p:spPr>
          <a:xfrm flipH="1">
            <a:off x="2018133" y="2762865"/>
            <a:ext cx="593007" cy="934064"/>
          </a:xfrm>
          <a:prstGeom prst="triangle">
            <a:avLst>
              <a:gd name="adj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iangle 10"/>
          <p:cNvSpPr/>
          <p:nvPr/>
        </p:nvSpPr>
        <p:spPr>
          <a:xfrm rot="10800000" flipH="1">
            <a:off x="581673" y="2750600"/>
            <a:ext cx="662080" cy="934064"/>
          </a:xfrm>
          <a:prstGeom prst="triangle">
            <a:avLst>
              <a:gd name="adj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49974" y="2375136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(0.3,</a:t>
            </a:r>
            <a:r>
              <a:rPr lang="en-US" dirty="0" smtClean="0">
                <a:solidFill>
                  <a:srgbClr val="FF0000"/>
                </a:solidFill>
              </a:rPr>
              <a:t>0.8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2389263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(0,</a:t>
            </a:r>
            <a:r>
              <a:rPr lang="en-US" dirty="0" smtClean="0">
                <a:solidFill>
                  <a:srgbClr val="FF0000"/>
                </a:solidFill>
              </a:rPr>
              <a:t>0.8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223951" y="3264310"/>
            <a:ext cx="2773067" cy="2040816"/>
            <a:chOff x="223951" y="3264310"/>
            <a:chExt cx="2773067" cy="2040816"/>
          </a:xfrm>
        </p:grpSpPr>
        <p:sp>
          <p:nvSpPr>
            <p:cNvPr id="14" name="Round Same Side Corner Rectangle 13"/>
            <p:cNvSpPr/>
            <p:nvPr/>
          </p:nvSpPr>
          <p:spPr>
            <a:xfrm>
              <a:off x="1150374" y="3264310"/>
              <a:ext cx="144375" cy="137651"/>
            </a:xfrm>
            <a:prstGeom prst="round2SameRect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949974" y="3481525"/>
              <a:ext cx="293779" cy="14542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23951" y="4935794"/>
              <a:ext cx="27730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Assume a fragment lies here</a:t>
              </a:r>
              <a:endParaRPr lang="en-US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79454" y="5451455"/>
            <a:ext cx="3654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Texture coordinates are a field and will be </a:t>
            </a:r>
            <a:r>
              <a:rPr lang="en-US" dirty="0" err="1" smtClean="0"/>
              <a:t>LERP’ed</a:t>
            </a:r>
            <a:r>
              <a:rPr lang="en-US" dirty="0" smtClean="0"/>
              <a:t> like any other field</a:t>
            </a:r>
          </a:p>
          <a:p>
            <a:r>
              <a:rPr lang="en-US" dirty="0" smtClean="0">
                <a:sym typeface="Wingdings"/>
              </a:rPr>
              <a:t> (0.3, 0.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35</a:t>
            </a:r>
            <a:r>
              <a:rPr lang="en-US" dirty="0" smtClean="0">
                <a:sym typeface="Wingdings"/>
              </a:rPr>
              <a:t>)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763" y="2455803"/>
            <a:ext cx="3030372" cy="188022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862838" y="4658795"/>
            <a:ext cx="3654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fragment </a:t>
            </a:r>
            <a:r>
              <a:rPr lang="en-US" dirty="0" err="1" smtClean="0"/>
              <a:t>shader</a:t>
            </a:r>
            <a:r>
              <a:rPr lang="en-US" dirty="0" smtClean="0"/>
              <a:t> can then go to the image and find the corresponding color</a:t>
            </a:r>
            <a:endParaRPr lang="en-US" dirty="0"/>
          </a:p>
        </p:txBody>
      </p:sp>
      <p:sp>
        <p:nvSpPr>
          <p:cNvPr id="27" name="Round Same Side Corner Rectangle 26"/>
          <p:cNvSpPr/>
          <p:nvPr/>
        </p:nvSpPr>
        <p:spPr>
          <a:xfrm>
            <a:off x="5765102" y="3559278"/>
            <a:ext cx="144375" cy="137651"/>
          </a:xfrm>
          <a:prstGeom prst="round2Same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862838" y="5686266"/>
            <a:ext cx="3654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color at that pixel becomes the color of the fragment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493342" y="2844799"/>
            <a:ext cx="3942736" cy="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258891" y="1565416"/>
            <a:ext cx="39903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Did not use top 20% of the texture.</a:t>
            </a:r>
          </a:p>
          <a:p>
            <a:r>
              <a:rPr lang="en-US" dirty="0" smtClean="0"/>
              <a:t>No problem.  Maybe other triangles will.  Maybe not.  Not an issue either way.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49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7292487" cy="990600"/>
          </a:xfrm>
        </p:spPr>
        <p:txBody>
          <a:bodyPr/>
          <a:lstStyle/>
          <a:p>
            <a:r>
              <a:rPr lang="en-US" dirty="0" smtClean="0"/>
              <a:t>Observation #2</a:t>
            </a:r>
            <a:endParaRPr lang="en-US" dirty="0"/>
          </a:p>
        </p:txBody>
      </p:sp>
      <p:sp>
        <p:nvSpPr>
          <p:cNvPr id="4" name="Triangle 3"/>
          <p:cNvSpPr/>
          <p:nvPr/>
        </p:nvSpPr>
        <p:spPr>
          <a:xfrm>
            <a:off x="621121" y="2762865"/>
            <a:ext cx="1268361" cy="934064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iangle 4"/>
          <p:cNvSpPr/>
          <p:nvPr/>
        </p:nvSpPr>
        <p:spPr>
          <a:xfrm rot="10800000">
            <a:off x="1294749" y="2762865"/>
            <a:ext cx="1268361" cy="934064"/>
          </a:xfrm>
          <a:prstGeom prst="triangle">
            <a:avLst>
              <a:gd name="adj" fmla="val 4922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3940" y="3735921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(0,0)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10485" y="3679527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(0.7,0)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21917" y="2475467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(1.0,1.0)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31342" y="3669695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(1.0,1.0)</a:t>
            </a:r>
            <a:endParaRPr lang="en-US" dirty="0"/>
          </a:p>
        </p:txBody>
      </p:sp>
      <p:sp>
        <p:nvSpPr>
          <p:cNvPr id="10" name="Triangle 9"/>
          <p:cNvSpPr/>
          <p:nvPr/>
        </p:nvSpPr>
        <p:spPr>
          <a:xfrm flipH="1">
            <a:off x="2018133" y="2762865"/>
            <a:ext cx="593007" cy="934064"/>
          </a:xfrm>
          <a:prstGeom prst="triangle">
            <a:avLst>
              <a:gd name="adj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iangle 10"/>
          <p:cNvSpPr/>
          <p:nvPr/>
        </p:nvSpPr>
        <p:spPr>
          <a:xfrm rot="10800000" flipH="1">
            <a:off x="581673" y="2750600"/>
            <a:ext cx="662080" cy="934064"/>
          </a:xfrm>
          <a:prstGeom prst="triangle">
            <a:avLst>
              <a:gd name="adj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49974" y="2375136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(0.3,1.0)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2389263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(0,1.0)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223951" y="3264310"/>
            <a:ext cx="2773067" cy="2040816"/>
            <a:chOff x="223951" y="3264310"/>
            <a:chExt cx="2773067" cy="2040816"/>
          </a:xfrm>
        </p:grpSpPr>
        <p:sp>
          <p:nvSpPr>
            <p:cNvPr id="14" name="Round Same Side Corner Rectangle 13"/>
            <p:cNvSpPr/>
            <p:nvPr/>
          </p:nvSpPr>
          <p:spPr>
            <a:xfrm>
              <a:off x="1150374" y="3264310"/>
              <a:ext cx="144375" cy="137651"/>
            </a:xfrm>
            <a:prstGeom prst="round2SameRect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949974" y="3481525"/>
              <a:ext cx="293779" cy="14542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23951" y="4935794"/>
              <a:ext cx="27730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Assume a fragment lies here</a:t>
              </a:r>
              <a:endParaRPr lang="en-US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79454" y="5451455"/>
            <a:ext cx="3654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Texture coordinates are a field and will be </a:t>
            </a:r>
            <a:r>
              <a:rPr lang="en-US" dirty="0" err="1" smtClean="0"/>
              <a:t>LERP’ed</a:t>
            </a:r>
            <a:r>
              <a:rPr lang="en-US" dirty="0" smtClean="0"/>
              <a:t> like any other field</a:t>
            </a:r>
          </a:p>
          <a:p>
            <a:r>
              <a:rPr lang="en-US" dirty="0" smtClean="0">
                <a:sym typeface="Wingdings"/>
              </a:rPr>
              <a:t> (0.3, 0.45)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763" y="2455803"/>
            <a:ext cx="3030372" cy="188022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862838" y="4658795"/>
            <a:ext cx="3654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fragment </a:t>
            </a:r>
            <a:r>
              <a:rPr lang="en-US" dirty="0" err="1" smtClean="0"/>
              <a:t>shader</a:t>
            </a:r>
            <a:r>
              <a:rPr lang="en-US" dirty="0" smtClean="0"/>
              <a:t> can then go to the image and find the corresponding color</a:t>
            </a:r>
            <a:endParaRPr lang="en-US" dirty="0"/>
          </a:p>
        </p:txBody>
      </p:sp>
      <p:sp>
        <p:nvSpPr>
          <p:cNvPr id="27" name="Round Same Side Corner Rectangle 26"/>
          <p:cNvSpPr/>
          <p:nvPr/>
        </p:nvSpPr>
        <p:spPr>
          <a:xfrm>
            <a:off x="5765102" y="3559278"/>
            <a:ext cx="144375" cy="137651"/>
          </a:xfrm>
          <a:prstGeom prst="round2Same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862838" y="5686266"/>
            <a:ext cx="3654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color at that pixel becomes the color of the fragment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681316" y="3137326"/>
            <a:ext cx="751412" cy="4031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riangle 17"/>
          <p:cNvSpPr/>
          <p:nvPr/>
        </p:nvSpPr>
        <p:spPr>
          <a:xfrm rot="5400000">
            <a:off x="1445493" y="3202735"/>
            <a:ext cx="420650" cy="32233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 Same Side Corner Rectangle 29"/>
          <p:cNvSpPr/>
          <p:nvPr/>
        </p:nvSpPr>
        <p:spPr>
          <a:xfrm>
            <a:off x="5917502" y="3711678"/>
            <a:ext cx="144375" cy="137651"/>
          </a:xfrm>
          <a:prstGeom prst="round2Same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 Same Side Corner Rectangle 30"/>
          <p:cNvSpPr/>
          <p:nvPr/>
        </p:nvSpPr>
        <p:spPr>
          <a:xfrm>
            <a:off x="6069902" y="3864078"/>
            <a:ext cx="144375" cy="137651"/>
          </a:xfrm>
          <a:prstGeom prst="round2Same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 Same Side Corner Rectangle 31"/>
          <p:cNvSpPr/>
          <p:nvPr/>
        </p:nvSpPr>
        <p:spPr>
          <a:xfrm>
            <a:off x="6222302" y="4016478"/>
            <a:ext cx="144375" cy="137651"/>
          </a:xfrm>
          <a:prstGeom prst="round2Same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 Same Side Corner Rectangle 32"/>
          <p:cNvSpPr/>
          <p:nvPr/>
        </p:nvSpPr>
        <p:spPr>
          <a:xfrm>
            <a:off x="6374702" y="4168878"/>
            <a:ext cx="144375" cy="137651"/>
          </a:xfrm>
          <a:prstGeom prst="round2Same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 Same Side Corner Rectangle 33"/>
          <p:cNvSpPr/>
          <p:nvPr/>
        </p:nvSpPr>
        <p:spPr>
          <a:xfrm>
            <a:off x="5779853" y="3338052"/>
            <a:ext cx="144375" cy="137651"/>
          </a:xfrm>
          <a:prstGeom prst="round2Same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 Same Side Corner Rectangle 34"/>
          <p:cNvSpPr/>
          <p:nvPr/>
        </p:nvSpPr>
        <p:spPr>
          <a:xfrm>
            <a:off x="5932253" y="3490452"/>
            <a:ext cx="144375" cy="137651"/>
          </a:xfrm>
          <a:prstGeom prst="round2Same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 Same Side Corner Rectangle 35"/>
          <p:cNvSpPr/>
          <p:nvPr/>
        </p:nvSpPr>
        <p:spPr>
          <a:xfrm>
            <a:off x="6084653" y="3642852"/>
            <a:ext cx="144375" cy="137651"/>
          </a:xfrm>
          <a:prstGeom prst="round2Same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 Same Side Corner Rectangle 36"/>
          <p:cNvSpPr/>
          <p:nvPr/>
        </p:nvSpPr>
        <p:spPr>
          <a:xfrm>
            <a:off x="6237053" y="3795252"/>
            <a:ext cx="144375" cy="137651"/>
          </a:xfrm>
          <a:prstGeom prst="round2Same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 Same Side Corner Rectangle 37"/>
          <p:cNvSpPr/>
          <p:nvPr/>
        </p:nvSpPr>
        <p:spPr>
          <a:xfrm>
            <a:off x="6389453" y="3947652"/>
            <a:ext cx="144375" cy="137651"/>
          </a:xfrm>
          <a:prstGeom prst="round2Same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 Same Side Corner Rectangle 38"/>
          <p:cNvSpPr/>
          <p:nvPr/>
        </p:nvSpPr>
        <p:spPr>
          <a:xfrm>
            <a:off x="5735608" y="3785421"/>
            <a:ext cx="144375" cy="137651"/>
          </a:xfrm>
          <a:prstGeom prst="round2Same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 Same Side Corner Rectangle 39"/>
          <p:cNvSpPr/>
          <p:nvPr/>
        </p:nvSpPr>
        <p:spPr>
          <a:xfrm>
            <a:off x="5888008" y="3937821"/>
            <a:ext cx="144375" cy="137651"/>
          </a:xfrm>
          <a:prstGeom prst="round2Same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 Same Side Corner Rectangle 40"/>
          <p:cNvSpPr/>
          <p:nvPr/>
        </p:nvSpPr>
        <p:spPr>
          <a:xfrm>
            <a:off x="6040408" y="4090221"/>
            <a:ext cx="144375" cy="137651"/>
          </a:xfrm>
          <a:prstGeom prst="round2Same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 Same Side Corner Rectangle 41"/>
          <p:cNvSpPr/>
          <p:nvPr/>
        </p:nvSpPr>
        <p:spPr>
          <a:xfrm>
            <a:off x="6192808" y="4242621"/>
            <a:ext cx="144375" cy="137651"/>
          </a:xfrm>
          <a:prstGeom prst="round2Same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 Same Side Corner Rectangle 42"/>
          <p:cNvSpPr/>
          <p:nvPr/>
        </p:nvSpPr>
        <p:spPr>
          <a:xfrm>
            <a:off x="6345208" y="4395021"/>
            <a:ext cx="144375" cy="137651"/>
          </a:xfrm>
          <a:prstGeom prst="round2Same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 Same Side Corner Rectangle 43"/>
          <p:cNvSpPr/>
          <p:nvPr/>
        </p:nvSpPr>
        <p:spPr>
          <a:xfrm>
            <a:off x="6173146" y="3465872"/>
            <a:ext cx="144375" cy="137651"/>
          </a:xfrm>
          <a:prstGeom prst="round2Same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 Same Side Corner Rectangle 44"/>
          <p:cNvSpPr/>
          <p:nvPr/>
        </p:nvSpPr>
        <p:spPr>
          <a:xfrm>
            <a:off x="6325546" y="3618272"/>
            <a:ext cx="144375" cy="137651"/>
          </a:xfrm>
          <a:prstGeom prst="round2Same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 Same Side Corner Rectangle 45"/>
          <p:cNvSpPr/>
          <p:nvPr/>
        </p:nvSpPr>
        <p:spPr>
          <a:xfrm>
            <a:off x="6477946" y="3770672"/>
            <a:ext cx="144375" cy="137651"/>
          </a:xfrm>
          <a:prstGeom prst="round2Same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 Same Side Corner Rectangle 46"/>
          <p:cNvSpPr/>
          <p:nvPr/>
        </p:nvSpPr>
        <p:spPr>
          <a:xfrm>
            <a:off x="6630346" y="3923072"/>
            <a:ext cx="144375" cy="137651"/>
          </a:xfrm>
          <a:prstGeom prst="round2Same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 Same Side Corner Rectangle 47"/>
          <p:cNvSpPr/>
          <p:nvPr/>
        </p:nvSpPr>
        <p:spPr>
          <a:xfrm>
            <a:off x="6782746" y="4075472"/>
            <a:ext cx="144375" cy="137651"/>
          </a:xfrm>
          <a:prstGeom prst="round2Same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 Same Side Corner Rectangle 48"/>
          <p:cNvSpPr/>
          <p:nvPr/>
        </p:nvSpPr>
        <p:spPr>
          <a:xfrm>
            <a:off x="5420975" y="3677265"/>
            <a:ext cx="144375" cy="137651"/>
          </a:xfrm>
          <a:prstGeom prst="round2Same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 Same Side Corner Rectangle 49"/>
          <p:cNvSpPr/>
          <p:nvPr/>
        </p:nvSpPr>
        <p:spPr>
          <a:xfrm>
            <a:off x="5573375" y="3829665"/>
            <a:ext cx="144375" cy="137651"/>
          </a:xfrm>
          <a:prstGeom prst="round2Same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 Same Side Corner Rectangle 50"/>
          <p:cNvSpPr/>
          <p:nvPr/>
        </p:nvSpPr>
        <p:spPr>
          <a:xfrm>
            <a:off x="5725775" y="3982065"/>
            <a:ext cx="144375" cy="137651"/>
          </a:xfrm>
          <a:prstGeom prst="round2Same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 Same Side Corner Rectangle 51"/>
          <p:cNvSpPr/>
          <p:nvPr/>
        </p:nvSpPr>
        <p:spPr>
          <a:xfrm>
            <a:off x="5878175" y="4134465"/>
            <a:ext cx="144375" cy="137651"/>
          </a:xfrm>
          <a:prstGeom prst="round2Same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 Same Side Corner Rectangle 52"/>
          <p:cNvSpPr/>
          <p:nvPr/>
        </p:nvSpPr>
        <p:spPr>
          <a:xfrm>
            <a:off x="6030575" y="4286865"/>
            <a:ext cx="144375" cy="137651"/>
          </a:xfrm>
          <a:prstGeom prst="round2Same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4258891" y="1565416"/>
            <a:ext cx="44721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Camera zoomed in one triangle?  No problem.  Just get lots of fragments, which means lots of nearby pixels in the texture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56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Actual OpenGL Code</a:t>
            </a:r>
            <a:endParaRPr lang="en-US" dirty="0"/>
          </a:p>
        </p:txBody>
      </p:sp>
      <p:sp>
        <p:nvSpPr>
          <p:cNvPr id="4" name="Triangle 3"/>
          <p:cNvSpPr/>
          <p:nvPr/>
        </p:nvSpPr>
        <p:spPr>
          <a:xfrm>
            <a:off x="621121" y="2762865"/>
            <a:ext cx="1268361" cy="934064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iangle 4"/>
          <p:cNvSpPr/>
          <p:nvPr/>
        </p:nvSpPr>
        <p:spPr>
          <a:xfrm rot="10800000">
            <a:off x="1294749" y="2762865"/>
            <a:ext cx="1268361" cy="934064"/>
          </a:xfrm>
          <a:prstGeom prst="triangle">
            <a:avLst>
              <a:gd name="adj" fmla="val 4922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8698" y="1592825"/>
            <a:ext cx="3527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Step 1</a:t>
            </a:r>
            <a:r>
              <a:rPr lang="en-US" dirty="0" smtClean="0"/>
              <a:t>: new fields on your geometry</a:t>
            </a:r>
          </a:p>
          <a:p>
            <a:r>
              <a:rPr lang="en-US" dirty="0" smtClean="0"/>
              <a:t>Called “texture coordinates”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940" y="3735921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(0,0)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10485" y="3679527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(0.7,0)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21917" y="2475467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(1.0,1.0)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31342" y="3669695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(1.0,1.0)</a:t>
            </a:r>
            <a:endParaRPr lang="en-US" dirty="0"/>
          </a:p>
        </p:txBody>
      </p:sp>
      <p:sp>
        <p:nvSpPr>
          <p:cNvPr id="11" name="Triangle 10"/>
          <p:cNvSpPr/>
          <p:nvPr/>
        </p:nvSpPr>
        <p:spPr>
          <a:xfrm flipH="1">
            <a:off x="2018133" y="2762865"/>
            <a:ext cx="593007" cy="934064"/>
          </a:xfrm>
          <a:prstGeom prst="triangle">
            <a:avLst>
              <a:gd name="adj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iangle 11"/>
          <p:cNvSpPr/>
          <p:nvPr/>
        </p:nvSpPr>
        <p:spPr>
          <a:xfrm rot="10800000" flipH="1">
            <a:off x="581673" y="2750600"/>
            <a:ext cx="662080" cy="934064"/>
          </a:xfrm>
          <a:prstGeom prst="triangle">
            <a:avLst>
              <a:gd name="adj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49974" y="2375136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(0.3,1.0)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2389263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(0,1.0)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92931" y="1592825"/>
            <a:ext cx="3198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Step 2</a:t>
            </a:r>
            <a:r>
              <a:rPr lang="en-US" dirty="0" smtClean="0"/>
              <a:t>: textures are loaded onto</a:t>
            </a:r>
          </a:p>
          <a:p>
            <a:r>
              <a:rPr lang="en-US" dirty="0" smtClean="0"/>
              <a:t>GPU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4596" y="2559802"/>
            <a:ext cx="1693185" cy="1127661"/>
          </a:xfrm>
          <a:prstGeom prst="rect">
            <a:avLst/>
          </a:prstGeom>
        </p:spPr>
      </p:pic>
      <p:sp>
        <p:nvSpPr>
          <p:cNvPr id="17" name="Right Arrow 16"/>
          <p:cNvSpPr/>
          <p:nvPr/>
        </p:nvSpPr>
        <p:spPr>
          <a:xfrm>
            <a:off x="6691958" y="2959510"/>
            <a:ext cx="829719" cy="2703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584703" y="2910037"/>
            <a:ext cx="141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GPU memory</a:t>
            </a:r>
            <a:endParaRPr lang="en-US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1086285" y="4632523"/>
            <a:ext cx="7516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Step 3</a:t>
            </a:r>
            <a:r>
              <a:rPr lang="en-US" dirty="0" smtClean="0"/>
              <a:t>: texture coordinates and texture data are available during rasterization</a:t>
            </a:r>
          </a:p>
          <a:p>
            <a:r>
              <a:rPr lang="en-US" dirty="0" smtClean="0"/>
              <a:t>Lots of ways to make graphics effects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86285" y="5454030"/>
            <a:ext cx="7516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Most common: use texture coordinates to look up pixel color in texture data and then assign fragment that color</a:t>
            </a:r>
          </a:p>
        </p:txBody>
      </p:sp>
      <p:sp>
        <p:nvSpPr>
          <p:cNvPr id="3" name="Rectangle 2"/>
          <p:cNvSpPr/>
          <p:nvPr/>
        </p:nvSpPr>
        <p:spPr>
          <a:xfrm>
            <a:off x="68826" y="1592825"/>
            <a:ext cx="3923071" cy="2694040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73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6918862" cy="990600"/>
          </a:xfrm>
        </p:spPr>
        <p:txBody>
          <a:bodyPr/>
          <a:lstStyle/>
          <a:p>
            <a:r>
              <a:rPr lang="en-US" smtClean="0"/>
              <a:t>Step 1: New Fields on Your Geometry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0" y="3886164"/>
            <a:ext cx="8915400" cy="1085353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1140" y="1809487"/>
            <a:ext cx="8229600" cy="2076677"/>
          </a:xfrm>
        </p:spPr>
        <p:txBody>
          <a:bodyPr/>
          <a:lstStyle/>
          <a:p>
            <a:r>
              <a:rPr lang="en-US" dirty="0" smtClean="0"/>
              <a:t>OpenGL is all set up for texture coordinates</a:t>
            </a:r>
          </a:p>
          <a:p>
            <a:r>
              <a:rPr lang="en-US" dirty="0" smtClean="0"/>
              <a:t>Just another VBO that goes within a VAO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4632" y="4971517"/>
            <a:ext cx="7384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(This is an image from Lecture 9 about making a VBO for points)</a:t>
            </a:r>
          </a:p>
          <a:p>
            <a:r>
              <a:rPr lang="en-US" dirty="0" smtClean="0"/>
              <a:t>(With textures, there are 2 floats per vertex for 2D textures, </a:t>
            </a:r>
          </a:p>
          <a:p>
            <a:r>
              <a:rPr lang="en-US" dirty="0" smtClean="0"/>
              <a:t>1 float per vertex for 1D textures, etc.)</a:t>
            </a:r>
          </a:p>
        </p:txBody>
      </p:sp>
    </p:spTree>
    <p:extLst>
      <p:ext uri="{BB962C8B-B14F-4D97-AF65-F5344CB8AC3E}">
        <p14:creationId xmlns:p14="http://schemas.microsoft.com/office/powerpoint/2010/main" val="52082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Hours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1778"/>
            <a:ext cx="9144000" cy="463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03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Actual OpenGL Code</a:t>
            </a:r>
            <a:endParaRPr lang="en-US" dirty="0"/>
          </a:p>
        </p:txBody>
      </p:sp>
      <p:sp>
        <p:nvSpPr>
          <p:cNvPr id="4" name="Triangle 3"/>
          <p:cNvSpPr/>
          <p:nvPr/>
        </p:nvSpPr>
        <p:spPr>
          <a:xfrm>
            <a:off x="621121" y="2762865"/>
            <a:ext cx="1268361" cy="934064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iangle 4"/>
          <p:cNvSpPr/>
          <p:nvPr/>
        </p:nvSpPr>
        <p:spPr>
          <a:xfrm rot="10800000">
            <a:off x="1294749" y="2762865"/>
            <a:ext cx="1268361" cy="934064"/>
          </a:xfrm>
          <a:prstGeom prst="triangle">
            <a:avLst>
              <a:gd name="adj" fmla="val 4922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8698" y="1592825"/>
            <a:ext cx="3527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Step 1</a:t>
            </a:r>
            <a:r>
              <a:rPr lang="en-US" dirty="0" smtClean="0"/>
              <a:t>: new fields on your geometry</a:t>
            </a:r>
          </a:p>
          <a:p>
            <a:r>
              <a:rPr lang="en-US" dirty="0" smtClean="0"/>
              <a:t>Called “texture coordinates”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940" y="3735921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(0,0)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10485" y="3679527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(0.7,0)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21917" y="2475467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(1.0,1.0)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31342" y="3669695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(1.0,1.0)</a:t>
            </a:r>
            <a:endParaRPr lang="en-US" dirty="0"/>
          </a:p>
        </p:txBody>
      </p:sp>
      <p:sp>
        <p:nvSpPr>
          <p:cNvPr id="11" name="Triangle 10"/>
          <p:cNvSpPr/>
          <p:nvPr/>
        </p:nvSpPr>
        <p:spPr>
          <a:xfrm flipH="1">
            <a:off x="2018133" y="2762865"/>
            <a:ext cx="593007" cy="934064"/>
          </a:xfrm>
          <a:prstGeom prst="triangle">
            <a:avLst>
              <a:gd name="adj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iangle 11"/>
          <p:cNvSpPr/>
          <p:nvPr/>
        </p:nvSpPr>
        <p:spPr>
          <a:xfrm rot="10800000" flipH="1">
            <a:off x="581673" y="2750600"/>
            <a:ext cx="662080" cy="934064"/>
          </a:xfrm>
          <a:prstGeom prst="triangle">
            <a:avLst>
              <a:gd name="adj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49974" y="2375136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(0.3,1.0)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2389263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(0,1.0)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92931" y="1592825"/>
            <a:ext cx="3198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Step 2</a:t>
            </a:r>
            <a:r>
              <a:rPr lang="en-US" dirty="0" smtClean="0"/>
              <a:t>: textures are loaded onto</a:t>
            </a:r>
          </a:p>
          <a:p>
            <a:r>
              <a:rPr lang="en-US" dirty="0" smtClean="0"/>
              <a:t>GPU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4596" y="2559802"/>
            <a:ext cx="1693185" cy="1127661"/>
          </a:xfrm>
          <a:prstGeom prst="rect">
            <a:avLst/>
          </a:prstGeom>
        </p:spPr>
      </p:pic>
      <p:sp>
        <p:nvSpPr>
          <p:cNvPr id="17" name="Right Arrow 16"/>
          <p:cNvSpPr/>
          <p:nvPr/>
        </p:nvSpPr>
        <p:spPr>
          <a:xfrm>
            <a:off x="6691958" y="2959510"/>
            <a:ext cx="829719" cy="2703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584703" y="2910037"/>
            <a:ext cx="141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GPU memory</a:t>
            </a:r>
            <a:endParaRPr lang="en-US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1086285" y="4632523"/>
            <a:ext cx="7516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Step 3</a:t>
            </a:r>
            <a:r>
              <a:rPr lang="en-US" dirty="0" smtClean="0"/>
              <a:t>: texture coordinates and texture data are available during rasterization</a:t>
            </a:r>
          </a:p>
          <a:p>
            <a:r>
              <a:rPr lang="en-US" dirty="0" smtClean="0"/>
              <a:t>Lots of ways to make graphics effects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86285" y="5454030"/>
            <a:ext cx="7516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Most common: use texture coordinates to look up pixel color in texture data and then assign fragment that color</a:t>
            </a:r>
          </a:p>
        </p:txBody>
      </p:sp>
      <p:sp>
        <p:nvSpPr>
          <p:cNvPr id="3" name="Rectangle 2"/>
          <p:cNvSpPr/>
          <p:nvPr/>
        </p:nvSpPr>
        <p:spPr>
          <a:xfrm>
            <a:off x="4660490" y="1563017"/>
            <a:ext cx="4336779" cy="2694040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7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87" y="228600"/>
            <a:ext cx="7747819" cy="990600"/>
          </a:xfrm>
        </p:spPr>
        <p:txBody>
          <a:bodyPr/>
          <a:lstStyle/>
          <a:p>
            <a:r>
              <a:rPr lang="en-US" smtClean="0"/>
              <a:t>Steps for Loading Texture to GPU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1) Generate the texture </a:t>
            </a:r>
          </a:p>
          <a:p>
            <a:r>
              <a:rPr lang="en-US" dirty="0" smtClean="0"/>
              <a:t>2) Tell the </a:t>
            </a:r>
            <a:r>
              <a:rPr lang="en-US" dirty="0" err="1" smtClean="0"/>
              <a:t>shader</a:t>
            </a:r>
            <a:r>
              <a:rPr lang="en-US" dirty="0" smtClean="0"/>
              <a:t> program how to access the texture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49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87" y="228600"/>
            <a:ext cx="7747819" cy="990600"/>
          </a:xfrm>
        </p:spPr>
        <p:txBody>
          <a:bodyPr/>
          <a:lstStyle/>
          <a:p>
            <a:r>
              <a:rPr lang="en-US" smtClean="0"/>
              <a:t>Steps for Loading Texture to GPU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1) Generate the texture </a:t>
            </a:r>
          </a:p>
          <a:p>
            <a:r>
              <a:rPr lang="en-US" dirty="0" smtClean="0"/>
              <a:t>2) Tell the </a:t>
            </a:r>
            <a:r>
              <a:rPr lang="en-US" dirty="0" err="1" smtClean="0"/>
              <a:t>shader</a:t>
            </a:r>
            <a:r>
              <a:rPr lang="en-US" dirty="0" smtClean="0"/>
              <a:t> program how to access the texture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4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a Texture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Very similar to VBOs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Now:</a:t>
            </a:r>
          </a:p>
          <a:p>
            <a:pPr lvl="1"/>
            <a:r>
              <a:rPr lang="en-US" dirty="0" err="1" smtClean="0"/>
              <a:t>glGenTextures</a:t>
            </a:r>
            <a:endParaRPr lang="en-US" dirty="0" smtClean="0"/>
          </a:p>
          <a:p>
            <a:pPr lvl="1"/>
            <a:r>
              <a:rPr lang="en-US" dirty="0" err="1" smtClean="0"/>
              <a:t>glBindTexture</a:t>
            </a:r>
            <a:endParaRPr lang="en-US" dirty="0" smtClean="0"/>
          </a:p>
          <a:p>
            <a:pPr lvl="1"/>
            <a:r>
              <a:rPr lang="en-US" dirty="0" smtClean="0"/>
              <a:t>glTexImage2D  (like </a:t>
            </a:r>
            <a:r>
              <a:rPr lang="en-US" dirty="0" err="1" smtClean="0"/>
              <a:t>glBufferData</a:t>
            </a:r>
            <a:r>
              <a:rPr lang="en-US" dirty="0" smtClean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5015"/>
            <a:ext cx="8915400" cy="108535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293806" y="4739148"/>
            <a:ext cx="5212487" cy="1248697"/>
            <a:chOff x="3293806" y="4739148"/>
            <a:chExt cx="5212487" cy="1248697"/>
          </a:xfrm>
        </p:grpSpPr>
        <p:cxnSp>
          <p:nvCxnSpPr>
            <p:cNvPr id="6" name="Straight Arrow Connector 5"/>
            <p:cNvCxnSpPr/>
            <p:nvPr/>
          </p:nvCxnSpPr>
          <p:spPr>
            <a:xfrm flipH="1" flipV="1">
              <a:off x="3293806" y="4739148"/>
              <a:ext cx="3116826" cy="53094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>
              <a:off x="3696929" y="5422490"/>
              <a:ext cx="2866103" cy="56535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610325" y="5085424"/>
              <a:ext cx="18959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With 2 extra steps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3857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a Texture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err="1" smtClean="0"/>
              <a:t>glGenTextures</a:t>
            </a:r>
            <a:endParaRPr lang="en-US" dirty="0" smtClean="0"/>
          </a:p>
          <a:p>
            <a:r>
              <a:rPr lang="en-US" dirty="0" err="1" smtClean="0"/>
              <a:t>glActiveTexture</a:t>
            </a:r>
            <a:endParaRPr lang="en-US" dirty="0" smtClean="0"/>
          </a:p>
          <a:p>
            <a:r>
              <a:rPr lang="en-US" dirty="0" err="1" smtClean="0"/>
              <a:t>glBindTexture</a:t>
            </a:r>
            <a:endParaRPr lang="en-US" dirty="0" smtClean="0"/>
          </a:p>
          <a:p>
            <a:r>
              <a:rPr lang="en-US" dirty="0" smtClean="0"/>
              <a:t>glTexImage2D</a:t>
            </a:r>
          </a:p>
          <a:p>
            <a:r>
              <a:rPr lang="en-US" dirty="0" err="1" smtClean="0"/>
              <a:t>glGenerateMipmap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962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a Texture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err="1" smtClean="0">
                <a:solidFill>
                  <a:srgbClr val="FF0000"/>
                </a:solidFill>
              </a:rPr>
              <a:t>glGenTextures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glActiveTexture</a:t>
            </a:r>
            <a:endParaRPr lang="en-US" dirty="0" smtClean="0"/>
          </a:p>
          <a:p>
            <a:r>
              <a:rPr lang="en-US" dirty="0" err="1" smtClean="0"/>
              <a:t>glBindTexture</a:t>
            </a:r>
            <a:endParaRPr lang="en-US" dirty="0" smtClean="0"/>
          </a:p>
          <a:p>
            <a:r>
              <a:rPr lang="en-US" dirty="0" smtClean="0"/>
              <a:t>glTexImage2D</a:t>
            </a:r>
          </a:p>
          <a:p>
            <a:r>
              <a:rPr lang="en-US" dirty="0" err="1" smtClean="0"/>
              <a:t>glGenerateMipmap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2945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glGenTextures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Generates a handle.</a:t>
            </a:r>
          </a:p>
          <a:p>
            <a:pPr lvl="1"/>
            <a:r>
              <a:rPr lang="en-US" dirty="0" smtClean="0"/>
              <a:t>You to OpenGL: I want to make some textures</a:t>
            </a:r>
          </a:p>
          <a:p>
            <a:pPr lvl="1"/>
            <a:r>
              <a:rPr lang="en-US" dirty="0" smtClean="0"/>
              <a:t>OpenGL: let’s refer to your textures using the following numbers</a:t>
            </a:r>
          </a:p>
          <a:p>
            <a:r>
              <a:rPr lang="en-US" dirty="0" smtClean="0"/>
              <a:t>Note: can generate multiple handles</a:t>
            </a:r>
          </a:p>
          <a:p>
            <a:r>
              <a:rPr lang="en-US" dirty="0" smtClean="0"/>
              <a:t>If you are doing multiple textures, then you call </a:t>
            </a:r>
            <a:r>
              <a:rPr lang="en-US" dirty="0" err="1" smtClean="0"/>
              <a:t>glGenTextures</a:t>
            </a:r>
            <a:r>
              <a:rPr lang="en-US" dirty="0" smtClean="0"/>
              <a:t> one time total</a:t>
            </a:r>
          </a:p>
          <a:p>
            <a:pPr lvl="1"/>
            <a:r>
              <a:rPr lang="en-US" dirty="0" smtClean="0"/>
              <a:t>The rest of the calls are once per texture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err="1" smtClean="0"/>
              <a:t>GLuint</a:t>
            </a:r>
            <a:r>
              <a:rPr lang="en-US" dirty="0" smtClean="0"/>
              <a:t> </a:t>
            </a:r>
            <a:r>
              <a:rPr lang="en-US" dirty="0"/>
              <a:t>textures[2];  </a:t>
            </a:r>
            <a:r>
              <a:rPr lang="en-US" dirty="0" err="1"/>
              <a:t>glGenTextures</a:t>
            </a:r>
            <a:r>
              <a:rPr lang="en-US" dirty="0"/>
              <a:t>(2, textures);</a:t>
            </a:r>
          </a:p>
        </p:txBody>
      </p:sp>
    </p:spTree>
    <p:extLst>
      <p:ext uri="{BB962C8B-B14F-4D97-AF65-F5344CB8AC3E}">
        <p14:creationId xmlns:p14="http://schemas.microsoft.com/office/powerpoint/2010/main" val="99670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a Texture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err="1" smtClean="0"/>
              <a:t>glGenTextures</a:t>
            </a:r>
            <a:endParaRPr lang="en-US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glActiveTexture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glBindTexture</a:t>
            </a:r>
            <a:endParaRPr lang="en-US" dirty="0" smtClean="0"/>
          </a:p>
          <a:p>
            <a:r>
              <a:rPr lang="en-US" dirty="0" smtClean="0"/>
              <a:t>glTexImage2D</a:t>
            </a:r>
          </a:p>
          <a:p>
            <a:r>
              <a:rPr lang="en-US" dirty="0" err="1" smtClean="0"/>
              <a:t>glGenerateMipmap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1874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glActiveTexture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GPU can support many textures</a:t>
            </a:r>
          </a:p>
          <a:p>
            <a:r>
              <a:rPr lang="en-US" dirty="0" smtClean="0"/>
              <a:t>Each texture is given an ID (texture0, texture1, etc.)</a:t>
            </a:r>
          </a:p>
          <a:p>
            <a:r>
              <a:rPr lang="en-US" dirty="0" smtClean="0"/>
              <a:t>This call tells the GPU which texture you will be referring to</a:t>
            </a:r>
          </a:p>
          <a:p>
            <a:r>
              <a:rPr lang="en-US" dirty="0" smtClean="0"/>
              <a:t>Example: </a:t>
            </a:r>
          </a:p>
          <a:p>
            <a:pPr lvl="1"/>
            <a:r>
              <a:rPr lang="en-US" dirty="0" err="1"/>
              <a:t>glActiveTexture</a:t>
            </a:r>
            <a:r>
              <a:rPr lang="en-US" dirty="0"/>
              <a:t>(GL_TEXTURE0</a:t>
            </a:r>
            <a:r>
              <a:rPr lang="en-US" dirty="0" smtClean="0"/>
              <a:t>);</a:t>
            </a:r>
          </a:p>
          <a:p>
            <a:pPr lvl="1"/>
            <a:r>
              <a:rPr lang="en-US" dirty="0" smtClean="0"/>
              <a:t>Also:</a:t>
            </a:r>
          </a:p>
          <a:p>
            <a:pPr lvl="2"/>
            <a:r>
              <a:rPr lang="en-US" dirty="0" err="1" smtClean="0"/>
              <a:t>glActiveTexture</a:t>
            </a:r>
            <a:r>
              <a:rPr lang="en-US" dirty="0" smtClean="0"/>
              <a:t>(GL_TEXTURE1);</a:t>
            </a:r>
          </a:p>
          <a:p>
            <a:pPr lvl="2"/>
            <a:r>
              <a:rPr lang="en-US" dirty="0" err="1" smtClean="0"/>
              <a:t>glActiveTexture</a:t>
            </a:r>
            <a:r>
              <a:rPr lang="en-US" dirty="0" smtClean="0"/>
              <a:t>(GL_TEXTURE0+1);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75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a Texture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err="1" smtClean="0"/>
              <a:t>glGenTextures</a:t>
            </a:r>
            <a:endParaRPr lang="en-US" dirty="0" smtClean="0"/>
          </a:p>
          <a:p>
            <a:r>
              <a:rPr lang="en-US" dirty="0" err="1" smtClean="0"/>
              <a:t>glActiveTexture</a:t>
            </a:r>
            <a:endParaRPr lang="en-US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glBindTexture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glTexImage2D</a:t>
            </a:r>
          </a:p>
          <a:p>
            <a:r>
              <a:rPr lang="en-US" dirty="0" err="1" smtClean="0"/>
              <a:t>glGenerateMipmap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3303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 Quiz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89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glBindTexture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Two purposes:</a:t>
            </a:r>
          </a:p>
          <a:p>
            <a:pPr lvl="1"/>
            <a:r>
              <a:rPr lang="en-US" dirty="0" smtClean="0"/>
              <a:t>(1) make this texture be current</a:t>
            </a:r>
          </a:p>
          <a:p>
            <a:pPr lvl="2"/>
            <a:r>
              <a:rPr lang="en-US" dirty="0" smtClean="0"/>
              <a:t>Meaning subsequent calls refer to this texture</a:t>
            </a:r>
          </a:p>
          <a:p>
            <a:pPr lvl="1"/>
            <a:r>
              <a:rPr lang="en-US" dirty="0" smtClean="0"/>
              <a:t>(2) specify the texture type (1D, 2D, 3D)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err="1" smtClean="0"/>
              <a:t>glBindTexture</a:t>
            </a:r>
            <a:r>
              <a:rPr lang="en-US" dirty="0" smtClean="0"/>
              <a:t>(GL_TEXTURE_1D</a:t>
            </a:r>
            <a:r>
              <a:rPr lang="en-US" dirty="0"/>
              <a:t>, textures[0]);</a:t>
            </a:r>
          </a:p>
        </p:txBody>
      </p:sp>
    </p:spTree>
    <p:extLst>
      <p:ext uri="{BB962C8B-B14F-4D97-AF65-F5344CB8AC3E}">
        <p14:creationId xmlns:p14="http://schemas.microsoft.com/office/powerpoint/2010/main" val="124979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a Texture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err="1" smtClean="0"/>
              <a:t>glGenTextures</a:t>
            </a:r>
            <a:endParaRPr lang="en-US" dirty="0" smtClean="0"/>
          </a:p>
          <a:p>
            <a:r>
              <a:rPr lang="en-US" dirty="0" err="1" smtClean="0"/>
              <a:t>glActiveTexture</a:t>
            </a:r>
            <a:endParaRPr lang="en-US" dirty="0" smtClean="0"/>
          </a:p>
          <a:p>
            <a:r>
              <a:rPr lang="en-US" dirty="0" err="1" smtClean="0"/>
              <a:t>glBindTexture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glTexImage2D</a:t>
            </a:r>
          </a:p>
          <a:p>
            <a:r>
              <a:rPr lang="en-US" dirty="0" err="1" smtClean="0"/>
              <a:t>glGenerateMipmap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804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glTexImage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Sends texture data to GPU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glTexImage1D(GL_TEXTURE_1D</a:t>
            </a:r>
            <a:r>
              <a:rPr lang="en-US" dirty="0"/>
              <a:t>, 0, GL_RGB, </a:t>
            </a:r>
            <a:r>
              <a:rPr lang="en-US" dirty="0" err="1" smtClean="0"/>
              <a:t>num</a:t>
            </a:r>
            <a:r>
              <a:rPr lang="en-US" dirty="0" smtClean="0"/>
              <a:t>, </a:t>
            </a:r>
            <a:r>
              <a:rPr lang="en-US" dirty="0"/>
              <a:t>0, GL_RGB, GL_UNSIGNED_BYTE, </a:t>
            </a:r>
            <a:r>
              <a:rPr lang="en-US" dirty="0" smtClean="0"/>
              <a:t>data);</a:t>
            </a:r>
          </a:p>
          <a:p>
            <a:pPr lvl="1"/>
            <a:r>
              <a:rPr lang="en-US" dirty="0" smtClean="0"/>
              <a:t>This example: 256 colors</a:t>
            </a:r>
          </a:p>
          <a:p>
            <a:pPr lvl="2"/>
            <a:r>
              <a:rPr lang="en-US" dirty="0" err="1" smtClean="0"/>
              <a:t>num</a:t>
            </a:r>
            <a:r>
              <a:rPr lang="en-US" dirty="0" smtClean="0"/>
              <a:t> is 256</a:t>
            </a:r>
          </a:p>
          <a:p>
            <a:pPr lvl="2"/>
            <a:r>
              <a:rPr lang="en-US" dirty="0"/>
              <a:t>d</a:t>
            </a:r>
            <a:r>
              <a:rPr lang="en-US" dirty="0" smtClean="0"/>
              <a:t>ata: array of size 256*3 bytes</a:t>
            </a:r>
          </a:p>
          <a:p>
            <a:pPr lvl="2"/>
            <a:r>
              <a:rPr lang="en-US" dirty="0" smtClean="0"/>
              <a:t>GL_RGB means colors</a:t>
            </a:r>
          </a:p>
          <a:p>
            <a:pPr lvl="3"/>
            <a:r>
              <a:rPr lang="en-US" dirty="0" smtClean="0"/>
              <a:t>GL_RED when just a single value</a:t>
            </a:r>
          </a:p>
          <a:p>
            <a:pPr lvl="1"/>
            <a:r>
              <a:rPr lang="en-US" dirty="0" smtClean="0"/>
              <a:t>Other values are for data layouts we are not using</a:t>
            </a:r>
          </a:p>
          <a:p>
            <a:pPr lvl="2"/>
            <a:r>
              <a:rPr lang="en-US" dirty="0" smtClean="0"/>
              <a:t>Example: load one giant buffer with vertex position, </a:t>
            </a:r>
            <a:r>
              <a:rPr lang="en-US" dirty="0" err="1" smtClean="0"/>
              <a:t>normals</a:t>
            </a:r>
            <a:r>
              <a:rPr lang="en-US" dirty="0" smtClean="0"/>
              <a:t>, texture coordinates, etc., and use offsets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20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a Texture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err="1" smtClean="0"/>
              <a:t>glGenTextures</a:t>
            </a:r>
            <a:endParaRPr lang="en-US" dirty="0" smtClean="0"/>
          </a:p>
          <a:p>
            <a:r>
              <a:rPr lang="en-US" dirty="0" err="1" smtClean="0"/>
              <a:t>glActiveTexture</a:t>
            </a:r>
            <a:endParaRPr lang="en-US" dirty="0" smtClean="0"/>
          </a:p>
          <a:p>
            <a:r>
              <a:rPr lang="en-US" dirty="0" err="1" smtClean="0"/>
              <a:t>glBindTexture</a:t>
            </a:r>
            <a:endParaRPr lang="en-US" dirty="0" smtClean="0"/>
          </a:p>
          <a:p>
            <a:r>
              <a:rPr lang="en-US" dirty="0" smtClean="0"/>
              <a:t>glTexImage2D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glGenerateMipmap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99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Mipmaps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Mipmaps</a:t>
            </a:r>
            <a:r>
              <a:rPr lang="en-US" dirty="0" smtClean="0"/>
              <a:t>: pre</a:t>
            </a:r>
            <a:r>
              <a:rPr lang="en-US" dirty="0"/>
              <a:t>-calculated, optimized collections of images that accompany a main texture, intended to increase rendering speed and reduce aliasing </a:t>
            </a:r>
            <a:r>
              <a:rPr lang="en-US" dirty="0" smtClean="0"/>
              <a:t>artifacts</a:t>
            </a:r>
            <a:endParaRPr lang="en-US" dirty="0" smtClean="0"/>
          </a:p>
          <a:p>
            <a:r>
              <a:rPr lang="en-US" dirty="0" smtClean="0"/>
              <a:t>Widely used </a:t>
            </a:r>
            <a:r>
              <a:rPr lang="en-US" dirty="0"/>
              <a:t>in 3D computer games, flight simulators and other 3D imaging </a:t>
            </a:r>
            <a:r>
              <a:rPr lang="en-US" dirty="0" smtClean="0"/>
              <a:t>systems</a:t>
            </a:r>
            <a:endParaRPr lang="en-US" dirty="0" smtClean="0"/>
          </a:p>
          <a:p>
            <a:r>
              <a:rPr lang="en-US" dirty="0" smtClean="0"/>
              <a:t>In use, it is called “</a:t>
            </a:r>
            <a:r>
              <a:rPr lang="en-US" dirty="0" err="1" smtClean="0"/>
              <a:t>mipmapping</a:t>
            </a:r>
            <a:r>
              <a:rPr lang="en-US" dirty="0" smtClean="0"/>
              <a:t>”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letters "MIP" in the name are an acronym of the Latin phrase </a:t>
            </a:r>
            <a:r>
              <a:rPr lang="en-US" dirty="0" err="1"/>
              <a:t>multum</a:t>
            </a:r>
            <a:r>
              <a:rPr lang="en-US" dirty="0"/>
              <a:t> in parvo, meaning "much in </a:t>
            </a:r>
            <a:r>
              <a:rPr lang="en-US" dirty="0" smtClean="0"/>
              <a:t>little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87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Mipmaps</a:t>
            </a:r>
            <a:endParaRPr lang="en-US" dirty="0"/>
          </a:p>
        </p:txBody>
      </p:sp>
      <p:pic>
        <p:nvPicPr>
          <p:cNvPr id="6" name="Picture 5" descr="Mipmap_illustration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293" y="2112701"/>
            <a:ext cx="3658007" cy="3658007"/>
          </a:xfrm>
          <a:prstGeom prst="rect">
            <a:avLst/>
          </a:prstGeom>
        </p:spPr>
      </p:pic>
      <p:pic>
        <p:nvPicPr>
          <p:cNvPr id="9" name="Picture 8" descr="Mipmap_illustration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34" y="2933129"/>
            <a:ext cx="1829003" cy="1829003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endCxn id="6" idx="1"/>
          </p:cNvCxnSpPr>
          <p:nvPr/>
        </p:nvCxnSpPr>
        <p:spPr>
          <a:xfrm flipV="1">
            <a:off x="3048000" y="3941705"/>
            <a:ext cx="1341293" cy="564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94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glGenerateMipMap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glGenerateMipmap</a:t>
            </a:r>
            <a:r>
              <a:rPr lang="en-US" dirty="0"/>
              <a:t>(GL_TEXTURE_1D);</a:t>
            </a:r>
          </a:p>
        </p:txBody>
      </p:sp>
    </p:spTree>
    <p:extLst>
      <p:ext uri="{BB962C8B-B14F-4D97-AF65-F5344CB8AC3E}">
        <p14:creationId xmlns:p14="http://schemas.microsoft.com/office/powerpoint/2010/main" val="68026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87" y="228600"/>
            <a:ext cx="7747819" cy="990600"/>
          </a:xfrm>
        </p:spPr>
        <p:txBody>
          <a:bodyPr/>
          <a:lstStyle/>
          <a:p>
            <a:r>
              <a:rPr lang="en-US" smtClean="0"/>
              <a:t>Steps for Loading Texture to GPU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461248" cy="4495800"/>
          </a:xfrm>
        </p:spPr>
        <p:txBody>
          <a:bodyPr/>
          <a:lstStyle/>
          <a:p>
            <a:r>
              <a:rPr lang="en-US" dirty="0" smtClean="0"/>
              <a:t>1) Generate the texture </a:t>
            </a:r>
            <a:r>
              <a:rPr lang="en-US" dirty="0" smtClean="0">
                <a:solidFill>
                  <a:srgbClr val="FF0000"/>
                </a:solidFill>
              </a:rPr>
              <a:t>&lt;-- We just finished </a:t>
            </a:r>
            <a:r>
              <a:rPr lang="en-US" smtClean="0">
                <a:solidFill>
                  <a:srgbClr val="FF0000"/>
                </a:solidFill>
              </a:rPr>
              <a:t>this part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2) Tell the </a:t>
            </a:r>
            <a:r>
              <a:rPr lang="en-US" dirty="0" err="1" smtClean="0">
                <a:solidFill>
                  <a:srgbClr val="FF0000"/>
                </a:solidFill>
              </a:rPr>
              <a:t>shader</a:t>
            </a:r>
            <a:r>
              <a:rPr lang="en-US" dirty="0" smtClean="0">
                <a:solidFill>
                  <a:srgbClr val="FF0000"/>
                </a:solidFill>
              </a:rPr>
              <a:t> program how to access the texture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40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6682887" cy="990600"/>
          </a:xfrm>
        </p:spPr>
        <p:txBody>
          <a:bodyPr/>
          <a:lstStyle/>
          <a:p>
            <a:r>
              <a:rPr lang="en-US" dirty="0" smtClean="0"/>
              <a:t>Tell the </a:t>
            </a:r>
            <a:r>
              <a:rPr lang="en-US" dirty="0" err="1" smtClean="0"/>
              <a:t>Shader</a:t>
            </a:r>
            <a:r>
              <a:rPr lang="en-US" dirty="0" smtClean="0"/>
              <a:t> Program How to Access the Texture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GLuint</a:t>
            </a:r>
            <a:r>
              <a:rPr lang="en-US" dirty="0" smtClean="0"/>
              <a:t> </a:t>
            </a:r>
            <a:r>
              <a:rPr lang="en-US" dirty="0"/>
              <a:t>texture1Location = </a:t>
            </a:r>
            <a:r>
              <a:rPr lang="en-US" dirty="0" smtClean="0"/>
              <a:t>    		</a:t>
            </a:r>
            <a:r>
              <a:rPr lang="en-US" dirty="0" err="1" smtClean="0"/>
              <a:t>glGetUniformLocation</a:t>
            </a:r>
            <a:r>
              <a:rPr lang="en-US" dirty="0" smtClean="0"/>
              <a:t>(</a:t>
            </a:r>
            <a:r>
              <a:rPr lang="en-US" dirty="0" err="1" smtClean="0"/>
              <a:t>shader_program</a:t>
            </a:r>
            <a:r>
              <a:rPr lang="en-US" dirty="0" smtClean="0"/>
              <a:t>, 					     "</a:t>
            </a:r>
            <a:r>
              <a:rPr lang="en-US" dirty="0"/>
              <a:t>texture1");  </a:t>
            </a:r>
            <a:endParaRPr lang="en-US" dirty="0" smtClean="0"/>
          </a:p>
          <a:p>
            <a:r>
              <a:rPr lang="en-US" dirty="0" smtClean="0"/>
              <a:t>glUniform1i(texture1Location</a:t>
            </a:r>
            <a:r>
              <a:rPr lang="en-US" dirty="0"/>
              <a:t>, 0</a:t>
            </a:r>
            <a:r>
              <a:rPr lang="en-US" dirty="0" smtClean="0"/>
              <a:t>);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texture referred to as “texture1” is located in the first texture location (i.e., GL_TEXTURE0)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80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6682887" cy="990600"/>
          </a:xfrm>
        </p:spPr>
        <p:txBody>
          <a:bodyPr/>
          <a:lstStyle/>
          <a:p>
            <a:r>
              <a:rPr lang="en-US" dirty="0" smtClean="0"/>
              <a:t>Tell the </a:t>
            </a:r>
            <a:r>
              <a:rPr lang="en-US" dirty="0" err="1" smtClean="0"/>
              <a:t>Shader</a:t>
            </a:r>
            <a:r>
              <a:rPr lang="en-US" dirty="0" smtClean="0"/>
              <a:t> Program How to Access the Texture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GLuint</a:t>
            </a:r>
            <a:r>
              <a:rPr lang="en-US" dirty="0" smtClean="0"/>
              <a:t> </a:t>
            </a:r>
            <a:r>
              <a:rPr lang="en-US" dirty="0"/>
              <a:t>texture1Location = </a:t>
            </a:r>
            <a:r>
              <a:rPr lang="en-US" dirty="0" smtClean="0"/>
              <a:t>    		</a:t>
            </a:r>
            <a:r>
              <a:rPr lang="en-US" dirty="0" err="1" smtClean="0"/>
              <a:t>glGetUniformLocation</a:t>
            </a:r>
            <a:r>
              <a:rPr lang="en-US" dirty="0" smtClean="0"/>
              <a:t>(</a:t>
            </a:r>
            <a:r>
              <a:rPr lang="en-US" dirty="0" err="1" smtClean="0"/>
              <a:t>shader_program</a:t>
            </a:r>
            <a:r>
              <a:rPr lang="en-US" dirty="0" smtClean="0"/>
              <a:t>, 					     ”</a:t>
            </a:r>
            <a:r>
              <a:rPr lang="en-US" dirty="0" err="1" smtClean="0"/>
              <a:t>random_name</a:t>
            </a:r>
            <a:r>
              <a:rPr lang="en-US" dirty="0" smtClean="0"/>
              <a:t>");  </a:t>
            </a:r>
          </a:p>
          <a:p>
            <a:r>
              <a:rPr lang="en-US" dirty="0" smtClean="0"/>
              <a:t>glUniform1i(texture1Location</a:t>
            </a:r>
            <a:r>
              <a:rPr lang="en-US" dirty="0"/>
              <a:t>, </a:t>
            </a:r>
            <a:r>
              <a:rPr lang="en-US" dirty="0" smtClean="0"/>
              <a:t>5);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texture referred to as “</a:t>
            </a:r>
            <a:r>
              <a:rPr lang="en-US" dirty="0" err="1" smtClean="0"/>
              <a:t>random_name</a:t>
            </a:r>
            <a:r>
              <a:rPr lang="en-US" dirty="0" smtClean="0"/>
              <a:t>” is located in the sixth texture location (i.e., GL_TEXTURE0+5)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6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7226013" cy="990600"/>
          </a:xfrm>
        </p:spPr>
        <p:txBody>
          <a:bodyPr/>
          <a:lstStyle/>
          <a:p>
            <a:r>
              <a:rPr lang="en-US" smtClean="0"/>
              <a:t>Two Choices for Final </a:t>
            </a:r>
            <a:r>
              <a:rPr lang="en-US" dirty="0" smtClean="0"/>
              <a:t>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Custom final project</a:t>
            </a:r>
          </a:p>
          <a:p>
            <a:pPr lvl="1"/>
            <a:r>
              <a:rPr lang="en-US" dirty="0" smtClean="0"/>
              <a:t>You define the project, should be ~25 hours of work</a:t>
            </a:r>
          </a:p>
          <a:p>
            <a:pPr lvl="1"/>
            <a:r>
              <a:rPr lang="en-US" dirty="0" smtClean="0"/>
              <a:t>Present project to class/judges on Finals Week</a:t>
            </a:r>
          </a:p>
          <a:p>
            <a:r>
              <a:rPr lang="en-US" dirty="0" smtClean="0"/>
              <a:t>Pre-defined projects</a:t>
            </a:r>
          </a:p>
          <a:p>
            <a:pPr lvl="1"/>
            <a:r>
              <a:rPr lang="en-US" dirty="0" smtClean="0"/>
              <a:t>Pick three 8-hour projects from a menu of 4-6 projects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r>
              <a:rPr lang="en-US" dirty="0" smtClean="0"/>
              <a:t>Whether you do custom or pre-defined, you must attend the final period and watch the presentations</a:t>
            </a:r>
          </a:p>
          <a:p>
            <a:pPr lvl="1"/>
            <a:r>
              <a:rPr lang="en-US" dirty="0" smtClean="0"/>
              <a:t>-4 points if you skip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50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Actual OpenGL Code</a:t>
            </a:r>
            <a:endParaRPr lang="en-US" dirty="0"/>
          </a:p>
        </p:txBody>
      </p:sp>
      <p:sp>
        <p:nvSpPr>
          <p:cNvPr id="4" name="Triangle 3"/>
          <p:cNvSpPr/>
          <p:nvPr/>
        </p:nvSpPr>
        <p:spPr>
          <a:xfrm>
            <a:off x="621121" y="2762865"/>
            <a:ext cx="1268361" cy="934064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iangle 4"/>
          <p:cNvSpPr/>
          <p:nvPr/>
        </p:nvSpPr>
        <p:spPr>
          <a:xfrm rot="10800000">
            <a:off x="1294749" y="2762865"/>
            <a:ext cx="1268361" cy="934064"/>
          </a:xfrm>
          <a:prstGeom prst="triangle">
            <a:avLst>
              <a:gd name="adj" fmla="val 4922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8698" y="1592825"/>
            <a:ext cx="3527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Step 1</a:t>
            </a:r>
            <a:r>
              <a:rPr lang="en-US" dirty="0" smtClean="0"/>
              <a:t>: new fields on your geometry</a:t>
            </a:r>
          </a:p>
          <a:p>
            <a:r>
              <a:rPr lang="en-US" dirty="0" smtClean="0"/>
              <a:t>Called “texture coordinates”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940" y="3735921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(0,0)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10485" y="3679527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(0.7,0)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21917" y="2475467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(1.0,1.0)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31342" y="3669695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(1.0,1.0)</a:t>
            </a:r>
            <a:endParaRPr lang="en-US" dirty="0"/>
          </a:p>
        </p:txBody>
      </p:sp>
      <p:sp>
        <p:nvSpPr>
          <p:cNvPr id="11" name="Triangle 10"/>
          <p:cNvSpPr/>
          <p:nvPr/>
        </p:nvSpPr>
        <p:spPr>
          <a:xfrm flipH="1">
            <a:off x="2018133" y="2762865"/>
            <a:ext cx="593007" cy="934064"/>
          </a:xfrm>
          <a:prstGeom prst="triangle">
            <a:avLst>
              <a:gd name="adj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iangle 11"/>
          <p:cNvSpPr/>
          <p:nvPr/>
        </p:nvSpPr>
        <p:spPr>
          <a:xfrm rot="10800000" flipH="1">
            <a:off x="581673" y="2750600"/>
            <a:ext cx="662080" cy="934064"/>
          </a:xfrm>
          <a:prstGeom prst="triangle">
            <a:avLst>
              <a:gd name="adj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49974" y="2375136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(0.3,1.0)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2389263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(0,1.0)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92931" y="1592825"/>
            <a:ext cx="3198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Step 2</a:t>
            </a:r>
            <a:r>
              <a:rPr lang="en-US" dirty="0" smtClean="0"/>
              <a:t>: textures are loaded onto</a:t>
            </a:r>
          </a:p>
          <a:p>
            <a:r>
              <a:rPr lang="en-US" dirty="0" smtClean="0"/>
              <a:t>GPU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4596" y="2559802"/>
            <a:ext cx="1693185" cy="1127661"/>
          </a:xfrm>
          <a:prstGeom prst="rect">
            <a:avLst/>
          </a:prstGeom>
        </p:spPr>
      </p:pic>
      <p:sp>
        <p:nvSpPr>
          <p:cNvPr id="17" name="Right Arrow 16"/>
          <p:cNvSpPr/>
          <p:nvPr/>
        </p:nvSpPr>
        <p:spPr>
          <a:xfrm>
            <a:off x="6691958" y="2959510"/>
            <a:ext cx="829719" cy="2703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584703" y="2910037"/>
            <a:ext cx="141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GPU memory</a:t>
            </a:r>
            <a:endParaRPr lang="en-US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1086285" y="4632523"/>
            <a:ext cx="7516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Step 3</a:t>
            </a:r>
            <a:r>
              <a:rPr lang="en-US" dirty="0" smtClean="0"/>
              <a:t>: texture coordinates and texture data are available during rasterization</a:t>
            </a:r>
          </a:p>
          <a:p>
            <a:r>
              <a:rPr lang="en-US" dirty="0" smtClean="0"/>
              <a:t>Lots of ways to make graphics effects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86285" y="5454030"/>
            <a:ext cx="7516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Most common: use texture coordinates to look up pixel color in texture data and then assign fragment that color</a:t>
            </a:r>
          </a:p>
        </p:txBody>
      </p:sp>
      <p:sp>
        <p:nvSpPr>
          <p:cNvPr id="3" name="Rectangle 2"/>
          <p:cNvSpPr/>
          <p:nvPr/>
        </p:nvSpPr>
        <p:spPr>
          <a:xfrm>
            <a:off x="792205" y="4367810"/>
            <a:ext cx="7973843" cy="2190306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6378087" cy="990600"/>
          </a:xfrm>
        </p:spPr>
        <p:txBody>
          <a:bodyPr/>
          <a:lstStyle/>
          <a:p>
            <a:r>
              <a:rPr lang="en-US" dirty="0" smtClean="0"/>
              <a:t>Two New </a:t>
            </a:r>
            <a:r>
              <a:rPr lang="en-US" smtClean="0"/>
              <a:t>GLSL Constructs </a:t>
            </a:r>
            <a:r>
              <a:rPr lang="en-US" dirty="0" smtClean="0"/>
              <a:t>for </a:t>
            </a:r>
            <a:r>
              <a:rPr lang="en-US" dirty="0" err="1"/>
              <a:t>S</a:t>
            </a:r>
            <a:r>
              <a:rPr lang="en-US" dirty="0" err="1" smtClean="0"/>
              <a:t>haders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1) Textures have their own type: sampler1D, sampler2D, sampler3D</a:t>
            </a:r>
          </a:p>
          <a:p>
            <a:pPr lvl="1"/>
            <a:r>
              <a:rPr lang="en-US" dirty="0" smtClean="0"/>
              <a:t>Other types we know: float, vec4, etc.</a:t>
            </a:r>
          </a:p>
          <a:p>
            <a:r>
              <a:rPr lang="en-US" dirty="0" smtClean="0"/>
              <a:t>2) There is a special function that does texture lookups, called “texture”</a:t>
            </a:r>
          </a:p>
          <a:p>
            <a:r>
              <a:rPr lang="en-US" dirty="0" smtClean="0"/>
              <a:t>Example fragment </a:t>
            </a:r>
            <a:r>
              <a:rPr lang="en-US" dirty="0" err="1" smtClean="0"/>
              <a:t>shader</a:t>
            </a:r>
            <a:r>
              <a:rPr lang="en-US" dirty="0" smtClean="0"/>
              <a:t>:</a:t>
            </a:r>
          </a:p>
          <a:p>
            <a:pPr marL="366713" lvl="1" indent="0">
              <a:buNone/>
            </a:pPr>
            <a:r>
              <a:rPr lang="en-US" dirty="0"/>
              <a:t>in float </a:t>
            </a:r>
            <a:r>
              <a:rPr lang="en-US" dirty="0" err="1"/>
              <a:t>tex_coord</a:t>
            </a:r>
            <a:r>
              <a:rPr lang="en-US" dirty="0" smtClean="0"/>
              <a:t>;</a:t>
            </a:r>
          </a:p>
          <a:p>
            <a:pPr marL="366713" lvl="1" indent="0">
              <a:buNone/>
            </a:pPr>
            <a:r>
              <a:rPr lang="en-US" dirty="0" smtClean="0"/>
              <a:t>uniform </a:t>
            </a:r>
            <a:r>
              <a:rPr lang="en-US" dirty="0"/>
              <a:t>sampler1D </a:t>
            </a:r>
            <a:r>
              <a:rPr lang="en-US" dirty="0" err="1"/>
              <a:t>random_name</a:t>
            </a:r>
            <a:r>
              <a:rPr lang="en-US" dirty="0" smtClean="0"/>
              <a:t>;</a:t>
            </a:r>
          </a:p>
          <a:p>
            <a:pPr marL="366713" lvl="1" indent="0">
              <a:buNone/>
            </a:pPr>
            <a:r>
              <a:rPr lang="en-US" dirty="0" smtClean="0"/>
              <a:t>void </a:t>
            </a:r>
            <a:r>
              <a:rPr lang="en-US" dirty="0"/>
              <a:t>main() {   </a:t>
            </a:r>
            <a:endParaRPr lang="en-US" dirty="0" smtClean="0"/>
          </a:p>
          <a:p>
            <a:pPr marL="685800" lvl="2" indent="0">
              <a:buNone/>
            </a:pPr>
            <a:r>
              <a:rPr lang="en-US" dirty="0" err="1" smtClean="0"/>
              <a:t>frag_color</a:t>
            </a:r>
            <a:r>
              <a:rPr lang="en-US" dirty="0" smtClean="0"/>
              <a:t> </a:t>
            </a:r>
            <a:r>
              <a:rPr lang="en-US" dirty="0"/>
              <a:t>= texture(</a:t>
            </a:r>
            <a:r>
              <a:rPr lang="en-US" dirty="0" err="1"/>
              <a:t>random_name</a:t>
            </a:r>
            <a:r>
              <a:rPr lang="en-US" dirty="0"/>
              <a:t>, </a:t>
            </a:r>
            <a:r>
              <a:rPr lang="en-US" dirty="0" err="1"/>
              <a:t>tex_coord</a:t>
            </a:r>
            <a:r>
              <a:rPr lang="en-US" dirty="0" smtClean="0"/>
              <a:t>);</a:t>
            </a:r>
          </a:p>
          <a:p>
            <a:pPr marL="366713" lvl="1" indent="0">
              <a:buNone/>
            </a:pPr>
            <a:r>
              <a:rPr lang="en-US" dirty="0" smtClean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56945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3A: 1D Textures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Will use two 1D textures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0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 use case</a:t>
            </a:r>
            <a:endParaRPr lang="en-US" dirty="0"/>
          </a:p>
        </p:txBody>
      </p:sp>
      <p:pic>
        <p:nvPicPr>
          <p:cNvPr id="4" name="Picture 3" descr="Screen shot 2013-05-02 at 3.13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3" y="1481666"/>
            <a:ext cx="5504361" cy="524933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695574" y="2321288"/>
            <a:ext cx="6377409" cy="4130604"/>
            <a:chOff x="2695574" y="2321288"/>
            <a:chExt cx="6377409" cy="4130604"/>
          </a:xfrm>
        </p:grpSpPr>
        <p:grpSp>
          <p:nvGrpSpPr>
            <p:cNvPr id="8" name="Group 7"/>
            <p:cNvGrpSpPr/>
            <p:nvPr/>
          </p:nvGrpSpPr>
          <p:grpSpPr>
            <a:xfrm>
              <a:off x="2695574" y="2321288"/>
              <a:ext cx="6377409" cy="3443391"/>
              <a:chOff x="2695574" y="2321288"/>
              <a:chExt cx="6377409" cy="3443391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2695574" y="2669760"/>
                <a:ext cx="1537859" cy="1408320"/>
              </a:xfrm>
              <a:prstGeom prst="rect">
                <a:avLst/>
              </a:prstGeom>
              <a:noFill/>
              <a:ln w="38100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 descr="Screen shot 2013-05-02 at 3.13.21 PM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25707" y="2321288"/>
                <a:ext cx="3647276" cy="3443391"/>
              </a:xfrm>
              <a:prstGeom prst="rect">
                <a:avLst/>
              </a:prstGeom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5040336" y="6082560"/>
              <a:ext cx="37257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Why is there purple in this picture?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5763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Plan #1: send colors through rasterization</a:t>
            </a:r>
          </a:p>
          <a:p>
            <a:pPr lvl="1"/>
            <a:r>
              <a:rPr lang="en-US" dirty="0" smtClean="0"/>
              <a:t>Problem: get “purple”</a:t>
            </a:r>
          </a:p>
          <a:p>
            <a:r>
              <a:rPr lang="en-US" dirty="0" smtClean="0"/>
              <a:t>Plan #2: send data values through rasterization</a:t>
            </a:r>
          </a:p>
          <a:p>
            <a:pPr lvl="1"/>
            <a:r>
              <a:rPr lang="en-US" dirty="0" smtClean="0"/>
              <a:t>Fragment </a:t>
            </a:r>
            <a:r>
              <a:rPr lang="en-US" dirty="0" err="1" smtClean="0"/>
              <a:t>shader</a:t>
            </a:r>
            <a:r>
              <a:rPr lang="en-US" dirty="0" smtClean="0"/>
              <a:t> map data value to texture coordinate, then uses texture coordinate to look up color in 1D texture</a:t>
            </a:r>
            <a:endParaRPr lang="en-US" dirty="0"/>
          </a:p>
        </p:txBody>
      </p:sp>
      <p:pic>
        <p:nvPicPr>
          <p:cNvPr id="4" name="Picture 3" descr="Screen shot 2013-05-02 at 3.50.28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51"/>
          <a:stretch/>
        </p:blipFill>
        <p:spPr>
          <a:xfrm>
            <a:off x="0" y="4556869"/>
            <a:ext cx="9144000" cy="13129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6310" y="5987845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521430" y="5970328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.0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22421" y="5946369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54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388" y="1909917"/>
            <a:ext cx="4434612" cy="45670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3A: why *two* 1D textures?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48854" y="1629697"/>
            <a:ext cx="4913081" cy="4495800"/>
          </a:xfrm>
        </p:spPr>
        <p:txBody>
          <a:bodyPr/>
          <a:lstStyle/>
          <a:p>
            <a:r>
              <a:rPr lang="en-US" dirty="0" smtClean="0"/>
              <a:t>One texture creates colors</a:t>
            </a:r>
          </a:p>
          <a:p>
            <a:r>
              <a:rPr lang="en-US" dirty="0"/>
              <a:t>Second </a:t>
            </a:r>
            <a:r>
              <a:rPr lang="en-US" dirty="0" smtClean="0"/>
              <a:t>texture creates </a:t>
            </a:r>
            <a:r>
              <a:rPr lang="en-US" dirty="0"/>
              <a:t>“tiger stripe” </a:t>
            </a:r>
            <a:r>
              <a:rPr lang="en-US" dirty="0" smtClean="0"/>
              <a:t>effect</a:t>
            </a:r>
          </a:p>
          <a:p>
            <a:r>
              <a:rPr lang="en-US" dirty="0" smtClean="0"/>
              <a:t>Practice using multiple textures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1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CS 535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Introduction to Ray Tracing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Xiaoyu</a:t>
            </a:r>
            <a:r>
              <a:rPr lang="en-US" dirty="0" smtClean="0"/>
              <a:t> Zhang</a:t>
            </a:r>
          </a:p>
          <a:p>
            <a:r>
              <a:rPr lang="en-US" dirty="0" smtClean="0"/>
              <a:t>Cal State U., San Marcos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16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CS 535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Classifying Rendering Algorithms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One way to classify rendering algorithms is according to the type of light interactions they capture</a:t>
            </a:r>
          </a:p>
          <a:p>
            <a:r>
              <a:rPr lang="en-US" sz="2600" dirty="0"/>
              <a:t>For example: The OpenGL lighting model captures:</a:t>
            </a:r>
          </a:p>
          <a:p>
            <a:pPr marL="742950" lvl="1" indent="-285750"/>
            <a:r>
              <a:rPr lang="en-US" sz="2200" dirty="0"/>
              <a:t>Direct light to surface to eye light transport</a:t>
            </a:r>
          </a:p>
          <a:p>
            <a:pPr marL="742950" lvl="1" indent="-285750"/>
            <a:r>
              <a:rPr lang="en-US" sz="2200" dirty="0"/>
              <a:t>Diffuse and rough </a:t>
            </a:r>
            <a:r>
              <a:rPr lang="en-US" sz="2200" dirty="0" err="1"/>
              <a:t>specular</a:t>
            </a:r>
            <a:r>
              <a:rPr lang="en-US" sz="2200" dirty="0"/>
              <a:t> surface reflectance</a:t>
            </a:r>
          </a:p>
          <a:p>
            <a:pPr marL="742950" lvl="1" indent="-285750"/>
            <a:r>
              <a:rPr lang="en-US" sz="2200" dirty="0"/>
              <a:t>It actually </a:t>
            </a:r>
            <a:r>
              <a:rPr lang="en-US" sz="2200" dirty="0" smtClean="0"/>
              <a:t>doesn</a:t>
            </a:r>
            <a:r>
              <a:rPr lang="en-US" sz="2200" dirty="0" smtClean="0">
                <a:latin typeface="Arial"/>
              </a:rPr>
              <a:t>’</a:t>
            </a:r>
            <a:r>
              <a:rPr lang="en-US" sz="2200" dirty="0" smtClean="0"/>
              <a:t>t </a:t>
            </a:r>
            <a:r>
              <a:rPr lang="en-US" sz="2200" dirty="0"/>
              <a:t>do light to surface transport correctly, because it </a:t>
            </a:r>
            <a:r>
              <a:rPr lang="en-US" sz="2200" dirty="0" smtClean="0"/>
              <a:t>doesn</a:t>
            </a:r>
            <a:r>
              <a:rPr lang="en-US" sz="2200" dirty="0" smtClean="0">
                <a:latin typeface="Arial"/>
              </a:rPr>
              <a:t>’</a:t>
            </a:r>
            <a:r>
              <a:rPr lang="en-US" sz="2200" dirty="0" smtClean="0"/>
              <a:t>t </a:t>
            </a:r>
            <a:r>
              <a:rPr lang="en-US" sz="2200" dirty="0"/>
              <a:t>do shadows</a:t>
            </a:r>
          </a:p>
          <a:p>
            <a:r>
              <a:rPr lang="en-US" sz="2600" dirty="0"/>
              <a:t>We would like a way of classifying interactions: </a:t>
            </a:r>
            <a:r>
              <a:rPr lang="en-US" sz="2600" i="1" dirty="0"/>
              <a:t>light paths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610168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CS 535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Classifying Light Paths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600"/>
              <a:t>Classify light paths according to where they come from, where they go to, and what they do along the way</a:t>
            </a:r>
          </a:p>
          <a:p>
            <a:pPr>
              <a:lnSpc>
                <a:spcPct val="80000"/>
              </a:lnSpc>
            </a:pPr>
            <a:r>
              <a:rPr lang="en-US" sz="2600"/>
              <a:t>Assume only two types of surface interactions: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sz="2200"/>
              <a:t>Pure diffuse, D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sz="2200"/>
              <a:t>Pure specular, S</a:t>
            </a:r>
          </a:p>
          <a:p>
            <a:pPr>
              <a:lnSpc>
                <a:spcPct val="80000"/>
              </a:lnSpc>
            </a:pPr>
            <a:r>
              <a:rPr lang="en-US" sz="2600"/>
              <a:t>Assume all paths of interest: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sz="2200"/>
              <a:t>Start at a light source, L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sz="2200"/>
              <a:t>End at the eye, E</a:t>
            </a:r>
          </a:p>
          <a:p>
            <a:pPr>
              <a:lnSpc>
                <a:spcPct val="80000"/>
              </a:lnSpc>
            </a:pPr>
            <a:r>
              <a:rPr lang="en-US" sz="2600"/>
              <a:t>Use regular expressions on the letters D, S, L and E to describe light paths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sz="2200"/>
              <a:t>Valid paths are L(D|S)*E</a:t>
            </a:r>
          </a:p>
        </p:txBody>
      </p:sp>
    </p:spTree>
    <p:extLst>
      <p:ext uri="{BB962C8B-B14F-4D97-AF65-F5344CB8AC3E}">
        <p14:creationId xmlns:p14="http://schemas.microsoft.com/office/powerpoint/2010/main" val="8624893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CS 535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Light Path Examples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6410325" cy="44116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100"/>
              <a:t>LE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000"/>
              <a:t>The light goes straight from the source to the viewer</a:t>
            </a:r>
          </a:p>
          <a:p>
            <a:pPr>
              <a:lnSpc>
                <a:spcPct val="90000"/>
              </a:lnSpc>
            </a:pPr>
            <a:r>
              <a:rPr lang="en-US" sz="2100"/>
              <a:t>LDE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000"/>
              <a:t>The light goes from the light to a diffuse surface that the viewer can see</a:t>
            </a:r>
          </a:p>
          <a:p>
            <a:pPr>
              <a:lnSpc>
                <a:spcPct val="90000"/>
              </a:lnSpc>
            </a:pPr>
            <a:r>
              <a:rPr lang="en-US" sz="2100"/>
              <a:t>LSE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000"/>
              <a:t>The light is reflected off a mirror into the viewer</a:t>
            </a:r>
            <a:r>
              <a:rPr lang="ja-JP" altLang="en-US" sz="2000">
                <a:latin typeface="Arial"/>
              </a:rPr>
              <a:t>’</a:t>
            </a:r>
            <a:r>
              <a:rPr lang="en-US" sz="2000"/>
              <a:t>s eyes</a:t>
            </a:r>
          </a:p>
          <a:p>
            <a:pPr>
              <a:lnSpc>
                <a:spcPct val="90000"/>
              </a:lnSpc>
            </a:pPr>
            <a:r>
              <a:rPr lang="en-US" sz="2100"/>
              <a:t>L(S|D)E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000"/>
              <a:t>The light is reflected off either a diffuse surface or a specular surface toward the viewer</a:t>
            </a:r>
          </a:p>
          <a:p>
            <a:pPr>
              <a:lnSpc>
                <a:spcPct val="90000"/>
              </a:lnSpc>
            </a:pPr>
            <a:r>
              <a:rPr lang="en-US" sz="2100"/>
              <a:t>Which do OpenGL (approximately) support?</a:t>
            </a:r>
          </a:p>
        </p:txBody>
      </p:sp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6858000" y="2133600"/>
            <a:ext cx="152400" cy="152400"/>
          </a:xfrm>
          <a:prstGeom prst="ellipse">
            <a:avLst/>
          </a:prstGeom>
          <a:solidFill>
            <a:srgbClr val="D7B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8077200" y="1981200"/>
            <a:ext cx="3810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7086600" y="2209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11271" name="Oval 7"/>
          <p:cNvSpPr>
            <a:spLocks noChangeArrowheads="1"/>
          </p:cNvSpPr>
          <p:nvPr/>
        </p:nvSpPr>
        <p:spPr bwMode="auto">
          <a:xfrm>
            <a:off x="6858000" y="2819400"/>
            <a:ext cx="152400" cy="152400"/>
          </a:xfrm>
          <a:prstGeom prst="ellipse">
            <a:avLst/>
          </a:prstGeom>
          <a:solidFill>
            <a:srgbClr val="D7B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11272" name="AutoShape 8"/>
          <p:cNvSpPr>
            <a:spLocks noChangeArrowheads="1"/>
          </p:cNvSpPr>
          <p:nvPr/>
        </p:nvSpPr>
        <p:spPr bwMode="auto">
          <a:xfrm>
            <a:off x="8077200" y="2667000"/>
            <a:ext cx="3810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7010400" y="29718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6858000" y="33528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 flipV="1">
            <a:off x="7315200" y="3048000"/>
            <a:ext cx="685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7010400" y="2971800"/>
            <a:ext cx="990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 flipV="1">
            <a:off x="8001000" y="3124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 flipH="1">
            <a:off x="6858000" y="29718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 flipV="1">
            <a:off x="6858000" y="2971800"/>
            <a:ext cx="1143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11280" name="Oval 16"/>
          <p:cNvSpPr>
            <a:spLocks noChangeArrowheads="1"/>
          </p:cNvSpPr>
          <p:nvPr/>
        </p:nvSpPr>
        <p:spPr bwMode="auto">
          <a:xfrm>
            <a:off x="6858000" y="3733800"/>
            <a:ext cx="152400" cy="152400"/>
          </a:xfrm>
          <a:prstGeom prst="ellipse">
            <a:avLst/>
          </a:prstGeom>
          <a:solidFill>
            <a:srgbClr val="D7B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11281" name="AutoShape 17"/>
          <p:cNvSpPr>
            <a:spLocks noChangeArrowheads="1"/>
          </p:cNvSpPr>
          <p:nvPr/>
        </p:nvSpPr>
        <p:spPr bwMode="auto">
          <a:xfrm>
            <a:off x="8077200" y="3581400"/>
            <a:ext cx="3810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11282" name="Line 18"/>
          <p:cNvSpPr>
            <a:spLocks noChangeShapeType="1"/>
          </p:cNvSpPr>
          <p:nvPr/>
        </p:nvSpPr>
        <p:spPr bwMode="auto">
          <a:xfrm>
            <a:off x="7010400" y="38862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>
            <a:off x="6858000" y="42672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 flipV="1">
            <a:off x="7543800" y="39624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73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Pre-Defined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7687" y="1600200"/>
            <a:ext cx="8388361" cy="4495800"/>
          </a:xfrm>
        </p:spPr>
        <p:txBody>
          <a:bodyPr/>
          <a:lstStyle/>
          <a:p>
            <a:r>
              <a:rPr lang="en-US" dirty="0" smtClean="0"/>
              <a:t>Planning on having 4-6 pre-defined projects</a:t>
            </a:r>
          </a:p>
          <a:p>
            <a:r>
              <a:rPr lang="en-US" dirty="0" smtClean="0"/>
              <a:t>You choose 3</a:t>
            </a:r>
          </a:p>
          <a:p>
            <a:r>
              <a:rPr lang="en-US" dirty="0" smtClean="0"/>
              <a:t>On Tuesday May 18th, we will release project </a:t>
            </a:r>
            <a:r>
              <a:rPr lang="en-US" strike="sngStrike" dirty="0" smtClean="0"/>
              <a:t>2C </a:t>
            </a:r>
            <a:r>
              <a:rPr lang="en-US" dirty="0" smtClean="0">
                <a:solidFill>
                  <a:srgbClr val="FF0000"/>
                </a:solidFill>
              </a:rPr>
              <a:t>3A</a:t>
            </a:r>
          </a:p>
          <a:p>
            <a:pPr lvl="1"/>
            <a:r>
              <a:rPr lang="en-US" dirty="0" smtClean="0"/>
              <a:t>Likely: view manipulation from keyboard events</a:t>
            </a:r>
          </a:p>
          <a:p>
            <a:r>
              <a:rPr lang="en-US" dirty="0" smtClean="0"/>
              <a:t>On Tuesday May 25</a:t>
            </a:r>
            <a:r>
              <a:rPr lang="en-US" baseline="30000" dirty="0" smtClean="0"/>
              <a:t>th</a:t>
            </a:r>
            <a:r>
              <a:rPr lang="en-US" dirty="0" smtClean="0"/>
              <a:t>, we will release the rest of the projects</a:t>
            </a:r>
          </a:p>
          <a:p>
            <a:pPr lvl="1"/>
            <a:r>
              <a:rPr lang="en-US" strike="sngStrike" dirty="0" smtClean="0"/>
              <a:t>(possibly called 2D, 2E, 2F, etc.) </a:t>
            </a:r>
            <a:r>
              <a:rPr lang="en-US" dirty="0" smtClean="0">
                <a:solidFill>
                  <a:srgbClr val="FF0000"/>
                </a:solidFill>
              </a:rPr>
              <a:t>(called 3B, 3C, 3D, etc.)</a:t>
            </a:r>
            <a:endParaRPr lang="en-US" strike="sngStrike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These projects are TBD, but likely to include topics such as: texturing, physically based rendering, mirrors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58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CS 535</a:t>
            </a:r>
          </a:p>
        </p:txBody>
      </p:sp>
      <p:pic>
        <p:nvPicPr>
          <p:cNvPr id="12290" name="Picture 2" descr="cbox_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601980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553200" y="4724400"/>
            <a:ext cx="231457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Times" charset="0"/>
                <a:cs typeface="ＭＳ Ｐゴシック" charset="0"/>
              </a:rPr>
              <a:t>Radiosity Cornell box, due to Henrik wann Jensen,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Times" charset="0"/>
                <a:cs typeface="ＭＳ Ｐゴシック" charset="0"/>
              </a:rPr>
              <a:t>http://www.gk.dtu.dk/~hwj, rendered with ray tracer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More Complex Light Paths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477000" y="1447800"/>
            <a:ext cx="2514600" cy="3276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/>
              <a:t>Find the following: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200"/>
              <a:t>LE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200"/>
              <a:t>LDE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200"/>
              <a:t>LSE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200"/>
              <a:t>LDDE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200"/>
              <a:t>LDSE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200"/>
              <a:t>LSDE</a:t>
            </a:r>
          </a:p>
          <a:p>
            <a:pPr marL="742950" lvl="1" indent="-285750">
              <a:lnSpc>
                <a:spcPct val="90000"/>
              </a:lnSpc>
            </a:pP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10913368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CS 535</a:t>
            </a:r>
          </a:p>
        </p:txBody>
      </p:sp>
      <p:pic>
        <p:nvPicPr>
          <p:cNvPr id="13314" name="Picture 2" descr="cbox_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601980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More Complex Light Paths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4648200" y="2209800"/>
            <a:ext cx="6096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4343400" y="2133600"/>
            <a:ext cx="609600" cy="365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 flipH="1">
            <a:off x="3429000" y="2209800"/>
            <a:ext cx="7620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 flipH="1" flipV="1">
            <a:off x="2514600" y="3352800"/>
            <a:ext cx="914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4953000" y="2209800"/>
            <a:ext cx="1524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 flipH="1" flipV="1">
            <a:off x="5943600" y="2209800"/>
            <a:ext cx="533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4876800" y="2209800"/>
            <a:ext cx="15240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H="1">
            <a:off x="5715000" y="4343400"/>
            <a:ext cx="685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4343400" y="1828800"/>
            <a:ext cx="431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  <a:latin typeface="Times New Roman" charset="0"/>
                <a:cs typeface="ＭＳ Ｐゴシック" charset="0"/>
              </a:rPr>
              <a:t>LE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5638800" y="1905000"/>
            <a:ext cx="7239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  <a:latin typeface="Times New Roman" charset="0"/>
                <a:cs typeface="ＭＳ Ｐゴシック" charset="0"/>
              </a:rPr>
              <a:t>LDDE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5029200" y="5638800"/>
            <a:ext cx="57785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  <a:latin typeface="Times New Roman" charset="0"/>
                <a:cs typeface="ＭＳ Ｐゴシック" charset="0"/>
              </a:rPr>
              <a:t>LDE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1905000" y="3429000"/>
            <a:ext cx="690563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  <a:latin typeface="Times New Roman" charset="0"/>
                <a:cs typeface="ＭＳ Ｐゴシック" charset="0"/>
              </a:rPr>
              <a:t>LSDE</a:t>
            </a: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4876800" y="4343400"/>
            <a:ext cx="544513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  <a:latin typeface="Times New Roman" charset="0"/>
                <a:cs typeface="ＭＳ Ｐゴシック" charset="0"/>
              </a:rPr>
              <a:t>LSE</a:t>
            </a: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5715000" y="4648200"/>
            <a:ext cx="690563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  <a:latin typeface="Times New Roman" charset="0"/>
                <a:cs typeface="ＭＳ Ｐゴシック" charset="0"/>
              </a:rPr>
              <a:t>LDSE</a:t>
            </a:r>
          </a:p>
        </p:txBody>
      </p:sp>
    </p:spTree>
    <p:extLst>
      <p:ext uri="{BB962C8B-B14F-4D97-AF65-F5344CB8AC3E}">
        <p14:creationId xmlns:p14="http://schemas.microsoft.com/office/powerpoint/2010/main" val="440709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CS 535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OpenGL Model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600"/>
              <a:t>The </a:t>
            </a:r>
            <a:r>
              <a:rPr lang="ja-JP" altLang="en-US" sz="2600">
                <a:latin typeface="Arial"/>
              </a:rPr>
              <a:t>“</a:t>
            </a:r>
            <a:r>
              <a:rPr lang="en-US" sz="2600"/>
              <a:t>standard</a:t>
            </a:r>
            <a:r>
              <a:rPr lang="ja-JP" altLang="en-US" sz="2600">
                <a:latin typeface="Arial"/>
              </a:rPr>
              <a:t>”</a:t>
            </a:r>
            <a:r>
              <a:rPr lang="en-US" sz="2600"/>
              <a:t> graphics lighting model captures only L(D|S)E</a:t>
            </a:r>
          </a:p>
          <a:p>
            <a:pPr>
              <a:lnSpc>
                <a:spcPct val="80000"/>
              </a:lnSpc>
            </a:pPr>
            <a:r>
              <a:rPr lang="en-US" sz="2600"/>
              <a:t>It is missing: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sz="2200"/>
              <a:t>Light taking more than one diffuse bounce: LD*E</a:t>
            </a:r>
          </a:p>
          <a:p>
            <a:pPr marL="1143000" lvl="2" indent="-228600">
              <a:lnSpc>
                <a:spcPct val="80000"/>
              </a:lnSpc>
            </a:pPr>
            <a:r>
              <a:rPr lang="en-US"/>
              <a:t>Should produce an effect called color bleeding, among other things</a:t>
            </a:r>
          </a:p>
          <a:p>
            <a:pPr marL="1143000" lvl="2" indent="-228600">
              <a:lnSpc>
                <a:spcPct val="80000"/>
              </a:lnSpc>
            </a:pPr>
            <a:r>
              <a:rPr lang="en-US"/>
              <a:t>Approximated, grossly, by ambient light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sz="2200"/>
              <a:t>Light refracted through curved glass</a:t>
            </a:r>
          </a:p>
          <a:p>
            <a:pPr marL="1143000" lvl="2" indent="-228600">
              <a:lnSpc>
                <a:spcPct val="80000"/>
              </a:lnSpc>
            </a:pPr>
            <a:r>
              <a:rPr lang="en-US"/>
              <a:t>Consider the refraction as a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mirror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bounce: LDSE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sz="2200"/>
              <a:t>Light bouncing off a mirror to illuminate a diffuse surface: LS+D+E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sz="2200"/>
              <a:t>Many others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sz="2200"/>
              <a:t>Not sufficient for photo-realistic rendering</a:t>
            </a:r>
          </a:p>
        </p:txBody>
      </p:sp>
    </p:spTree>
    <p:extLst>
      <p:ext uri="{BB962C8B-B14F-4D97-AF65-F5344CB8AC3E}">
        <p14:creationId xmlns:p14="http://schemas.microsoft.com/office/powerpoint/2010/main" val="15058038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CS 535</a:t>
            </a:r>
          </a:p>
        </p:txBody>
      </p:sp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6858000" y="5638800"/>
            <a:ext cx="20574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Times" charset="0"/>
                <a:cs typeface="ＭＳ Ｐゴシック" charset="0"/>
              </a:rPr>
              <a:t>PCKTWTCH by Kevin Odhner, POV-Ray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Raytraced Images</a:t>
            </a:r>
          </a:p>
        </p:txBody>
      </p:sp>
      <p:pic>
        <p:nvPicPr>
          <p:cNvPr id="47108" name="Picture 4" descr="pcktwtc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600200"/>
            <a:ext cx="5881688" cy="44116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878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CS 535</a:t>
            </a:r>
          </a:p>
        </p:txBody>
      </p:sp>
      <p:pic>
        <p:nvPicPr>
          <p:cNvPr id="48130" name="Picture 2" descr="ket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57912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7086600" y="5181600"/>
            <a:ext cx="15367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Times New Roman" charset="0"/>
                <a:cs typeface="ＭＳ Ｐゴシック" charset="0"/>
              </a:rPr>
              <a:t>Kettle, Mike Miller, POV-Ray</a:t>
            </a:r>
          </a:p>
        </p:txBody>
      </p:sp>
    </p:spTree>
    <p:extLst>
      <p:ext uri="{BB962C8B-B14F-4D97-AF65-F5344CB8AC3E}">
        <p14:creationId xmlns:p14="http://schemas.microsoft.com/office/powerpoint/2010/main" val="118378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CS 535</a:t>
            </a:r>
          </a:p>
        </p:txBody>
      </p:sp>
      <p:pic>
        <p:nvPicPr>
          <p:cNvPr id="49154" name="Picture 2" descr="bell_j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52600"/>
            <a:ext cx="59436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35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257" y="141756"/>
            <a:ext cx="7126983" cy="990600"/>
          </a:xfrm>
        </p:spPr>
        <p:txBody>
          <a:bodyPr/>
          <a:lstStyle/>
          <a:p>
            <a:r>
              <a:rPr lang="en-US" dirty="0" smtClean="0"/>
              <a:t>The previous slides now look like amateur hour…</a:t>
            </a:r>
            <a:endParaRPr lang="en-US" dirty="0"/>
          </a:p>
        </p:txBody>
      </p:sp>
      <p:pic>
        <p:nvPicPr>
          <p:cNvPr id="5" name="Picture 4" descr="crown_blo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7212"/>
            <a:ext cx="4475656" cy="5370788"/>
          </a:xfrm>
          <a:prstGeom prst="rect">
            <a:avLst/>
          </a:prstGeom>
        </p:spPr>
      </p:pic>
      <p:pic>
        <p:nvPicPr>
          <p:cNvPr id="6" name="Picture 5" descr="CM3Y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434" y="2072191"/>
            <a:ext cx="4713566" cy="368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47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CS 535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Tahoma" charset="0"/>
              </a:rPr>
              <a:t>Graphics Pipeline Review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8229600" cy="1785937"/>
          </a:xfrm>
        </p:spPr>
        <p:txBody>
          <a:bodyPr/>
          <a:lstStyle/>
          <a:p>
            <a:r>
              <a:rPr lang="en-US" sz="2000">
                <a:latin typeface="Tahoma" charset="0"/>
              </a:rPr>
              <a:t>Properties of the Graphics Pipeline </a:t>
            </a:r>
          </a:p>
          <a:p>
            <a:pPr lvl="1"/>
            <a:r>
              <a:rPr lang="en-US" sz="1800">
                <a:latin typeface="Tahoma" charset="0"/>
              </a:rPr>
              <a:t>Primitives are transformed and projected (not depending on display resolution)</a:t>
            </a:r>
          </a:p>
          <a:p>
            <a:pPr lvl="1"/>
            <a:r>
              <a:rPr lang="en-US" sz="1800">
                <a:latin typeface="Tahoma" charset="0"/>
              </a:rPr>
              <a:t>Primitives are processed one at a time </a:t>
            </a:r>
          </a:p>
          <a:p>
            <a:pPr lvl="1"/>
            <a:r>
              <a:rPr lang="en-US" sz="1800">
                <a:latin typeface="Tahoma" charset="0"/>
              </a:rPr>
              <a:t>Forward-mapping from geometrical space to image space</a:t>
            </a:r>
          </a:p>
          <a:p>
            <a:pPr lvl="1"/>
            <a:endParaRPr lang="en-US" sz="1800">
              <a:latin typeface="Tahoma" charset="0"/>
            </a:endParaRPr>
          </a:p>
        </p:txBody>
      </p:sp>
      <p:pic>
        <p:nvPicPr>
          <p:cNvPr id="15364" name="Picture 4" descr="FEEDFORWAR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3581400"/>
            <a:ext cx="4802188" cy="25781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78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CS 535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Tahoma" charset="0"/>
              </a:rPr>
              <a:t>Alternative Approaches: Ray </a:t>
            </a:r>
            <a:r>
              <a:rPr lang="en-US" sz="3600" dirty="0" smtClean="0">
                <a:latin typeface="Tahoma" charset="0"/>
              </a:rPr>
              <a:t>CASTING (not Ray TRACING)</a:t>
            </a:r>
            <a:endParaRPr lang="en-US" sz="3600" dirty="0">
              <a:latin typeface="Tahoma" charset="0"/>
            </a:endParaRPr>
          </a:p>
        </p:txBody>
      </p:sp>
      <p:sp>
        <p:nvSpPr>
          <p:cNvPr id="16387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86700" y="6324600"/>
            <a:ext cx="1066800" cy="457200"/>
          </a:xfrm>
          <a:prstGeom prst="actionButtonForwardNex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1C1C1C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28600" y="1447800"/>
            <a:ext cx="861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1C1C1C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  <a:latin typeface="Tahoma" charset="0"/>
                <a:cs typeface="ＭＳ Ｐゴシック" charset="0"/>
              </a:rPr>
              <a:t>Ray-casting searches along lines of sight, or rays, to determine the primitive that is visible along it. </a:t>
            </a:r>
            <a:endParaRPr lang="en-US" sz="2400" smtClean="0">
              <a:solidFill>
                <a:srgbClr val="000000"/>
              </a:solidFill>
              <a:latin typeface="Times New Roman" charset="0"/>
              <a:cs typeface="ＭＳ Ｐゴシック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457200" y="4495800"/>
            <a:ext cx="632460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1C1C1C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  <a:latin typeface="Tahoma" charset="0"/>
                <a:cs typeface="ＭＳ Ｐゴシック" charset="0"/>
              </a:rPr>
              <a:t>Properties of ray-casting: </a:t>
            </a:r>
            <a:endParaRPr lang="en-US" sz="2400" smtClean="0">
              <a:solidFill>
                <a:srgbClr val="000000"/>
              </a:solidFill>
              <a:cs typeface="Arial" charset="0"/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Clr>
                <a:srgbClr val="D8D8EC"/>
              </a:buClr>
              <a:buSzPct val="60000"/>
              <a:buFont typeface="Wingdings" charset="0"/>
              <a:buChar char="n"/>
            </a:pPr>
            <a:r>
              <a:rPr lang="en-US" sz="2000" smtClean="0">
                <a:solidFill>
                  <a:srgbClr val="000000"/>
                </a:solidFill>
                <a:latin typeface="Tahoma" charset="0"/>
                <a:cs typeface="ＭＳ Ｐゴシック" charset="0"/>
              </a:rPr>
              <a:t> Go through all primitives at each pixel </a:t>
            </a:r>
            <a:endParaRPr lang="en-US" sz="2400" smtClean="0">
              <a:solidFill>
                <a:srgbClr val="000000"/>
              </a:solidFill>
              <a:cs typeface="Arial" charset="0"/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Clr>
                <a:srgbClr val="D8D8EC"/>
              </a:buClr>
              <a:buSzPct val="60000"/>
              <a:buFont typeface="Wingdings" charset="0"/>
              <a:buChar char="n"/>
            </a:pPr>
            <a:r>
              <a:rPr lang="en-US" sz="2000" smtClean="0">
                <a:solidFill>
                  <a:srgbClr val="000000"/>
                </a:solidFill>
                <a:latin typeface="Tahoma" charset="0"/>
                <a:cs typeface="ＭＳ Ｐゴシック" charset="0"/>
              </a:rPr>
              <a:t> Image space sample first </a:t>
            </a:r>
            <a:endParaRPr lang="en-US" sz="2400" smtClean="0">
              <a:solidFill>
                <a:srgbClr val="000000"/>
              </a:solidFill>
              <a:cs typeface="Arial" charset="0"/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Clr>
                <a:srgbClr val="D8D8EC"/>
              </a:buClr>
              <a:buSzPct val="60000"/>
              <a:buFont typeface="Wingdings" charset="0"/>
              <a:buChar char="n"/>
            </a:pPr>
            <a:r>
              <a:rPr lang="en-US" sz="2000" smtClean="0">
                <a:solidFill>
                  <a:srgbClr val="000000"/>
                </a:solidFill>
                <a:latin typeface="Tahoma" charset="0"/>
                <a:cs typeface="ＭＳ Ｐゴシック" charset="0"/>
              </a:rPr>
              <a:t> Analytic processing afterwards </a:t>
            </a:r>
            <a:endParaRPr lang="en-US" sz="2400" smtClean="0">
              <a:solidFill>
                <a:srgbClr val="000000"/>
              </a:solidFill>
              <a:latin typeface="Times New Roman" charset="0"/>
              <a:cs typeface="ＭＳ Ｐゴシック" charset="0"/>
            </a:endParaRPr>
          </a:p>
        </p:txBody>
      </p:sp>
      <p:pic>
        <p:nvPicPr>
          <p:cNvPr id="16390" name="Picture 6" descr="FEEDBACKW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09800"/>
            <a:ext cx="4953000" cy="257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14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CS 535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Tahoma" charset="0"/>
              </a:rPr>
              <a:t>Ray Casting </a:t>
            </a:r>
            <a:r>
              <a:rPr lang="en-US" sz="3600" dirty="0" smtClean="0">
                <a:latin typeface="Tahoma" charset="0"/>
              </a:rPr>
              <a:t>Overview</a:t>
            </a:r>
            <a:endParaRPr lang="en-US" sz="3600" dirty="0">
              <a:latin typeface="Tahoma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8191500" y="3962400"/>
            <a:ext cx="76200" cy="1447800"/>
          </a:xfrm>
          <a:prstGeom prst="rect">
            <a:avLst/>
          </a:prstGeom>
          <a:solidFill>
            <a:srgbClr val="FFC1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1C1C1C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ＭＳ Ｐゴシック" charset="0"/>
            </a:endParaRPr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5676900" y="5486400"/>
          <a:ext cx="39052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" name="Bitmap Image" r:id="rId3" imgW="390580" imgH="285866" progId="">
                  <p:embed/>
                </p:oleObj>
              </mc:Choice>
              <mc:Fallback>
                <p:oleObj name="Bitmap Image" r:id="rId3" imgW="390580" imgH="28586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6900" y="5486400"/>
                        <a:ext cx="390525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00E4A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1C1C1C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228600" y="1828800"/>
            <a:ext cx="428625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1C1C1C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D8D8EC"/>
              </a:buClr>
              <a:buSzPct val="60000"/>
              <a:buFont typeface="Wingdings" charset="0"/>
              <a:buChar char="n"/>
            </a:pPr>
            <a:r>
              <a:rPr lang="en-US" sz="2000" smtClean="0">
                <a:solidFill>
                  <a:srgbClr val="000000"/>
                </a:solidFill>
                <a:latin typeface="Tahoma" charset="0"/>
                <a:cs typeface="ＭＳ Ｐゴシック" charset="0"/>
              </a:rPr>
              <a:t>For every pixel shoot a ray from the eye through the pixel. </a:t>
            </a:r>
            <a:endParaRPr lang="en-US" sz="1500" smtClean="0">
              <a:solidFill>
                <a:srgbClr val="000000"/>
              </a:solidFill>
              <a:cs typeface="ＭＳ Ｐゴシック" charset="0"/>
            </a:endParaRP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D8D8EC"/>
              </a:buClr>
              <a:buSzPct val="60000"/>
              <a:buFont typeface="Wingdings" charset="0"/>
              <a:buChar char="n"/>
            </a:pPr>
            <a:r>
              <a:rPr lang="en-US" sz="2000" smtClean="0">
                <a:solidFill>
                  <a:srgbClr val="000000"/>
                </a:solidFill>
                <a:latin typeface="Tahoma" charset="0"/>
                <a:cs typeface="ＭＳ Ｐゴシック" charset="0"/>
              </a:rPr>
              <a:t> For every object in the scene </a:t>
            </a:r>
            <a:endParaRPr lang="en-US" sz="1500" smtClean="0">
              <a:solidFill>
                <a:srgbClr val="000000"/>
              </a:solidFill>
              <a:cs typeface="ＭＳ Ｐゴシック" charset="0"/>
            </a:endParaRPr>
          </a:p>
          <a:p>
            <a:pPr marL="692150" lvl="1" indent="-347663" defTabSz="914400" fontAlgn="base">
              <a:spcBef>
                <a:spcPct val="20000"/>
              </a:spcBef>
              <a:spcAft>
                <a:spcPct val="0"/>
              </a:spcAft>
              <a:buClr>
                <a:srgbClr val="7E9CE8"/>
              </a:buClr>
              <a:buSzPct val="55000"/>
              <a:buFont typeface="Wingdings" charset="0"/>
              <a:buChar char="n"/>
            </a:pPr>
            <a:r>
              <a:rPr lang="en-US" sz="2000" smtClean="0">
                <a:solidFill>
                  <a:srgbClr val="000000"/>
                </a:solidFill>
                <a:latin typeface="Tahoma" charset="0"/>
                <a:cs typeface="ＭＳ Ｐゴシック" charset="0"/>
              </a:rPr>
              <a:t>Find the point of intersection with the ray closest to (and in front of) the eye </a:t>
            </a:r>
            <a:endParaRPr lang="en-US" sz="1500" smtClean="0">
              <a:solidFill>
                <a:srgbClr val="000000"/>
              </a:solidFill>
              <a:cs typeface="ＭＳ Ｐゴシック" charset="0"/>
            </a:endParaRPr>
          </a:p>
          <a:p>
            <a:pPr marL="692150" lvl="1" indent="-347663" defTabSz="914400" fontAlgn="base">
              <a:spcBef>
                <a:spcPct val="20000"/>
              </a:spcBef>
              <a:spcAft>
                <a:spcPct val="0"/>
              </a:spcAft>
              <a:buClr>
                <a:srgbClr val="7E9CE8"/>
              </a:buClr>
              <a:buSzPct val="55000"/>
              <a:buFont typeface="Wingdings" charset="0"/>
              <a:buChar char="n"/>
            </a:pPr>
            <a:r>
              <a:rPr lang="en-US" sz="2000" smtClean="0">
                <a:solidFill>
                  <a:srgbClr val="000000"/>
                </a:solidFill>
                <a:latin typeface="Tahoma" charset="0"/>
                <a:cs typeface="ＭＳ Ｐゴシック" charset="0"/>
              </a:rPr>
              <a:t>Compute normal at point of intersection </a:t>
            </a:r>
            <a:endParaRPr lang="en-US" sz="1500" smtClean="0">
              <a:solidFill>
                <a:srgbClr val="000000"/>
              </a:solidFill>
              <a:cs typeface="ＭＳ Ｐゴシック" charset="0"/>
            </a:endParaRP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D8D8EC"/>
              </a:buClr>
              <a:buSzPct val="60000"/>
              <a:buFont typeface="Wingdings" charset="0"/>
              <a:buChar char="n"/>
            </a:pPr>
            <a:r>
              <a:rPr lang="en-US" sz="2000" smtClean="0">
                <a:solidFill>
                  <a:srgbClr val="000000"/>
                </a:solidFill>
                <a:latin typeface="Tahoma" charset="0"/>
                <a:cs typeface="ＭＳ Ｐゴシック" charset="0"/>
              </a:rPr>
              <a:t>Compute color for pixel based on point and normal at intersection closest to the eye (e.g. by Phong illumination model).</a:t>
            </a:r>
            <a:endParaRPr lang="en-US" sz="2600" smtClean="0">
              <a:solidFill>
                <a:srgbClr val="000000"/>
              </a:solidFill>
              <a:cs typeface="ＭＳ Ｐゴシック" charset="0"/>
            </a:endParaRPr>
          </a:p>
        </p:txBody>
      </p:sp>
      <p:pic>
        <p:nvPicPr>
          <p:cNvPr id="17414" name="Picture 6" descr="FEEDBACKWAR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163" y="1447800"/>
            <a:ext cx="4287837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Oval 7"/>
          <p:cNvSpPr>
            <a:spLocks noChangeArrowheads="1"/>
          </p:cNvSpPr>
          <p:nvPr/>
        </p:nvSpPr>
        <p:spPr bwMode="auto">
          <a:xfrm>
            <a:off x="7200900" y="4343400"/>
            <a:ext cx="762000" cy="1295400"/>
          </a:xfrm>
          <a:prstGeom prst="ellipse">
            <a:avLst/>
          </a:prstGeom>
          <a:solidFill>
            <a:srgbClr val="50E1E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1C1C1C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 flipV="1">
            <a:off x="5905500" y="4343400"/>
            <a:ext cx="28194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1C1C1C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 flipH="1">
            <a:off x="6743700" y="5029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1C1C1C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6591300" y="5486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1C1C1C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Tahoma" charset="0"/>
                <a:cs typeface="ＭＳ Ｐゴシック" charset="0"/>
              </a:rPr>
              <a:t>t</a:t>
            </a:r>
            <a:r>
              <a:rPr lang="en-US" sz="1400" baseline="-25000" smtClean="0">
                <a:solidFill>
                  <a:srgbClr val="000000"/>
                </a:solidFill>
                <a:latin typeface="Tahoma" charset="0"/>
                <a:cs typeface="ＭＳ Ｐゴシック" charset="0"/>
              </a:rPr>
              <a:t>0</a:t>
            </a:r>
            <a:r>
              <a:rPr lang="en-US" sz="1400" smtClean="0">
                <a:solidFill>
                  <a:srgbClr val="000000"/>
                </a:solidFill>
                <a:latin typeface="Tahoma" charset="0"/>
                <a:cs typeface="ＭＳ Ｐゴシック" charset="0"/>
              </a:rPr>
              <a:t> </a:t>
            </a:r>
            <a:endParaRPr lang="en-US" sz="2400" smtClean="0">
              <a:solidFill>
                <a:srgbClr val="000000"/>
              </a:solidFill>
              <a:latin typeface="Times New Roman" charset="0"/>
              <a:cs typeface="ＭＳ Ｐゴシック" charset="0"/>
            </a:endParaRPr>
          </a:p>
        </p:txBody>
      </p:sp>
      <p:sp>
        <p:nvSpPr>
          <p:cNvPr id="17419" name="AutoShape 11"/>
          <p:cNvSpPr>
            <a:spLocks/>
          </p:cNvSpPr>
          <p:nvPr/>
        </p:nvSpPr>
        <p:spPr bwMode="auto">
          <a:xfrm rot="14743354">
            <a:off x="6480175" y="4776788"/>
            <a:ext cx="228600" cy="13716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E4A8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1C1C1C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ＭＳ Ｐゴシック" charset="0"/>
            </a:endParaRPr>
          </a:p>
        </p:txBody>
      </p:sp>
      <p:pic>
        <p:nvPicPr>
          <p:cNvPr id="17420" name="Picture 12" descr="j0198994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3733800"/>
            <a:ext cx="300038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6210300" y="4038600"/>
            <a:ext cx="990600" cy="990600"/>
          </a:xfrm>
          <a:prstGeom prst="line">
            <a:avLst/>
          </a:prstGeom>
          <a:noFill/>
          <a:ln w="19050">
            <a:solidFill>
              <a:srgbClr val="FFCF0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1C1C1C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86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Project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4678" y="1600200"/>
            <a:ext cx="8640418" cy="4495800"/>
          </a:xfrm>
        </p:spPr>
        <p:txBody>
          <a:bodyPr/>
          <a:lstStyle/>
          <a:p>
            <a:r>
              <a:rPr lang="en-US" dirty="0" smtClean="0"/>
              <a:t>Implement a game</a:t>
            </a:r>
          </a:p>
          <a:p>
            <a:r>
              <a:rPr lang="en-US" dirty="0" smtClean="0"/>
              <a:t>Implement a screen saver</a:t>
            </a:r>
          </a:p>
          <a:p>
            <a:r>
              <a:rPr lang="en-US" dirty="0" smtClean="0"/>
              <a:t>Build a model of something</a:t>
            </a:r>
          </a:p>
          <a:p>
            <a:r>
              <a:rPr lang="en-US" dirty="0" smtClean="0"/>
              <a:t>Implement a neat rendering effect</a:t>
            </a:r>
          </a:p>
          <a:p>
            <a:pPr lvl="1"/>
            <a:r>
              <a:rPr lang="en-US" dirty="0" smtClean="0"/>
              <a:t>Many folks try ray tracing </a:t>
            </a:r>
            <a:r>
              <a:rPr lang="en-US" dirty="0" smtClean="0">
                <a:solidFill>
                  <a:srgbClr val="FF0000"/>
                </a:solidFill>
              </a:rPr>
              <a:t>(will discuss this later this lecture)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strike="sngStrike" dirty="0" smtClean="0"/>
              <a:t>... Will show examples in a few slides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57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CS 535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Casting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 b="1">
                <a:latin typeface="Courier New" charset="0"/>
              </a:rPr>
              <a:t>Ray Cast ( Point R, Ray D ) {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1800" b="1">
                <a:latin typeface="Courier New" charset="0"/>
              </a:rPr>
              <a:t>	foreach object in the scene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1800" b="1">
                <a:latin typeface="Courier New" charset="0"/>
              </a:rPr>
              <a:t>		find minimum t&gt;0 such that R + t D hits object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1800" b="1">
                <a:latin typeface="Courier New" charset="0"/>
              </a:rPr>
              <a:t>	if ( object hit )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1800" b="1">
                <a:latin typeface="Courier New" charset="0"/>
              </a:rPr>
              <a:t>	return object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1800" b="1">
                <a:latin typeface="Courier New" charset="0"/>
              </a:rPr>
              <a:t>	else return background object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000" b="1">
                <a:latin typeface="Courier New" charset="0"/>
              </a:rPr>
              <a:t> }</a:t>
            </a:r>
          </a:p>
        </p:txBody>
      </p:sp>
      <p:pic>
        <p:nvPicPr>
          <p:cNvPr id="1843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4267200"/>
            <a:ext cx="4724400" cy="2130425"/>
          </a:xfrm>
        </p:spPr>
      </p:pic>
    </p:spTree>
    <p:extLst>
      <p:ext uri="{BB962C8B-B14F-4D97-AF65-F5344CB8AC3E}">
        <p14:creationId xmlns:p14="http://schemas.microsoft.com/office/powerpoint/2010/main" val="15163630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CS 535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Raytracing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100"/>
              <a:t>Cast rays from the eye point the same way as ray casting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000"/>
              <a:t>Builds the image pixel by pixel, one at a time</a:t>
            </a:r>
          </a:p>
          <a:p>
            <a:pPr>
              <a:lnSpc>
                <a:spcPct val="90000"/>
              </a:lnSpc>
            </a:pPr>
            <a:endParaRPr lang="en-US" sz="2100"/>
          </a:p>
          <a:p>
            <a:pPr>
              <a:lnSpc>
                <a:spcPct val="90000"/>
              </a:lnSpc>
            </a:pPr>
            <a:r>
              <a:rPr lang="en-US" sz="2100"/>
              <a:t>Cast additional rays from the hit point to determine the pixel color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000"/>
              <a:t>Shoot rays toward each light. If they hit something, then the object is shadowed from that light, otherwise use </a:t>
            </a:r>
            <a:r>
              <a:rPr lang="ja-JP" altLang="en-US" sz="2000">
                <a:latin typeface="Arial"/>
              </a:rPr>
              <a:t>“</a:t>
            </a:r>
            <a:r>
              <a:rPr lang="en-US" sz="2000"/>
              <a:t>standard</a:t>
            </a:r>
            <a:r>
              <a:rPr lang="ja-JP" altLang="en-US" sz="2000">
                <a:latin typeface="Arial"/>
              </a:rPr>
              <a:t>”</a:t>
            </a:r>
            <a:r>
              <a:rPr lang="en-US" sz="2000"/>
              <a:t> model for the light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000"/>
              <a:t>Reflection rays for mirror surfaces, to see what should be reflected in the mirror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000"/>
              <a:t>Refraction rays to see what can be seen through transparent objects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000"/>
              <a:t>Sum all the contributions to get the pixel color</a:t>
            </a:r>
          </a:p>
          <a:p>
            <a:pPr>
              <a:lnSpc>
                <a:spcPct val="90000"/>
              </a:lnSpc>
            </a:pPr>
            <a:endParaRPr lang="en-US" sz="2100"/>
          </a:p>
        </p:txBody>
      </p:sp>
    </p:spTree>
    <p:extLst>
      <p:ext uri="{BB962C8B-B14F-4D97-AF65-F5344CB8AC3E}">
        <p14:creationId xmlns:p14="http://schemas.microsoft.com/office/powerpoint/2010/main" val="155734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CS 535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Raytracing</a:t>
            </a:r>
          </a:p>
        </p:txBody>
      </p:sp>
      <p:sp>
        <p:nvSpPr>
          <p:cNvPr id="20483" name="AutoShape 3"/>
          <p:cNvSpPr>
            <a:spLocks noChangeArrowheads="1"/>
          </p:cNvSpPr>
          <p:nvPr/>
        </p:nvSpPr>
        <p:spPr bwMode="auto">
          <a:xfrm>
            <a:off x="914400" y="2133600"/>
            <a:ext cx="304800" cy="3810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1752600" y="26670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 flipV="1">
            <a:off x="1752600" y="2057400"/>
            <a:ext cx="1066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2819400" y="20574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 flipH="1">
            <a:off x="1752600" y="2971800"/>
            <a:ext cx="1066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20488" name="Oval 8" descr="60%"/>
          <p:cNvSpPr>
            <a:spLocks noChangeArrowheads="1"/>
          </p:cNvSpPr>
          <p:nvPr/>
        </p:nvSpPr>
        <p:spPr bwMode="auto">
          <a:xfrm>
            <a:off x="4114800" y="4191000"/>
            <a:ext cx="2209800" cy="609600"/>
          </a:xfrm>
          <a:prstGeom prst="ellipse">
            <a:avLst/>
          </a:prstGeom>
          <a:pattFill prst="pct60">
            <a:fgClr>
              <a:schemeClr val="bg2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20489" name="Oval 9"/>
          <p:cNvSpPr>
            <a:spLocks noChangeArrowheads="1"/>
          </p:cNvSpPr>
          <p:nvPr/>
        </p:nvSpPr>
        <p:spPr bwMode="auto">
          <a:xfrm>
            <a:off x="6477000" y="1600200"/>
            <a:ext cx="3810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20490" name="Oval 10"/>
          <p:cNvSpPr>
            <a:spLocks noChangeArrowheads="1"/>
          </p:cNvSpPr>
          <p:nvPr/>
        </p:nvSpPr>
        <p:spPr bwMode="auto">
          <a:xfrm>
            <a:off x="4343400" y="1447800"/>
            <a:ext cx="3810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 flipV="1">
            <a:off x="4114800" y="2057400"/>
            <a:ext cx="1219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2262188" y="2836863"/>
            <a:ext cx="3224212" cy="15827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>
            <a:off x="1295400" y="2362200"/>
            <a:ext cx="4572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>
            <a:off x="1857375" y="2640013"/>
            <a:ext cx="395288" cy="20637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 flipH="1" flipV="1">
            <a:off x="4648200" y="1905000"/>
            <a:ext cx="762000" cy="25146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 flipH="1" flipV="1">
            <a:off x="4800600" y="2362200"/>
            <a:ext cx="609600" cy="2057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 flipV="1">
            <a:off x="5410200" y="1981200"/>
            <a:ext cx="1143000" cy="2438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4953000" y="22860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Times New Roman" charset="0"/>
                <a:cs typeface="ＭＳ Ｐゴシック" charset="0"/>
              </a:rPr>
              <a:t>Shadow rays</a:t>
            </a:r>
          </a:p>
        </p:txBody>
      </p:sp>
      <p:sp>
        <p:nvSpPr>
          <p:cNvPr id="20499" name="Line 19"/>
          <p:cNvSpPr>
            <a:spLocks noChangeShapeType="1"/>
          </p:cNvSpPr>
          <p:nvPr/>
        </p:nvSpPr>
        <p:spPr bwMode="auto">
          <a:xfrm flipV="1">
            <a:off x="5410200" y="3505200"/>
            <a:ext cx="266700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6858000" y="38100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Times New Roman" charset="0"/>
                <a:cs typeface="ＭＳ Ｐゴシック" charset="0"/>
              </a:rPr>
              <a:t>Reflection ray</a:t>
            </a:r>
          </a:p>
        </p:txBody>
      </p:sp>
      <p:sp>
        <p:nvSpPr>
          <p:cNvPr id="20501" name="Line 21"/>
          <p:cNvSpPr>
            <a:spLocks noChangeShapeType="1"/>
          </p:cNvSpPr>
          <p:nvPr/>
        </p:nvSpPr>
        <p:spPr bwMode="auto">
          <a:xfrm>
            <a:off x="5562600" y="4876800"/>
            <a:ext cx="38100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20502" name="Line 22"/>
          <p:cNvSpPr>
            <a:spLocks noChangeShapeType="1"/>
          </p:cNvSpPr>
          <p:nvPr/>
        </p:nvSpPr>
        <p:spPr bwMode="auto">
          <a:xfrm flipH="1" flipV="1">
            <a:off x="5410200" y="4419600"/>
            <a:ext cx="114300" cy="35083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20503" name="Text Box 23"/>
          <p:cNvSpPr txBox="1">
            <a:spLocks noChangeArrowheads="1"/>
          </p:cNvSpPr>
          <p:nvPr/>
        </p:nvSpPr>
        <p:spPr bwMode="auto">
          <a:xfrm>
            <a:off x="5867400" y="53340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Times New Roman" charset="0"/>
                <a:cs typeface="ＭＳ Ｐゴシック" charset="0"/>
              </a:rPr>
              <a:t>refracted ray</a:t>
            </a:r>
          </a:p>
        </p:txBody>
      </p:sp>
    </p:spTree>
    <p:extLst>
      <p:ext uri="{BB962C8B-B14F-4D97-AF65-F5344CB8AC3E}">
        <p14:creationId xmlns:p14="http://schemas.microsoft.com/office/powerpoint/2010/main" val="72279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CS 535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Recursive Ray Tracing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/>
              <a:t>When a reflected or refracted ray hits a surface, repeat the whole process from that point</a:t>
            </a:r>
          </a:p>
          <a:p>
            <a:pPr marL="742950" lvl="1" indent="-285750"/>
            <a:r>
              <a:rPr lang="en-US" sz="2200"/>
              <a:t>Send out more shadow rays</a:t>
            </a:r>
          </a:p>
          <a:p>
            <a:pPr marL="742950" lvl="1" indent="-285750"/>
            <a:r>
              <a:rPr lang="en-US" sz="2200"/>
              <a:t>Send out new reflected ray (if required)</a:t>
            </a:r>
          </a:p>
          <a:p>
            <a:pPr marL="742950" lvl="1" indent="-285750"/>
            <a:r>
              <a:rPr lang="en-US" sz="2200"/>
              <a:t>Send out a new refracted ray (if required)</a:t>
            </a:r>
          </a:p>
          <a:p>
            <a:pPr marL="742950" lvl="1" indent="-285750"/>
            <a:r>
              <a:rPr lang="en-US" sz="2200"/>
              <a:t>Generally, reduce the weight of each additional ray when computing the contributions to surface color</a:t>
            </a:r>
          </a:p>
          <a:p>
            <a:pPr marL="742950" lvl="1" indent="-285750"/>
            <a:r>
              <a:rPr lang="en-US" sz="2200"/>
              <a:t>Stop when the contribution from a ray is too small to notice or maximum recursion level has been reached</a:t>
            </a:r>
          </a:p>
        </p:txBody>
      </p:sp>
    </p:spTree>
    <p:extLst>
      <p:ext uri="{BB962C8B-B14F-4D97-AF65-F5344CB8AC3E}">
        <p14:creationId xmlns:p14="http://schemas.microsoft.com/office/powerpoint/2010/main" val="179538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CS 535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Raytracing Implementation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/>
              <a:t>Raytracing breaks down into two tasks:</a:t>
            </a:r>
          </a:p>
          <a:p>
            <a:pPr marL="742950" lvl="1" indent="-285750"/>
            <a:r>
              <a:rPr lang="en-US" sz="2200"/>
              <a:t>Constructing the rays to cast</a:t>
            </a:r>
          </a:p>
          <a:p>
            <a:pPr marL="742950" lvl="1" indent="-285750"/>
            <a:r>
              <a:rPr lang="en-US" sz="2200"/>
              <a:t>Intersecting rays with geometry</a:t>
            </a:r>
          </a:p>
          <a:p>
            <a:r>
              <a:rPr lang="en-US" sz="2600"/>
              <a:t>The former problem is simple vector arithmetic</a:t>
            </a:r>
          </a:p>
          <a:p>
            <a:r>
              <a:rPr lang="en-US" sz="2600"/>
              <a:t>Intersection is essentially root finding (as we will see)</a:t>
            </a:r>
          </a:p>
          <a:p>
            <a:pPr marL="742950" lvl="1" indent="-285750"/>
            <a:r>
              <a:rPr lang="en-US" sz="2200"/>
              <a:t>Any root finding technique can be applied</a:t>
            </a:r>
          </a:p>
          <a:p>
            <a:r>
              <a:rPr lang="en-US" sz="2600"/>
              <a:t>Intersection calculation can be done in world coordinates or model coordinates</a:t>
            </a:r>
          </a:p>
        </p:txBody>
      </p:sp>
    </p:spTree>
    <p:extLst>
      <p:ext uri="{BB962C8B-B14F-4D97-AF65-F5344CB8AC3E}">
        <p14:creationId xmlns:p14="http://schemas.microsoft.com/office/powerpoint/2010/main" val="73339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CS 535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Constructing Rays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100"/>
              <a:t>Define rays by an initial point and a direction: </a:t>
            </a:r>
            <a:r>
              <a:rPr lang="en-US" sz="2100" b="1"/>
              <a:t>x</a:t>
            </a:r>
            <a:r>
              <a:rPr lang="en-US" sz="2100"/>
              <a:t>(</a:t>
            </a:r>
            <a:r>
              <a:rPr lang="en-US" sz="2100" i="1"/>
              <a:t>t</a:t>
            </a:r>
            <a:r>
              <a:rPr lang="en-US" sz="2100"/>
              <a:t>)=</a:t>
            </a:r>
            <a:r>
              <a:rPr lang="en-US" sz="2100" b="1"/>
              <a:t>x</a:t>
            </a:r>
            <a:r>
              <a:rPr lang="en-US" sz="2100" baseline="-25000"/>
              <a:t>0</a:t>
            </a:r>
            <a:r>
              <a:rPr lang="en-US" sz="2100"/>
              <a:t>+</a:t>
            </a:r>
            <a:r>
              <a:rPr lang="en-US" sz="2100" i="1"/>
              <a:t>t</a:t>
            </a:r>
            <a:r>
              <a:rPr lang="en-US" sz="2100" b="1"/>
              <a:t>d</a:t>
            </a:r>
          </a:p>
          <a:p>
            <a:pPr>
              <a:lnSpc>
                <a:spcPct val="90000"/>
              </a:lnSpc>
            </a:pPr>
            <a:r>
              <a:rPr lang="en-US" sz="2100"/>
              <a:t>Eye rays: Rays from the eye through a pixel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000"/>
              <a:t>Construct using the eye location and the pixel</a:t>
            </a:r>
            <a:r>
              <a:rPr lang="ja-JP" altLang="en-US" sz="2000">
                <a:latin typeface="Arial"/>
              </a:rPr>
              <a:t>’</a:t>
            </a:r>
            <a:r>
              <a:rPr lang="en-US" sz="2000"/>
              <a:t>s location on the image plane. </a:t>
            </a:r>
            <a:r>
              <a:rPr lang="en-US" sz="2000" b="1"/>
              <a:t>X</a:t>
            </a:r>
            <a:r>
              <a:rPr lang="en-US" sz="2000" baseline="-25000"/>
              <a:t>0 </a:t>
            </a:r>
            <a:r>
              <a:rPr lang="en-US" sz="2000"/>
              <a:t>= </a:t>
            </a:r>
            <a:r>
              <a:rPr lang="en-US" sz="2000" b="1"/>
              <a:t>eye</a:t>
            </a:r>
          </a:p>
          <a:p>
            <a:pPr>
              <a:lnSpc>
                <a:spcPct val="90000"/>
              </a:lnSpc>
            </a:pPr>
            <a:r>
              <a:rPr lang="en-US" sz="2100"/>
              <a:t>Shadow rays: Rays from a point on a surface to the light.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000" b="1"/>
              <a:t>X</a:t>
            </a:r>
            <a:r>
              <a:rPr lang="en-US" sz="2000" baseline="-25000"/>
              <a:t>0 </a:t>
            </a:r>
            <a:r>
              <a:rPr lang="en-US" sz="2000"/>
              <a:t>= point on surface</a:t>
            </a:r>
          </a:p>
          <a:p>
            <a:pPr>
              <a:lnSpc>
                <a:spcPct val="90000"/>
              </a:lnSpc>
            </a:pPr>
            <a:r>
              <a:rPr lang="en-US" sz="2100"/>
              <a:t>Reflection rays: Rays from a point on a surface in the reflection direction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000"/>
              <a:t>Construct using laws of reflection. </a:t>
            </a:r>
            <a:r>
              <a:rPr lang="en-US" sz="2000" b="1"/>
              <a:t>X</a:t>
            </a:r>
            <a:r>
              <a:rPr lang="en-US" sz="2000" baseline="-25000"/>
              <a:t>0 </a:t>
            </a:r>
            <a:r>
              <a:rPr lang="en-US" sz="2000"/>
              <a:t>= surface point</a:t>
            </a:r>
          </a:p>
          <a:p>
            <a:pPr>
              <a:lnSpc>
                <a:spcPct val="90000"/>
              </a:lnSpc>
            </a:pPr>
            <a:r>
              <a:rPr lang="en-US" sz="2100"/>
              <a:t>Transmitted rays: Rays from a point on a transparent surface through the surface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000"/>
              <a:t>Construct using laws of refraction. </a:t>
            </a:r>
            <a:r>
              <a:rPr lang="en-US" sz="2000" b="1"/>
              <a:t>X</a:t>
            </a:r>
            <a:r>
              <a:rPr lang="en-US" sz="2000" baseline="-25000"/>
              <a:t>0 </a:t>
            </a:r>
            <a:r>
              <a:rPr lang="en-US" sz="2000"/>
              <a:t>= surface point</a:t>
            </a:r>
          </a:p>
          <a:p>
            <a:pPr marL="742950" lvl="1" indent="-285750"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100"/>
          </a:p>
        </p:txBody>
      </p:sp>
    </p:spTree>
    <p:extLst>
      <p:ext uri="{BB962C8B-B14F-4D97-AF65-F5344CB8AC3E}">
        <p14:creationId xmlns:p14="http://schemas.microsoft.com/office/powerpoint/2010/main" val="169410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CS 535</a:t>
            </a:r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/>
              <a:t>From Pixels to Rays</a:t>
            </a:r>
          </a:p>
        </p:txBody>
      </p:sp>
      <p:pic>
        <p:nvPicPr>
          <p:cNvPr id="66566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133600"/>
            <a:ext cx="4765675" cy="3495675"/>
          </a:xfrm>
        </p:spPr>
      </p:pic>
      <p:graphicFrame>
        <p:nvGraphicFramePr>
          <p:cNvPr id="66569" name="Object 9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715000" y="1600200"/>
          <a:ext cx="1652588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" name="Equation" r:id="rId4" imgW="901440" imgH="914400" progId="">
                  <p:embed/>
                </p:oleObj>
              </mc:Choice>
              <mc:Fallback>
                <p:oleObj name="Equation" r:id="rId4" imgW="901440" imgH="914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600200"/>
                        <a:ext cx="1652588" cy="16764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71" name="Object 11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676900" y="3581400"/>
          <a:ext cx="2436813" cy="153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Equation" r:id="rId6" imgW="1333440" imgH="838080" progId="">
                  <p:embed/>
                </p:oleObj>
              </mc:Choice>
              <mc:Fallback>
                <p:oleObj name="Equation" r:id="rId6" imgW="1333440" imgH="838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6900" y="3581400"/>
                        <a:ext cx="2436813" cy="153193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73" name="Object 13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3124200" y="5638800"/>
          <a:ext cx="5405438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Equation" r:id="rId8" imgW="3009600" imgH="444240" progId="Equation.3">
                  <p:embed/>
                </p:oleObj>
              </mc:Choice>
              <mc:Fallback>
                <p:oleObj name="Equation" r:id="rId8" imgW="30096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638800"/>
                        <a:ext cx="5405438" cy="7985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05599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CS 535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Tahoma" charset="0"/>
              </a:rPr>
              <a:t>Ray Tracing Illumination</a:t>
            </a:r>
          </a:p>
        </p:txBody>
      </p:sp>
      <p:grpSp>
        <p:nvGrpSpPr>
          <p:cNvPr id="40963" name="Group 3"/>
          <p:cNvGrpSpPr>
            <a:grpSpLocks/>
          </p:cNvGrpSpPr>
          <p:nvPr/>
        </p:nvGrpSpPr>
        <p:grpSpPr bwMode="auto">
          <a:xfrm>
            <a:off x="153988" y="1362075"/>
            <a:ext cx="4724400" cy="3657600"/>
            <a:chOff x="96" y="672"/>
            <a:chExt cx="2976" cy="2304"/>
          </a:xfrm>
        </p:grpSpPr>
        <p:sp>
          <p:nvSpPr>
            <p:cNvPr id="40964" name="Rectangle 4"/>
            <p:cNvSpPr>
              <a:spLocks noChangeArrowheads="1"/>
            </p:cNvSpPr>
            <p:nvPr/>
          </p:nvSpPr>
          <p:spPr bwMode="auto">
            <a:xfrm>
              <a:off x="1680" y="2688"/>
              <a:ext cx="1392" cy="288"/>
            </a:xfrm>
            <a:prstGeom prst="rect">
              <a:avLst/>
            </a:prstGeom>
            <a:solidFill>
              <a:srgbClr val="50E1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1C1C1C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40965" name="Rectangle 5"/>
            <p:cNvSpPr>
              <a:spLocks noChangeArrowheads="1"/>
            </p:cNvSpPr>
            <p:nvPr/>
          </p:nvSpPr>
          <p:spPr bwMode="auto">
            <a:xfrm>
              <a:off x="1536" y="2112"/>
              <a:ext cx="1248" cy="288"/>
            </a:xfrm>
            <a:prstGeom prst="rect">
              <a:avLst/>
            </a:prstGeom>
            <a:solidFill>
              <a:srgbClr val="50E1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1C1C1C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40966" name="Rectangle 6"/>
            <p:cNvSpPr>
              <a:spLocks noChangeArrowheads="1"/>
            </p:cNvSpPr>
            <p:nvPr/>
          </p:nvSpPr>
          <p:spPr bwMode="auto">
            <a:xfrm>
              <a:off x="96" y="1536"/>
              <a:ext cx="768" cy="288"/>
            </a:xfrm>
            <a:prstGeom prst="rect">
              <a:avLst/>
            </a:prstGeom>
            <a:solidFill>
              <a:srgbClr val="50E1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1C1C1C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40967" name="Text Box 7"/>
            <p:cNvSpPr txBox="1">
              <a:spLocks noChangeArrowheads="1"/>
            </p:cNvSpPr>
            <p:nvPr/>
          </p:nvSpPr>
          <p:spPr bwMode="auto">
            <a:xfrm>
              <a:off x="816" y="672"/>
              <a:ext cx="9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E4A8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1C1C1C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7E9CE8"/>
                  </a:solidFill>
                  <a:latin typeface="Tahoma" charset="0"/>
                  <a:cs typeface="ＭＳ Ｐゴシック" charset="0"/>
                </a:rPr>
                <a:t>Recursive</a:t>
              </a:r>
              <a:endParaRPr lang="en-US" sz="2400" smtClean="0">
                <a:solidFill>
                  <a:srgbClr val="000000"/>
                </a:solidFill>
                <a:latin typeface="Times New Roman" charset="0"/>
                <a:cs typeface="ＭＳ Ｐゴシック" charset="0"/>
              </a:endParaRPr>
            </a:p>
          </p:txBody>
        </p:sp>
        <p:sp>
          <p:nvSpPr>
            <p:cNvPr id="40968" name="Freeform 8"/>
            <p:cNvSpPr>
              <a:spLocks/>
            </p:cNvSpPr>
            <p:nvPr/>
          </p:nvSpPr>
          <p:spPr bwMode="auto">
            <a:xfrm>
              <a:off x="480" y="912"/>
              <a:ext cx="672" cy="606"/>
            </a:xfrm>
            <a:custGeom>
              <a:avLst/>
              <a:gdLst>
                <a:gd name="T0" fmla="*/ 672 w 672"/>
                <a:gd name="T1" fmla="*/ 0 h 606"/>
                <a:gd name="T2" fmla="*/ 0 w 672"/>
                <a:gd name="T3" fmla="*/ 606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72" h="606">
                  <a:moveTo>
                    <a:pt x="672" y="0"/>
                  </a:moveTo>
                  <a:lnTo>
                    <a:pt x="0" y="606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1C1C1C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40969" name="Freeform 9"/>
            <p:cNvSpPr>
              <a:spLocks/>
            </p:cNvSpPr>
            <p:nvPr/>
          </p:nvSpPr>
          <p:spPr bwMode="auto">
            <a:xfrm>
              <a:off x="1152" y="912"/>
              <a:ext cx="738" cy="1200"/>
            </a:xfrm>
            <a:custGeom>
              <a:avLst/>
              <a:gdLst>
                <a:gd name="T0" fmla="*/ 0 w 738"/>
                <a:gd name="T1" fmla="*/ 0 h 1200"/>
                <a:gd name="T2" fmla="*/ 738 w 738"/>
                <a:gd name="T3" fmla="*/ 120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38" h="1200">
                  <a:moveTo>
                    <a:pt x="0" y="0"/>
                  </a:moveTo>
                  <a:lnTo>
                    <a:pt x="738" y="120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1C1C1C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40970" name="Freeform 10"/>
            <p:cNvSpPr>
              <a:spLocks/>
            </p:cNvSpPr>
            <p:nvPr/>
          </p:nvSpPr>
          <p:spPr bwMode="auto">
            <a:xfrm>
              <a:off x="1158" y="930"/>
              <a:ext cx="666" cy="1758"/>
            </a:xfrm>
            <a:custGeom>
              <a:avLst/>
              <a:gdLst>
                <a:gd name="T0" fmla="*/ 0 w 666"/>
                <a:gd name="T1" fmla="*/ 0 h 1758"/>
                <a:gd name="T2" fmla="*/ 666 w 666"/>
                <a:gd name="T3" fmla="*/ 1758 h 1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66" h="1758">
                  <a:moveTo>
                    <a:pt x="0" y="0"/>
                  </a:moveTo>
                  <a:lnTo>
                    <a:pt x="666" y="1758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1C1C1C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</p:grpSp>
      <p:graphicFrame>
        <p:nvGraphicFramePr>
          <p:cNvPr id="40971" name="Object 11"/>
          <p:cNvGraphicFramePr>
            <a:graphicFrameLocks noChangeAspect="1"/>
          </p:cNvGraphicFramePr>
          <p:nvPr/>
        </p:nvGraphicFramePr>
        <p:xfrm>
          <a:off x="153988" y="2657475"/>
          <a:ext cx="533400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" name="Equation" r:id="rId3" imgW="2146300" imgH="241300" progId="Equation.3">
                  <p:embed/>
                </p:oleObj>
              </mc:Choice>
              <mc:Fallback>
                <p:oleObj name="Equation" r:id="rId3" imgW="21463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988" y="2657475"/>
                        <a:ext cx="5334000" cy="6000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2" name="Object 12"/>
          <p:cNvGraphicFramePr>
            <a:graphicFrameLocks noChangeAspect="1"/>
          </p:cNvGraphicFramePr>
          <p:nvPr/>
        </p:nvGraphicFramePr>
        <p:xfrm>
          <a:off x="687388" y="4486275"/>
          <a:ext cx="4198937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Equation" r:id="rId5" imgW="1689100" imgH="228600" progId="Equation.3">
                  <p:embed/>
                </p:oleObj>
              </mc:Choice>
              <mc:Fallback>
                <p:oleObj name="Equation" r:id="rId5" imgW="1689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8" y="4486275"/>
                        <a:ext cx="4198937" cy="569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1074738" y="76200"/>
            <a:ext cx="7793037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1C1C1C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900" b="1" smtClean="0">
              <a:solidFill>
                <a:srgbClr val="330066"/>
              </a:solidFill>
              <a:cs typeface="ＭＳ Ｐゴシック" charset="0"/>
            </a:endParaRPr>
          </a:p>
        </p:txBody>
      </p:sp>
      <p:graphicFrame>
        <p:nvGraphicFramePr>
          <p:cNvPr id="40974" name="Object 14"/>
          <p:cNvGraphicFramePr>
            <a:graphicFrameLocks noChangeAspect="1"/>
          </p:cNvGraphicFramePr>
          <p:nvPr/>
        </p:nvGraphicFramePr>
        <p:xfrm>
          <a:off x="687388" y="5324475"/>
          <a:ext cx="7523162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Equation" r:id="rId7" imgW="3098800" imgH="381000" progId="Equation.3">
                  <p:embed/>
                </p:oleObj>
              </mc:Choice>
              <mc:Fallback>
                <p:oleObj name="Equation" r:id="rId7" imgW="30988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8" y="5324475"/>
                        <a:ext cx="7523162" cy="92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5792788" y="3190875"/>
            <a:ext cx="2438400" cy="1219200"/>
          </a:xfrm>
          <a:prstGeom prst="rect">
            <a:avLst/>
          </a:prstGeom>
          <a:solidFill>
            <a:srgbClr val="00E4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1C1C1C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40976" name="Line 16"/>
          <p:cNvSpPr>
            <a:spLocks noChangeShapeType="1"/>
          </p:cNvSpPr>
          <p:nvPr/>
        </p:nvSpPr>
        <p:spPr bwMode="auto">
          <a:xfrm flipV="1">
            <a:off x="7011988" y="2352675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1C1C1C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ＭＳ Ｐゴシック" charset="0"/>
            </a:endParaRPr>
          </a:p>
        </p:txBody>
      </p:sp>
      <p:grpSp>
        <p:nvGrpSpPr>
          <p:cNvPr id="40977" name="Group 17"/>
          <p:cNvGrpSpPr>
            <a:grpSpLocks/>
          </p:cNvGrpSpPr>
          <p:nvPr/>
        </p:nvGrpSpPr>
        <p:grpSpPr bwMode="auto">
          <a:xfrm rot="2097684">
            <a:off x="4878388" y="1819275"/>
            <a:ext cx="446087" cy="381000"/>
            <a:chOff x="3072" y="1200"/>
            <a:chExt cx="281" cy="336"/>
          </a:xfrm>
        </p:grpSpPr>
        <p:sp>
          <p:nvSpPr>
            <p:cNvPr id="40978" name="Freeform 18"/>
            <p:cNvSpPr>
              <a:spLocks/>
            </p:cNvSpPr>
            <p:nvPr/>
          </p:nvSpPr>
          <p:spPr bwMode="auto">
            <a:xfrm>
              <a:off x="3072" y="1392"/>
              <a:ext cx="240" cy="144"/>
            </a:xfrm>
            <a:custGeom>
              <a:avLst/>
              <a:gdLst>
                <a:gd name="T0" fmla="*/ 0 w 240"/>
                <a:gd name="T1" fmla="*/ 0 h 144"/>
                <a:gd name="T2" fmla="*/ 144 w 240"/>
                <a:gd name="T3" fmla="*/ 48 h 144"/>
                <a:gd name="T4" fmla="*/ 240 w 240"/>
                <a:gd name="T5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0" h="144">
                  <a:moveTo>
                    <a:pt x="0" y="0"/>
                  </a:moveTo>
                  <a:cubicBezTo>
                    <a:pt x="52" y="12"/>
                    <a:pt x="104" y="24"/>
                    <a:pt x="144" y="48"/>
                  </a:cubicBezTo>
                  <a:cubicBezTo>
                    <a:pt x="184" y="72"/>
                    <a:pt x="212" y="108"/>
                    <a:pt x="240" y="144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E4A8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1C1C1C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40979" name="Freeform 19"/>
            <p:cNvSpPr>
              <a:spLocks/>
            </p:cNvSpPr>
            <p:nvPr/>
          </p:nvSpPr>
          <p:spPr bwMode="auto">
            <a:xfrm>
              <a:off x="3072" y="1200"/>
              <a:ext cx="240" cy="192"/>
            </a:xfrm>
            <a:custGeom>
              <a:avLst/>
              <a:gdLst>
                <a:gd name="T0" fmla="*/ 0 w 288"/>
                <a:gd name="T1" fmla="*/ 192 h 192"/>
                <a:gd name="T2" fmla="*/ 192 w 288"/>
                <a:gd name="T3" fmla="*/ 96 h 192"/>
                <a:gd name="T4" fmla="*/ 288 w 288"/>
                <a:gd name="T5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8" h="192">
                  <a:moveTo>
                    <a:pt x="0" y="192"/>
                  </a:moveTo>
                  <a:cubicBezTo>
                    <a:pt x="72" y="160"/>
                    <a:pt x="144" y="128"/>
                    <a:pt x="192" y="96"/>
                  </a:cubicBezTo>
                  <a:cubicBezTo>
                    <a:pt x="240" y="64"/>
                    <a:pt x="264" y="32"/>
                    <a:pt x="288" y="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E4A8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1C1C1C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40980" name="Freeform 20"/>
            <p:cNvSpPr>
              <a:spLocks/>
            </p:cNvSpPr>
            <p:nvPr/>
          </p:nvSpPr>
          <p:spPr bwMode="auto">
            <a:xfrm>
              <a:off x="3264" y="1248"/>
              <a:ext cx="89" cy="252"/>
            </a:xfrm>
            <a:custGeom>
              <a:avLst/>
              <a:gdLst>
                <a:gd name="T0" fmla="*/ 0 w 89"/>
                <a:gd name="T1" fmla="*/ 0 h 252"/>
                <a:gd name="T2" fmla="*/ 84 w 89"/>
                <a:gd name="T3" fmla="*/ 132 h 252"/>
                <a:gd name="T4" fmla="*/ 30 w 89"/>
                <a:gd name="T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" h="252">
                  <a:moveTo>
                    <a:pt x="0" y="0"/>
                  </a:moveTo>
                  <a:cubicBezTo>
                    <a:pt x="14" y="22"/>
                    <a:pt x="79" y="90"/>
                    <a:pt x="84" y="132"/>
                  </a:cubicBezTo>
                  <a:cubicBezTo>
                    <a:pt x="89" y="174"/>
                    <a:pt x="41" y="227"/>
                    <a:pt x="30" y="252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E4A8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1C1C1C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40981" name="Freeform 21"/>
            <p:cNvSpPr>
              <a:spLocks/>
            </p:cNvSpPr>
            <p:nvPr/>
          </p:nvSpPr>
          <p:spPr bwMode="auto">
            <a:xfrm>
              <a:off x="3294" y="1296"/>
              <a:ext cx="18" cy="192"/>
            </a:xfrm>
            <a:custGeom>
              <a:avLst/>
              <a:gdLst>
                <a:gd name="T0" fmla="*/ 18 w 18"/>
                <a:gd name="T1" fmla="*/ 0 h 192"/>
                <a:gd name="T2" fmla="*/ 0 w 18"/>
                <a:gd name="T3" fmla="*/ 78 h 192"/>
                <a:gd name="T4" fmla="*/ 18 w 1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192">
                  <a:moveTo>
                    <a:pt x="18" y="0"/>
                  </a:moveTo>
                  <a:cubicBezTo>
                    <a:pt x="15" y="13"/>
                    <a:pt x="0" y="46"/>
                    <a:pt x="0" y="78"/>
                  </a:cubicBezTo>
                  <a:cubicBezTo>
                    <a:pt x="0" y="110"/>
                    <a:pt x="14" y="168"/>
                    <a:pt x="18" y="192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E4A8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1C1C1C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</p:grpSp>
      <p:sp>
        <p:nvSpPr>
          <p:cNvPr id="40982" name="Line 22"/>
          <p:cNvSpPr>
            <a:spLocks noChangeShapeType="1"/>
          </p:cNvSpPr>
          <p:nvPr/>
        </p:nvSpPr>
        <p:spPr bwMode="auto">
          <a:xfrm>
            <a:off x="5259388" y="2124075"/>
            <a:ext cx="17526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1C1C1C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40983" name="Line 23"/>
          <p:cNvSpPr>
            <a:spLocks noChangeShapeType="1"/>
          </p:cNvSpPr>
          <p:nvPr/>
        </p:nvSpPr>
        <p:spPr bwMode="auto">
          <a:xfrm flipH="1" flipV="1">
            <a:off x="5792788" y="2657475"/>
            <a:ext cx="6096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1C1C1C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ＭＳ Ｐゴシック" charset="0"/>
            </a:endParaRPr>
          </a:p>
        </p:txBody>
      </p:sp>
      <p:graphicFrame>
        <p:nvGraphicFramePr>
          <p:cNvPr id="40984" name="Object 24"/>
          <p:cNvGraphicFramePr>
            <a:graphicFrameLocks noChangeAspect="1"/>
          </p:cNvGraphicFramePr>
          <p:nvPr/>
        </p:nvGraphicFramePr>
        <p:xfrm>
          <a:off x="5792788" y="2733675"/>
          <a:ext cx="217487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Equation" r:id="rId9" imgW="126780" imgH="164814" progId="Equation.3">
                  <p:embed/>
                </p:oleObj>
              </mc:Choice>
              <mc:Fallback>
                <p:oleObj name="Equation" r:id="rId9" imgW="126780" imgH="1648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2788" y="2733675"/>
                        <a:ext cx="217487" cy="284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85" name="Object 25"/>
          <p:cNvGraphicFramePr>
            <a:graphicFrameLocks noChangeAspect="1"/>
          </p:cNvGraphicFramePr>
          <p:nvPr/>
        </p:nvGraphicFramePr>
        <p:xfrm>
          <a:off x="5945188" y="2266950"/>
          <a:ext cx="381000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Equation" r:id="rId11" imgW="152202" imgH="177569" progId="Equation.3">
                  <p:embed/>
                </p:oleObj>
              </mc:Choice>
              <mc:Fallback>
                <p:oleObj name="Equation" r:id="rId11" imgW="152202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5188" y="2266950"/>
                        <a:ext cx="381000" cy="273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86" name="Object 26"/>
          <p:cNvGraphicFramePr>
            <a:graphicFrameLocks noChangeAspect="1"/>
          </p:cNvGraphicFramePr>
          <p:nvPr/>
        </p:nvGraphicFramePr>
        <p:xfrm>
          <a:off x="5335588" y="1819275"/>
          <a:ext cx="3810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Equation" r:id="rId13" imgW="152268" imgH="164957" progId="Equation.3">
                  <p:embed/>
                </p:oleObj>
              </mc:Choice>
              <mc:Fallback>
                <p:oleObj name="Equation" r:id="rId13" imgW="152268" imgH="1649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5588" y="1819275"/>
                        <a:ext cx="3810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87" name="Object 27"/>
          <p:cNvGraphicFramePr>
            <a:graphicFrameLocks noChangeAspect="1"/>
          </p:cNvGraphicFramePr>
          <p:nvPr/>
        </p:nvGraphicFramePr>
        <p:xfrm>
          <a:off x="7164388" y="3114675"/>
          <a:ext cx="3810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Equation" r:id="rId15" imgW="152268" imgH="164957" progId="Equation.3">
                  <p:embed/>
                </p:oleObj>
              </mc:Choice>
              <mc:Fallback>
                <p:oleObj name="Equation" r:id="rId15" imgW="152268" imgH="1649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3114675"/>
                        <a:ext cx="3810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988" name="Group 28"/>
          <p:cNvGrpSpPr>
            <a:grpSpLocks/>
          </p:cNvGrpSpPr>
          <p:nvPr/>
        </p:nvGrpSpPr>
        <p:grpSpPr bwMode="auto">
          <a:xfrm>
            <a:off x="7010400" y="1524000"/>
            <a:ext cx="2133600" cy="1676400"/>
            <a:chOff x="4416" y="768"/>
            <a:chExt cx="1344" cy="1056"/>
          </a:xfrm>
        </p:grpSpPr>
        <p:sp>
          <p:nvSpPr>
            <p:cNvPr id="40989" name="Line 29"/>
            <p:cNvSpPr>
              <a:spLocks noChangeShapeType="1"/>
            </p:cNvSpPr>
            <p:nvPr/>
          </p:nvSpPr>
          <p:spPr bwMode="auto">
            <a:xfrm flipH="1">
              <a:off x="4800" y="1392"/>
              <a:ext cx="384" cy="2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1C1C1C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  <p:grpSp>
          <p:nvGrpSpPr>
            <p:cNvPr id="40990" name="Group 30"/>
            <p:cNvGrpSpPr>
              <a:grpSpLocks/>
            </p:cNvGrpSpPr>
            <p:nvPr/>
          </p:nvGrpSpPr>
          <p:grpSpPr bwMode="auto">
            <a:xfrm>
              <a:off x="4416" y="768"/>
              <a:ext cx="1344" cy="1056"/>
              <a:chOff x="4416" y="768"/>
              <a:chExt cx="1344" cy="1056"/>
            </a:xfrm>
          </p:grpSpPr>
          <p:sp>
            <p:nvSpPr>
              <p:cNvPr id="40991" name="Freeform 31"/>
              <p:cNvSpPr>
                <a:spLocks/>
              </p:cNvSpPr>
              <p:nvPr/>
            </p:nvSpPr>
            <p:spPr bwMode="auto">
              <a:xfrm>
                <a:off x="4928" y="768"/>
                <a:ext cx="832" cy="624"/>
              </a:xfrm>
              <a:custGeom>
                <a:avLst/>
                <a:gdLst>
                  <a:gd name="T0" fmla="*/ 8 w 832"/>
                  <a:gd name="T1" fmla="*/ 168 h 624"/>
                  <a:gd name="T2" fmla="*/ 440 w 832"/>
                  <a:gd name="T3" fmla="*/ 600 h 624"/>
                  <a:gd name="T4" fmla="*/ 824 w 832"/>
                  <a:gd name="T5" fmla="*/ 312 h 624"/>
                  <a:gd name="T6" fmla="*/ 392 w 832"/>
                  <a:gd name="T7" fmla="*/ 24 h 624"/>
                  <a:gd name="T8" fmla="*/ 8 w 832"/>
                  <a:gd name="T9" fmla="*/ 168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2" h="624">
                    <a:moveTo>
                      <a:pt x="8" y="168"/>
                    </a:moveTo>
                    <a:cubicBezTo>
                      <a:pt x="16" y="264"/>
                      <a:pt x="304" y="576"/>
                      <a:pt x="440" y="600"/>
                    </a:cubicBezTo>
                    <a:cubicBezTo>
                      <a:pt x="576" y="624"/>
                      <a:pt x="832" y="408"/>
                      <a:pt x="824" y="312"/>
                    </a:cubicBezTo>
                    <a:cubicBezTo>
                      <a:pt x="816" y="216"/>
                      <a:pt x="528" y="48"/>
                      <a:pt x="392" y="24"/>
                    </a:cubicBezTo>
                    <a:cubicBezTo>
                      <a:pt x="256" y="0"/>
                      <a:pt x="0" y="72"/>
                      <a:pt x="8" y="168"/>
                    </a:cubicBezTo>
                    <a:close/>
                  </a:path>
                </a:pathLst>
              </a:custGeom>
              <a:solidFill>
                <a:srgbClr val="FFCF0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1C1C1C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40992" name="Line 32"/>
              <p:cNvSpPr>
                <a:spLocks noChangeShapeType="1"/>
              </p:cNvSpPr>
              <p:nvPr/>
            </p:nvSpPr>
            <p:spPr bwMode="auto">
              <a:xfrm flipV="1">
                <a:off x="4416" y="1248"/>
                <a:ext cx="768" cy="57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1C1C1C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graphicFrame>
            <p:nvGraphicFramePr>
              <p:cNvPr id="40993" name="Object 33"/>
              <p:cNvGraphicFramePr>
                <a:graphicFrameLocks noChangeAspect="1"/>
              </p:cNvGraphicFramePr>
              <p:nvPr/>
            </p:nvGraphicFramePr>
            <p:xfrm>
              <a:off x="4944" y="1514"/>
              <a:ext cx="480" cy="2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16" name="Equation" r:id="rId17" imgW="444307" imgH="241195" progId="Equation.3">
                      <p:embed/>
                    </p:oleObj>
                  </mc:Choice>
                  <mc:Fallback>
                    <p:oleObj name="Equation" r:id="rId17" imgW="444307" imgH="241195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44" y="1514"/>
                            <a:ext cx="480" cy="26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0994" name="Object 34"/>
              <p:cNvGraphicFramePr>
                <a:graphicFrameLocks noChangeAspect="1"/>
              </p:cNvGraphicFramePr>
              <p:nvPr/>
            </p:nvGraphicFramePr>
            <p:xfrm>
              <a:off x="4814" y="1152"/>
              <a:ext cx="479" cy="2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17" name="Equation" r:id="rId19" imgW="444307" imgH="241195" progId="Equation.3">
                      <p:embed/>
                    </p:oleObj>
                  </mc:Choice>
                  <mc:Fallback>
                    <p:oleObj name="Equation" r:id="rId19" imgW="444307" imgH="241195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14" y="1152"/>
                            <a:ext cx="479" cy="26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40995" name="Group 35"/>
          <p:cNvGrpSpPr>
            <a:grpSpLocks/>
          </p:cNvGrpSpPr>
          <p:nvPr/>
        </p:nvGrpSpPr>
        <p:grpSpPr bwMode="auto">
          <a:xfrm>
            <a:off x="6249988" y="3190875"/>
            <a:ext cx="2208212" cy="990600"/>
            <a:chOff x="3936" y="1824"/>
            <a:chExt cx="1391" cy="624"/>
          </a:xfrm>
        </p:grpSpPr>
        <p:sp>
          <p:nvSpPr>
            <p:cNvPr id="40996" name="Line 36"/>
            <p:cNvSpPr>
              <a:spLocks noChangeShapeType="1"/>
            </p:cNvSpPr>
            <p:nvPr/>
          </p:nvSpPr>
          <p:spPr bwMode="auto">
            <a:xfrm>
              <a:off x="4416" y="1824"/>
              <a:ext cx="384" cy="6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1C1C1C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40997" name="Line 37"/>
            <p:cNvSpPr>
              <a:spLocks noChangeShapeType="1"/>
            </p:cNvSpPr>
            <p:nvPr/>
          </p:nvSpPr>
          <p:spPr bwMode="auto">
            <a:xfrm flipH="1" flipV="1">
              <a:off x="4368" y="1968"/>
              <a:ext cx="240" cy="38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1C1C1C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  <p:graphicFrame>
          <p:nvGraphicFramePr>
            <p:cNvPr id="40998" name="Object 38"/>
            <p:cNvGraphicFramePr>
              <a:graphicFrameLocks noChangeAspect="1"/>
            </p:cNvGraphicFramePr>
            <p:nvPr/>
          </p:nvGraphicFramePr>
          <p:xfrm>
            <a:off x="3936" y="2064"/>
            <a:ext cx="576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8" name="Equation" r:id="rId21" imgW="533169" imgH="228501" progId="Equation.3">
                    <p:embed/>
                  </p:oleObj>
                </mc:Choice>
                <mc:Fallback>
                  <p:oleObj name="Equation" r:id="rId21" imgW="533169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6" y="2064"/>
                          <a:ext cx="576" cy="24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99" name="Object 39"/>
            <p:cNvGraphicFramePr>
              <a:graphicFrameLocks noChangeAspect="1"/>
            </p:cNvGraphicFramePr>
            <p:nvPr/>
          </p:nvGraphicFramePr>
          <p:xfrm>
            <a:off x="4737" y="2016"/>
            <a:ext cx="590" cy="2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9" name="Equation" r:id="rId23" imgW="545863" imgH="228501" progId="Equation.3">
                    <p:embed/>
                  </p:oleObj>
                </mc:Choice>
                <mc:Fallback>
                  <p:oleObj name="Equation" r:id="rId23" imgW="545863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37" y="2016"/>
                          <a:ext cx="590" cy="24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1000" name="Object 40"/>
          <p:cNvGraphicFramePr>
            <a:graphicFrameLocks noChangeAspect="1"/>
          </p:cNvGraphicFramePr>
          <p:nvPr/>
        </p:nvGraphicFramePr>
        <p:xfrm>
          <a:off x="6783388" y="2047875"/>
          <a:ext cx="457200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Equation" r:id="rId25" imgW="177569" imgH="215619" progId="Equation.3">
                  <p:embed/>
                </p:oleObj>
              </mc:Choice>
              <mc:Fallback>
                <p:oleObj name="Equation" r:id="rId25" imgW="177569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3388" y="2047875"/>
                        <a:ext cx="457200" cy="331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01" name="Picture 41" descr="j0198994[1]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371600"/>
            <a:ext cx="47942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002" name="Line 42"/>
          <p:cNvSpPr>
            <a:spLocks noChangeShapeType="1"/>
          </p:cNvSpPr>
          <p:nvPr/>
        </p:nvSpPr>
        <p:spPr bwMode="auto">
          <a:xfrm flipH="1" flipV="1">
            <a:off x="6326188" y="1819275"/>
            <a:ext cx="685800" cy="1371600"/>
          </a:xfrm>
          <a:prstGeom prst="line">
            <a:avLst/>
          </a:prstGeom>
          <a:noFill/>
          <a:ln w="19050">
            <a:solidFill>
              <a:srgbClr val="FFCF0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1C1C1C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41003" name="Line 43"/>
          <p:cNvSpPr>
            <a:spLocks noChangeShapeType="1"/>
          </p:cNvSpPr>
          <p:nvPr/>
        </p:nvSpPr>
        <p:spPr bwMode="auto">
          <a:xfrm flipV="1">
            <a:off x="7011988" y="1819275"/>
            <a:ext cx="685800" cy="1371600"/>
          </a:xfrm>
          <a:prstGeom prst="line">
            <a:avLst/>
          </a:prstGeom>
          <a:noFill/>
          <a:ln w="19050">
            <a:solidFill>
              <a:srgbClr val="FFCF0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1C1C1C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ＭＳ Ｐゴシック" charset="0"/>
            </a:endParaRPr>
          </a:p>
        </p:txBody>
      </p:sp>
      <p:graphicFrame>
        <p:nvGraphicFramePr>
          <p:cNvPr id="41004" name="Object 44"/>
          <p:cNvGraphicFramePr>
            <a:graphicFrameLocks noChangeAspect="1"/>
          </p:cNvGraphicFramePr>
          <p:nvPr/>
        </p:nvGraphicFramePr>
        <p:xfrm>
          <a:off x="6402388" y="1514475"/>
          <a:ext cx="34925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" name="Equation" r:id="rId28" imgW="139579" imgH="164957" progId="Equation.3">
                  <p:embed/>
                </p:oleObj>
              </mc:Choice>
              <mc:Fallback>
                <p:oleObj name="Equation" r:id="rId28" imgW="139579" imgH="1649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2388" y="1514475"/>
                        <a:ext cx="34925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5" name="Object 45"/>
          <p:cNvGraphicFramePr>
            <a:graphicFrameLocks noChangeAspect="1"/>
          </p:cNvGraphicFramePr>
          <p:nvPr/>
        </p:nvGraphicFramePr>
        <p:xfrm>
          <a:off x="7435850" y="1503363"/>
          <a:ext cx="261938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" name="Equation" r:id="rId30" imgW="152268" imgH="164957" progId="Equation.3">
                  <p:embed/>
                </p:oleObj>
              </mc:Choice>
              <mc:Fallback>
                <p:oleObj name="Equation" r:id="rId30" imgW="152268" imgH="1649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5850" y="1503363"/>
                        <a:ext cx="261938" cy="284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6" name="Object 46"/>
          <p:cNvGraphicFramePr>
            <a:graphicFrameLocks noChangeAspect="1"/>
          </p:cNvGraphicFramePr>
          <p:nvPr/>
        </p:nvGraphicFramePr>
        <p:xfrm>
          <a:off x="153988" y="2657475"/>
          <a:ext cx="23368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3" name="Equation" r:id="rId32" imgW="939800" imgH="228600" progId="Equation.3">
                  <p:embed/>
                </p:oleObj>
              </mc:Choice>
              <mc:Fallback>
                <p:oleObj name="Equation" r:id="rId32" imgW="939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988" y="2657475"/>
                        <a:ext cx="2336800" cy="56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7" name="Object 47"/>
          <p:cNvGraphicFramePr>
            <a:graphicFrameLocks noChangeAspect="1"/>
          </p:cNvGraphicFramePr>
          <p:nvPr/>
        </p:nvGraphicFramePr>
        <p:xfrm>
          <a:off x="153988" y="2657475"/>
          <a:ext cx="372427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4" name="Equation" r:id="rId34" imgW="1497950" imgH="241195" progId="Equation.3">
                  <p:embed/>
                </p:oleObj>
              </mc:Choice>
              <mc:Fallback>
                <p:oleObj name="Equation" r:id="rId34" imgW="1497950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988" y="2657475"/>
                        <a:ext cx="3724275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8" name="Object 48"/>
          <p:cNvGraphicFramePr>
            <a:graphicFrameLocks noChangeAspect="1"/>
          </p:cNvGraphicFramePr>
          <p:nvPr/>
        </p:nvGraphicFramePr>
        <p:xfrm>
          <a:off x="687388" y="3571875"/>
          <a:ext cx="375761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5" name="Equation" r:id="rId36" imgW="1511300" imgH="241300" progId="Equation.3">
                  <p:embed/>
                </p:oleObj>
              </mc:Choice>
              <mc:Fallback>
                <p:oleObj name="Equation" r:id="rId36" imgW="15113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8" y="3571875"/>
                        <a:ext cx="3757612" cy="601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9" name="Text Box 49"/>
          <p:cNvSpPr txBox="1">
            <a:spLocks noChangeArrowheads="1"/>
          </p:cNvSpPr>
          <p:nvPr/>
        </p:nvSpPr>
        <p:spPr bwMode="auto">
          <a:xfrm>
            <a:off x="685800" y="6248400"/>
            <a:ext cx="746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1C1C1C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  <a:latin typeface="Tahoma" charset="0"/>
                <a:cs typeface="ＭＳ Ｐゴシック" charset="0"/>
              </a:rPr>
              <a:t>Check for shadowing (intersection with object along ray (P,L))</a:t>
            </a:r>
            <a:endParaRPr lang="en-US" sz="2400" smtClean="0">
              <a:solidFill>
                <a:srgbClr val="000000"/>
              </a:solidFill>
              <a:latin typeface="Times New Roman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84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9" grpId="0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CS 535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Tahoma" charset="0"/>
              </a:rPr>
              <a:t>The Ray Tree</a:t>
            </a:r>
          </a:p>
        </p:txBody>
      </p:sp>
      <p:sp>
        <p:nvSpPr>
          <p:cNvPr id="41987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86700" y="6324600"/>
            <a:ext cx="1066800" cy="457200"/>
          </a:xfrm>
          <a:prstGeom prst="actionButtonForwardNex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1C1C1C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41988" name="Oval 4"/>
          <p:cNvSpPr>
            <a:spLocks noChangeArrowheads="1"/>
          </p:cNvSpPr>
          <p:nvPr/>
        </p:nvSpPr>
        <p:spPr bwMode="auto">
          <a:xfrm>
            <a:off x="3162300" y="1828800"/>
            <a:ext cx="1600200" cy="1066800"/>
          </a:xfrm>
          <a:prstGeom prst="ellipse">
            <a:avLst/>
          </a:prstGeom>
          <a:solidFill>
            <a:srgbClr val="E4FAF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1C1C1C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41989" name="Oval 5"/>
          <p:cNvSpPr>
            <a:spLocks noChangeArrowheads="1"/>
          </p:cNvSpPr>
          <p:nvPr/>
        </p:nvSpPr>
        <p:spPr bwMode="auto">
          <a:xfrm>
            <a:off x="419100" y="2590800"/>
            <a:ext cx="762000" cy="762000"/>
          </a:xfrm>
          <a:prstGeom prst="ellipse">
            <a:avLst/>
          </a:prstGeom>
          <a:solidFill>
            <a:srgbClr val="00E4A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1C1C1C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41990" name="Oval 6"/>
          <p:cNvSpPr>
            <a:spLocks noChangeArrowheads="1"/>
          </p:cNvSpPr>
          <p:nvPr/>
        </p:nvSpPr>
        <p:spPr bwMode="auto">
          <a:xfrm>
            <a:off x="2247900" y="2971800"/>
            <a:ext cx="533400" cy="304800"/>
          </a:xfrm>
          <a:prstGeom prst="ellipse">
            <a:avLst/>
          </a:prstGeom>
          <a:solidFill>
            <a:srgbClr val="3333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1C1C1C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 flipV="1">
            <a:off x="3390900" y="27432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1C1C1C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>
            <a:off x="3390900" y="2743200"/>
            <a:ext cx="838200" cy="1066800"/>
          </a:xfrm>
          <a:prstGeom prst="line">
            <a:avLst/>
          </a:prstGeom>
          <a:noFill/>
          <a:ln w="19050">
            <a:solidFill>
              <a:srgbClr val="FFCF0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1C1C1C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 flipH="1">
            <a:off x="1104900" y="2743200"/>
            <a:ext cx="2286000" cy="0"/>
          </a:xfrm>
          <a:prstGeom prst="line">
            <a:avLst/>
          </a:prstGeom>
          <a:noFill/>
          <a:ln w="19050">
            <a:solidFill>
              <a:srgbClr val="33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1C1C1C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 flipV="1">
            <a:off x="1104900" y="2362200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1C1C1C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41995" name="Freeform 11"/>
          <p:cNvSpPr>
            <a:spLocks/>
          </p:cNvSpPr>
          <p:nvPr/>
        </p:nvSpPr>
        <p:spPr bwMode="auto">
          <a:xfrm>
            <a:off x="1104900" y="2743200"/>
            <a:ext cx="1143000" cy="371475"/>
          </a:xfrm>
          <a:custGeom>
            <a:avLst/>
            <a:gdLst>
              <a:gd name="T0" fmla="*/ 0 w 720"/>
              <a:gd name="T1" fmla="*/ 0 h 234"/>
              <a:gd name="T2" fmla="*/ 720 w 720"/>
              <a:gd name="T3" fmla="*/ 234 h 23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20" h="234">
                <a:moveTo>
                  <a:pt x="0" y="0"/>
                </a:moveTo>
                <a:lnTo>
                  <a:pt x="720" y="234"/>
                </a:lnTo>
              </a:path>
            </a:pathLst>
          </a:custGeom>
          <a:noFill/>
          <a:ln w="19050">
            <a:solidFill>
              <a:srgbClr val="FFCF0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1C1C1C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41996" name="Line 12"/>
          <p:cNvSpPr>
            <a:spLocks noChangeShapeType="1"/>
          </p:cNvSpPr>
          <p:nvPr/>
        </p:nvSpPr>
        <p:spPr bwMode="auto">
          <a:xfrm flipH="1">
            <a:off x="2933700" y="2743200"/>
            <a:ext cx="4572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1C1C1C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41997" name="Freeform 13"/>
          <p:cNvSpPr>
            <a:spLocks/>
          </p:cNvSpPr>
          <p:nvPr/>
        </p:nvSpPr>
        <p:spPr bwMode="auto">
          <a:xfrm>
            <a:off x="1104900" y="1952625"/>
            <a:ext cx="323850" cy="790575"/>
          </a:xfrm>
          <a:custGeom>
            <a:avLst/>
            <a:gdLst>
              <a:gd name="T0" fmla="*/ 0 w 204"/>
              <a:gd name="T1" fmla="*/ 498 h 498"/>
              <a:gd name="T2" fmla="*/ 204 w 204"/>
              <a:gd name="T3" fmla="*/ 0 h 49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04" h="498">
                <a:moveTo>
                  <a:pt x="0" y="498"/>
                </a:moveTo>
                <a:lnTo>
                  <a:pt x="204" y="0"/>
                </a:lnTo>
              </a:path>
            </a:pathLst>
          </a:custGeom>
          <a:noFill/>
          <a:ln w="19050">
            <a:solidFill>
              <a:srgbClr val="33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1C1C1C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41998" name="Line 14"/>
          <p:cNvSpPr>
            <a:spLocks noChangeShapeType="1"/>
          </p:cNvSpPr>
          <p:nvPr/>
        </p:nvSpPr>
        <p:spPr bwMode="auto">
          <a:xfrm flipV="1">
            <a:off x="3390900" y="1905000"/>
            <a:ext cx="228600" cy="838200"/>
          </a:xfrm>
          <a:prstGeom prst="line">
            <a:avLst/>
          </a:prstGeom>
          <a:noFill/>
          <a:ln w="19050">
            <a:solidFill>
              <a:srgbClr val="00E4A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1C1C1C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41999" name="Line 15"/>
          <p:cNvSpPr>
            <a:spLocks noChangeShapeType="1"/>
          </p:cNvSpPr>
          <p:nvPr/>
        </p:nvSpPr>
        <p:spPr bwMode="auto">
          <a:xfrm flipH="1" flipV="1">
            <a:off x="3505200" y="1447800"/>
            <a:ext cx="1143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1C1C1C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42000" name="Line 16"/>
          <p:cNvSpPr>
            <a:spLocks noChangeShapeType="1"/>
          </p:cNvSpPr>
          <p:nvPr/>
        </p:nvSpPr>
        <p:spPr bwMode="auto">
          <a:xfrm>
            <a:off x="3619500" y="1905000"/>
            <a:ext cx="609600" cy="1905000"/>
          </a:xfrm>
          <a:prstGeom prst="line">
            <a:avLst/>
          </a:prstGeom>
          <a:noFill/>
          <a:ln w="19050">
            <a:solidFill>
              <a:srgbClr val="FFCF0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1C1C1C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42001" name="Line 17"/>
          <p:cNvSpPr>
            <a:spLocks noChangeShapeType="1"/>
          </p:cNvSpPr>
          <p:nvPr/>
        </p:nvSpPr>
        <p:spPr bwMode="auto">
          <a:xfrm>
            <a:off x="3619500" y="1905000"/>
            <a:ext cx="533400" cy="609600"/>
          </a:xfrm>
          <a:prstGeom prst="line">
            <a:avLst/>
          </a:prstGeom>
          <a:noFill/>
          <a:ln w="19050">
            <a:solidFill>
              <a:srgbClr val="33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1C1C1C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42002" name="Line 18"/>
          <p:cNvSpPr>
            <a:spLocks noChangeShapeType="1"/>
          </p:cNvSpPr>
          <p:nvPr/>
        </p:nvSpPr>
        <p:spPr bwMode="auto">
          <a:xfrm flipV="1">
            <a:off x="3619500" y="1371600"/>
            <a:ext cx="533400" cy="533400"/>
          </a:xfrm>
          <a:prstGeom prst="line">
            <a:avLst/>
          </a:prstGeom>
          <a:noFill/>
          <a:ln w="19050">
            <a:solidFill>
              <a:srgbClr val="00E4A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1C1C1C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42003" name="Text Box 19"/>
          <p:cNvSpPr txBox="1">
            <a:spLocks noChangeArrowheads="1"/>
          </p:cNvSpPr>
          <p:nvPr/>
        </p:nvSpPr>
        <p:spPr bwMode="auto">
          <a:xfrm>
            <a:off x="1333500" y="1676400"/>
            <a:ext cx="358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1C1C1C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400" smtClean="0">
                <a:solidFill>
                  <a:srgbClr val="D8D8EC"/>
                </a:solidFill>
                <a:latin typeface="Tahoma" charset="0"/>
                <a:cs typeface="ＭＳ Ｐゴシック" charset="0"/>
              </a:rPr>
              <a:t>R</a:t>
            </a:r>
            <a:r>
              <a:rPr lang="en-US" sz="1400" baseline="-25000" smtClean="0">
                <a:solidFill>
                  <a:srgbClr val="D8D8EC"/>
                </a:solidFill>
                <a:latin typeface="Tahoma" charset="0"/>
                <a:cs typeface="ＭＳ Ｐゴシック" charset="0"/>
              </a:rPr>
              <a:t>2</a:t>
            </a:r>
            <a:r>
              <a:rPr lang="en-US" sz="1400" smtClean="0">
                <a:solidFill>
                  <a:srgbClr val="D8D8EC"/>
                </a:solidFill>
                <a:latin typeface="Tahoma" charset="0"/>
                <a:cs typeface="ＭＳ Ｐゴシック" charset="0"/>
              </a:rPr>
              <a:t> </a:t>
            </a:r>
            <a:endParaRPr lang="en-US" sz="2400" smtClean="0">
              <a:solidFill>
                <a:srgbClr val="000000"/>
              </a:solidFill>
              <a:latin typeface="Times New Roman" charset="0"/>
              <a:cs typeface="ＭＳ Ｐゴシック" charset="0"/>
            </a:endParaRPr>
          </a:p>
        </p:txBody>
      </p:sp>
      <p:sp>
        <p:nvSpPr>
          <p:cNvPr id="42004" name="Text Box 20"/>
          <p:cNvSpPr txBox="1">
            <a:spLocks noChangeArrowheads="1"/>
          </p:cNvSpPr>
          <p:nvPr/>
        </p:nvSpPr>
        <p:spPr bwMode="auto">
          <a:xfrm>
            <a:off x="2171700" y="2438400"/>
            <a:ext cx="358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1C1C1C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400" smtClean="0">
                <a:solidFill>
                  <a:srgbClr val="D8D8EC"/>
                </a:solidFill>
                <a:latin typeface="Tahoma" charset="0"/>
                <a:cs typeface="ＭＳ Ｐゴシック" charset="0"/>
              </a:rPr>
              <a:t>R</a:t>
            </a:r>
            <a:r>
              <a:rPr lang="en-US" sz="1400" baseline="-25000" smtClean="0">
                <a:solidFill>
                  <a:srgbClr val="D8D8EC"/>
                </a:solidFill>
                <a:latin typeface="Tahoma" charset="0"/>
                <a:cs typeface="ＭＳ Ｐゴシック" charset="0"/>
              </a:rPr>
              <a:t>1</a:t>
            </a:r>
            <a:r>
              <a:rPr lang="en-US" sz="1400" smtClean="0">
                <a:solidFill>
                  <a:srgbClr val="D8D8EC"/>
                </a:solidFill>
                <a:latin typeface="Tahoma" charset="0"/>
                <a:cs typeface="ＭＳ Ｐゴシック" charset="0"/>
              </a:rPr>
              <a:t> </a:t>
            </a:r>
            <a:endParaRPr lang="en-US" sz="2400" smtClean="0">
              <a:solidFill>
                <a:srgbClr val="000000"/>
              </a:solidFill>
              <a:latin typeface="Times New Roman" charset="0"/>
              <a:cs typeface="ＭＳ Ｐゴシック" charset="0"/>
            </a:endParaRPr>
          </a:p>
        </p:txBody>
      </p:sp>
      <p:sp>
        <p:nvSpPr>
          <p:cNvPr id="42005" name="Text Box 21"/>
          <p:cNvSpPr txBox="1">
            <a:spLocks noChangeArrowheads="1"/>
          </p:cNvSpPr>
          <p:nvPr/>
        </p:nvSpPr>
        <p:spPr bwMode="auto">
          <a:xfrm>
            <a:off x="4152900" y="2286000"/>
            <a:ext cx="358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1C1C1C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400" smtClean="0">
                <a:solidFill>
                  <a:srgbClr val="D8D8EC"/>
                </a:solidFill>
                <a:latin typeface="Tahoma" charset="0"/>
                <a:cs typeface="ＭＳ Ｐゴシック" charset="0"/>
              </a:rPr>
              <a:t>R</a:t>
            </a:r>
            <a:r>
              <a:rPr lang="en-US" sz="1400" baseline="-25000" smtClean="0">
                <a:solidFill>
                  <a:srgbClr val="D8D8EC"/>
                </a:solidFill>
                <a:latin typeface="Tahoma" charset="0"/>
                <a:cs typeface="ＭＳ Ｐゴシック" charset="0"/>
              </a:rPr>
              <a:t>3</a:t>
            </a:r>
            <a:r>
              <a:rPr lang="en-US" sz="1400" smtClean="0">
                <a:solidFill>
                  <a:srgbClr val="D8D8EC"/>
                </a:solidFill>
                <a:latin typeface="Tahoma" charset="0"/>
                <a:cs typeface="ＭＳ Ｐゴシック" charset="0"/>
              </a:rPr>
              <a:t> </a:t>
            </a:r>
            <a:endParaRPr lang="en-US" sz="2400" smtClean="0">
              <a:solidFill>
                <a:srgbClr val="000000"/>
              </a:solidFill>
              <a:latin typeface="Times New Roman" charset="0"/>
              <a:cs typeface="ＭＳ Ｐゴシック" charset="0"/>
            </a:endParaRPr>
          </a:p>
        </p:txBody>
      </p:sp>
      <p:sp>
        <p:nvSpPr>
          <p:cNvPr id="42006" name="Text Box 22"/>
          <p:cNvSpPr txBox="1">
            <a:spLocks noChangeArrowheads="1"/>
          </p:cNvSpPr>
          <p:nvPr/>
        </p:nvSpPr>
        <p:spPr bwMode="auto">
          <a:xfrm>
            <a:off x="1485900" y="3048000"/>
            <a:ext cx="358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1C1C1C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400" smtClean="0">
                <a:solidFill>
                  <a:srgbClr val="669999"/>
                </a:solidFill>
                <a:latin typeface="Tahoma" charset="0"/>
                <a:cs typeface="ＭＳ Ｐゴシック" charset="0"/>
              </a:rPr>
              <a:t>L</a:t>
            </a:r>
            <a:r>
              <a:rPr lang="en-US" sz="1400" baseline="-25000" smtClean="0">
                <a:solidFill>
                  <a:srgbClr val="669999"/>
                </a:solidFill>
                <a:latin typeface="Tahoma" charset="0"/>
                <a:cs typeface="ＭＳ Ｐゴシック" charset="0"/>
              </a:rPr>
              <a:t>2</a:t>
            </a:r>
            <a:r>
              <a:rPr lang="en-US" sz="1400" smtClean="0">
                <a:solidFill>
                  <a:srgbClr val="669999"/>
                </a:solidFill>
                <a:latin typeface="Tahoma" charset="0"/>
                <a:cs typeface="ＭＳ Ｐゴシック" charset="0"/>
              </a:rPr>
              <a:t> </a:t>
            </a:r>
            <a:endParaRPr lang="en-US" sz="2400" smtClean="0">
              <a:solidFill>
                <a:srgbClr val="000000"/>
              </a:solidFill>
              <a:latin typeface="Times New Roman" charset="0"/>
              <a:cs typeface="ＭＳ Ｐゴシック" charset="0"/>
            </a:endParaRPr>
          </a:p>
        </p:txBody>
      </p:sp>
      <p:sp>
        <p:nvSpPr>
          <p:cNvPr id="42007" name="Text Box 23"/>
          <p:cNvSpPr txBox="1">
            <a:spLocks noChangeArrowheads="1"/>
          </p:cNvSpPr>
          <p:nvPr/>
        </p:nvSpPr>
        <p:spPr bwMode="auto">
          <a:xfrm>
            <a:off x="3619500" y="3352800"/>
            <a:ext cx="358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1C1C1C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400" smtClean="0">
                <a:solidFill>
                  <a:srgbClr val="669999"/>
                </a:solidFill>
                <a:latin typeface="Tahoma" charset="0"/>
                <a:cs typeface="ＭＳ Ｐゴシック" charset="0"/>
              </a:rPr>
              <a:t>L</a:t>
            </a:r>
            <a:r>
              <a:rPr lang="en-US" sz="1400" baseline="-25000" smtClean="0">
                <a:solidFill>
                  <a:srgbClr val="669999"/>
                </a:solidFill>
                <a:latin typeface="Tahoma" charset="0"/>
                <a:cs typeface="ＭＳ Ｐゴシック" charset="0"/>
              </a:rPr>
              <a:t>1</a:t>
            </a:r>
            <a:r>
              <a:rPr lang="en-US" sz="1400" smtClean="0">
                <a:solidFill>
                  <a:srgbClr val="669999"/>
                </a:solidFill>
                <a:latin typeface="Tahoma" charset="0"/>
                <a:cs typeface="ＭＳ Ｐゴシック" charset="0"/>
              </a:rPr>
              <a:t> </a:t>
            </a:r>
            <a:endParaRPr lang="en-US" sz="2400" smtClean="0">
              <a:solidFill>
                <a:srgbClr val="000000"/>
              </a:solidFill>
              <a:latin typeface="Times New Roman" charset="0"/>
              <a:cs typeface="ＭＳ Ｐゴシック" charset="0"/>
            </a:endParaRPr>
          </a:p>
        </p:txBody>
      </p:sp>
      <p:sp>
        <p:nvSpPr>
          <p:cNvPr id="42008" name="Text Box 24"/>
          <p:cNvSpPr txBox="1">
            <a:spLocks noChangeArrowheads="1"/>
          </p:cNvSpPr>
          <p:nvPr/>
        </p:nvSpPr>
        <p:spPr bwMode="auto">
          <a:xfrm>
            <a:off x="4076700" y="3200400"/>
            <a:ext cx="358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1C1C1C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400" smtClean="0">
                <a:solidFill>
                  <a:srgbClr val="669999"/>
                </a:solidFill>
                <a:latin typeface="Tahoma" charset="0"/>
                <a:cs typeface="ＭＳ Ｐゴシック" charset="0"/>
              </a:rPr>
              <a:t>L</a:t>
            </a:r>
            <a:r>
              <a:rPr lang="en-US" sz="1400" baseline="-25000" smtClean="0">
                <a:solidFill>
                  <a:srgbClr val="669999"/>
                </a:solidFill>
                <a:latin typeface="Tahoma" charset="0"/>
                <a:cs typeface="ＭＳ Ｐゴシック" charset="0"/>
              </a:rPr>
              <a:t>3</a:t>
            </a:r>
            <a:r>
              <a:rPr lang="en-US" sz="1400" smtClean="0">
                <a:solidFill>
                  <a:srgbClr val="669999"/>
                </a:solidFill>
                <a:latin typeface="Tahoma" charset="0"/>
                <a:cs typeface="ＭＳ Ｐゴシック" charset="0"/>
              </a:rPr>
              <a:t> </a:t>
            </a:r>
            <a:endParaRPr lang="en-US" sz="2400" smtClean="0">
              <a:solidFill>
                <a:srgbClr val="000000"/>
              </a:solidFill>
              <a:latin typeface="Times New Roman" charset="0"/>
              <a:cs typeface="ＭＳ Ｐゴシック" charset="0"/>
            </a:endParaRPr>
          </a:p>
        </p:txBody>
      </p:sp>
      <p:sp>
        <p:nvSpPr>
          <p:cNvPr id="42009" name="Text Box 25"/>
          <p:cNvSpPr txBox="1">
            <a:spLocks noChangeArrowheads="1"/>
          </p:cNvSpPr>
          <p:nvPr/>
        </p:nvSpPr>
        <p:spPr bwMode="auto">
          <a:xfrm>
            <a:off x="2781300" y="3200400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1C1C1C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Tahoma" charset="0"/>
                <a:cs typeface="ＭＳ Ｐゴシック" charset="0"/>
              </a:rPr>
              <a:t>N</a:t>
            </a:r>
            <a:r>
              <a:rPr lang="en-US" sz="1400" baseline="-25000" smtClean="0">
                <a:solidFill>
                  <a:srgbClr val="000000"/>
                </a:solidFill>
                <a:latin typeface="Tahoma" charset="0"/>
                <a:cs typeface="ＭＳ Ｐゴシック" charset="0"/>
              </a:rPr>
              <a:t>1</a:t>
            </a:r>
            <a:r>
              <a:rPr lang="en-US" sz="1400" smtClean="0">
                <a:solidFill>
                  <a:srgbClr val="000000"/>
                </a:solidFill>
                <a:latin typeface="Tahoma" charset="0"/>
                <a:cs typeface="ＭＳ Ｐゴシック" charset="0"/>
              </a:rPr>
              <a:t> </a:t>
            </a:r>
            <a:endParaRPr lang="en-US" sz="2400" smtClean="0">
              <a:solidFill>
                <a:srgbClr val="000000"/>
              </a:solidFill>
              <a:latin typeface="Times New Roman" charset="0"/>
              <a:cs typeface="ＭＳ Ｐゴシック" charset="0"/>
            </a:endParaRPr>
          </a:p>
        </p:txBody>
      </p:sp>
      <p:sp>
        <p:nvSpPr>
          <p:cNvPr id="42010" name="Text Box 26"/>
          <p:cNvSpPr txBox="1">
            <a:spLocks noChangeArrowheads="1"/>
          </p:cNvSpPr>
          <p:nvPr/>
        </p:nvSpPr>
        <p:spPr bwMode="auto">
          <a:xfrm>
            <a:off x="1790700" y="2133600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1C1C1C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Tahoma" charset="0"/>
                <a:cs typeface="ＭＳ Ｐゴシック" charset="0"/>
              </a:rPr>
              <a:t>N</a:t>
            </a:r>
            <a:r>
              <a:rPr lang="en-US" sz="1400" baseline="-25000" smtClean="0">
                <a:solidFill>
                  <a:srgbClr val="000000"/>
                </a:solidFill>
                <a:latin typeface="Tahoma" charset="0"/>
                <a:cs typeface="ＭＳ Ｐゴシック" charset="0"/>
              </a:rPr>
              <a:t>2</a:t>
            </a:r>
            <a:r>
              <a:rPr lang="en-US" sz="1400" smtClean="0">
                <a:solidFill>
                  <a:srgbClr val="000000"/>
                </a:solidFill>
                <a:latin typeface="Tahoma" charset="0"/>
                <a:cs typeface="ＭＳ Ｐゴシック" charset="0"/>
              </a:rPr>
              <a:t> </a:t>
            </a:r>
            <a:endParaRPr lang="en-US" sz="2400" smtClean="0">
              <a:solidFill>
                <a:srgbClr val="000000"/>
              </a:solidFill>
              <a:latin typeface="Times New Roman" charset="0"/>
              <a:cs typeface="ＭＳ Ｐゴシック" charset="0"/>
            </a:endParaRPr>
          </a:p>
        </p:txBody>
      </p:sp>
      <p:sp>
        <p:nvSpPr>
          <p:cNvPr id="42011" name="Text Box 27"/>
          <p:cNvSpPr txBox="1">
            <a:spLocks noChangeArrowheads="1"/>
          </p:cNvSpPr>
          <p:nvPr/>
        </p:nvSpPr>
        <p:spPr bwMode="auto">
          <a:xfrm>
            <a:off x="3200400" y="1447800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1C1C1C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Tahoma" charset="0"/>
                <a:cs typeface="ＭＳ Ｐゴシック" charset="0"/>
              </a:rPr>
              <a:t>N</a:t>
            </a:r>
            <a:r>
              <a:rPr lang="en-US" sz="1400" baseline="-25000" smtClean="0">
                <a:solidFill>
                  <a:srgbClr val="000000"/>
                </a:solidFill>
                <a:latin typeface="Tahoma" charset="0"/>
                <a:cs typeface="ＭＳ Ｐゴシック" charset="0"/>
              </a:rPr>
              <a:t>3</a:t>
            </a:r>
            <a:r>
              <a:rPr lang="en-US" sz="1400" smtClean="0">
                <a:solidFill>
                  <a:srgbClr val="000000"/>
                </a:solidFill>
                <a:latin typeface="Tahoma" charset="0"/>
                <a:cs typeface="ＭＳ Ｐゴシック" charset="0"/>
              </a:rPr>
              <a:t> </a:t>
            </a:r>
            <a:endParaRPr lang="en-US" sz="2400" smtClean="0">
              <a:solidFill>
                <a:srgbClr val="000000"/>
              </a:solidFill>
              <a:latin typeface="Times New Roman" charset="0"/>
              <a:cs typeface="ＭＳ Ｐゴシック" charset="0"/>
            </a:endParaRPr>
          </a:p>
        </p:txBody>
      </p:sp>
      <p:sp>
        <p:nvSpPr>
          <p:cNvPr id="42012" name="Text Box 28"/>
          <p:cNvSpPr txBox="1">
            <a:spLocks noChangeArrowheads="1"/>
          </p:cNvSpPr>
          <p:nvPr/>
        </p:nvSpPr>
        <p:spPr bwMode="auto">
          <a:xfrm>
            <a:off x="3162300" y="2133600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1C1C1C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400" smtClean="0">
                <a:solidFill>
                  <a:srgbClr val="17C0CD"/>
                </a:solidFill>
                <a:latin typeface="Tahoma" charset="0"/>
                <a:cs typeface="ＭＳ Ｐゴシック" charset="0"/>
              </a:rPr>
              <a:t>T</a:t>
            </a:r>
            <a:r>
              <a:rPr lang="en-US" sz="1400" baseline="-25000" smtClean="0">
                <a:solidFill>
                  <a:srgbClr val="17C0CD"/>
                </a:solidFill>
                <a:latin typeface="Tahoma" charset="0"/>
                <a:cs typeface="ＭＳ Ｐゴシック" charset="0"/>
              </a:rPr>
              <a:t>1</a:t>
            </a:r>
            <a:r>
              <a:rPr lang="en-US" sz="1400" smtClean="0">
                <a:solidFill>
                  <a:srgbClr val="17C0CD"/>
                </a:solidFill>
                <a:latin typeface="Tahoma" charset="0"/>
                <a:cs typeface="ＭＳ Ｐゴシック" charset="0"/>
              </a:rPr>
              <a:t> </a:t>
            </a:r>
            <a:endParaRPr lang="en-US" sz="2400" smtClean="0">
              <a:solidFill>
                <a:srgbClr val="000000"/>
              </a:solidFill>
              <a:latin typeface="Times New Roman" charset="0"/>
              <a:cs typeface="ＭＳ Ｐゴシック" charset="0"/>
            </a:endParaRPr>
          </a:p>
        </p:txBody>
      </p:sp>
      <p:sp>
        <p:nvSpPr>
          <p:cNvPr id="42013" name="Text Box 29"/>
          <p:cNvSpPr txBox="1">
            <a:spLocks noChangeArrowheads="1"/>
          </p:cNvSpPr>
          <p:nvPr/>
        </p:nvSpPr>
        <p:spPr bwMode="auto">
          <a:xfrm>
            <a:off x="3924300" y="1524000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1C1C1C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400" smtClean="0">
                <a:solidFill>
                  <a:srgbClr val="17C0CD"/>
                </a:solidFill>
                <a:latin typeface="Tahoma" charset="0"/>
                <a:cs typeface="ＭＳ Ｐゴシック" charset="0"/>
              </a:rPr>
              <a:t>T</a:t>
            </a:r>
            <a:r>
              <a:rPr lang="en-US" sz="1400" baseline="-25000" smtClean="0">
                <a:solidFill>
                  <a:srgbClr val="17C0CD"/>
                </a:solidFill>
                <a:latin typeface="Tahoma" charset="0"/>
                <a:cs typeface="ＭＳ Ｐゴシック" charset="0"/>
              </a:rPr>
              <a:t>3</a:t>
            </a:r>
            <a:r>
              <a:rPr lang="en-US" sz="1400" smtClean="0">
                <a:solidFill>
                  <a:srgbClr val="17C0CD"/>
                </a:solidFill>
                <a:latin typeface="Tahoma" charset="0"/>
                <a:cs typeface="ＭＳ Ｐゴシック" charset="0"/>
              </a:rPr>
              <a:t> </a:t>
            </a:r>
            <a:endParaRPr lang="en-US" sz="2400" smtClean="0">
              <a:solidFill>
                <a:srgbClr val="000000"/>
              </a:solidFill>
              <a:latin typeface="Times New Roman" charset="0"/>
              <a:cs typeface="ＭＳ Ｐゴシック" charset="0"/>
            </a:endParaRPr>
          </a:p>
        </p:txBody>
      </p:sp>
      <p:sp>
        <p:nvSpPr>
          <p:cNvPr id="42014" name="Text Box 30"/>
          <p:cNvSpPr txBox="1">
            <a:spLocks noChangeArrowheads="1"/>
          </p:cNvSpPr>
          <p:nvPr/>
        </p:nvSpPr>
        <p:spPr bwMode="auto">
          <a:xfrm>
            <a:off x="342900" y="4495800"/>
            <a:ext cx="39624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1C1C1C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  <a:latin typeface="Tahoma" charset="0"/>
                <a:cs typeface="ＭＳ Ｐゴシック" charset="0"/>
              </a:rPr>
              <a:t>N</a:t>
            </a:r>
            <a:r>
              <a:rPr lang="en-US" sz="2000" baseline="-25000" smtClean="0">
                <a:solidFill>
                  <a:srgbClr val="000000"/>
                </a:solidFill>
                <a:latin typeface="Tahoma" charset="0"/>
                <a:cs typeface="ＭＳ Ｐゴシック" charset="0"/>
              </a:rPr>
              <a:t>i</a:t>
            </a:r>
            <a:r>
              <a:rPr lang="en-US" sz="2000" smtClean="0">
                <a:solidFill>
                  <a:srgbClr val="000000"/>
                </a:solidFill>
                <a:latin typeface="Tahoma" charset="0"/>
                <a:cs typeface="ＭＳ Ｐゴシック" charset="0"/>
              </a:rPr>
              <a:t> surface normal </a:t>
            </a:r>
            <a:endParaRPr lang="en-US" sz="2400" smtClean="0">
              <a:solidFill>
                <a:srgbClr val="000000"/>
              </a:solidFill>
              <a:cs typeface="Arial" charset="0"/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  <a:latin typeface="Tahoma" charset="0"/>
                <a:cs typeface="ＭＳ Ｐゴシック" charset="0"/>
              </a:rPr>
              <a:t>R</a:t>
            </a:r>
            <a:r>
              <a:rPr lang="en-US" sz="2000" baseline="-25000" smtClean="0">
                <a:solidFill>
                  <a:srgbClr val="000000"/>
                </a:solidFill>
                <a:latin typeface="Tahoma" charset="0"/>
                <a:cs typeface="ＭＳ Ｐゴシック" charset="0"/>
              </a:rPr>
              <a:t>i</a:t>
            </a:r>
            <a:r>
              <a:rPr lang="en-US" sz="2000" smtClean="0">
                <a:solidFill>
                  <a:srgbClr val="000000"/>
                </a:solidFill>
                <a:latin typeface="Tahoma" charset="0"/>
                <a:cs typeface="ＭＳ Ｐゴシック" charset="0"/>
              </a:rPr>
              <a:t> reflected ray </a:t>
            </a:r>
            <a:endParaRPr lang="en-US" sz="2400" smtClean="0">
              <a:solidFill>
                <a:srgbClr val="000000"/>
              </a:solidFill>
              <a:cs typeface="Arial" charset="0"/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  <a:latin typeface="Tahoma" charset="0"/>
                <a:cs typeface="ＭＳ Ｐゴシック" charset="0"/>
              </a:rPr>
              <a:t>L</a:t>
            </a:r>
            <a:r>
              <a:rPr lang="en-US" sz="2000" baseline="-25000" smtClean="0">
                <a:solidFill>
                  <a:srgbClr val="000000"/>
                </a:solidFill>
                <a:latin typeface="Tahoma" charset="0"/>
                <a:cs typeface="ＭＳ Ｐゴシック" charset="0"/>
              </a:rPr>
              <a:t>i</a:t>
            </a:r>
            <a:r>
              <a:rPr lang="en-US" sz="2000" smtClean="0">
                <a:solidFill>
                  <a:srgbClr val="000000"/>
                </a:solidFill>
                <a:latin typeface="Tahoma" charset="0"/>
                <a:cs typeface="ＭＳ Ｐゴシック" charset="0"/>
              </a:rPr>
              <a:t> shadow ray </a:t>
            </a:r>
            <a:endParaRPr lang="en-US" sz="2400" smtClean="0">
              <a:solidFill>
                <a:srgbClr val="000000"/>
              </a:solidFill>
              <a:cs typeface="Arial" charset="0"/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  <a:latin typeface="Tahoma" charset="0"/>
                <a:cs typeface="ＭＳ Ｐゴシック" charset="0"/>
              </a:rPr>
              <a:t>T</a:t>
            </a:r>
            <a:r>
              <a:rPr lang="en-US" sz="2000" baseline="-25000" smtClean="0">
                <a:solidFill>
                  <a:srgbClr val="000000"/>
                </a:solidFill>
                <a:latin typeface="Tahoma" charset="0"/>
                <a:cs typeface="ＭＳ Ｐゴシック" charset="0"/>
              </a:rPr>
              <a:t>i</a:t>
            </a:r>
            <a:r>
              <a:rPr lang="en-US" sz="2000" smtClean="0">
                <a:solidFill>
                  <a:srgbClr val="000000"/>
                </a:solidFill>
                <a:latin typeface="Tahoma" charset="0"/>
                <a:cs typeface="ＭＳ Ｐゴシック" charset="0"/>
              </a:rPr>
              <a:t> transmitted (refracted) ray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  <a:latin typeface="Tahoma" charset="0"/>
                <a:cs typeface="ＭＳ Ｐゴシック" charset="0"/>
              </a:rPr>
              <a:t>Psuedo-code</a:t>
            </a:r>
            <a:endParaRPr lang="en-US" sz="2400" smtClean="0">
              <a:solidFill>
                <a:srgbClr val="000000"/>
              </a:solidFill>
              <a:latin typeface="Times New Roman" charset="0"/>
              <a:cs typeface="ＭＳ Ｐゴシック" charset="0"/>
            </a:endParaRPr>
          </a:p>
        </p:txBody>
      </p:sp>
      <p:sp>
        <p:nvSpPr>
          <p:cNvPr id="42015" name="Text Box 31"/>
          <p:cNvSpPr txBox="1">
            <a:spLocks noChangeArrowheads="1"/>
          </p:cNvSpPr>
          <p:nvPr/>
        </p:nvSpPr>
        <p:spPr bwMode="auto">
          <a:xfrm>
            <a:off x="6362700" y="1592263"/>
            <a:ext cx="137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1C1C1C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  <a:latin typeface="Tahoma" charset="0"/>
                <a:cs typeface="ＭＳ Ｐゴシック" charset="0"/>
              </a:rPr>
              <a:t>Viewpoint</a:t>
            </a:r>
            <a:endParaRPr lang="en-US" sz="2400" smtClean="0">
              <a:solidFill>
                <a:srgbClr val="000000"/>
              </a:solidFill>
              <a:latin typeface="Times New Roman" charset="0"/>
              <a:cs typeface="ＭＳ Ｐゴシック" charset="0"/>
            </a:endParaRPr>
          </a:p>
        </p:txBody>
      </p:sp>
      <p:sp>
        <p:nvSpPr>
          <p:cNvPr id="42016" name="Line 32"/>
          <p:cNvSpPr>
            <a:spLocks noChangeShapeType="1"/>
          </p:cNvSpPr>
          <p:nvPr/>
        </p:nvSpPr>
        <p:spPr bwMode="auto">
          <a:xfrm>
            <a:off x="7048500" y="20574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1C1C1C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42017" name="Oval 33"/>
          <p:cNvSpPr>
            <a:spLocks noChangeArrowheads="1"/>
          </p:cNvSpPr>
          <p:nvPr/>
        </p:nvSpPr>
        <p:spPr bwMode="auto">
          <a:xfrm>
            <a:off x="6972300" y="28194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1C1C1C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42018" name="Oval 34"/>
          <p:cNvSpPr>
            <a:spLocks noChangeArrowheads="1"/>
          </p:cNvSpPr>
          <p:nvPr/>
        </p:nvSpPr>
        <p:spPr bwMode="auto">
          <a:xfrm>
            <a:off x="7810500" y="41910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1C1C1C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42019" name="Oval 35"/>
          <p:cNvSpPr>
            <a:spLocks noChangeArrowheads="1"/>
          </p:cNvSpPr>
          <p:nvPr/>
        </p:nvSpPr>
        <p:spPr bwMode="auto">
          <a:xfrm>
            <a:off x="6134100" y="41910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1C1C1C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ＭＳ Ｐゴシック" charset="0"/>
            </a:endParaRPr>
          </a:p>
        </p:txBody>
      </p:sp>
      <p:cxnSp>
        <p:nvCxnSpPr>
          <p:cNvPr id="42020" name="AutoShape 36"/>
          <p:cNvCxnSpPr>
            <a:cxnSpLocks noChangeShapeType="1"/>
          </p:cNvCxnSpPr>
          <p:nvPr/>
        </p:nvCxnSpPr>
        <p:spPr bwMode="auto">
          <a:xfrm flipH="1">
            <a:off x="6210300" y="2949575"/>
            <a:ext cx="784225" cy="1241425"/>
          </a:xfrm>
          <a:prstGeom prst="straightConnector1">
            <a:avLst/>
          </a:prstGeom>
          <a:noFill/>
          <a:ln w="19050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1C1C1C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2021" name="AutoShape 37"/>
          <p:cNvCxnSpPr>
            <a:cxnSpLocks noChangeShapeType="1"/>
          </p:cNvCxnSpPr>
          <p:nvPr/>
        </p:nvCxnSpPr>
        <p:spPr bwMode="auto">
          <a:xfrm>
            <a:off x="7102475" y="2949575"/>
            <a:ext cx="784225" cy="1241425"/>
          </a:xfrm>
          <a:prstGeom prst="straightConnector1">
            <a:avLst/>
          </a:prstGeom>
          <a:noFill/>
          <a:ln w="19050">
            <a:solidFill>
              <a:srgbClr val="17C0C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1C1C1C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2022" name="AutoShape 38"/>
          <p:cNvCxnSpPr>
            <a:cxnSpLocks noChangeShapeType="1"/>
          </p:cNvCxnSpPr>
          <p:nvPr/>
        </p:nvCxnSpPr>
        <p:spPr bwMode="auto">
          <a:xfrm flipH="1">
            <a:off x="5372100" y="4343400"/>
            <a:ext cx="784225" cy="1241425"/>
          </a:xfrm>
          <a:prstGeom prst="straightConnector1">
            <a:avLst/>
          </a:prstGeom>
          <a:noFill/>
          <a:ln w="19050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1C1C1C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2023" name="AutoShape 39"/>
          <p:cNvCxnSpPr>
            <a:cxnSpLocks noChangeShapeType="1"/>
          </p:cNvCxnSpPr>
          <p:nvPr/>
        </p:nvCxnSpPr>
        <p:spPr bwMode="auto">
          <a:xfrm flipH="1">
            <a:off x="7048500" y="4343400"/>
            <a:ext cx="784225" cy="1241425"/>
          </a:xfrm>
          <a:prstGeom prst="straightConnector1">
            <a:avLst/>
          </a:prstGeom>
          <a:noFill/>
          <a:ln w="19050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1C1C1C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2024" name="AutoShape 40"/>
          <p:cNvCxnSpPr>
            <a:cxnSpLocks noChangeShapeType="1"/>
          </p:cNvCxnSpPr>
          <p:nvPr/>
        </p:nvCxnSpPr>
        <p:spPr bwMode="auto">
          <a:xfrm>
            <a:off x="7962900" y="4343400"/>
            <a:ext cx="784225" cy="1241425"/>
          </a:xfrm>
          <a:prstGeom prst="straightConnector1">
            <a:avLst/>
          </a:prstGeom>
          <a:noFill/>
          <a:ln w="9525">
            <a:solidFill>
              <a:srgbClr val="17C0C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1C1C1C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2025" name="AutoShape 41"/>
          <p:cNvCxnSpPr>
            <a:cxnSpLocks noChangeShapeType="1"/>
          </p:cNvCxnSpPr>
          <p:nvPr/>
        </p:nvCxnSpPr>
        <p:spPr bwMode="auto">
          <a:xfrm>
            <a:off x="7962900" y="4343400"/>
            <a:ext cx="784225" cy="1241425"/>
          </a:xfrm>
          <a:prstGeom prst="straightConnector1">
            <a:avLst/>
          </a:prstGeom>
          <a:noFill/>
          <a:ln w="19050">
            <a:solidFill>
              <a:srgbClr val="17C0C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1C1C1C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42026" name="Line 42"/>
          <p:cNvSpPr>
            <a:spLocks noChangeShapeType="1"/>
          </p:cNvSpPr>
          <p:nvPr/>
        </p:nvSpPr>
        <p:spPr bwMode="auto">
          <a:xfrm>
            <a:off x="7124700" y="2895600"/>
            <a:ext cx="533400" cy="0"/>
          </a:xfrm>
          <a:prstGeom prst="line">
            <a:avLst/>
          </a:prstGeom>
          <a:noFill/>
          <a:ln w="19050">
            <a:solidFill>
              <a:srgbClr val="FFCF0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1C1C1C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42027" name="Line 43"/>
          <p:cNvSpPr>
            <a:spLocks noChangeShapeType="1"/>
          </p:cNvSpPr>
          <p:nvPr/>
        </p:nvSpPr>
        <p:spPr bwMode="auto">
          <a:xfrm>
            <a:off x="6286500" y="4267200"/>
            <a:ext cx="533400" cy="0"/>
          </a:xfrm>
          <a:prstGeom prst="line">
            <a:avLst/>
          </a:prstGeom>
          <a:noFill/>
          <a:ln w="19050">
            <a:solidFill>
              <a:srgbClr val="FFCF0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1C1C1C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42028" name="Line 44"/>
          <p:cNvSpPr>
            <a:spLocks noChangeShapeType="1"/>
          </p:cNvSpPr>
          <p:nvPr/>
        </p:nvSpPr>
        <p:spPr bwMode="auto">
          <a:xfrm>
            <a:off x="7962900" y="4267200"/>
            <a:ext cx="533400" cy="0"/>
          </a:xfrm>
          <a:prstGeom prst="line">
            <a:avLst/>
          </a:prstGeom>
          <a:noFill/>
          <a:ln w="19050">
            <a:solidFill>
              <a:srgbClr val="FFCF0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1C1C1C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42029" name="Text Box 45"/>
          <p:cNvSpPr txBox="1">
            <a:spLocks noChangeArrowheads="1"/>
          </p:cNvSpPr>
          <p:nvPr/>
        </p:nvSpPr>
        <p:spPr bwMode="auto">
          <a:xfrm>
            <a:off x="7658100" y="2743200"/>
            <a:ext cx="358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1C1C1C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400" smtClean="0">
                <a:solidFill>
                  <a:srgbClr val="669999"/>
                </a:solidFill>
                <a:latin typeface="Tahoma" charset="0"/>
                <a:cs typeface="ＭＳ Ｐゴシック" charset="0"/>
              </a:rPr>
              <a:t>L</a:t>
            </a:r>
            <a:r>
              <a:rPr lang="en-US" sz="1400" baseline="-25000" smtClean="0">
                <a:solidFill>
                  <a:srgbClr val="669999"/>
                </a:solidFill>
                <a:latin typeface="Tahoma" charset="0"/>
                <a:cs typeface="ＭＳ Ｐゴシック" charset="0"/>
              </a:rPr>
              <a:t>1</a:t>
            </a:r>
            <a:r>
              <a:rPr lang="en-US" sz="1400" smtClean="0">
                <a:solidFill>
                  <a:srgbClr val="669999"/>
                </a:solidFill>
                <a:latin typeface="Tahoma" charset="0"/>
                <a:cs typeface="ＭＳ Ｐゴシック" charset="0"/>
              </a:rPr>
              <a:t> </a:t>
            </a:r>
            <a:endParaRPr lang="en-US" sz="2400" smtClean="0">
              <a:solidFill>
                <a:srgbClr val="000000"/>
              </a:solidFill>
              <a:latin typeface="Times New Roman" charset="0"/>
              <a:cs typeface="ＭＳ Ｐゴシック" charset="0"/>
            </a:endParaRPr>
          </a:p>
        </p:txBody>
      </p:sp>
      <p:sp>
        <p:nvSpPr>
          <p:cNvPr id="42030" name="Text Box 46"/>
          <p:cNvSpPr txBox="1">
            <a:spLocks noChangeArrowheads="1"/>
          </p:cNvSpPr>
          <p:nvPr/>
        </p:nvSpPr>
        <p:spPr bwMode="auto">
          <a:xfrm>
            <a:off x="8343900" y="4876800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1C1C1C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400" smtClean="0">
                <a:solidFill>
                  <a:srgbClr val="17C0CD"/>
                </a:solidFill>
                <a:latin typeface="Tahoma" charset="0"/>
                <a:cs typeface="ＭＳ Ｐゴシック" charset="0"/>
              </a:rPr>
              <a:t>T</a:t>
            </a:r>
            <a:r>
              <a:rPr lang="en-US" sz="1400" baseline="-25000" smtClean="0">
                <a:solidFill>
                  <a:srgbClr val="17C0CD"/>
                </a:solidFill>
                <a:latin typeface="Tahoma" charset="0"/>
                <a:cs typeface="ＭＳ Ｐゴシック" charset="0"/>
              </a:rPr>
              <a:t>3</a:t>
            </a:r>
            <a:r>
              <a:rPr lang="en-US" sz="1400" smtClean="0">
                <a:solidFill>
                  <a:srgbClr val="17C0CD"/>
                </a:solidFill>
                <a:latin typeface="Tahoma" charset="0"/>
                <a:cs typeface="ＭＳ Ｐゴシック" charset="0"/>
              </a:rPr>
              <a:t> </a:t>
            </a:r>
            <a:endParaRPr lang="en-US" sz="2400" smtClean="0">
              <a:solidFill>
                <a:srgbClr val="000000"/>
              </a:solidFill>
              <a:latin typeface="Times New Roman" charset="0"/>
              <a:cs typeface="ＭＳ Ｐゴシック" charset="0"/>
            </a:endParaRPr>
          </a:p>
        </p:txBody>
      </p:sp>
      <p:sp>
        <p:nvSpPr>
          <p:cNvPr id="42031" name="Text Box 47"/>
          <p:cNvSpPr txBox="1">
            <a:spLocks noChangeArrowheads="1"/>
          </p:cNvSpPr>
          <p:nvPr/>
        </p:nvSpPr>
        <p:spPr bwMode="auto">
          <a:xfrm>
            <a:off x="7353300" y="4876800"/>
            <a:ext cx="358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1C1C1C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400" smtClean="0">
                <a:solidFill>
                  <a:srgbClr val="D8D8EC"/>
                </a:solidFill>
                <a:latin typeface="Tahoma" charset="0"/>
                <a:cs typeface="ＭＳ Ｐゴシック" charset="0"/>
              </a:rPr>
              <a:t>R</a:t>
            </a:r>
            <a:r>
              <a:rPr lang="en-US" sz="1400" baseline="-25000" smtClean="0">
                <a:solidFill>
                  <a:srgbClr val="D8D8EC"/>
                </a:solidFill>
                <a:latin typeface="Tahoma" charset="0"/>
                <a:cs typeface="ＭＳ Ｐゴシック" charset="0"/>
              </a:rPr>
              <a:t>3</a:t>
            </a:r>
            <a:r>
              <a:rPr lang="en-US" sz="1400" smtClean="0">
                <a:solidFill>
                  <a:srgbClr val="D8D8EC"/>
                </a:solidFill>
                <a:latin typeface="Tahoma" charset="0"/>
                <a:cs typeface="ＭＳ Ｐゴシック" charset="0"/>
              </a:rPr>
              <a:t> </a:t>
            </a:r>
            <a:endParaRPr lang="en-US" sz="2400" smtClean="0">
              <a:solidFill>
                <a:srgbClr val="000000"/>
              </a:solidFill>
              <a:latin typeface="Times New Roman" charset="0"/>
              <a:cs typeface="ＭＳ Ｐゴシック" charset="0"/>
            </a:endParaRPr>
          </a:p>
        </p:txBody>
      </p:sp>
      <p:sp>
        <p:nvSpPr>
          <p:cNvPr id="42032" name="Text Box 48"/>
          <p:cNvSpPr txBox="1">
            <a:spLocks noChangeArrowheads="1"/>
          </p:cNvSpPr>
          <p:nvPr/>
        </p:nvSpPr>
        <p:spPr bwMode="auto">
          <a:xfrm>
            <a:off x="8496300" y="4114800"/>
            <a:ext cx="358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1C1C1C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400" smtClean="0">
                <a:solidFill>
                  <a:srgbClr val="669999"/>
                </a:solidFill>
                <a:latin typeface="Tahoma" charset="0"/>
                <a:cs typeface="ＭＳ Ｐゴシック" charset="0"/>
              </a:rPr>
              <a:t>L</a:t>
            </a:r>
            <a:r>
              <a:rPr lang="en-US" sz="1400" baseline="-25000" smtClean="0">
                <a:solidFill>
                  <a:srgbClr val="669999"/>
                </a:solidFill>
                <a:latin typeface="Tahoma" charset="0"/>
                <a:cs typeface="ＭＳ Ｐゴシック" charset="0"/>
              </a:rPr>
              <a:t>3</a:t>
            </a:r>
            <a:r>
              <a:rPr lang="en-US" sz="1400" smtClean="0">
                <a:solidFill>
                  <a:srgbClr val="669999"/>
                </a:solidFill>
                <a:latin typeface="Tahoma" charset="0"/>
                <a:cs typeface="ＭＳ Ｐゴシック" charset="0"/>
              </a:rPr>
              <a:t> </a:t>
            </a:r>
            <a:endParaRPr lang="en-US" sz="2400" smtClean="0">
              <a:solidFill>
                <a:srgbClr val="000000"/>
              </a:solidFill>
              <a:latin typeface="Times New Roman" charset="0"/>
              <a:cs typeface="ＭＳ Ｐゴシック" charset="0"/>
            </a:endParaRPr>
          </a:p>
        </p:txBody>
      </p:sp>
      <p:sp>
        <p:nvSpPr>
          <p:cNvPr id="42033" name="Text Box 49"/>
          <p:cNvSpPr txBox="1">
            <a:spLocks noChangeArrowheads="1"/>
          </p:cNvSpPr>
          <p:nvPr/>
        </p:nvSpPr>
        <p:spPr bwMode="auto">
          <a:xfrm>
            <a:off x="6819900" y="4114800"/>
            <a:ext cx="358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1C1C1C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400" smtClean="0">
                <a:solidFill>
                  <a:srgbClr val="669999"/>
                </a:solidFill>
                <a:latin typeface="Tahoma" charset="0"/>
                <a:cs typeface="ＭＳ Ｐゴシック" charset="0"/>
              </a:rPr>
              <a:t>L</a:t>
            </a:r>
            <a:r>
              <a:rPr lang="en-US" sz="1400" baseline="-25000" smtClean="0">
                <a:solidFill>
                  <a:srgbClr val="669999"/>
                </a:solidFill>
                <a:latin typeface="Tahoma" charset="0"/>
                <a:cs typeface="ＭＳ Ｐゴシック" charset="0"/>
              </a:rPr>
              <a:t>2</a:t>
            </a:r>
            <a:r>
              <a:rPr lang="en-US" sz="1400" smtClean="0">
                <a:solidFill>
                  <a:srgbClr val="669999"/>
                </a:solidFill>
                <a:latin typeface="Tahoma" charset="0"/>
                <a:cs typeface="ＭＳ Ｐゴシック" charset="0"/>
              </a:rPr>
              <a:t> </a:t>
            </a:r>
            <a:endParaRPr lang="en-US" sz="2400" smtClean="0">
              <a:solidFill>
                <a:srgbClr val="000000"/>
              </a:solidFill>
              <a:latin typeface="Times New Roman" charset="0"/>
              <a:cs typeface="ＭＳ Ｐゴシック" charset="0"/>
            </a:endParaRPr>
          </a:p>
        </p:txBody>
      </p:sp>
      <p:sp>
        <p:nvSpPr>
          <p:cNvPr id="42034" name="Text Box 50"/>
          <p:cNvSpPr txBox="1">
            <a:spLocks noChangeArrowheads="1"/>
          </p:cNvSpPr>
          <p:nvPr/>
        </p:nvSpPr>
        <p:spPr bwMode="auto">
          <a:xfrm>
            <a:off x="7581900" y="3429000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1C1C1C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400" smtClean="0">
                <a:solidFill>
                  <a:srgbClr val="17C0CD"/>
                </a:solidFill>
                <a:latin typeface="Tahoma" charset="0"/>
                <a:cs typeface="ＭＳ Ｐゴシック" charset="0"/>
              </a:rPr>
              <a:t>T</a:t>
            </a:r>
            <a:r>
              <a:rPr lang="en-US" sz="1400" baseline="-25000" smtClean="0">
                <a:solidFill>
                  <a:srgbClr val="17C0CD"/>
                </a:solidFill>
                <a:latin typeface="Tahoma" charset="0"/>
                <a:cs typeface="ＭＳ Ｐゴシック" charset="0"/>
              </a:rPr>
              <a:t>1</a:t>
            </a:r>
            <a:r>
              <a:rPr lang="en-US" sz="1400" smtClean="0">
                <a:solidFill>
                  <a:srgbClr val="17C0CD"/>
                </a:solidFill>
                <a:latin typeface="Tahoma" charset="0"/>
                <a:cs typeface="ＭＳ Ｐゴシック" charset="0"/>
              </a:rPr>
              <a:t> </a:t>
            </a:r>
            <a:endParaRPr lang="en-US" sz="2400" smtClean="0">
              <a:solidFill>
                <a:srgbClr val="000000"/>
              </a:solidFill>
              <a:latin typeface="Times New Roman" charset="0"/>
              <a:cs typeface="ＭＳ Ｐゴシック" charset="0"/>
            </a:endParaRPr>
          </a:p>
        </p:txBody>
      </p:sp>
      <p:sp>
        <p:nvSpPr>
          <p:cNvPr id="42035" name="Text Box 51"/>
          <p:cNvSpPr txBox="1">
            <a:spLocks noChangeArrowheads="1"/>
          </p:cNvSpPr>
          <p:nvPr/>
        </p:nvSpPr>
        <p:spPr bwMode="auto">
          <a:xfrm>
            <a:off x="6210300" y="3429000"/>
            <a:ext cx="358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1C1C1C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400" smtClean="0">
                <a:solidFill>
                  <a:srgbClr val="D8D8EC"/>
                </a:solidFill>
                <a:latin typeface="Tahoma" charset="0"/>
                <a:cs typeface="ＭＳ Ｐゴシック" charset="0"/>
              </a:rPr>
              <a:t>R</a:t>
            </a:r>
            <a:r>
              <a:rPr lang="en-US" sz="1400" baseline="-25000" smtClean="0">
                <a:solidFill>
                  <a:srgbClr val="D8D8EC"/>
                </a:solidFill>
                <a:latin typeface="Tahoma" charset="0"/>
                <a:cs typeface="ＭＳ Ｐゴシック" charset="0"/>
              </a:rPr>
              <a:t>1</a:t>
            </a:r>
            <a:r>
              <a:rPr lang="en-US" sz="1400" smtClean="0">
                <a:solidFill>
                  <a:srgbClr val="D8D8EC"/>
                </a:solidFill>
                <a:latin typeface="Tahoma" charset="0"/>
                <a:cs typeface="ＭＳ Ｐゴシック" charset="0"/>
              </a:rPr>
              <a:t> </a:t>
            </a:r>
            <a:endParaRPr lang="en-US" sz="2400" smtClean="0">
              <a:solidFill>
                <a:srgbClr val="000000"/>
              </a:solidFill>
              <a:latin typeface="Times New Roman" charset="0"/>
              <a:cs typeface="ＭＳ Ｐゴシック" charset="0"/>
            </a:endParaRPr>
          </a:p>
        </p:txBody>
      </p:sp>
      <p:sp>
        <p:nvSpPr>
          <p:cNvPr id="42036" name="Text Box 52"/>
          <p:cNvSpPr txBox="1">
            <a:spLocks noChangeArrowheads="1"/>
          </p:cNvSpPr>
          <p:nvPr/>
        </p:nvSpPr>
        <p:spPr bwMode="auto">
          <a:xfrm>
            <a:off x="5372100" y="4876800"/>
            <a:ext cx="358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1C1C1C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400" smtClean="0">
                <a:solidFill>
                  <a:srgbClr val="D8D8EC"/>
                </a:solidFill>
                <a:latin typeface="Tahoma" charset="0"/>
                <a:cs typeface="ＭＳ Ｐゴシック" charset="0"/>
              </a:rPr>
              <a:t>R</a:t>
            </a:r>
            <a:r>
              <a:rPr lang="en-US" sz="1400" baseline="-25000" smtClean="0">
                <a:solidFill>
                  <a:srgbClr val="D8D8EC"/>
                </a:solidFill>
                <a:latin typeface="Tahoma" charset="0"/>
                <a:cs typeface="ＭＳ Ｐゴシック" charset="0"/>
              </a:rPr>
              <a:t>2</a:t>
            </a:r>
            <a:r>
              <a:rPr lang="en-US" sz="1400" smtClean="0">
                <a:solidFill>
                  <a:srgbClr val="D8D8EC"/>
                </a:solidFill>
                <a:latin typeface="Tahoma" charset="0"/>
                <a:cs typeface="ＭＳ Ｐゴシック" charset="0"/>
              </a:rPr>
              <a:t> </a:t>
            </a:r>
            <a:endParaRPr lang="en-US" sz="2400" smtClean="0">
              <a:solidFill>
                <a:srgbClr val="000000"/>
              </a:solidFill>
              <a:latin typeface="Times New Roman" charset="0"/>
              <a:cs typeface="ＭＳ Ｐゴシック" charset="0"/>
            </a:endParaRPr>
          </a:p>
        </p:txBody>
      </p:sp>
      <p:sp>
        <p:nvSpPr>
          <p:cNvPr id="42037" name="Text Box 53"/>
          <p:cNvSpPr txBox="1">
            <a:spLocks noChangeArrowheads="1"/>
          </p:cNvSpPr>
          <p:nvPr/>
        </p:nvSpPr>
        <p:spPr bwMode="auto">
          <a:xfrm>
            <a:off x="3146425" y="4273550"/>
            <a:ext cx="466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1C1C1C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Tahoma" charset="0"/>
                <a:cs typeface="ＭＳ Ｐゴシック" charset="0"/>
              </a:rPr>
              <a:t>Eye</a:t>
            </a:r>
            <a:endParaRPr lang="en-US" sz="2400" smtClean="0">
              <a:solidFill>
                <a:srgbClr val="000000"/>
              </a:solidFill>
              <a:latin typeface="Times New Roman" charset="0"/>
              <a:cs typeface="ＭＳ Ｐゴシック" charset="0"/>
            </a:endParaRPr>
          </a:p>
        </p:txBody>
      </p:sp>
      <p:pic>
        <p:nvPicPr>
          <p:cNvPr id="42038" name="Picture 54" descr="j0198994[1]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3657600"/>
            <a:ext cx="330200" cy="4206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525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CS 535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Reflection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600"/>
              <a:t>Reflection angle = view angle</a:t>
            </a:r>
          </a:p>
          <a:p>
            <a:endParaRPr lang="en-US" sz="2600"/>
          </a:p>
        </p:txBody>
      </p:sp>
      <p:pic>
        <p:nvPicPr>
          <p:cNvPr id="4301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590800"/>
            <a:ext cx="7010400" cy="3616325"/>
          </a:xfrm>
        </p:spPr>
      </p:pic>
    </p:spTree>
    <p:extLst>
      <p:ext uri="{BB962C8B-B14F-4D97-AF65-F5344CB8AC3E}">
        <p14:creationId xmlns:p14="http://schemas.microsoft.com/office/powerpoint/2010/main" val="100247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Project Proposals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If you want to do a custom project, please send me a proposal</a:t>
            </a:r>
          </a:p>
          <a:p>
            <a:r>
              <a:rPr lang="en-US" dirty="0" smtClean="0"/>
              <a:t>“Deadline”: ideally Tuesday May 18</a:t>
            </a:r>
            <a:r>
              <a:rPr lang="en-US" baseline="30000" dirty="0" smtClean="0"/>
              <a:t>th</a:t>
            </a:r>
            <a:r>
              <a:rPr lang="en-US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(today)</a:t>
            </a:r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Get the scope right</a:t>
            </a:r>
          </a:p>
          <a:p>
            <a:pPr lvl="1"/>
            <a:r>
              <a:rPr lang="en-US" dirty="0" smtClean="0"/>
              <a:t>Make an agreement early on</a:t>
            </a:r>
          </a:p>
          <a:p>
            <a:pPr lvl="2"/>
            <a:r>
              <a:rPr lang="en-US" dirty="0" smtClean="0"/>
              <a:t>Protects you and me</a:t>
            </a:r>
          </a:p>
          <a:p>
            <a:r>
              <a:rPr lang="en-US" dirty="0" smtClean="0"/>
              <a:t>Important concept: minimum viable deliverable</a:t>
            </a:r>
          </a:p>
          <a:p>
            <a:r>
              <a:rPr lang="en-US" dirty="0" smtClean="0"/>
              <a:t>Proposal can be whatever length you see fit</a:t>
            </a:r>
          </a:p>
          <a:p>
            <a:pPr lvl="1"/>
            <a:r>
              <a:rPr lang="en-US" dirty="0" smtClean="0"/>
              <a:t>One paragraph is fine</a:t>
            </a:r>
          </a:p>
        </p:txBody>
      </p:sp>
    </p:spTree>
    <p:extLst>
      <p:ext uri="{BB962C8B-B14F-4D97-AF65-F5344CB8AC3E}">
        <p14:creationId xmlns:p14="http://schemas.microsoft.com/office/powerpoint/2010/main" val="84011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CS 535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Reflection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8229600" cy="17097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The maximum depth of the tree affects the handling of refraction</a:t>
            </a:r>
          </a:p>
          <a:p>
            <a:pPr>
              <a:lnSpc>
                <a:spcPct val="80000"/>
              </a:lnSpc>
            </a:pPr>
            <a:r>
              <a:rPr lang="en-US" sz="2000"/>
              <a:t>If we send another reflected ray from here, when do we stop? 2 solutions (complementary)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Answer 1: Stop at a fixed depth. 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Answer 2: Accumulate product of reflection coefficients and stop when this product is too small. </a:t>
            </a:r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2000"/>
          </a:p>
        </p:txBody>
      </p:sp>
      <p:pic>
        <p:nvPicPr>
          <p:cNvPr id="4506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352800"/>
            <a:ext cx="8229600" cy="2778125"/>
          </a:xfrm>
        </p:spPr>
      </p:pic>
    </p:spTree>
    <p:extLst>
      <p:ext uri="{BB962C8B-B14F-4D97-AF65-F5344CB8AC3E}">
        <p14:creationId xmlns:p14="http://schemas.microsoft.com/office/powerpoint/2010/main" val="159287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CS 535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Reflection</a:t>
            </a:r>
          </a:p>
        </p:txBody>
      </p:sp>
      <p:pic>
        <p:nvPicPr>
          <p:cNvPr id="440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057400"/>
            <a:ext cx="8229600" cy="4073525"/>
          </a:xfrm>
        </p:spPr>
      </p:pic>
    </p:spTree>
    <p:extLst>
      <p:ext uri="{BB962C8B-B14F-4D97-AF65-F5344CB8AC3E}">
        <p14:creationId xmlns:p14="http://schemas.microsoft.com/office/powerpoint/2010/main" val="846139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CS 535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44562"/>
          </a:xfrm>
        </p:spPr>
        <p:txBody>
          <a:bodyPr/>
          <a:lstStyle/>
          <a:p>
            <a:r>
              <a:rPr lang="en-US" sz="3600">
                <a:latin typeface="Tahoma" charset="0"/>
              </a:rPr>
              <a:t>Refraction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495300" y="1295400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1C1C1C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  <a:latin typeface="Tahoma" charset="0"/>
                <a:cs typeface="ＭＳ Ｐゴシック" charset="0"/>
              </a:rPr>
              <a:t>Snell</a:t>
            </a:r>
            <a:r>
              <a:rPr lang="ja-JP" altLang="en-US" sz="2000" smtClean="0">
                <a:solidFill>
                  <a:srgbClr val="000000"/>
                </a:solidFill>
                <a:latin typeface="Arial"/>
                <a:cs typeface="ＭＳ Ｐゴシック" charset="0"/>
              </a:rPr>
              <a:t>’</a:t>
            </a:r>
            <a:r>
              <a:rPr lang="en-US" sz="2000" smtClean="0">
                <a:solidFill>
                  <a:srgbClr val="000000"/>
                </a:solidFill>
                <a:latin typeface="Tahoma" charset="0"/>
                <a:cs typeface="ＭＳ Ｐゴシック" charset="0"/>
              </a:rPr>
              <a:t>s Law</a:t>
            </a:r>
            <a:endParaRPr lang="en-US" sz="2400" smtClean="0">
              <a:solidFill>
                <a:srgbClr val="000000"/>
              </a:solidFill>
              <a:latin typeface="Times New Roman" charset="0"/>
              <a:cs typeface="ＭＳ Ｐゴシック" charset="0"/>
            </a:endParaRPr>
          </a:p>
        </p:txBody>
      </p:sp>
      <p:graphicFrame>
        <p:nvGraphicFramePr>
          <p:cNvPr id="46084" name="Object 4"/>
          <p:cNvGraphicFramePr>
            <a:graphicFrameLocks noChangeAspect="1"/>
          </p:cNvGraphicFramePr>
          <p:nvPr/>
        </p:nvGraphicFramePr>
        <p:xfrm>
          <a:off x="1965325" y="1228725"/>
          <a:ext cx="1652588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3" name="Equation" r:id="rId3" imgW="965160" imgH="431640" progId="">
                  <p:embed/>
                </p:oleObj>
              </mc:Choice>
              <mc:Fallback>
                <p:oleObj name="Equation" r:id="rId3" imgW="965160" imgH="4316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5325" y="1228725"/>
                        <a:ext cx="1652588" cy="665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091" name="Group 11"/>
          <p:cNvGrpSpPr>
            <a:grpSpLocks/>
          </p:cNvGrpSpPr>
          <p:nvPr/>
        </p:nvGrpSpPr>
        <p:grpSpPr bwMode="auto">
          <a:xfrm>
            <a:off x="5600700" y="990600"/>
            <a:ext cx="2590800" cy="2381250"/>
            <a:chOff x="3552" y="1092"/>
            <a:chExt cx="1632" cy="1500"/>
          </a:xfrm>
        </p:grpSpPr>
        <p:sp>
          <p:nvSpPr>
            <p:cNvPr id="46092" name="Rectangle 12"/>
            <p:cNvSpPr>
              <a:spLocks noChangeArrowheads="1"/>
            </p:cNvSpPr>
            <p:nvPr/>
          </p:nvSpPr>
          <p:spPr bwMode="auto">
            <a:xfrm>
              <a:off x="3648" y="1824"/>
              <a:ext cx="1536" cy="768"/>
            </a:xfrm>
            <a:prstGeom prst="rect">
              <a:avLst/>
            </a:prstGeom>
            <a:solidFill>
              <a:srgbClr val="00E4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1C1C1C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46093" name="Freeform 13"/>
            <p:cNvSpPr>
              <a:spLocks/>
            </p:cNvSpPr>
            <p:nvPr/>
          </p:nvSpPr>
          <p:spPr bwMode="auto">
            <a:xfrm>
              <a:off x="4410" y="1092"/>
              <a:ext cx="6" cy="732"/>
            </a:xfrm>
            <a:custGeom>
              <a:avLst/>
              <a:gdLst>
                <a:gd name="T0" fmla="*/ 6 w 6"/>
                <a:gd name="T1" fmla="*/ 732 h 732"/>
                <a:gd name="T2" fmla="*/ 0 w 6"/>
                <a:gd name="T3" fmla="*/ 0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" h="732">
                  <a:moveTo>
                    <a:pt x="6" y="732"/>
                  </a:moveTo>
                  <a:lnTo>
                    <a:pt x="0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1C1C1C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46094" name="Freeform 14"/>
            <p:cNvSpPr>
              <a:spLocks/>
            </p:cNvSpPr>
            <p:nvPr/>
          </p:nvSpPr>
          <p:spPr bwMode="auto">
            <a:xfrm>
              <a:off x="3594" y="1332"/>
              <a:ext cx="822" cy="492"/>
            </a:xfrm>
            <a:custGeom>
              <a:avLst/>
              <a:gdLst>
                <a:gd name="T0" fmla="*/ 0 w 822"/>
                <a:gd name="T1" fmla="*/ 0 h 492"/>
                <a:gd name="T2" fmla="*/ 822 w 822"/>
                <a:gd name="T3" fmla="*/ 492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22" h="492">
                  <a:moveTo>
                    <a:pt x="0" y="0"/>
                  </a:moveTo>
                  <a:lnTo>
                    <a:pt x="822" y="492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1C1C1C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46095" name="Line 15"/>
            <p:cNvSpPr>
              <a:spLocks noChangeShapeType="1"/>
            </p:cNvSpPr>
            <p:nvPr/>
          </p:nvSpPr>
          <p:spPr bwMode="auto">
            <a:xfrm>
              <a:off x="4416" y="1824"/>
              <a:ext cx="384" cy="6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1C1C1C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46096" name="Freeform 16"/>
            <p:cNvSpPr>
              <a:spLocks/>
            </p:cNvSpPr>
            <p:nvPr/>
          </p:nvSpPr>
          <p:spPr bwMode="auto">
            <a:xfrm>
              <a:off x="4416" y="1812"/>
              <a:ext cx="1" cy="684"/>
            </a:xfrm>
            <a:custGeom>
              <a:avLst/>
              <a:gdLst>
                <a:gd name="T0" fmla="*/ 0 w 1"/>
                <a:gd name="T1" fmla="*/ 0 h 684"/>
                <a:gd name="T2" fmla="*/ 1 w 1"/>
                <a:gd name="T3" fmla="*/ 684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684">
                  <a:moveTo>
                    <a:pt x="0" y="0"/>
                  </a:moveTo>
                  <a:lnTo>
                    <a:pt x="1" y="684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1C1C1C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  <p:graphicFrame>
          <p:nvGraphicFramePr>
            <p:cNvPr id="46097" name="Object 17"/>
            <p:cNvGraphicFramePr>
              <a:graphicFrameLocks noChangeAspect="1"/>
            </p:cNvGraphicFramePr>
            <p:nvPr/>
          </p:nvGraphicFramePr>
          <p:xfrm>
            <a:off x="4416" y="1104"/>
            <a:ext cx="192" cy="2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4" name="Equation" r:id="rId5" imgW="177569" imgH="215619" progId="Equation.3">
                    <p:embed/>
                  </p:oleObj>
                </mc:Choice>
                <mc:Fallback>
                  <p:oleObj name="Equation" r:id="rId5" imgW="177569" imgH="21561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6" y="1104"/>
                          <a:ext cx="192" cy="20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098" name="Object 18"/>
            <p:cNvGraphicFramePr>
              <a:graphicFrameLocks noChangeAspect="1"/>
            </p:cNvGraphicFramePr>
            <p:nvPr/>
          </p:nvGraphicFramePr>
          <p:xfrm>
            <a:off x="4128" y="2352"/>
            <a:ext cx="233" cy="2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5" name="Equation" r:id="rId7" imgW="291847" imgH="215713" progId="Equation.3">
                    <p:embed/>
                  </p:oleObj>
                </mc:Choice>
                <mc:Fallback>
                  <p:oleObj name="Equation" r:id="rId7" imgW="291847" imgH="2157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8" y="2352"/>
                          <a:ext cx="233" cy="20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099" name="Freeform 19"/>
            <p:cNvSpPr>
              <a:spLocks/>
            </p:cNvSpPr>
            <p:nvPr/>
          </p:nvSpPr>
          <p:spPr bwMode="auto">
            <a:xfrm>
              <a:off x="4416" y="1812"/>
              <a:ext cx="654" cy="12"/>
            </a:xfrm>
            <a:custGeom>
              <a:avLst/>
              <a:gdLst>
                <a:gd name="T0" fmla="*/ 0 w 654"/>
                <a:gd name="T1" fmla="*/ 12 h 12"/>
                <a:gd name="T2" fmla="*/ 654 w 654"/>
                <a:gd name="T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54" h="12">
                  <a:moveTo>
                    <a:pt x="0" y="12"/>
                  </a:moveTo>
                  <a:lnTo>
                    <a:pt x="654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1C1C1C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  <p:graphicFrame>
          <p:nvGraphicFramePr>
            <p:cNvPr id="46100" name="Object 20"/>
            <p:cNvGraphicFramePr>
              <a:graphicFrameLocks noChangeAspect="1"/>
            </p:cNvGraphicFramePr>
            <p:nvPr/>
          </p:nvGraphicFramePr>
          <p:xfrm>
            <a:off x="4944" y="1584"/>
            <a:ext cx="219" cy="1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6" name="Equation" r:id="rId9" imgW="203024" imgH="203024" progId="Equation.3">
                    <p:embed/>
                  </p:oleObj>
                </mc:Choice>
                <mc:Fallback>
                  <p:oleObj name="Equation" r:id="rId9" imgW="203024" imgH="20302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44" y="1584"/>
                          <a:ext cx="219" cy="19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101" name="Object 21"/>
            <p:cNvGraphicFramePr>
              <a:graphicFrameLocks noChangeAspect="1"/>
            </p:cNvGraphicFramePr>
            <p:nvPr/>
          </p:nvGraphicFramePr>
          <p:xfrm>
            <a:off x="4834" y="2304"/>
            <a:ext cx="151" cy="1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7" name="Equation" r:id="rId11" imgW="139639" imgH="203112" progId="Equation.3">
                    <p:embed/>
                  </p:oleObj>
                </mc:Choice>
                <mc:Fallback>
                  <p:oleObj name="Equation" r:id="rId11" imgW="139639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34" y="2304"/>
                          <a:ext cx="151" cy="19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102" name="Object 22"/>
            <p:cNvGraphicFramePr>
              <a:graphicFrameLocks noChangeAspect="1"/>
            </p:cNvGraphicFramePr>
            <p:nvPr/>
          </p:nvGraphicFramePr>
          <p:xfrm>
            <a:off x="3696" y="1440"/>
            <a:ext cx="137" cy="1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8" name="Equation" r:id="rId13" imgW="126835" imgH="202936" progId="Equation.3">
                    <p:embed/>
                  </p:oleObj>
                </mc:Choice>
                <mc:Fallback>
                  <p:oleObj name="Equation" r:id="rId13" imgW="126835" imgH="20293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6" y="1440"/>
                          <a:ext cx="137" cy="19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103" name="Object 23"/>
            <p:cNvGraphicFramePr>
              <a:graphicFrameLocks noChangeAspect="1"/>
            </p:cNvGraphicFramePr>
            <p:nvPr/>
          </p:nvGraphicFramePr>
          <p:xfrm>
            <a:off x="4224" y="1488"/>
            <a:ext cx="165" cy="2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9" name="Equation" r:id="rId15" imgW="152334" imgH="228501" progId="Equation.3">
                    <p:embed/>
                  </p:oleObj>
                </mc:Choice>
                <mc:Fallback>
                  <p:oleObj name="Equation" r:id="rId15" imgW="152334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4" y="1488"/>
                          <a:ext cx="165" cy="22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104" name="Object 24"/>
            <p:cNvGraphicFramePr>
              <a:graphicFrameLocks noChangeAspect="1"/>
            </p:cNvGraphicFramePr>
            <p:nvPr/>
          </p:nvGraphicFramePr>
          <p:xfrm>
            <a:off x="4464" y="2160"/>
            <a:ext cx="164" cy="2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40" name="Equation" r:id="rId17" imgW="152334" imgH="228501" progId="Equation.3">
                    <p:embed/>
                  </p:oleObj>
                </mc:Choice>
                <mc:Fallback>
                  <p:oleObj name="Equation" r:id="rId17" imgW="152334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4" y="2160"/>
                          <a:ext cx="164" cy="22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105" name="Object 25"/>
            <p:cNvGraphicFramePr>
              <a:graphicFrameLocks noChangeAspect="1"/>
            </p:cNvGraphicFramePr>
            <p:nvPr/>
          </p:nvGraphicFramePr>
          <p:xfrm>
            <a:off x="3552" y="1104"/>
            <a:ext cx="795" cy="2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41" name="Equation" r:id="rId19" imgW="736280" imgH="253890" progId="Equation.3">
                    <p:embed/>
                  </p:oleObj>
                </mc:Choice>
                <mc:Fallback>
                  <p:oleObj name="Equation" r:id="rId19" imgW="736280" imgH="25389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1104"/>
                          <a:ext cx="795" cy="24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106" name="Line 26"/>
            <p:cNvSpPr>
              <a:spLocks noChangeShapeType="1"/>
            </p:cNvSpPr>
            <p:nvPr/>
          </p:nvSpPr>
          <p:spPr bwMode="auto">
            <a:xfrm>
              <a:off x="3600" y="1344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1C1C1C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  <p:graphicFrame>
          <p:nvGraphicFramePr>
            <p:cNvPr id="46107" name="Object 27"/>
            <p:cNvGraphicFramePr>
              <a:graphicFrameLocks noChangeAspect="1"/>
            </p:cNvGraphicFramePr>
            <p:nvPr/>
          </p:nvGraphicFramePr>
          <p:xfrm>
            <a:off x="4416" y="1392"/>
            <a:ext cx="562" cy="2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42" name="Equation" r:id="rId21" imgW="520474" imgH="253890" progId="Equation.3">
                    <p:embed/>
                  </p:oleObj>
                </mc:Choice>
                <mc:Fallback>
                  <p:oleObj name="Equation" r:id="rId21" imgW="520474" imgH="25389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6" y="1392"/>
                          <a:ext cx="562" cy="24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108" name="Line 28"/>
            <p:cNvSpPr>
              <a:spLocks noChangeShapeType="1"/>
            </p:cNvSpPr>
            <p:nvPr/>
          </p:nvSpPr>
          <p:spPr bwMode="auto">
            <a:xfrm flipV="1">
              <a:off x="4416" y="1344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1C1C1C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</p:grpSp>
      <p:sp>
        <p:nvSpPr>
          <p:cNvPr id="46110" name="Text Box 30"/>
          <p:cNvSpPr txBox="1">
            <a:spLocks noChangeArrowheads="1"/>
          </p:cNvSpPr>
          <p:nvPr/>
        </p:nvSpPr>
        <p:spPr bwMode="auto">
          <a:xfrm>
            <a:off x="5753100" y="3581400"/>
            <a:ext cx="2514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1C1C1C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Tahoma" charset="0"/>
                <a:cs typeface="ＭＳ Ｐゴシック" charset="0"/>
              </a:rPr>
              <a:t>Note that I is the negative of the incoming ray</a:t>
            </a:r>
            <a:endParaRPr lang="en-US" sz="2400" smtClean="0">
              <a:solidFill>
                <a:srgbClr val="000000"/>
              </a:solidFill>
              <a:latin typeface="Times New Roman" charset="0"/>
              <a:cs typeface="ＭＳ Ｐゴシック" charset="0"/>
            </a:endParaRPr>
          </a:p>
        </p:txBody>
      </p:sp>
      <p:pic>
        <p:nvPicPr>
          <p:cNvPr id="4" name="Picture 3" descr="url.jpe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8400"/>
            <a:ext cx="4114800" cy="398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57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CS 535</a:t>
            </a: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Pseudo Code for Ray Tracing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500" b="1">
                <a:latin typeface="Courier New" charset="0"/>
              </a:rPr>
              <a:t>rgb lsou; 	// intensity of light source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500" b="1">
                <a:latin typeface="Courier New" charset="0"/>
              </a:rPr>
              <a:t>rgb back;	// background intensity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500" b="1">
                <a:latin typeface="Courier New" charset="0"/>
              </a:rPr>
              <a:t>rgb ambi;	// ambient light intensity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500" b="1">
                <a:latin typeface="Courier New" charset="0"/>
              </a:rPr>
              <a:t>	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500" b="1">
                <a:latin typeface="Courier New" charset="0"/>
              </a:rPr>
              <a:t>Vector L	// vector pointing to light source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500" b="1">
                <a:latin typeface="Courier New" charset="0"/>
              </a:rPr>
              <a:t>Vector N	// surface normal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500" b="1">
                <a:latin typeface="Courier New" charset="0"/>
              </a:rPr>
              <a:t>Object objects [n] //list of n objects in scene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500" b="1">
                <a:latin typeface="Courier New" charset="0"/>
              </a:rPr>
              <a:t>float Ks [n]	// specular reflectivity factor for each object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500" b="1">
                <a:latin typeface="Courier New" charset="0"/>
              </a:rPr>
              <a:t>float Kr [n]	//  refractivity index for each object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500" b="1">
                <a:latin typeface="Courier New" charset="0"/>
              </a:rPr>
              <a:t>float Kd [n]	// diffuse reflectivity factor for each object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500" b="1">
                <a:latin typeface="Courier New" charset="0"/>
              </a:rPr>
              <a:t>Ray r;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500" b="1">
                <a:latin typeface="Courier New" charset="0"/>
              </a:rPr>
              <a:t>	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500" b="1">
                <a:latin typeface="Courier New" charset="0"/>
              </a:rPr>
              <a:t>void raytrace() {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500" b="1">
                <a:latin typeface="Courier New" charset="0"/>
              </a:rPr>
              <a:t>	for (each pixel P of projection viewport in raster order) {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500" b="1">
                <a:latin typeface="Courier New" charset="0"/>
              </a:rPr>
              <a:t>	  	r = ray emanating from viewer through P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500" b="1">
                <a:latin typeface="Courier New" charset="0"/>
              </a:rPr>
              <a:t>		int depth = 1; // </a:t>
            </a:r>
            <a:r>
              <a:rPr lang="en-US" sz="1400" b="1">
                <a:latin typeface="Courier New" charset="0"/>
              </a:rPr>
              <a:t>depth of ray tree consisting of multiple paths</a:t>
            </a:r>
            <a:r>
              <a:rPr lang="en-US" sz="1500" b="1">
                <a:latin typeface="Courier New" charset="0"/>
              </a:rPr>
              <a:t>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500" b="1">
                <a:latin typeface="Courier New" charset="0"/>
              </a:rPr>
              <a:t>	  	the pixel color at P = intensity(r, depth)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500" b="1">
                <a:latin typeface="Courier New" charset="0"/>
              </a:rPr>
              <a:t>	}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500" b="1">
                <a:latin typeface="Courier New" charset="0"/>
              </a:rPr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21022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CS 535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"/>
            <a:ext cx="8229600" cy="6553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500" b="1">
                <a:latin typeface="Courier New" charset="0"/>
              </a:rPr>
              <a:t>rgb intensity (Ray r, int depth) {	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500" b="1">
                <a:latin typeface="Courier New" charset="0"/>
              </a:rPr>
              <a:t>	Ray  flec, frac;	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500" b="1">
                <a:latin typeface="Courier New" charset="0"/>
              </a:rPr>
              <a:t>	rgb   spec, refr, dull, intensity;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1500" b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500" b="1">
                <a:latin typeface="Courier New" charset="0"/>
              </a:rPr>
              <a:t>	 if (depth &gt;= 5) intensity = back;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500" b="1">
                <a:latin typeface="Courier New" charset="0"/>
              </a:rPr>
              <a:t>	 else {	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500" b="1">
                <a:latin typeface="Courier New" charset="0"/>
              </a:rPr>
              <a:t>		find the closest intersection of r with all objects in scene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500" b="1">
                <a:latin typeface="Courier New" charset="0"/>
              </a:rPr>
              <a:t>		if (no intersection) {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500" b="1">
                <a:latin typeface="Courier New" charset="0"/>
              </a:rPr>
              <a:t>		    intensity =back;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500" b="1">
                <a:latin typeface="Courier New" charset="0"/>
              </a:rPr>
              <a:t>		} else {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500" b="1">
                <a:latin typeface="Courier New" charset="0"/>
              </a:rPr>
              <a:t>		    Take closest intersection which is object[j]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500" b="1">
                <a:latin typeface="Courier New" charset="0"/>
              </a:rPr>
              <a:t>		    compute normal N at the intersection point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500" b="1">
                <a:latin typeface="Courier New" charset="0"/>
              </a:rPr>
              <a:t>		    if (Ks[j] &gt;0)   {  // non-zero specular reflectivity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500" b="1">
                <a:latin typeface="Courier New" charset="0"/>
              </a:rPr>
              <a:t>		          compute reflection ray flec;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500" b="1">
                <a:latin typeface="Courier New" charset="0"/>
              </a:rPr>
              <a:t>		          </a:t>
            </a:r>
            <a:r>
              <a:rPr lang="en-US" sz="1500" b="1">
                <a:solidFill>
                  <a:srgbClr val="FF0000"/>
                </a:solidFill>
                <a:latin typeface="Courier New" charset="0"/>
              </a:rPr>
              <a:t>refl = Ks[j]*intensity(flec, depth+1);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500" b="1">
                <a:latin typeface="Courier New" charset="0"/>
              </a:rPr>
              <a:t>		    } else refl =0;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500" b="1">
                <a:latin typeface="Courier New" charset="0"/>
              </a:rPr>
              <a:t>		    if (Kr[j]&gt;0)  { 	// non-zero refractivity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500" b="1">
                <a:latin typeface="Courier New" charset="0"/>
              </a:rPr>
              <a:t>		         compute refraction ray frac;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500" b="1">
                <a:latin typeface="Courier New" charset="0"/>
              </a:rPr>
              <a:t>		         </a:t>
            </a:r>
            <a:r>
              <a:rPr lang="en-US" sz="1500" b="1">
                <a:solidFill>
                  <a:srgbClr val="FF0000"/>
                </a:solidFill>
                <a:latin typeface="Courier New" charset="0"/>
              </a:rPr>
              <a:t>refr = Kr[j]*intensity(frac, depth+1);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500" b="1">
                <a:latin typeface="Courier New" charset="0"/>
              </a:rPr>
              <a:t>		    } else refr =0;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500" b="1">
                <a:latin typeface="Courier New" charset="0"/>
              </a:rPr>
              <a:t>		    check for shadow;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500" b="1">
                <a:latin typeface="Courier New" charset="0"/>
              </a:rPr>
              <a:t>		    if (shadow) direct = Kd[j]*ambi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500" b="1">
                <a:latin typeface="Courier New" charset="0"/>
              </a:rPr>
              <a:t>		    else direct = Phong illumination computation;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500" b="1">
                <a:latin typeface="Courier New" charset="0"/>
              </a:rPr>
              <a:t>		    intensity = direct + refl +refr;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500" b="1">
                <a:latin typeface="Courier New" charset="0"/>
              </a:rPr>
              <a:t>	    } }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500" b="1">
                <a:latin typeface="Courier New" charset="0"/>
              </a:rPr>
              <a:t>	  return intensity; }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1500" b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60065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CS 535</a:t>
            </a:r>
          </a:p>
        </p:txBody>
      </p:sp>
      <p:pic>
        <p:nvPicPr>
          <p:cNvPr id="57346" name="Picture 2" descr="cbox_r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57912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6248400" y="4343400"/>
            <a:ext cx="2895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Times" charset="0"/>
                <a:cs typeface="ＭＳ Ｐゴシック" charset="0"/>
              </a:rPr>
              <a:t>Ray-traced Cornell box, due to Henrik Jensen,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Times" charset="0"/>
                <a:cs typeface="ＭＳ Ｐゴシック" charset="0"/>
              </a:rPr>
              <a:t>http://www.gk.dtu.dk/~hwj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6461125" y="2098675"/>
            <a:ext cx="2149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Times New Roman" charset="0"/>
                <a:cs typeface="ＭＳ Ｐゴシック" charset="0"/>
              </a:rPr>
              <a:t>Which paths are missing?</a:t>
            </a: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Raytraced Cornell Box</a:t>
            </a:r>
          </a:p>
        </p:txBody>
      </p:sp>
    </p:spTree>
    <p:extLst>
      <p:ext uri="{BB962C8B-B14F-4D97-AF65-F5344CB8AC3E}">
        <p14:creationId xmlns:p14="http://schemas.microsoft.com/office/powerpoint/2010/main" val="204707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CS 535</a:t>
            </a: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Paths in RayTracing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100"/>
              <a:t>Ray Tracing 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000"/>
              <a:t>Captures LDS*E paths: Start at the eye, any number of specular bounces before ending at a diffuse surface and going to the light</a:t>
            </a:r>
          </a:p>
          <a:p>
            <a:pPr>
              <a:lnSpc>
                <a:spcPct val="90000"/>
              </a:lnSpc>
            </a:pPr>
            <a:r>
              <a:rPr lang="en-US" sz="2100"/>
              <a:t>Raytracing cannot do: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000"/>
              <a:t>LS*D</a:t>
            </a:r>
            <a:r>
              <a:rPr lang="en-US" sz="2000" baseline="30000"/>
              <a:t>+</a:t>
            </a:r>
            <a:r>
              <a:rPr lang="en-US" sz="2000"/>
              <a:t>E: Light bouncing off a shiny surface like a mirror and illuminating a diffuse surface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000"/>
              <a:t>LD</a:t>
            </a:r>
            <a:r>
              <a:rPr lang="en-US" sz="2000" baseline="30000"/>
              <a:t>+</a:t>
            </a:r>
            <a:r>
              <a:rPr lang="en-US" sz="2000"/>
              <a:t>E: Light bouncing off one diffuse surface to illuminate others</a:t>
            </a:r>
          </a:p>
          <a:p>
            <a:pPr>
              <a:lnSpc>
                <a:spcPct val="90000"/>
              </a:lnSpc>
            </a:pPr>
            <a:r>
              <a:rPr lang="en-US" sz="2100"/>
              <a:t>Basic problem: The raytracer doesn</a:t>
            </a:r>
            <a:r>
              <a:rPr lang="ja-JP" altLang="en-US" sz="2100">
                <a:latin typeface="Arial"/>
              </a:rPr>
              <a:t>’</a:t>
            </a:r>
            <a:r>
              <a:rPr lang="en-US" sz="2100"/>
              <a:t>t know where to send rays out of the diffuse surface to capture the incoming light</a:t>
            </a:r>
          </a:p>
          <a:p>
            <a:pPr>
              <a:lnSpc>
                <a:spcPct val="90000"/>
              </a:lnSpc>
            </a:pPr>
            <a:r>
              <a:rPr lang="en-US" sz="2100"/>
              <a:t>Also a problem for rough specular reflection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000"/>
              <a:t>Fuzzy reflections in rough shiny objects</a:t>
            </a:r>
          </a:p>
          <a:p>
            <a:pPr>
              <a:lnSpc>
                <a:spcPct val="90000"/>
              </a:lnSpc>
            </a:pPr>
            <a:r>
              <a:rPr lang="en-US" sz="2100"/>
              <a:t>Need other rendering algorithms that get more paths</a:t>
            </a:r>
          </a:p>
          <a:p>
            <a:pPr>
              <a:lnSpc>
                <a:spcPct val="90000"/>
              </a:lnSpc>
            </a:pPr>
            <a:endParaRPr lang="en-US" sz="2100"/>
          </a:p>
          <a:p>
            <a:pPr>
              <a:lnSpc>
                <a:spcPct val="90000"/>
              </a:lnSpc>
            </a:pPr>
            <a:endParaRPr lang="en-US" sz="2100"/>
          </a:p>
        </p:txBody>
      </p:sp>
    </p:spTree>
    <p:extLst>
      <p:ext uri="{BB962C8B-B14F-4D97-AF65-F5344CB8AC3E}">
        <p14:creationId xmlns:p14="http://schemas.microsoft.com/office/powerpoint/2010/main" val="34635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CS 535</a:t>
            </a:r>
          </a:p>
        </p:txBody>
      </p:sp>
      <p:pic>
        <p:nvPicPr>
          <p:cNvPr id="58370" name="Picture 2" descr="cbox_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57912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Better Rendered Cornell Box</a:t>
            </a:r>
          </a:p>
        </p:txBody>
      </p:sp>
      <p:pic>
        <p:nvPicPr>
          <p:cNvPr id="5" name="Picture 2" descr="cbox_r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201" y="4453840"/>
            <a:ext cx="2798696" cy="209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45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Remaining Lectures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support of project 3A/3B/3C/...</a:t>
            </a:r>
          </a:p>
          <a:p>
            <a:r>
              <a:rPr lang="en-US" dirty="0" smtClean="0"/>
              <a:t>In support of custom projects</a:t>
            </a:r>
          </a:p>
          <a:p>
            <a:pPr lvl="1"/>
            <a:r>
              <a:rPr lang="en-US" dirty="0" smtClean="0"/>
              <a:t>(Ray tracing lecture)</a:t>
            </a:r>
          </a:p>
        </p:txBody>
      </p:sp>
    </p:spTree>
    <p:extLst>
      <p:ext uri="{BB962C8B-B14F-4D97-AF65-F5344CB8AC3E}">
        <p14:creationId xmlns:p14="http://schemas.microsoft.com/office/powerpoint/2010/main" val="208713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7126622" cy="990600"/>
          </a:xfrm>
        </p:spPr>
        <p:txBody>
          <a:bodyPr/>
          <a:lstStyle/>
          <a:p>
            <a:r>
              <a:rPr lang="en-US" dirty="0" smtClean="0"/>
              <a:t>Plan </a:t>
            </a:r>
            <a:r>
              <a:rPr lang="mr-IN" dirty="0" smtClean="0"/>
              <a:t>–</a:t>
            </a:r>
            <a:r>
              <a:rPr lang="en-US" dirty="0" smtClean="0"/>
              <a:t> Parentheticals Are Likely to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This went well before, let’s do it again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7666"/>
              </p:ext>
            </p:extLst>
          </p:nvPr>
        </p:nvGraphicFramePr>
        <p:xfrm>
          <a:off x="397566" y="2159000"/>
          <a:ext cx="8183216" cy="458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902"/>
                <a:gridCol w="626993"/>
                <a:gridCol w="848139"/>
                <a:gridCol w="1802296"/>
                <a:gridCol w="1086678"/>
                <a:gridCol w="1504122"/>
                <a:gridCol w="569843"/>
                <a:gridCol w="7222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Thurs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2B due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Lec13</a:t>
                      </a:r>
                    </a:p>
                    <a:p>
                      <a:r>
                        <a:rPr lang="en-US" strike="sngStrike" dirty="0" smtClean="0"/>
                        <a:t>(</a:t>
                      </a:r>
                      <a:r>
                        <a:rPr lang="en-US" strike="sngStrike" dirty="0" err="1" smtClean="0"/>
                        <a:t>mouse+camera</a:t>
                      </a:r>
                      <a:r>
                        <a:rPr lang="en-US" strike="sngStrike" dirty="0" smtClean="0"/>
                        <a:t>)</a:t>
                      </a: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(textures)</a:t>
                      </a:r>
                    </a:p>
                    <a:p>
                      <a:r>
                        <a:rPr lang="en-US" dirty="0" smtClean="0"/>
                        <a:t>3A avail</a:t>
                      </a:r>
                    </a:p>
                    <a:p>
                      <a:r>
                        <a:rPr lang="en-US" dirty="0" smtClean="0"/>
                        <a:t>Proposals due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Lec14</a:t>
                      </a:r>
                    </a:p>
                    <a:p>
                      <a:r>
                        <a:rPr lang="en-US" strike="sngStrike" dirty="0" smtClean="0"/>
                        <a:t>(ray tracing)</a:t>
                      </a:r>
                    </a:p>
                    <a:p>
                      <a:r>
                        <a:rPr lang="en-US" dirty="0" smtClean="0"/>
                        <a:t>Quiz 4 (GL)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sngStrike" dirty="0" smtClean="0"/>
                        <a:t>Lec</a:t>
                      </a:r>
                      <a:r>
                        <a:rPr lang="en-US" strike="sngStrike" baseline="0" dirty="0" smtClean="0"/>
                        <a:t>15 (textures)</a:t>
                      </a:r>
                    </a:p>
                    <a:p>
                      <a:r>
                        <a:rPr lang="en-US" baseline="0" dirty="0" smtClean="0"/>
                        <a:t>3B, 3C, ... avail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Lec16</a:t>
                      </a:r>
                    </a:p>
                    <a:p>
                      <a:r>
                        <a:rPr lang="en-US" dirty="0" smtClean="0"/>
                        <a:t>Quiz 5 (rasterization)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Live</a:t>
                      </a:r>
                      <a:r>
                        <a:rPr lang="en-US" baseline="0" dirty="0" smtClean="0"/>
                        <a:t> code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Quiz makeup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Finals</a:t>
                      </a:r>
                    </a:p>
                    <a:p>
                      <a:r>
                        <a:rPr lang="en-US" dirty="0" smtClean="0"/>
                        <a:t>Week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Final Projects</a:t>
                      </a:r>
                      <a:r>
                        <a:rPr lang="en-US" baseline="0" dirty="0" smtClean="0"/>
                        <a:t> due</a:t>
                      </a:r>
                    </a:p>
                    <a:p>
                      <a:r>
                        <a:rPr lang="en-US" baseline="0" dirty="0" smtClean="0"/>
                        <a:t>All other work due: 1A-1F, 2A-2B not accepted after this point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845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24523</TotalTime>
  <Words>3045</Words>
  <Application>Microsoft Macintosh PowerPoint</Application>
  <PresentationFormat>On-screen Show (4:3)</PresentationFormat>
  <Paragraphs>609</Paragraphs>
  <Slides>77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77</vt:i4>
      </vt:variant>
    </vt:vector>
  </HeadingPairs>
  <TitlesOfParts>
    <vt:vector size="93" baseType="lpstr">
      <vt:lpstr>Calibri</vt:lpstr>
      <vt:lpstr>Courier New</vt:lpstr>
      <vt:lpstr>ＭＳ Ｐゴシック</vt:lpstr>
      <vt:lpstr>Tahoma</vt:lpstr>
      <vt:lpstr>Times</vt:lpstr>
      <vt:lpstr>Times New Roman</vt:lpstr>
      <vt:lpstr>Tw Cen MT</vt:lpstr>
      <vt:lpstr>Wingdings</vt:lpstr>
      <vt:lpstr>Wingdings 2</vt:lpstr>
      <vt:lpstr>Arial</vt:lpstr>
      <vt:lpstr>Office Theme</vt:lpstr>
      <vt:lpstr>1_Median</vt:lpstr>
      <vt:lpstr>Network</vt:lpstr>
      <vt:lpstr>3_Median</vt:lpstr>
      <vt:lpstr>Bitmap Image</vt:lpstr>
      <vt:lpstr>Equation</vt:lpstr>
      <vt:lpstr>PowerPoint Presentation</vt:lpstr>
      <vt:lpstr>Office Hours</vt:lpstr>
      <vt:lpstr>Discuss Quiz 3</vt:lpstr>
      <vt:lpstr>Two Choices for Final Project</vt:lpstr>
      <vt:lpstr>Pre-Defined Projects</vt:lpstr>
      <vt:lpstr>Custom Project Ideas</vt:lpstr>
      <vt:lpstr>Custom Project Proposals</vt:lpstr>
      <vt:lpstr>Remaining Lectures</vt:lpstr>
      <vt:lpstr>Plan – Parentheticals Are Likely to Change</vt:lpstr>
      <vt:lpstr>Plan for Thursday</vt:lpstr>
      <vt:lpstr>Textures</vt:lpstr>
      <vt:lpstr>Textures</vt:lpstr>
      <vt:lpstr>Motivation</vt:lpstr>
      <vt:lpstr>How Do Textures Work?</vt:lpstr>
      <vt:lpstr>Textures for Fragment Color</vt:lpstr>
      <vt:lpstr>Observation #1</vt:lpstr>
      <vt:lpstr>Observation #2</vt:lpstr>
      <vt:lpstr>Actual OpenGL Code</vt:lpstr>
      <vt:lpstr>Step 1: New Fields on Your Geometry</vt:lpstr>
      <vt:lpstr>Actual OpenGL Code</vt:lpstr>
      <vt:lpstr>Steps for Loading Texture to GPU</vt:lpstr>
      <vt:lpstr>Steps for Loading Texture to GPU</vt:lpstr>
      <vt:lpstr>Generating a Texture</vt:lpstr>
      <vt:lpstr>Generating a Texture</vt:lpstr>
      <vt:lpstr>Generating a Texture</vt:lpstr>
      <vt:lpstr>glGenTextures</vt:lpstr>
      <vt:lpstr>Generating a Texture</vt:lpstr>
      <vt:lpstr>glActiveTexture</vt:lpstr>
      <vt:lpstr>Generating a Texture</vt:lpstr>
      <vt:lpstr>glBindTexture</vt:lpstr>
      <vt:lpstr>Generating a Texture</vt:lpstr>
      <vt:lpstr>glTexImage1D</vt:lpstr>
      <vt:lpstr>Generating a Texture</vt:lpstr>
      <vt:lpstr>Mipmaps</vt:lpstr>
      <vt:lpstr>Mipmaps</vt:lpstr>
      <vt:lpstr>glGenerateMipMap</vt:lpstr>
      <vt:lpstr>Steps for Loading Texture to GPU</vt:lpstr>
      <vt:lpstr>Tell the Shader Program How to Access the Texture</vt:lpstr>
      <vt:lpstr>Tell the Shader Program How to Access the Texture</vt:lpstr>
      <vt:lpstr>Actual OpenGL Code</vt:lpstr>
      <vt:lpstr>Two New GLSL Constructs for Shaders</vt:lpstr>
      <vt:lpstr>Project 3A: 1D Textures</vt:lpstr>
      <vt:lpstr>Visualization use case</vt:lpstr>
      <vt:lpstr>Two Ideas</vt:lpstr>
      <vt:lpstr>3A: why *two* 1D textures?</vt:lpstr>
      <vt:lpstr>Introduction to Ray Tracing</vt:lpstr>
      <vt:lpstr>Classifying Rendering Algorithms</vt:lpstr>
      <vt:lpstr>Classifying Light Paths</vt:lpstr>
      <vt:lpstr>Simple Light Path Examples</vt:lpstr>
      <vt:lpstr>More Complex Light Paths</vt:lpstr>
      <vt:lpstr>More Complex Light Paths</vt:lpstr>
      <vt:lpstr>The OpenGL Model</vt:lpstr>
      <vt:lpstr>Raytraced Images</vt:lpstr>
      <vt:lpstr>PowerPoint Presentation</vt:lpstr>
      <vt:lpstr>PowerPoint Presentation</vt:lpstr>
      <vt:lpstr>The previous slides now look like amateur hour…</vt:lpstr>
      <vt:lpstr>Graphics Pipeline Review</vt:lpstr>
      <vt:lpstr>Alternative Approaches: Ray CASTING (not Ray TRACING)</vt:lpstr>
      <vt:lpstr>Ray Casting Overview</vt:lpstr>
      <vt:lpstr>Ray Casting</vt:lpstr>
      <vt:lpstr>Raytracing</vt:lpstr>
      <vt:lpstr>Raytracing</vt:lpstr>
      <vt:lpstr>Recursive Ray Tracing</vt:lpstr>
      <vt:lpstr>Raytracing Implementation</vt:lpstr>
      <vt:lpstr>Constructing Rays</vt:lpstr>
      <vt:lpstr>From Pixels to Rays</vt:lpstr>
      <vt:lpstr>Ray Tracing Illumination</vt:lpstr>
      <vt:lpstr>The Ray Tree</vt:lpstr>
      <vt:lpstr>Reflection</vt:lpstr>
      <vt:lpstr>Reflection</vt:lpstr>
      <vt:lpstr>Reflection</vt:lpstr>
      <vt:lpstr>Refraction</vt:lpstr>
      <vt:lpstr>Pseudo Code for Ray Tracing</vt:lpstr>
      <vt:lpstr>PowerPoint Presentation</vt:lpstr>
      <vt:lpstr>Raytraced Cornell Box</vt:lpstr>
      <vt:lpstr>Paths in RayTracing</vt:lpstr>
      <vt:lpstr>A Better Rendered Cornell Box</vt:lpstr>
    </vt:vector>
  </TitlesOfParts>
  <Manager/>
  <Company>University of Oregon</Company>
  <LinksUpToDate>false</LinksUpToDate>
  <SharedDoc>false</SharedDoc>
  <HyperlinkBase/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Colin Miller</dc:creator>
  <cp:keywords/>
  <dc:description/>
  <cp:lastModifiedBy>Hank Chidls</cp:lastModifiedBy>
  <cp:revision>226</cp:revision>
  <cp:lastPrinted>2021-05-13T15:11:31Z</cp:lastPrinted>
  <dcterms:created xsi:type="dcterms:W3CDTF">2013-10-02T16:37:11Z</dcterms:created>
  <dcterms:modified xsi:type="dcterms:W3CDTF">2021-05-16T20:42:00Z</dcterms:modified>
  <cp:category/>
</cp:coreProperties>
</file>