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5" r:id="rId1"/>
    <p:sldMasterId id="2147483778" r:id="rId2"/>
  </p:sldMasterIdLst>
  <p:notesMasterIdLst>
    <p:notesMasterId r:id="rId24"/>
  </p:notesMasterIdLst>
  <p:sldIdLst>
    <p:sldId id="384" r:id="rId3"/>
    <p:sldId id="951" r:id="rId4"/>
    <p:sldId id="1027" r:id="rId5"/>
    <p:sldId id="942" r:id="rId6"/>
    <p:sldId id="945" r:id="rId7"/>
    <p:sldId id="1044" r:id="rId8"/>
    <p:sldId id="1028" r:id="rId9"/>
    <p:sldId id="1029" r:id="rId10"/>
    <p:sldId id="1030" r:id="rId11"/>
    <p:sldId id="1031" r:id="rId12"/>
    <p:sldId id="1032" r:id="rId13"/>
    <p:sldId id="1033" r:id="rId14"/>
    <p:sldId id="1034" r:id="rId15"/>
    <p:sldId id="1036" r:id="rId16"/>
    <p:sldId id="1037" r:id="rId17"/>
    <p:sldId id="1035" r:id="rId18"/>
    <p:sldId id="1038" r:id="rId19"/>
    <p:sldId id="1040" r:id="rId20"/>
    <p:sldId id="1041" r:id="rId21"/>
    <p:sldId id="1042" r:id="rId22"/>
    <p:sldId id="104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3E"/>
    <a:srgbClr val="FFFFCA"/>
    <a:srgbClr val="005334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19" autoAdjust="0"/>
    <p:restoredTop sz="94702" autoAdjust="0"/>
  </p:normalViewPr>
  <p:slideViewPr>
    <p:cSldViewPr snapToGrid="0">
      <p:cViewPr varScale="1">
        <p:scale>
          <a:sx n="192" d="100"/>
          <a:sy n="192" d="100"/>
        </p:scale>
        <p:origin x="5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FE53B-5066-174C-A72E-F750F1526F61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B796E-1204-6D45-A7B7-2B1650A508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5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B796E-1204-6D45-A7B7-2B1650A508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3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fld id="{03943AA0-C876-624A-8A94-5A9F976699BF}" type="datetime1">
              <a:rPr lang="en-US" smtClean="0">
                <a:solidFill>
                  <a:prstClr val="black"/>
                </a:solidFill>
              </a:rPr>
              <a:pPr/>
              <a:t>5/10/21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EBDDC3"/>
              </a:solidFill>
            </a:endParaRPr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E64BE-ACD0-8248-86F9-D9BA4E660E8A}" type="slidenum">
              <a:rPr lang="en-US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5AA2FC-BA5F-D04E-A9C7-98C325B8316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C7947-34BD-D14B-AA43-9893E30C1985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3355975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109913"/>
            <a:ext cx="1295400" cy="1312862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3109913"/>
            <a:ext cx="7772400" cy="1312862"/>
          </a:xfrm>
          <a:prstGeom prst="rect">
            <a:avLst/>
          </a:prstGeom>
          <a:solidFill>
            <a:srgbClr val="005128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4575175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487626-06CD-0C47-A9FB-E6DC13FD2097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84575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</a:lstStyle>
          <a:p>
            <a:fld id="{304768B1-F04C-5E42-A24E-B3ECD8DC9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3BCEFE-8E30-F944-907B-947878BC802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4CB3A3E-2557-484E-B0B1-ABAE2AA7038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F92C1A-4572-C548-B1A2-DBA54317E66B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0ED0CC-B89C-EF43-9CE1-47297D4CE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055C55-7302-B845-A7AE-7AC594D134B9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70C68-BA47-554E-AAFB-2373257ED969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AD557F-D3C8-4348-A402-EA719CFD27A0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36A4EE-CEAF-A441-B40D-43FD6B26B585}" type="slidenum">
              <a:rPr lang="en-US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FB3E8-5E3A-3647-9D6F-D90C16D81708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F7DDF-B86B-854D-B8C1-BF301BF6ECEF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/>
            </a:lvl1pPr>
          </a:lstStyle>
          <a:p>
            <a:fld id="{AF9786B5-6B3A-6B4F-B233-B92ED4930B2E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E0ED9A8B-25A4-A247-966B-3D757F9284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580F9F-2EFF-3D40-A073-C9153B2F6A55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737FA-0A4E-3743-8D7E-DD1B308C17F2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A736616B-A7FB-AB49-AFA7-33B70186F334}" type="datetime1">
              <a:rPr lang="en-US">
                <a:solidFill>
                  <a:srgbClr val="775F55"/>
                </a:solidFill>
              </a:rPr>
              <a:pPr/>
              <a:t>5/10/21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D504A381-746D-FB4C-92DB-AFA06A6CD9FD}" type="slidenum">
              <a:rPr lang="en-US"/>
              <a:pPr/>
              <a:t>‹#›</a:t>
            </a:fld>
            <a:endParaRPr lang="en-US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63806-7F59-464B-AFD0-4480C81518EB}" type="datetimeFigureOut">
              <a:rPr lang="en-US" smtClean="0"/>
              <a:pPr/>
              <a:t>5/10/21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7C2DF-54B6-5640-932D-11171D2C73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O_Signature_4c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0000" y="30003"/>
            <a:ext cx="2239804" cy="39801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5130444"/>
            <a:ext cx="9144000" cy="1727556"/>
          </a:xfrm>
          <a:prstGeom prst="rect">
            <a:avLst/>
          </a:prstGeom>
          <a:solidFill>
            <a:srgbClr val="0053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arallelogram 9"/>
          <p:cNvSpPr/>
          <p:nvPr userDrawn="1"/>
        </p:nvSpPr>
        <p:spPr>
          <a:xfrm rot="5400000" flipH="1">
            <a:off x="3510835" y="591853"/>
            <a:ext cx="2122328" cy="9144000"/>
          </a:xfrm>
          <a:prstGeom prst="parallelogram">
            <a:avLst>
              <a:gd name="adj" fmla="val 16594"/>
            </a:avLst>
          </a:prstGeom>
          <a:solidFill>
            <a:schemeClr val="bg1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287867" y="228600"/>
            <a:ext cx="7382933" cy="99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36872A31-4FC0-C94D-87AD-7CD86215F89D}" type="datetime1">
              <a:rPr lang="en-US">
                <a:solidFill>
                  <a:srgbClr val="775F55"/>
                </a:solidFill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5/10/21</a:t>
            </a:fld>
            <a:endParaRPr lang="en-US">
              <a:solidFill>
                <a:srgbClr val="775F55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defTabSz="457019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rgbClr val="FFFF0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rgbClr val="003A2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019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000000"/>
                </a:solidFill>
                <a:latin typeface="Tw Cen MT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A6E227F2-33E2-524A-9496-12AA41ADE749}" type="slidenum">
              <a:rPr lang="en-US" smtClean="0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4" descr="imgres.jpe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7848600" y="127006"/>
            <a:ext cx="1295400" cy="103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6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rgbClr val="005128"/>
        </a:buClr>
        <a:buSzPct val="60000"/>
        <a:buFont typeface="Wingdings" charset="0"/>
        <a:buChar char=""/>
        <a:defRPr sz="29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rgbClr val="005128"/>
        </a:buClr>
        <a:buSzPct val="70000"/>
        <a:buFont typeface="Wingdings 2" charset="0"/>
        <a:buChar char=""/>
        <a:defRPr sz="26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7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005128"/>
        </a:buClr>
        <a:buSzPct val="65000"/>
        <a:buFont typeface="Wingdings" charset="0"/>
        <a:buChar char="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8"/>
          <p:cNvSpPr>
            <a:spLocks noGrp="1"/>
          </p:cNvSpPr>
          <p:nvPr>
            <p:ph type="subTitle" idx="1"/>
          </p:nvPr>
        </p:nvSpPr>
        <p:spPr>
          <a:xfrm>
            <a:off x="3903132" y="6443132"/>
            <a:ext cx="5240867" cy="41486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charset="0"/>
                <a:ea typeface="ＭＳ Ｐゴシック" charset="0"/>
                <a:cs typeface="ＭＳ Ｐゴシック" charset="0"/>
              </a:rPr>
              <a:t>Hank Childs, University of Oregon</a:t>
            </a:r>
          </a:p>
        </p:txBody>
      </p:sp>
      <p:sp>
        <p:nvSpPr>
          <p:cNvPr id="15363" name="TextBox 9"/>
          <p:cNvSpPr txBox="1">
            <a:spLocks noChangeArrowheads="1"/>
          </p:cNvSpPr>
          <p:nvPr/>
        </p:nvSpPr>
        <p:spPr bwMode="auto">
          <a:xfrm>
            <a:off x="693788" y="6302342"/>
            <a:ext cx="21480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May </a:t>
            </a:r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13, </a:t>
            </a:r>
            <a:r>
              <a:rPr lang="en-US" sz="2600" dirty="0" smtClean="0">
                <a:solidFill>
                  <a:schemeClr val="bg1"/>
                </a:solidFill>
                <a:latin typeface="Tw Cen MT" charset="0"/>
              </a:rPr>
              <a:t>2021</a:t>
            </a:r>
            <a:endParaRPr lang="en-US" sz="2600" dirty="0">
              <a:solidFill>
                <a:schemeClr val="bg1"/>
              </a:solidFill>
              <a:latin typeface="Tw Cen MT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675" y="1114425"/>
            <a:ext cx="4149725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2943225"/>
            <a:ext cx="1828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15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r="3677"/>
          <a:stretch>
            <a:fillRect/>
          </a:stretch>
        </p:blipFill>
        <p:spPr bwMode="auto">
          <a:xfrm>
            <a:off x="388938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8" descr="hero_v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1114425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75" y="4594225"/>
            <a:ext cx="2743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3" descr="entropy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943225"/>
            <a:ext cx="18303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70" name="Group 24"/>
          <p:cNvGrpSpPr>
            <a:grpSpLocks/>
          </p:cNvGrpSpPr>
          <p:nvPr/>
        </p:nvGrpSpPr>
        <p:grpSpPr bwMode="auto">
          <a:xfrm>
            <a:off x="5256213" y="4584700"/>
            <a:ext cx="2768600" cy="1389063"/>
            <a:chOff x="1359236" y="1990051"/>
            <a:chExt cx="2768974" cy="1906669"/>
          </a:xfrm>
        </p:grpSpPr>
        <p:pic>
          <p:nvPicPr>
            <p:cNvPr id="15372" name="Picture 17" descr="Picture 16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8" y="1990051"/>
              <a:ext cx="2768972" cy="190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1359236" y="3347600"/>
              <a:ext cx="1003436" cy="549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529641" y="1990051"/>
              <a:ext cx="598569" cy="3028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18189" y="3698426"/>
              <a:ext cx="582692" cy="198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43619" y="3373748"/>
              <a:ext cx="46043" cy="50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117475" y="-58704"/>
            <a:ext cx="9026525" cy="128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CIS 441/541: Intro to Computer Graphics</a:t>
            </a:r>
            <a:b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</a:b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Lecture </a:t>
            </a:r>
            <a:r>
              <a:rPr lang="en-US" b="1" dirty="0" smtClean="0">
                <a:latin typeface="Tw Cen MT" charset="0"/>
                <a:ea typeface="ＭＳ Ｐゴシック" charset="0"/>
                <a:cs typeface="ＭＳ Ｐゴシック" charset="0"/>
              </a:rPr>
              <a:t>12: </a:t>
            </a:r>
            <a:r>
              <a:rPr lang="en-US" sz="4000" b="1" dirty="0" smtClean="0">
                <a:latin typeface="Tw Cen MT" charset="0"/>
                <a:ea typeface="ＭＳ Ｐゴシック" charset="0"/>
                <a:cs typeface="ＭＳ Ｐゴシック" charset="0"/>
              </a:rPr>
              <a:t>Final Projects</a:t>
            </a:r>
            <a:endParaRPr lang="en-US" sz="4000" dirty="0">
              <a:latin typeface="Tw Cen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01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Project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Implement a game</a:t>
            </a:r>
          </a:p>
          <a:p>
            <a:r>
              <a:rPr lang="en-US" dirty="0" smtClean="0"/>
              <a:t>Implement a screen saver</a:t>
            </a:r>
          </a:p>
          <a:p>
            <a:r>
              <a:rPr lang="en-US" dirty="0" smtClean="0"/>
              <a:t>Build a model of something</a:t>
            </a:r>
          </a:p>
          <a:p>
            <a:r>
              <a:rPr lang="en-US" dirty="0" smtClean="0"/>
              <a:t>Implement a neat rendering effect</a:t>
            </a:r>
          </a:p>
          <a:p>
            <a:pPr lvl="1"/>
            <a:r>
              <a:rPr lang="en-US" dirty="0" smtClean="0"/>
              <a:t>Many folks try ray tracing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... Will show examples in a few slides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7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 Project Proposals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If you want to do a custom project, please send me a proposal</a:t>
            </a:r>
          </a:p>
          <a:p>
            <a:r>
              <a:rPr lang="en-US" dirty="0" smtClean="0"/>
              <a:t>“Deadline”: ideally Tuesday May 18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Get the scope right</a:t>
            </a:r>
          </a:p>
          <a:p>
            <a:pPr lvl="1"/>
            <a:r>
              <a:rPr lang="en-US" dirty="0" smtClean="0"/>
              <a:t>Make an agreement early on</a:t>
            </a:r>
          </a:p>
          <a:p>
            <a:pPr lvl="2"/>
            <a:r>
              <a:rPr lang="en-US" dirty="0" smtClean="0"/>
              <a:t>Protects you and me</a:t>
            </a:r>
          </a:p>
          <a:p>
            <a:r>
              <a:rPr lang="en-US" dirty="0" smtClean="0"/>
              <a:t>Important concept: minimum viable deliverable</a:t>
            </a:r>
          </a:p>
          <a:p>
            <a:r>
              <a:rPr lang="en-US" dirty="0" smtClean="0"/>
              <a:t>Proposal can be whatever length you see fit</a:t>
            </a:r>
          </a:p>
          <a:p>
            <a:pPr lvl="1"/>
            <a:r>
              <a:rPr lang="en-US" dirty="0" smtClean="0"/>
              <a:t>One paragraph is fine</a:t>
            </a:r>
          </a:p>
        </p:txBody>
      </p:sp>
    </p:spTree>
    <p:extLst>
      <p:ext uri="{BB962C8B-B14F-4D97-AF65-F5344CB8AC3E}">
        <p14:creationId xmlns:p14="http://schemas.microsoft.com/office/powerpoint/2010/main" val="84011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In support of project 2C/2D/2E/...</a:t>
            </a:r>
          </a:p>
          <a:p>
            <a:r>
              <a:rPr lang="en-US" dirty="0" smtClean="0"/>
              <a:t>In support of custom projects</a:t>
            </a:r>
          </a:p>
          <a:p>
            <a:pPr lvl="1"/>
            <a:r>
              <a:rPr lang="en-US" dirty="0" smtClean="0"/>
              <a:t>(Ray tracing lecture)</a:t>
            </a:r>
          </a:p>
        </p:txBody>
      </p:sp>
    </p:spTree>
    <p:extLst>
      <p:ext uri="{BB962C8B-B14F-4D97-AF65-F5344CB8AC3E}">
        <p14:creationId xmlns:p14="http://schemas.microsoft.com/office/powerpoint/2010/main" val="208713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126622" cy="990600"/>
          </a:xfrm>
        </p:spPr>
        <p:txBody>
          <a:bodyPr/>
          <a:lstStyle/>
          <a:p>
            <a:r>
              <a:rPr lang="en-US" dirty="0" smtClean="0"/>
              <a:t>Plan </a:t>
            </a:r>
            <a:r>
              <a:rPr lang="mr-IN" dirty="0" smtClean="0"/>
              <a:t>–</a:t>
            </a:r>
            <a:r>
              <a:rPr lang="en-US" dirty="0" smtClean="0"/>
              <a:t> Parentheticals Are Likely to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This went well before, let’s do it again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511420"/>
              </p:ext>
            </p:extLst>
          </p:nvPr>
        </p:nvGraphicFramePr>
        <p:xfrm>
          <a:off x="397566" y="2159000"/>
          <a:ext cx="8183216" cy="430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2902"/>
                <a:gridCol w="626993"/>
                <a:gridCol w="848139"/>
                <a:gridCol w="1802296"/>
                <a:gridCol w="1086678"/>
                <a:gridCol w="1504122"/>
                <a:gridCol w="569843"/>
                <a:gridCol w="7222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2B 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Lec13</a:t>
                      </a:r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mouse+camera</a:t>
                      </a:r>
                      <a:r>
                        <a:rPr lang="en-US" dirty="0" smtClean="0"/>
                        <a:t>)</a:t>
                      </a:r>
                    </a:p>
                    <a:p>
                      <a:r>
                        <a:rPr lang="en-US" dirty="0" smtClean="0"/>
                        <a:t>2C avail</a:t>
                      </a:r>
                    </a:p>
                    <a:p>
                      <a:r>
                        <a:rPr lang="en-US" dirty="0" smtClean="0"/>
                        <a:t>Proposals due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Lec14</a:t>
                      </a:r>
                    </a:p>
                    <a:p>
                      <a:r>
                        <a:rPr lang="en-US" dirty="0" smtClean="0"/>
                        <a:t>(ray tracing)</a:t>
                      </a:r>
                    </a:p>
                    <a:p>
                      <a:r>
                        <a:rPr lang="en-US" dirty="0" smtClean="0"/>
                        <a:t>Quiz 4 (GL)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</a:t>
                      </a:r>
                      <a:r>
                        <a:rPr lang="en-US" baseline="0" dirty="0" smtClean="0"/>
                        <a:t>15 (textures)</a:t>
                      </a:r>
                    </a:p>
                    <a:p>
                      <a:r>
                        <a:rPr lang="en-US" baseline="0" dirty="0" smtClean="0"/>
                        <a:t>2D, ... avail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Lec16</a:t>
                      </a:r>
                    </a:p>
                    <a:p>
                      <a:r>
                        <a:rPr lang="en-US" dirty="0" smtClean="0"/>
                        <a:t>Quiz 5 (rasterization)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Live</a:t>
                      </a:r>
                      <a:r>
                        <a:rPr lang="en-US" baseline="0" dirty="0" smtClean="0"/>
                        <a:t> code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Quiz makeup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Finals</a:t>
                      </a:r>
                    </a:p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Final Projects</a:t>
                      </a:r>
                      <a:r>
                        <a:rPr lang="en-US" baseline="0" dirty="0" smtClean="0"/>
                        <a:t> due</a:t>
                      </a:r>
                    </a:p>
                    <a:p>
                      <a:r>
                        <a:rPr lang="en-US" baseline="0" dirty="0" smtClean="0"/>
                        <a:t>All other work due: 1A-1F, 2A-2B not accepted after this point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45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22" y="-102704"/>
            <a:ext cx="8153400" cy="990600"/>
          </a:xfrm>
        </p:spPr>
        <p:txBody>
          <a:bodyPr/>
          <a:lstStyle/>
          <a:p>
            <a:r>
              <a:rPr lang="en-US" dirty="0" smtClean="0"/>
              <a:t>Jordan </a:t>
            </a:r>
            <a:r>
              <a:rPr lang="en-US" dirty="0" err="1" smtClean="0"/>
              <a:t>Weiler</a:t>
            </a:r>
            <a:endParaRPr lang="en-US" dirty="0"/>
          </a:p>
        </p:txBody>
      </p:sp>
      <p:pic>
        <p:nvPicPr>
          <p:cNvPr id="6" name="Picture 5" descr="Screen Shot 2013-06-14 at 10.02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8710"/>
            <a:ext cx="9144000" cy="3988165"/>
          </a:xfrm>
          <a:prstGeom prst="rect">
            <a:avLst/>
          </a:prstGeom>
        </p:spPr>
      </p:pic>
      <p:pic>
        <p:nvPicPr>
          <p:cNvPr id="7" name="Picture 6" descr="Screen Shot 2013-06-14 at 10.02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746"/>
            <a:ext cx="9144000" cy="386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6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3-06-14 at 3.10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84" y="0"/>
            <a:ext cx="5117716" cy="5594792"/>
          </a:xfrm>
          <a:prstGeom prst="rect">
            <a:avLst/>
          </a:prstGeom>
        </p:spPr>
      </p:pic>
      <p:pic>
        <p:nvPicPr>
          <p:cNvPr id="5" name="Picture 4" descr="Screen Shot 2013-06-14 at 3.12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312"/>
            <a:ext cx="4400691" cy="551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6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</a:t>
            </a:r>
            <a:r>
              <a:rPr lang="en-US" dirty="0" err="1" smtClean="0"/>
              <a:t>Markello</a:t>
            </a:r>
            <a:endParaRPr lang="en-US" dirty="0"/>
          </a:p>
        </p:txBody>
      </p:sp>
      <p:pic>
        <p:nvPicPr>
          <p:cNvPr id="6" name="Picture 5" descr="finalMandelbul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519260"/>
            <a:ext cx="6755296" cy="53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357" y="877957"/>
            <a:ext cx="3597700" cy="990600"/>
          </a:xfrm>
        </p:spPr>
        <p:txBody>
          <a:bodyPr/>
          <a:lstStyle/>
          <a:p>
            <a:r>
              <a:rPr lang="en-US" dirty="0" smtClean="0"/>
              <a:t>Andrew </a:t>
            </a:r>
            <a:r>
              <a:rPr lang="en-US" dirty="0" err="1" smtClean="0"/>
              <a:t>Cvitanovich</a:t>
            </a:r>
            <a:r>
              <a:rPr lang="en-US" dirty="0" smtClean="0"/>
              <a:t> -</a:t>
            </a:r>
            <a:r>
              <a:rPr lang="en-US" dirty="0" err="1" smtClean="0"/>
              <a:t>Lindenmeyer</a:t>
            </a:r>
            <a:r>
              <a:rPr lang="en-US" dirty="0" smtClean="0"/>
              <a:t> Systems</a:t>
            </a:r>
            <a:endParaRPr lang="en-US" dirty="0"/>
          </a:p>
        </p:txBody>
      </p:sp>
      <p:pic>
        <p:nvPicPr>
          <p:cNvPr id="5" name="Google Shape;60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563" y="152405"/>
            <a:ext cx="5318874" cy="37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175" y="3120773"/>
            <a:ext cx="6005555" cy="373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Kohl 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=AT8x7UWxVtg</a:t>
            </a:r>
          </a:p>
        </p:txBody>
      </p:sp>
    </p:spTree>
    <p:extLst>
      <p:ext uri="{BB962C8B-B14F-4D97-AF65-F5344CB8AC3E}">
        <p14:creationId xmlns:p14="http://schemas.microsoft.com/office/powerpoint/2010/main" val="81229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Willem </a:t>
            </a:r>
            <a:r>
              <a:rPr lang="en-US" dirty="0" err="1" smtClean="0"/>
              <a:t>Jager</a:t>
            </a:r>
            <a:r>
              <a:rPr lang="en-US" dirty="0" smtClean="0"/>
              <a:t> 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youtu.be</a:t>
            </a:r>
            <a:r>
              <a:rPr lang="en-US" dirty="0"/>
              <a:t>/pGImBA0l2Ko</a:t>
            </a:r>
          </a:p>
        </p:txBody>
      </p:sp>
    </p:spTree>
    <p:extLst>
      <p:ext uri="{BB962C8B-B14F-4D97-AF65-F5344CB8AC3E}">
        <p14:creationId xmlns:p14="http://schemas.microsoft.com/office/powerpoint/2010/main" val="4908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Office Hours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78"/>
            <a:ext cx="9144000" cy="46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Mingyao</a:t>
            </a:r>
            <a:r>
              <a:rPr lang="en-US" dirty="0" smtClean="0"/>
              <a:t> Liu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02" y="3622562"/>
            <a:ext cx="5754698" cy="323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5754698" cy="32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Brad </a:t>
            </a:r>
            <a:r>
              <a:rPr lang="en-US" dirty="0" err="1" smtClean="0"/>
              <a:t>Syrie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8" y="4182438"/>
            <a:ext cx="3061252" cy="1913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22" y="4182438"/>
            <a:ext cx="3061252" cy="1913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2438"/>
            <a:ext cx="3061252" cy="19132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22" y="2149887"/>
            <a:ext cx="3061252" cy="1913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888"/>
            <a:ext cx="3061252" cy="1913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27" b="38780"/>
          <a:stretch/>
        </p:blipFill>
        <p:spPr>
          <a:xfrm>
            <a:off x="6219974" y="2037214"/>
            <a:ext cx="2913026" cy="185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on 2B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0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6826358" cy="990600"/>
          </a:xfrm>
        </p:spPr>
        <p:txBody>
          <a:bodyPr/>
          <a:lstStyle/>
          <a:p>
            <a:r>
              <a:rPr lang="en-US" dirty="0" smtClean="0"/>
              <a:t>Project #2B (7%), Due Monday May 17th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3713" y="1546841"/>
            <a:ext cx="4200827" cy="4495800"/>
          </a:xfrm>
        </p:spPr>
        <p:txBody>
          <a:bodyPr/>
          <a:lstStyle/>
          <a:p>
            <a:r>
              <a:rPr lang="en-US" sz="2800" dirty="0" smtClean="0"/>
              <a:t>Goal: modify </a:t>
            </a:r>
            <a:r>
              <a:rPr lang="en-US" sz="2800" dirty="0" err="1"/>
              <a:t>M</a:t>
            </a:r>
            <a:r>
              <a:rPr lang="en-US" sz="2800" dirty="0" err="1" smtClean="0"/>
              <a:t>odelView</a:t>
            </a:r>
            <a:r>
              <a:rPr lang="en-US" sz="2800" dirty="0" smtClean="0"/>
              <a:t> matrix to create dog out of spheres and cylinders</a:t>
            </a:r>
          </a:p>
          <a:p>
            <a:r>
              <a:rPr lang="en-US" sz="2800" dirty="0" smtClean="0"/>
              <a:t>New code skeleton: “project2B.cxx”</a:t>
            </a:r>
          </a:p>
          <a:p>
            <a:r>
              <a:rPr lang="en-US" sz="2800" dirty="0" smtClean="0"/>
              <a:t>No geometry file </a:t>
            </a:r>
            <a:r>
              <a:rPr lang="en-US" sz="2800" dirty="0" smtClean="0"/>
              <a:t>needed</a:t>
            </a:r>
            <a:endParaRPr lang="en-US" sz="2800" dirty="0"/>
          </a:p>
          <a:p>
            <a:r>
              <a:rPr lang="en-US" sz="2800" dirty="0" smtClean="0"/>
              <a:t>You will be able to do this by rendering ~20 spheres and cylinders, each with their own </a:t>
            </a:r>
            <a:r>
              <a:rPr lang="en-US" sz="2800" dirty="0" smtClean="0"/>
              <a:t>transform </a:t>
            </a:r>
            <a:endParaRPr lang="en-US" sz="2800" dirty="0"/>
          </a:p>
        </p:txBody>
      </p:sp>
      <p:pic>
        <p:nvPicPr>
          <p:cNvPr id="4" name="Picture 3" descr="Screen shot 2013-05-11 at 11.0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40" y="1546841"/>
            <a:ext cx="3884933" cy="37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0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smtClean="0"/>
              <a:t>Is </a:t>
            </a:r>
            <a:r>
              <a:rPr lang="en-US" dirty="0" smtClean="0"/>
              <a:t>the </a:t>
            </a:r>
            <a:r>
              <a:rPr lang="en-US" dirty="0" smtClean="0"/>
              <a:t>Correct </a:t>
            </a:r>
            <a:r>
              <a:rPr lang="en-US" dirty="0"/>
              <a:t>A</a:t>
            </a:r>
            <a:r>
              <a:rPr lang="en-US" dirty="0" smtClean="0"/>
              <a:t>nswer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The correct answer is:</a:t>
            </a:r>
          </a:p>
          <a:p>
            <a:pPr lvl="1"/>
            <a:r>
              <a:rPr lang="en-US" dirty="0" smtClean="0"/>
              <a:t>Something that looks like a dog</a:t>
            </a:r>
          </a:p>
          <a:p>
            <a:pPr lvl="2"/>
            <a:r>
              <a:rPr lang="en-US" dirty="0" smtClean="0"/>
              <a:t>No obvious problems with output </a:t>
            </a:r>
            <a:r>
              <a:rPr lang="en-US" dirty="0" smtClean="0"/>
              <a:t>geometry</a:t>
            </a:r>
            <a:endParaRPr lang="en-US" dirty="0" smtClean="0"/>
          </a:p>
          <a:p>
            <a:pPr lvl="1"/>
            <a:r>
              <a:rPr lang="en-US" dirty="0" smtClean="0"/>
              <a:t>Something that uses the sphere and cylinder </a:t>
            </a:r>
            <a:r>
              <a:rPr lang="en-US" dirty="0" smtClean="0"/>
              <a:t>classes</a:t>
            </a:r>
            <a:endParaRPr lang="en-US" dirty="0" smtClean="0"/>
          </a:p>
          <a:p>
            <a:pPr lvl="2"/>
            <a:r>
              <a:rPr lang="en-US" dirty="0" smtClean="0"/>
              <a:t>If you use something else, please clear it with me </a:t>
            </a:r>
            <a:r>
              <a:rPr lang="en-US" dirty="0" smtClean="0"/>
              <a:t>first</a:t>
            </a:r>
            <a:endParaRPr lang="en-US" dirty="0" smtClean="0"/>
          </a:p>
          <a:p>
            <a:pPr lvl="3"/>
            <a:r>
              <a:rPr lang="en-US" dirty="0" smtClean="0"/>
              <a:t>I may reject your submission if I think you are using outside resources that make the project too </a:t>
            </a:r>
            <a:r>
              <a:rPr lang="en-US" dirty="0" smtClean="0"/>
              <a:t>easy</a:t>
            </a:r>
            <a:endParaRPr lang="en-US" dirty="0" smtClean="0"/>
          </a:p>
          <a:p>
            <a:pPr lvl="1"/>
            <a:r>
              <a:rPr lang="en-US" dirty="0" smtClean="0"/>
              <a:t>Something that uses </a:t>
            </a:r>
            <a:r>
              <a:rPr lang="en-US" dirty="0" smtClean="0"/>
              <a:t>rotation</a:t>
            </a:r>
          </a:p>
          <a:p>
            <a:pPr lvl="2"/>
            <a:r>
              <a:rPr lang="en-US" dirty="0" smtClean="0"/>
              <a:t>For me:</a:t>
            </a:r>
            <a:r>
              <a:rPr lang="en-US" dirty="0" smtClean="0"/>
              <a:t> </a:t>
            </a:r>
            <a:r>
              <a:rPr lang="en-US" dirty="0" smtClean="0"/>
              <a:t>the neck and </a:t>
            </a:r>
            <a:r>
              <a:rPr lang="en-US" dirty="0" smtClean="0"/>
              <a:t>tail</a:t>
            </a:r>
            <a:endParaRPr lang="en-US" dirty="0" smtClean="0"/>
          </a:p>
          <a:p>
            <a:pPr lvl="1"/>
            <a:r>
              <a:rPr lang="en-US" dirty="0" smtClean="0"/>
              <a:t>Something that animates</a:t>
            </a:r>
            <a:endParaRPr lang="en-US" dirty="0"/>
          </a:p>
          <a:p>
            <a:r>
              <a:rPr lang="en-US" dirty="0" smtClean="0"/>
              <a:t>Aside from that, feel free to be as creative as you want … color, breed,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0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5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7226013" cy="990600"/>
          </a:xfrm>
        </p:spPr>
        <p:txBody>
          <a:bodyPr/>
          <a:lstStyle/>
          <a:p>
            <a:r>
              <a:rPr lang="en-US" smtClean="0"/>
              <a:t>Two Choices for Final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Custom final project</a:t>
            </a:r>
          </a:p>
          <a:p>
            <a:pPr lvl="1"/>
            <a:r>
              <a:rPr lang="en-US" dirty="0" smtClean="0"/>
              <a:t>You define the project, should be ~25 hours of work</a:t>
            </a:r>
          </a:p>
          <a:p>
            <a:pPr lvl="1"/>
            <a:r>
              <a:rPr lang="en-US" dirty="0" smtClean="0"/>
              <a:t>Present project to class/judges on Finals Week</a:t>
            </a:r>
          </a:p>
          <a:p>
            <a:r>
              <a:rPr lang="en-US" dirty="0" smtClean="0"/>
              <a:t>Pre-defined projects</a:t>
            </a:r>
          </a:p>
          <a:p>
            <a:pPr lvl="1"/>
            <a:r>
              <a:rPr lang="en-US" dirty="0" smtClean="0"/>
              <a:t>Pick three 8-hour projects from a menu of 4-6 projects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Whether you do custom or pre-defined, you must attend the final period and watch the presentations</a:t>
            </a:r>
          </a:p>
          <a:p>
            <a:pPr lvl="1"/>
            <a:r>
              <a:rPr lang="en-US" dirty="0" smtClean="0"/>
              <a:t>-4 points if you skip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5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Project: 30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Pre-defined: 25/30 points</a:t>
            </a:r>
          </a:p>
          <a:p>
            <a:pPr lvl="1"/>
            <a:r>
              <a:rPr lang="en-US" dirty="0" smtClean="0"/>
              <a:t>No option to do extra and get 30/30</a:t>
            </a:r>
          </a:p>
          <a:p>
            <a:r>
              <a:rPr lang="en-US" dirty="0" smtClean="0"/>
              <a:t>Custom: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29423"/>
              </p:ext>
            </p:extLst>
          </p:nvPr>
        </p:nvGraphicFramePr>
        <p:xfrm>
          <a:off x="1338470" y="3318566"/>
          <a:ext cx="5956851" cy="2306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5617"/>
                <a:gridCol w="1985617"/>
                <a:gridCol w="1985617"/>
              </a:tblGrid>
              <a:tr h="461396">
                <a:tc>
                  <a:txBody>
                    <a:bodyPr/>
                    <a:lstStyle/>
                    <a:p>
                      <a:r>
                        <a:rPr lang="en-US" dirty="0" smtClean="0"/>
                        <a:t>Project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Historical trend</a:t>
                      </a:r>
                      <a:endParaRPr lang="en-US" dirty="0"/>
                    </a:p>
                  </a:txBody>
                  <a:tcPr/>
                </a:tc>
              </a:tr>
              <a:tr h="461396">
                <a:tc>
                  <a:txBody>
                    <a:bodyPr/>
                    <a:lstStyle/>
                    <a:p>
                      <a:r>
                        <a:rPr lang="en-US" dirty="0" smtClean="0"/>
                        <a:t>Excellent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~1/3rd</a:t>
                      </a:r>
                      <a:endParaRPr lang="en-US" dirty="0"/>
                    </a:p>
                  </a:txBody>
                  <a:tcPr/>
                </a:tc>
              </a:tr>
              <a:tr h="461396">
                <a:tc>
                  <a:txBody>
                    <a:bodyPr/>
                    <a:lstStyle/>
                    <a:p>
                      <a:r>
                        <a:rPr lang="en-US" dirty="0" smtClean="0"/>
                        <a:t>Very good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25.5-29.5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~1/6th</a:t>
                      </a:r>
                      <a:endParaRPr lang="en-US" dirty="0"/>
                    </a:p>
                  </a:txBody>
                  <a:tcPr/>
                </a:tc>
              </a:tr>
              <a:tr h="461396">
                <a:tc>
                  <a:txBody>
                    <a:bodyPr/>
                    <a:lstStyle/>
                    <a:p>
                      <a:r>
                        <a:rPr lang="en-US" dirty="0" smtClean="0"/>
                        <a:t>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~1/6th</a:t>
                      </a:r>
                      <a:endParaRPr lang="en-US" dirty="0"/>
                    </a:p>
                  </a:txBody>
                  <a:tcPr/>
                </a:tc>
              </a:tr>
              <a:tr h="461396">
                <a:tc>
                  <a:txBody>
                    <a:bodyPr/>
                    <a:lstStyle/>
                    <a:p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16-25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~1/3rd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7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Pre-Defined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Planning on having 4-6 pre-defined projects</a:t>
            </a:r>
          </a:p>
          <a:p>
            <a:r>
              <a:rPr lang="en-US" dirty="0" smtClean="0"/>
              <a:t>You choose 3</a:t>
            </a:r>
          </a:p>
          <a:p>
            <a:r>
              <a:rPr lang="en-US" dirty="0" smtClean="0"/>
              <a:t>On Tuesday May 18th, we will release project 2C</a:t>
            </a:r>
          </a:p>
          <a:p>
            <a:pPr lvl="1"/>
            <a:r>
              <a:rPr lang="en-US" dirty="0" smtClean="0"/>
              <a:t>Likely: view manipulation from keyboard events</a:t>
            </a:r>
          </a:p>
          <a:p>
            <a:r>
              <a:rPr lang="en-US" dirty="0" smtClean="0"/>
              <a:t>On Tuesday May 25</a:t>
            </a:r>
            <a:r>
              <a:rPr lang="en-US" baseline="30000" dirty="0" smtClean="0"/>
              <a:t>th</a:t>
            </a:r>
            <a:r>
              <a:rPr lang="en-US" dirty="0" smtClean="0"/>
              <a:t>, we will release the rest of the projects</a:t>
            </a:r>
          </a:p>
          <a:p>
            <a:pPr lvl="1"/>
            <a:r>
              <a:rPr lang="en-US" dirty="0" smtClean="0"/>
              <a:t>(possibly called 2D, 2E, 2F, etc.)</a:t>
            </a:r>
          </a:p>
          <a:p>
            <a:pPr lvl="1"/>
            <a:r>
              <a:rPr lang="en-US" dirty="0" smtClean="0"/>
              <a:t>These projects are TBD, but likely to include topics such as: texturing, physically based rendering, 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19872</TotalTime>
  <Words>566</Words>
  <Application>Microsoft Macintosh PowerPoint</Application>
  <PresentationFormat>On-screen Show (4:3)</PresentationFormat>
  <Paragraphs>123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ＭＳ Ｐゴシック</vt:lpstr>
      <vt:lpstr>Tw Cen MT</vt:lpstr>
      <vt:lpstr>Wingdings</vt:lpstr>
      <vt:lpstr>Wingdings 2</vt:lpstr>
      <vt:lpstr>Arial</vt:lpstr>
      <vt:lpstr>Office Theme</vt:lpstr>
      <vt:lpstr>1_Median</vt:lpstr>
      <vt:lpstr>PowerPoint Presentation</vt:lpstr>
      <vt:lpstr>Office Hours</vt:lpstr>
      <vt:lpstr>Questions on 2B</vt:lpstr>
      <vt:lpstr>Project #2B (7%), Due Monday May 17th</vt:lpstr>
      <vt:lpstr>What Is the Correct Answer?</vt:lpstr>
      <vt:lpstr>Final Projects</vt:lpstr>
      <vt:lpstr>Two Choices for Final Project</vt:lpstr>
      <vt:lpstr>Final Project: 30 Points</vt:lpstr>
      <vt:lpstr>Pre-Defined Projects</vt:lpstr>
      <vt:lpstr>Custom Project Ideas</vt:lpstr>
      <vt:lpstr>Custom Project Proposals</vt:lpstr>
      <vt:lpstr>Remaining Lectures</vt:lpstr>
      <vt:lpstr>Plan – Parentheticals Are Likely to Change</vt:lpstr>
      <vt:lpstr>Jordan Weiler</vt:lpstr>
      <vt:lpstr>PowerPoint Presentation</vt:lpstr>
      <vt:lpstr>Charles Markello</vt:lpstr>
      <vt:lpstr>Andrew Cvitanovich -Lindenmeyer Systems</vt:lpstr>
      <vt:lpstr>Max Kohl Movie</vt:lpstr>
      <vt:lpstr>Willem Jager Movie</vt:lpstr>
      <vt:lpstr>Mingyao Liu</vt:lpstr>
      <vt:lpstr>Brad Syrie</vt:lpstr>
    </vt:vector>
  </TitlesOfParts>
  <Manager/>
  <Company>University of Oregon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Colin Miller</dc:creator>
  <cp:keywords/>
  <dc:description/>
  <cp:lastModifiedBy>Hank Chidls</cp:lastModifiedBy>
  <cp:revision>213</cp:revision>
  <cp:lastPrinted>2021-05-13T00:43:52Z</cp:lastPrinted>
  <dcterms:created xsi:type="dcterms:W3CDTF">2013-10-02T16:37:11Z</dcterms:created>
  <dcterms:modified xsi:type="dcterms:W3CDTF">2021-05-13T15:11:18Z</dcterms:modified>
  <cp:category/>
</cp:coreProperties>
</file>