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78" r:id="rId2"/>
    <p:sldMasterId id="2147483790" r:id="rId3"/>
    <p:sldMasterId id="2147483804" r:id="rId4"/>
  </p:sldMasterIdLst>
  <p:notesMasterIdLst>
    <p:notesMasterId r:id="rId93"/>
  </p:notesMasterIdLst>
  <p:sldIdLst>
    <p:sldId id="384" r:id="rId5"/>
    <p:sldId id="951" r:id="rId6"/>
    <p:sldId id="1002" r:id="rId7"/>
    <p:sldId id="911" r:id="rId8"/>
    <p:sldId id="952" r:id="rId9"/>
    <p:sldId id="919" r:id="rId10"/>
    <p:sldId id="920" r:id="rId11"/>
    <p:sldId id="953" r:id="rId12"/>
    <p:sldId id="954" r:id="rId13"/>
    <p:sldId id="956" r:id="rId14"/>
    <p:sldId id="957" r:id="rId15"/>
    <p:sldId id="955" r:id="rId16"/>
    <p:sldId id="958" r:id="rId17"/>
    <p:sldId id="959" r:id="rId18"/>
    <p:sldId id="960" r:id="rId19"/>
    <p:sldId id="962" r:id="rId20"/>
    <p:sldId id="963" r:id="rId21"/>
    <p:sldId id="964" r:id="rId22"/>
    <p:sldId id="965" r:id="rId23"/>
    <p:sldId id="966" r:id="rId24"/>
    <p:sldId id="967" r:id="rId25"/>
    <p:sldId id="961" r:id="rId26"/>
    <p:sldId id="968" r:id="rId27"/>
    <p:sldId id="969" r:id="rId28"/>
    <p:sldId id="941" r:id="rId29"/>
    <p:sldId id="942" r:id="rId30"/>
    <p:sldId id="945" r:id="rId31"/>
    <p:sldId id="946" r:id="rId32"/>
    <p:sldId id="947" r:id="rId33"/>
    <p:sldId id="948" r:id="rId34"/>
    <p:sldId id="949" r:id="rId35"/>
    <p:sldId id="950" r:id="rId36"/>
    <p:sldId id="1024" r:id="rId37"/>
    <p:sldId id="1025" r:id="rId38"/>
    <p:sldId id="1026" r:id="rId39"/>
    <p:sldId id="1023" r:id="rId40"/>
    <p:sldId id="1003" r:id="rId41"/>
    <p:sldId id="1004" r:id="rId42"/>
    <p:sldId id="1005" r:id="rId43"/>
    <p:sldId id="1006" r:id="rId44"/>
    <p:sldId id="1007" r:id="rId45"/>
    <p:sldId id="1008" r:id="rId46"/>
    <p:sldId id="1009" r:id="rId47"/>
    <p:sldId id="1010" r:id="rId48"/>
    <p:sldId id="1011" r:id="rId49"/>
    <p:sldId id="1012" r:id="rId50"/>
    <p:sldId id="1013" r:id="rId51"/>
    <p:sldId id="1014" r:id="rId52"/>
    <p:sldId id="1015" r:id="rId53"/>
    <p:sldId id="1016" r:id="rId54"/>
    <p:sldId id="1017" r:id="rId55"/>
    <p:sldId id="1018" r:id="rId56"/>
    <p:sldId id="1019" r:id="rId57"/>
    <p:sldId id="1020" r:id="rId58"/>
    <p:sldId id="1021" r:id="rId59"/>
    <p:sldId id="1022" r:id="rId60"/>
    <p:sldId id="970" r:id="rId61"/>
    <p:sldId id="971" r:id="rId62"/>
    <p:sldId id="972" r:id="rId63"/>
    <p:sldId id="973" r:id="rId64"/>
    <p:sldId id="974" r:id="rId65"/>
    <p:sldId id="975" r:id="rId66"/>
    <p:sldId id="976" r:id="rId67"/>
    <p:sldId id="977" r:id="rId68"/>
    <p:sldId id="978" r:id="rId69"/>
    <p:sldId id="979" r:id="rId70"/>
    <p:sldId id="980" r:id="rId71"/>
    <p:sldId id="981" r:id="rId72"/>
    <p:sldId id="982" r:id="rId73"/>
    <p:sldId id="983" r:id="rId74"/>
    <p:sldId id="984" r:id="rId75"/>
    <p:sldId id="985" r:id="rId76"/>
    <p:sldId id="986" r:id="rId77"/>
    <p:sldId id="987" r:id="rId78"/>
    <p:sldId id="988" r:id="rId79"/>
    <p:sldId id="989" r:id="rId80"/>
    <p:sldId id="990" r:id="rId81"/>
    <p:sldId id="991" r:id="rId82"/>
    <p:sldId id="992" r:id="rId83"/>
    <p:sldId id="993" r:id="rId84"/>
    <p:sldId id="994" r:id="rId85"/>
    <p:sldId id="995" r:id="rId86"/>
    <p:sldId id="996" r:id="rId87"/>
    <p:sldId id="997" r:id="rId88"/>
    <p:sldId id="998" r:id="rId89"/>
    <p:sldId id="999" r:id="rId90"/>
    <p:sldId id="1000" r:id="rId91"/>
    <p:sldId id="1001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19" autoAdjust="0"/>
    <p:restoredTop sz="94702" autoAdjust="0"/>
  </p:normalViewPr>
  <p:slideViewPr>
    <p:cSldViewPr snapToGrid="0">
      <p:cViewPr varScale="1">
        <p:scale>
          <a:sx n="192" d="100"/>
          <a:sy n="192" d="100"/>
        </p:scale>
        <p:origin x="5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notesMaster" Target="notesMasters/notes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Relationship Id="rId3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wmf"/><Relationship Id="rId12" Type="http://schemas.openxmlformats.org/officeDocument/2006/relationships/image" Target="../media/image72.wmf"/><Relationship Id="rId13" Type="http://schemas.openxmlformats.org/officeDocument/2006/relationships/image" Target="../media/image73.wmf"/><Relationship Id="rId14" Type="http://schemas.openxmlformats.org/officeDocument/2006/relationships/image" Target="../media/image74.wmf"/><Relationship Id="rId15" Type="http://schemas.openxmlformats.org/officeDocument/2006/relationships/image" Target="../media/image75.wmf"/><Relationship Id="rId16" Type="http://schemas.openxmlformats.org/officeDocument/2006/relationships/image" Target="../media/image76.wmf"/><Relationship Id="rId17" Type="http://schemas.openxmlformats.org/officeDocument/2006/relationships/image" Target="../media/image77.wmf"/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Relationship Id="rId4" Type="http://schemas.openxmlformats.org/officeDocument/2006/relationships/image" Target="../media/image64.wmf"/><Relationship Id="rId5" Type="http://schemas.openxmlformats.org/officeDocument/2006/relationships/image" Target="../media/image65.wmf"/><Relationship Id="rId6" Type="http://schemas.openxmlformats.org/officeDocument/2006/relationships/image" Target="../media/image66.wmf"/><Relationship Id="rId7" Type="http://schemas.openxmlformats.org/officeDocument/2006/relationships/image" Target="../media/image67.wmf"/><Relationship Id="rId8" Type="http://schemas.openxmlformats.org/officeDocument/2006/relationships/image" Target="../media/image68.wmf"/><Relationship Id="rId9" Type="http://schemas.openxmlformats.org/officeDocument/2006/relationships/image" Target="../media/image69.wmf"/><Relationship Id="rId10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wmf"/><Relationship Id="rId6" Type="http://schemas.openxmlformats.org/officeDocument/2006/relationships/image" Target="../media/image85.wmf"/><Relationship Id="rId7" Type="http://schemas.openxmlformats.org/officeDocument/2006/relationships/image" Target="../media/image86.wmf"/><Relationship Id="rId8" Type="http://schemas.openxmlformats.org/officeDocument/2006/relationships/image" Target="../media/image87.wmf"/><Relationship Id="rId9" Type="http://schemas.openxmlformats.org/officeDocument/2006/relationships/image" Target="../media/image88.wmf"/><Relationship Id="rId10" Type="http://schemas.openxmlformats.org/officeDocument/2006/relationships/image" Target="../media/image89.wmf"/><Relationship Id="rId1" Type="http://schemas.openxmlformats.org/officeDocument/2006/relationships/image" Target="../media/image81.wmf"/><Relationship Id="rId2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5/10/21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D82045D-9683-BA4D-96CB-9C93BA5F9A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5160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C4A0-56C3-8B40-B7F2-B989468C18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4B635-B4BB-B749-A092-4AC56901B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61AA1-3300-9444-9C0E-A2B89852C9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CD8E1-33B1-7C4B-970E-47D867FE26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46C2F-A697-4346-8D0F-89B0408819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982BC-33B6-564D-B713-A1086D6CA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E8A6-F081-E642-B4A4-4DAB9A492F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5E01B-1640-4E4A-8164-D4B4C7519F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0BE82-14B3-1741-8DCE-8CA5EABF23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7B138-F5E7-CC4A-A6BF-B1069CC695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8229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1D38B6-3945-5D4D-99C4-F534D1E3EF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Fall 2003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B9C076D-3DD7-DA46-9144-8FF6314C4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5/10/21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5/10/21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ＭＳ Ｐゴシック" charset="0"/>
              </a:rPr>
              <a:t>CS 535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ＭＳ Ｐゴシック" charset="0"/>
              </a:rPr>
              <a:t>Fall 2003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4B11839-9539-9645-BF76-6A7B4DB0692D}" type="slidenum">
              <a:rPr lang="en-US" smtClean="0">
                <a:solidFill>
                  <a:srgbClr val="000000"/>
                </a:solidFill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0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1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2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5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174616" y="127006"/>
            <a:ext cx="7510267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5/10/21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5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4.png"/><Relationship Id="rId5" Type="http://schemas.openxmlformats.org/officeDocument/2006/relationships/image" Target="../media/image53.png"/><Relationship Id="rId6" Type="http://schemas.openxmlformats.org/officeDocument/2006/relationships/image" Target="../media/image5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5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9.wmf"/><Relationship Id="rId21" Type="http://schemas.openxmlformats.org/officeDocument/2006/relationships/oleObject" Target="../embeddings/oleObject14.bin"/><Relationship Id="rId22" Type="http://schemas.openxmlformats.org/officeDocument/2006/relationships/image" Target="../media/image70.wmf"/><Relationship Id="rId23" Type="http://schemas.openxmlformats.org/officeDocument/2006/relationships/oleObject" Target="../embeddings/oleObject15.bin"/><Relationship Id="rId24" Type="http://schemas.openxmlformats.org/officeDocument/2006/relationships/image" Target="../media/image71.wmf"/><Relationship Id="rId25" Type="http://schemas.openxmlformats.org/officeDocument/2006/relationships/oleObject" Target="../embeddings/oleObject16.bin"/><Relationship Id="rId26" Type="http://schemas.openxmlformats.org/officeDocument/2006/relationships/image" Target="../media/image72.wmf"/><Relationship Id="rId27" Type="http://schemas.openxmlformats.org/officeDocument/2006/relationships/image" Target="../media/image55.wmf"/><Relationship Id="rId28" Type="http://schemas.openxmlformats.org/officeDocument/2006/relationships/oleObject" Target="../embeddings/oleObject17.bin"/><Relationship Id="rId29" Type="http://schemas.openxmlformats.org/officeDocument/2006/relationships/image" Target="../media/image7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8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61.wmf"/><Relationship Id="rId5" Type="http://schemas.openxmlformats.org/officeDocument/2006/relationships/oleObject" Target="../embeddings/oleObject6.bin"/><Relationship Id="rId30" Type="http://schemas.openxmlformats.org/officeDocument/2006/relationships/oleObject" Target="../embeddings/oleObject18.bin"/><Relationship Id="rId31" Type="http://schemas.openxmlformats.org/officeDocument/2006/relationships/image" Target="../media/image74.wmf"/><Relationship Id="rId32" Type="http://schemas.openxmlformats.org/officeDocument/2006/relationships/oleObject" Target="../embeddings/oleObject19.bin"/><Relationship Id="rId9" Type="http://schemas.openxmlformats.org/officeDocument/2006/relationships/oleObject" Target="../embeddings/oleObject8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63.wmf"/><Relationship Id="rId33" Type="http://schemas.openxmlformats.org/officeDocument/2006/relationships/image" Target="../media/image75.wmf"/><Relationship Id="rId34" Type="http://schemas.openxmlformats.org/officeDocument/2006/relationships/oleObject" Target="../embeddings/oleObject20.bin"/><Relationship Id="rId35" Type="http://schemas.openxmlformats.org/officeDocument/2006/relationships/image" Target="../media/image76.wmf"/><Relationship Id="rId36" Type="http://schemas.openxmlformats.org/officeDocument/2006/relationships/oleObject" Target="../embeddings/oleObject21.bin"/><Relationship Id="rId10" Type="http://schemas.openxmlformats.org/officeDocument/2006/relationships/image" Target="../media/image64.wmf"/><Relationship Id="rId11" Type="http://schemas.openxmlformats.org/officeDocument/2006/relationships/oleObject" Target="../embeddings/oleObject9.bin"/><Relationship Id="rId12" Type="http://schemas.openxmlformats.org/officeDocument/2006/relationships/image" Target="../media/image65.wmf"/><Relationship Id="rId13" Type="http://schemas.openxmlformats.org/officeDocument/2006/relationships/oleObject" Target="../embeddings/oleObject10.bin"/><Relationship Id="rId14" Type="http://schemas.openxmlformats.org/officeDocument/2006/relationships/image" Target="../media/image66.wmf"/><Relationship Id="rId15" Type="http://schemas.openxmlformats.org/officeDocument/2006/relationships/oleObject" Target="../embeddings/oleObject11.bin"/><Relationship Id="rId16" Type="http://schemas.openxmlformats.org/officeDocument/2006/relationships/image" Target="../media/image67.wmf"/><Relationship Id="rId17" Type="http://schemas.openxmlformats.org/officeDocument/2006/relationships/oleObject" Target="../embeddings/oleObject12.bin"/><Relationship Id="rId18" Type="http://schemas.openxmlformats.org/officeDocument/2006/relationships/image" Target="../media/image68.wmf"/><Relationship Id="rId19" Type="http://schemas.openxmlformats.org/officeDocument/2006/relationships/oleObject" Target="../embeddings/oleObject13.bin"/><Relationship Id="rId37" Type="http://schemas.openxmlformats.org/officeDocument/2006/relationships/image" Target="../media/image77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5.bin"/><Relationship Id="rId20" Type="http://schemas.openxmlformats.org/officeDocument/2006/relationships/image" Target="../media/image88.wmf"/><Relationship Id="rId21" Type="http://schemas.openxmlformats.org/officeDocument/2006/relationships/oleObject" Target="../embeddings/oleObject31.bin"/><Relationship Id="rId22" Type="http://schemas.openxmlformats.org/officeDocument/2006/relationships/image" Target="../media/image89.wmf"/><Relationship Id="rId23" Type="http://schemas.openxmlformats.org/officeDocument/2006/relationships/image" Target="../media/image90.jpeg"/><Relationship Id="rId10" Type="http://schemas.openxmlformats.org/officeDocument/2006/relationships/image" Target="../media/image83.wmf"/><Relationship Id="rId11" Type="http://schemas.openxmlformats.org/officeDocument/2006/relationships/oleObject" Target="../embeddings/oleObject26.bin"/><Relationship Id="rId12" Type="http://schemas.openxmlformats.org/officeDocument/2006/relationships/image" Target="../media/image84.w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85.wmf"/><Relationship Id="rId15" Type="http://schemas.openxmlformats.org/officeDocument/2006/relationships/oleObject" Target="../embeddings/oleObject28.bin"/><Relationship Id="rId16" Type="http://schemas.openxmlformats.org/officeDocument/2006/relationships/image" Target="../media/image86.wmf"/><Relationship Id="rId17" Type="http://schemas.openxmlformats.org/officeDocument/2006/relationships/oleObject" Target="../embeddings/oleObject29.bin"/><Relationship Id="rId18" Type="http://schemas.openxmlformats.org/officeDocument/2006/relationships/image" Target="../media/image87.wmf"/><Relationship Id="rId19" Type="http://schemas.openxmlformats.org/officeDocument/2006/relationships/oleObject" Target="../embeddings/oleObject3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8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81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72.w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82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6.jpeg"/><Relationship Id="rId3" Type="http://schemas.openxmlformats.org/officeDocument/2006/relationships/image" Target="../media/image9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693788" y="6302342"/>
            <a:ext cx="21480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May 11, 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11: </a:t>
            </a:r>
            <a:r>
              <a:rPr lang="en-US" sz="4000" b="1" dirty="0" err="1" smtClean="0">
                <a:latin typeface="Tw Cen MT" charset="0"/>
                <a:ea typeface="ＭＳ Ｐゴシック" charset="0"/>
                <a:cs typeface="ＭＳ Ｐゴシック" charset="0"/>
              </a:rPr>
              <a:t>ModelView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230" y="135835"/>
            <a:ext cx="8153400" cy="990600"/>
          </a:xfrm>
        </p:spPr>
        <p:txBody>
          <a:bodyPr/>
          <a:lstStyle/>
          <a:p>
            <a:r>
              <a:rPr lang="en-US" dirty="0" smtClean="0"/>
              <a:t>Determining the Model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Typical plan: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Have geometric model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Came from a file, centered at origin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Need to “move” it into position</a:t>
            </a:r>
          </a:p>
          <a:p>
            <a:pPr lvl="2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Done with a 4x4 matrix 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Specifics are the focus of today’s lecture</a:t>
            </a:r>
          </a:p>
          <a:p>
            <a:pPr lv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243" y="4360169"/>
            <a:ext cx="3783496" cy="24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Determine the matrix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Determine model part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Determine view part</a:t>
            </a:r>
          </a:p>
          <a:p>
            <a:pPr lvl="1"/>
            <a:r>
              <a:rPr lang="en-US" dirty="0" smtClean="0"/>
              <a:t>Combine them</a:t>
            </a:r>
          </a:p>
          <a:p>
            <a:r>
              <a:rPr lang="en-US" dirty="0" smtClean="0"/>
              <a:t>Tell OpenGL about the matrix</a:t>
            </a:r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230" y="135835"/>
            <a:ext cx="8153400" cy="990600"/>
          </a:xfrm>
        </p:spPr>
        <p:txBody>
          <a:bodyPr/>
          <a:lstStyle/>
          <a:p>
            <a:r>
              <a:rPr lang="en-US" dirty="0" smtClean="0"/>
              <a:t>Determining the View 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Set up same matrices we did for 1E</a:t>
            </a:r>
          </a:p>
          <a:p>
            <a:r>
              <a:rPr lang="en-US" dirty="0" smtClean="0"/>
              <a:t>Now we use “</a:t>
            </a:r>
            <a:r>
              <a:rPr lang="en-US" dirty="0" err="1" smtClean="0"/>
              <a:t>glm</a:t>
            </a:r>
            <a:r>
              <a:rPr lang="en-US" dirty="0" smtClean="0"/>
              <a:t>” </a:t>
            </a:r>
            <a:r>
              <a:rPr lang="mr-IN" dirty="0" smtClean="0"/>
              <a:t>–</a:t>
            </a:r>
            <a:r>
              <a:rPr lang="en-US" dirty="0" smtClean="0"/>
              <a:t> a library for OpenGL matrices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Determine the matrix</a:t>
            </a:r>
          </a:p>
          <a:p>
            <a:pPr lvl="1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Determine model part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view part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Combine them</a:t>
            </a:r>
          </a:p>
          <a:p>
            <a:r>
              <a:rPr lang="en-US" dirty="0" smtClean="0"/>
              <a:t>Tell OpenGL about the matrix</a:t>
            </a:r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Model and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(4x4 matrix) times (4x4 matrix) </a:t>
            </a:r>
            <a:r>
              <a:rPr lang="en-US" dirty="0" smtClean="0">
                <a:sym typeface="Wingdings"/>
              </a:rPr>
              <a:t> 4x4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99509" cy="990600"/>
          </a:xfrm>
        </p:spPr>
        <p:txBody>
          <a:bodyPr/>
          <a:lstStyle/>
          <a:p>
            <a:r>
              <a:rPr lang="en-US" smtClean="0"/>
              <a:t>Combining Model and View: Conventions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a vertex P</a:t>
            </a:r>
          </a:p>
          <a:p>
            <a:r>
              <a:rPr lang="en-US" dirty="0" smtClean="0"/>
              <a:t>For a model transformation M</a:t>
            </a:r>
          </a:p>
          <a:p>
            <a:r>
              <a:rPr lang="en-US" dirty="0" smtClean="0"/>
              <a:t>For a view transformation V</a:t>
            </a:r>
          </a:p>
          <a:p>
            <a:r>
              <a:rPr lang="en-US" dirty="0" smtClean="0"/>
              <a:t>Two conventions</a:t>
            </a:r>
          </a:p>
          <a:p>
            <a:pPr lvl="1"/>
            <a:r>
              <a:rPr lang="en-US" dirty="0" smtClean="0"/>
              <a:t>P*M*V = P’</a:t>
            </a:r>
          </a:p>
          <a:p>
            <a:pPr lvl="1"/>
            <a:r>
              <a:rPr lang="en-US" dirty="0" smtClean="0"/>
              <a:t>V*M*P = P’</a:t>
            </a:r>
            <a:endParaRPr lang="en-US" dirty="0" smtClean="0"/>
          </a:p>
          <a:p>
            <a:r>
              <a:rPr lang="en-US" dirty="0" smtClean="0"/>
              <a:t>We are using the second convention</a:t>
            </a:r>
          </a:p>
          <a:p>
            <a:pPr lvl="1"/>
            <a:r>
              <a:rPr lang="en-US" dirty="0" smtClean="0"/>
              <a:t>This is important, more detail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the matrix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model part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view part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Combine them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Tell OpenGL about the matrix</a:t>
            </a:r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2035" y="1600200"/>
            <a:ext cx="8554013" cy="4495800"/>
          </a:xfrm>
        </p:spPr>
        <p:txBody>
          <a:bodyPr/>
          <a:lstStyle/>
          <a:p>
            <a:r>
              <a:rPr lang="en-US" dirty="0" smtClean="0"/>
              <a:t>Make a uniform for the </a:t>
            </a:r>
            <a:r>
              <a:rPr lang="en-US" dirty="0" err="1" smtClean="0"/>
              <a:t>ModelView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OpenGL does not know this matrix is “special”</a:t>
            </a:r>
          </a:p>
          <a:p>
            <a:r>
              <a:rPr lang="en-US" dirty="0" smtClean="0"/>
              <a:t>Set the uniform every time time </a:t>
            </a:r>
            <a:r>
              <a:rPr lang="en-US" dirty="0" err="1" smtClean="0"/>
              <a:t>ModelView</a:t>
            </a:r>
            <a:r>
              <a:rPr lang="en-US" dirty="0" smtClean="0"/>
              <a:t> changes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knows to look for the uniform and use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>
          <a:xfrm>
            <a:off x="1179995" y="2272747"/>
            <a:ext cx="7632700" cy="35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5" y="3787123"/>
            <a:ext cx="7748105" cy="13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the matrix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model part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 view part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Combine them</a:t>
            </a:r>
          </a:p>
          <a:p>
            <a:r>
              <a:rPr lang="en-US" dirty="0" smtClean="0"/>
              <a:t>Tell OpenGL about the matrix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Vertex </a:t>
            </a:r>
            <a:r>
              <a:rPr lang="en-US" dirty="0" err="1" smtClean="0">
                <a:solidFill>
                  <a:srgbClr val="FF0000"/>
                </a:solidFill>
              </a:rPr>
              <a:t>shader</a:t>
            </a:r>
            <a:r>
              <a:rPr lang="en-US" dirty="0" smtClean="0">
                <a:solidFill>
                  <a:srgbClr val="FF0000"/>
                </a:solidFill>
              </a:rPr>
              <a:t> uses the matrix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53126" cy="990600"/>
          </a:xfrm>
        </p:spPr>
        <p:txBody>
          <a:bodyPr/>
          <a:lstStyle/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913283"/>
            <a:ext cx="89027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46500" cy="990600"/>
          </a:xfrm>
        </p:spPr>
        <p:txBody>
          <a:bodyPr/>
          <a:lstStyle/>
          <a:p>
            <a:r>
              <a:rPr lang="en-US" dirty="0" smtClean="0"/>
              <a:t>New Topic: </a:t>
            </a:r>
            <a:br>
              <a:rPr lang="en-US" dirty="0" smtClean="0"/>
            </a:br>
            <a:r>
              <a:rPr lang="en-US" dirty="0" smtClean="0"/>
              <a:t>Types of Model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541909" cy="4495800"/>
          </a:xfrm>
        </p:spPr>
        <p:txBody>
          <a:bodyPr/>
          <a:lstStyle/>
          <a:p>
            <a:r>
              <a:rPr lang="en-US" dirty="0" smtClean="0"/>
              <a:t>Three main types</a:t>
            </a:r>
          </a:p>
          <a:p>
            <a:pPr lvl="1"/>
            <a:r>
              <a:rPr lang="en-US" dirty="0" smtClean="0"/>
              <a:t>Rotate</a:t>
            </a:r>
          </a:p>
          <a:p>
            <a:pPr lvl="1"/>
            <a:r>
              <a:rPr lang="en-US" dirty="0" smtClean="0"/>
              <a:t>Translate</a:t>
            </a:r>
          </a:p>
          <a:p>
            <a:pPr lvl="1"/>
            <a:r>
              <a:rPr lang="en-US" dirty="0" smtClean="0"/>
              <a:t>Scale</a:t>
            </a:r>
            <a:endParaRPr lang="en-US" dirty="0"/>
          </a:p>
          <a:p>
            <a:r>
              <a:rPr lang="en-US" dirty="0" smtClean="0"/>
              <a:t>Each can be represented as a 4x4 matrix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62" y="3145256"/>
            <a:ext cx="5280726" cy="361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6748" y="2482095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Convenience routines in 2B</a:t>
            </a:r>
          </a:p>
          <a:p>
            <a:r>
              <a:rPr lang="en-US" dirty="0" smtClean="0"/>
              <a:t>(which use convenience routines from </a:t>
            </a:r>
            <a:r>
              <a:rPr lang="en-US" dirty="0" err="1" smtClean="0"/>
              <a:t>glm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Model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0687"/>
            <a:ext cx="5914048" cy="4495800"/>
          </a:xfrm>
        </p:spPr>
        <p:txBody>
          <a:bodyPr/>
          <a:lstStyle/>
          <a:p>
            <a:r>
              <a:rPr lang="en-US" dirty="0" smtClean="0"/>
              <a:t>You don’t have to choose </a:t>
            </a:r>
            <a:r>
              <a:rPr lang="en-US" dirty="0" smtClean="0"/>
              <a:t>just 1</a:t>
            </a:r>
            <a:endParaRPr lang="en-US" dirty="0" smtClean="0"/>
          </a:p>
          <a:p>
            <a:r>
              <a:rPr lang="en-US" dirty="0" smtClean="0"/>
              <a:t>Assume you have a model for a chess rook</a:t>
            </a:r>
          </a:p>
          <a:p>
            <a:pPr lvl="1"/>
            <a:r>
              <a:rPr lang="en-US" dirty="0" smtClean="0"/>
              <a:t>Possibly need to scale it</a:t>
            </a:r>
          </a:p>
          <a:p>
            <a:pPr lvl="1"/>
            <a:r>
              <a:rPr lang="en-US" dirty="0" smtClean="0"/>
              <a:t>Almost certainly need to translate it</a:t>
            </a:r>
          </a:p>
          <a:p>
            <a:pPr lvl="1"/>
            <a:r>
              <a:rPr lang="en-US" dirty="0" smtClean="0"/>
              <a:t>Likely don’t need to rotate it</a:t>
            </a:r>
          </a:p>
          <a:p>
            <a:r>
              <a:rPr lang="en-US" dirty="0" smtClean="0"/>
              <a:t>And: a different transform for each chess piece</a:t>
            </a:r>
          </a:p>
          <a:p>
            <a:r>
              <a:rPr lang="en-US" dirty="0" smtClean="0"/>
              <a:t>Game plan: use multiple matrices, combine to make one big operation</a:t>
            </a:r>
          </a:p>
          <a:p>
            <a:r>
              <a:rPr lang="en-US" dirty="0" smtClean="0"/>
              <a:t>But: order matters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815" y="2385392"/>
            <a:ext cx="2193233" cy="21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37" y="148581"/>
            <a:ext cx="7450060" cy="990600"/>
          </a:xfrm>
        </p:spPr>
        <p:txBody>
          <a:bodyPr/>
          <a:lstStyle/>
          <a:p>
            <a:r>
              <a:rPr lang="en-US" dirty="0" smtClean="0"/>
              <a:t>Which of two of these three are the same?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Choice A:</a:t>
            </a:r>
          </a:p>
          <a:p>
            <a:pPr lvl="1"/>
            <a:r>
              <a:rPr lang="en-US" dirty="0" smtClean="0"/>
              <a:t>Scale(2, 2, 2);</a:t>
            </a:r>
          </a:p>
          <a:p>
            <a:pPr lvl="1"/>
            <a:r>
              <a:rPr lang="en-US" dirty="0" smtClean="0"/>
              <a:t>Translate(1, 0, 0);</a:t>
            </a:r>
          </a:p>
          <a:p>
            <a:r>
              <a:rPr lang="en-US" dirty="0" smtClean="0"/>
              <a:t>Choice B:</a:t>
            </a:r>
          </a:p>
          <a:p>
            <a:pPr lvl="1"/>
            <a:r>
              <a:rPr lang="en-US" dirty="0" smtClean="0"/>
              <a:t>Translate(1, 0, 0);</a:t>
            </a:r>
          </a:p>
          <a:p>
            <a:pPr lvl="1"/>
            <a:r>
              <a:rPr lang="en-US" dirty="0" smtClean="0"/>
              <a:t>Scale(2, 2, 2);</a:t>
            </a:r>
          </a:p>
          <a:p>
            <a:r>
              <a:rPr lang="en-US" dirty="0" smtClean="0"/>
              <a:t>Choice C:</a:t>
            </a:r>
          </a:p>
          <a:p>
            <a:pPr lvl="1"/>
            <a:r>
              <a:rPr lang="en-US" dirty="0" smtClean="0"/>
              <a:t>Translate(2, 0, 0);</a:t>
            </a:r>
          </a:p>
          <a:p>
            <a:pPr lvl="1"/>
            <a:r>
              <a:rPr lang="en-US" dirty="0" smtClean="0"/>
              <a:t>Scale(2, 2, 2);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421757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SLIDE REPEAT: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dirty="0" smtClean="0"/>
              <a:t>Combining Model and View: Conventions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a vertex P</a:t>
            </a:r>
          </a:p>
          <a:p>
            <a:r>
              <a:rPr lang="en-US" dirty="0" smtClean="0"/>
              <a:t>For a model transformation M</a:t>
            </a:r>
          </a:p>
          <a:p>
            <a:r>
              <a:rPr lang="en-US" dirty="0" smtClean="0"/>
              <a:t>For a view transformation V</a:t>
            </a:r>
          </a:p>
          <a:p>
            <a:r>
              <a:rPr lang="en-US" dirty="0" smtClean="0"/>
              <a:t>Two conventions</a:t>
            </a:r>
          </a:p>
          <a:p>
            <a:pPr lvl="1"/>
            <a:r>
              <a:rPr lang="en-US" dirty="0" smtClean="0"/>
              <a:t>P*M*V = P’</a:t>
            </a:r>
          </a:p>
          <a:p>
            <a:pPr lvl="1"/>
            <a:r>
              <a:rPr lang="en-US" dirty="0" smtClean="0"/>
              <a:t>V*M*P = P’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We are using the second convention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important, more detail later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Model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8297" y="1600200"/>
            <a:ext cx="8772938" cy="4495800"/>
          </a:xfrm>
        </p:spPr>
        <p:txBody>
          <a:bodyPr/>
          <a:lstStyle/>
          <a:p>
            <a:r>
              <a:rPr lang="en-US" dirty="0" smtClean="0"/>
              <a:t>Let M1 be the first transform</a:t>
            </a:r>
          </a:p>
          <a:p>
            <a:r>
              <a:rPr lang="en-US" dirty="0" smtClean="0"/>
              <a:t>Let M2 be the second transform</a:t>
            </a:r>
          </a:p>
          <a:p>
            <a:r>
              <a:rPr lang="en-US" dirty="0" smtClean="0"/>
              <a:t>Then the combined model transform should be M2*M1</a:t>
            </a:r>
          </a:p>
          <a:p>
            <a:pPr lvl="1"/>
            <a:r>
              <a:rPr lang="en-US" dirty="0" smtClean="0"/>
              <a:t>And not M1*M2</a:t>
            </a:r>
          </a:p>
          <a:p>
            <a:pPr lvl="1"/>
            <a:endParaRPr lang="en-US" dirty="0"/>
          </a:p>
          <a:p>
            <a:r>
              <a:rPr lang="en-US" dirty="0" smtClean="0"/>
              <a:t>In all:</a:t>
            </a:r>
          </a:p>
          <a:p>
            <a:pPr lvl="1"/>
            <a:r>
              <a:rPr lang="en-US" dirty="0" smtClean="0"/>
              <a:t>V * M2 * M1 * P </a:t>
            </a:r>
            <a:r>
              <a:rPr lang="en-US" dirty="0" smtClean="0">
                <a:sym typeface="Wingdings"/>
              </a:rPr>
              <a:t> P’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Make sure you think about order when you do 2B!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47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26358" cy="990600"/>
          </a:xfrm>
        </p:spPr>
        <p:txBody>
          <a:bodyPr/>
          <a:lstStyle/>
          <a:p>
            <a:r>
              <a:rPr lang="en-US" dirty="0" smtClean="0"/>
              <a:t>Project #2B (7%), Due Monday May 17th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3713" y="1546841"/>
            <a:ext cx="4200827" cy="4495800"/>
          </a:xfrm>
        </p:spPr>
        <p:txBody>
          <a:bodyPr/>
          <a:lstStyle/>
          <a:p>
            <a:r>
              <a:rPr lang="en-US" sz="2800" dirty="0" smtClean="0"/>
              <a:t>Goal: modify </a:t>
            </a:r>
            <a:r>
              <a:rPr lang="en-US" sz="2800" dirty="0" err="1"/>
              <a:t>M</a:t>
            </a:r>
            <a:r>
              <a:rPr lang="en-US" sz="2800" dirty="0" err="1" smtClean="0"/>
              <a:t>odelView</a:t>
            </a:r>
            <a:r>
              <a:rPr lang="en-US" sz="2800" dirty="0" smtClean="0"/>
              <a:t> matrix to create dog out of spheres and cylinders</a:t>
            </a:r>
          </a:p>
          <a:p>
            <a:r>
              <a:rPr lang="en-US" sz="2800" dirty="0" smtClean="0"/>
              <a:t>New code skeleton: “project2B.cxx”</a:t>
            </a:r>
          </a:p>
          <a:p>
            <a:r>
              <a:rPr lang="en-US" sz="2800" dirty="0" smtClean="0"/>
              <a:t>No geometry file </a:t>
            </a:r>
            <a:r>
              <a:rPr lang="en-US" sz="2800" dirty="0" smtClean="0"/>
              <a:t>needed</a:t>
            </a:r>
            <a:endParaRPr lang="en-US" sz="2800" dirty="0"/>
          </a:p>
          <a:p>
            <a:r>
              <a:rPr lang="en-US" sz="2800" dirty="0" smtClean="0"/>
              <a:t>You will be able to do this by rendering ~20 spheres and cylinders, each with their own </a:t>
            </a:r>
            <a:r>
              <a:rPr lang="en-US" sz="2800" dirty="0" smtClean="0"/>
              <a:t>transform </a:t>
            </a:r>
            <a:endParaRPr lang="en-US" sz="2800" dirty="0"/>
          </a:p>
        </p:txBody>
      </p:sp>
      <p:pic>
        <p:nvPicPr>
          <p:cNvPr id="4" name="Picture 3" descr="Screen shot 2013-05-11 at 11.0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40" y="1546841"/>
            <a:ext cx="3884933" cy="3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correct answer?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correct answer is:</a:t>
            </a:r>
          </a:p>
          <a:p>
            <a:pPr lvl="1"/>
            <a:r>
              <a:rPr lang="en-US" dirty="0" smtClean="0"/>
              <a:t>Something that looks like a dog</a:t>
            </a:r>
          </a:p>
          <a:p>
            <a:pPr lvl="2"/>
            <a:r>
              <a:rPr lang="en-US" dirty="0" smtClean="0"/>
              <a:t>No obvious problems with output </a:t>
            </a:r>
            <a:r>
              <a:rPr lang="en-US" dirty="0" smtClean="0"/>
              <a:t>geometry</a:t>
            </a:r>
            <a:endParaRPr lang="en-US" dirty="0" smtClean="0"/>
          </a:p>
          <a:p>
            <a:pPr lvl="1"/>
            <a:r>
              <a:rPr lang="en-US" dirty="0" smtClean="0"/>
              <a:t>Something that uses the sphere and cylinder </a:t>
            </a:r>
            <a:r>
              <a:rPr lang="en-US" dirty="0" smtClean="0"/>
              <a:t>classes</a:t>
            </a:r>
            <a:endParaRPr lang="en-US" dirty="0" smtClean="0"/>
          </a:p>
          <a:p>
            <a:pPr lvl="2"/>
            <a:r>
              <a:rPr lang="en-US" dirty="0" smtClean="0"/>
              <a:t>If you use something else, please clear it with me </a:t>
            </a:r>
            <a:r>
              <a:rPr lang="en-US" dirty="0" smtClean="0"/>
              <a:t>first</a:t>
            </a:r>
            <a:endParaRPr lang="en-US" dirty="0" smtClean="0"/>
          </a:p>
          <a:p>
            <a:pPr lvl="3"/>
            <a:r>
              <a:rPr lang="en-US" dirty="0" smtClean="0"/>
              <a:t>I may reject your submission if I think you are using outside resources that make the project too </a:t>
            </a:r>
            <a:r>
              <a:rPr lang="en-US" dirty="0" smtClean="0"/>
              <a:t>easy</a:t>
            </a:r>
            <a:endParaRPr lang="en-US" dirty="0" smtClean="0"/>
          </a:p>
          <a:p>
            <a:pPr lvl="1"/>
            <a:r>
              <a:rPr lang="en-US" dirty="0" smtClean="0"/>
              <a:t>Something that uses </a:t>
            </a:r>
            <a:r>
              <a:rPr lang="en-US" dirty="0" smtClean="0"/>
              <a:t>rotation</a:t>
            </a:r>
          </a:p>
          <a:p>
            <a:pPr lvl="2"/>
            <a:r>
              <a:rPr lang="en-US" dirty="0" smtClean="0"/>
              <a:t>For me:</a:t>
            </a:r>
            <a:r>
              <a:rPr lang="en-US" dirty="0" smtClean="0"/>
              <a:t> </a:t>
            </a:r>
            <a:r>
              <a:rPr lang="en-US" dirty="0" smtClean="0"/>
              <a:t>the neck and </a:t>
            </a:r>
            <a:r>
              <a:rPr lang="en-US" dirty="0" smtClean="0"/>
              <a:t>tail</a:t>
            </a:r>
            <a:endParaRPr lang="en-US" dirty="0" smtClean="0"/>
          </a:p>
          <a:p>
            <a:pPr lvl="1"/>
            <a:r>
              <a:rPr lang="en-US" dirty="0" smtClean="0"/>
              <a:t>Something that animates</a:t>
            </a:r>
            <a:endParaRPr lang="en-US" dirty="0"/>
          </a:p>
          <a:p>
            <a:r>
              <a:rPr lang="en-US" dirty="0" smtClean="0"/>
              <a:t>Aside from that, feel free to be as creative as you want … color, breed,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05-11 at 8.0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4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05-11 at 8.1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0"/>
            <a:ext cx="6588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Thursday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Phong</a:t>
            </a:r>
            <a:r>
              <a:rPr lang="en-US" dirty="0" smtClean="0"/>
              <a:t> shading</a:t>
            </a:r>
          </a:p>
          <a:p>
            <a:r>
              <a:rPr lang="en-US" dirty="0" smtClean="0"/>
              <a:t>Personalized quiz</a:t>
            </a:r>
          </a:p>
          <a:p>
            <a:r>
              <a:rPr lang="en-US" dirty="0" smtClean="0"/>
              <a:t>Open book, open notes</a:t>
            </a:r>
          </a:p>
          <a:p>
            <a:r>
              <a:rPr lang="en-US" dirty="0" smtClean="0"/>
              <a:t>Calculator 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05-11 at 8.2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4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3-05-11 at 8.4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9144000" cy="52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your reference</a:t>
            </a:r>
            <a:r>
              <a:rPr lang="en-US" smtClean="0"/>
              <a:t>: my dog</a:t>
            </a:r>
            <a:endParaRPr lang="en-US"/>
          </a:p>
        </p:txBody>
      </p:sp>
      <p:pic>
        <p:nvPicPr>
          <p:cNvPr id="4" name="Picture 3" descr="Screen shot 2013-05-12 at 12.3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182"/>
            <a:ext cx="9144000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73613" cy="990600"/>
          </a:xfrm>
        </p:spPr>
        <p:txBody>
          <a:bodyPr/>
          <a:lstStyle/>
          <a:p>
            <a:r>
              <a:rPr lang="en-US" dirty="0" smtClean="0"/>
              <a:t>Something I learned in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VAOs must be allocated together to be used together</a:t>
            </a:r>
          </a:p>
        </p:txBody>
      </p:sp>
    </p:spTree>
    <p:extLst>
      <p:ext uri="{BB962C8B-B14F-4D97-AF65-F5344CB8AC3E}">
        <p14:creationId xmlns:p14="http://schemas.microsoft.com/office/powerpoint/2010/main" val="425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Step in Starter Code:</a:t>
            </a:r>
            <a:br>
              <a:rPr lang="en-US" dirty="0" smtClean="0"/>
            </a:br>
            <a:r>
              <a:rPr lang="en-US" dirty="0" smtClean="0"/>
              <a:t>Make a VAO and put VBOs into VAO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46679"/>
            <a:ext cx="5739493" cy="221567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6572" y="3762352"/>
            <a:ext cx="8229600" cy="286230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glGenVertexArrays</a:t>
            </a:r>
            <a:endParaRPr lang="en-US" dirty="0" smtClean="0"/>
          </a:p>
          <a:p>
            <a:pPr lvl="1"/>
            <a:r>
              <a:rPr lang="en-US" dirty="0" smtClean="0"/>
              <a:t>Just like </a:t>
            </a:r>
            <a:r>
              <a:rPr lang="en-US" dirty="0" err="1" smtClean="0"/>
              <a:t>glGenBuffers</a:t>
            </a:r>
            <a:r>
              <a:rPr lang="en-US" dirty="0" smtClean="0"/>
              <a:t>, but for VAOs</a:t>
            </a:r>
          </a:p>
          <a:p>
            <a:pPr lvl="1"/>
            <a:r>
              <a:rPr lang="en-US" dirty="0" smtClean="0"/>
              <a:t>Asks OpenGL to generate a new VAO for the programmer to work with</a:t>
            </a:r>
          </a:p>
          <a:p>
            <a:pPr lvl="1"/>
            <a:r>
              <a:rPr lang="en-US" dirty="0" smtClean="0"/>
              <a:t>That buffer will have a unique identifier (</a:t>
            </a:r>
            <a:r>
              <a:rPr lang="en-US" dirty="0" err="1" smtClean="0"/>
              <a:t>vao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This unique identifier is useful: lets programmer tell OpenGL which buffer they want to operate 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71600" y="1943100"/>
            <a:ext cx="1698171" cy="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35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73613" cy="990600"/>
          </a:xfrm>
        </p:spPr>
        <p:txBody>
          <a:bodyPr/>
          <a:lstStyle/>
          <a:p>
            <a:r>
              <a:rPr lang="en-US" dirty="0" smtClean="0"/>
              <a:t>Something I learned in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VAOs must be allocated together to be used </a:t>
            </a:r>
            <a:r>
              <a:rPr lang="en-US" dirty="0" smtClean="0"/>
              <a:t>together</a:t>
            </a:r>
          </a:p>
          <a:p>
            <a:r>
              <a:rPr lang="en-US" dirty="0" smtClean="0"/>
              <a:t>Want two VAOs?</a:t>
            </a:r>
          </a:p>
          <a:p>
            <a:pPr lvl="1"/>
            <a:r>
              <a:rPr lang="en-US" dirty="0" smtClean="0"/>
              <a:t>Do:</a:t>
            </a:r>
          </a:p>
          <a:p>
            <a:pPr lvl="2"/>
            <a:r>
              <a:rPr lang="en-US" dirty="0" err="1" smtClean="0"/>
              <a:t>GLuint</a:t>
            </a:r>
            <a:r>
              <a:rPr lang="en-US" dirty="0" smtClean="0"/>
              <a:t> </a:t>
            </a:r>
            <a:r>
              <a:rPr lang="en-US" dirty="0" err="1" smtClean="0"/>
              <a:t>vao</a:t>
            </a:r>
            <a:r>
              <a:rPr lang="en-US" dirty="0" smtClean="0"/>
              <a:t>[2];</a:t>
            </a:r>
          </a:p>
          <a:p>
            <a:pPr lvl="2"/>
            <a:r>
              <a:rPr lang="en-US" dirty="0" err="1" smtClean="0"/>
              <a:t>glGenVertexArrays</a:t>
            </a:r>
            <a:r>
              <a:rPr lang="en-US" dirty="0" smtClean="0"/>
              <a:t>(2, </a:t>
            </a:r>
            <a:r>
              <a:rPr lang="en-US" dirty="0" err="1" smtClean="0"/>
              <a:t>vao</a:t>
            </a:r>
            <a:r>
              <a:rPr lang="en-US" dirty="0" smtClean="0"/>
              <a:t>);</a:t>
            </a:r>
          </a:p>
          <a:p>
            <a:pPr lvl="1"/>
            <a:r>
              <a:rPr lang="en-US" dirty="0" smtClean="0"/>
              <a:t>Not:</a:t>
            </a:r>
          </a:p>
          <a:p>
            <a:pPr lvl="2"/>
            <a:r>
              <a:rPr lang="en-US" dirty="0" err="1" smtClean="0"/>
              <a:t>Gluint</a:t>
            </a:r>
            <a:r>
              <a:rPr lang="en-US" dirty="0" smtClean="0"/>
              <a:t> </a:t>
            </a:r>
            <a:r>
              <a:rPr lang="en-US" dirty="0" err="1" smtClean="0"/>
              <a:t>vao</a:t>
            </a:r>
            <a:r>
              <a:rPr lang="en-US" dirty="0" smtClean="0"/>
              <a:t>[2];</a:t>
            </a:r>
          </a:p>
          <a:p>
            <a:pPr lvl="2"/>
            <a:r>
              <a:rPr lang="en-US" dirty="0" err="1" smtClean="0"/>
              <a:t>glGenVertexArrays</a:t>
            </a:r>
            <a:r>
              <a:rPr lang="en-US" dirty="0" smtClean="0"/>
              <a:t>(1, </a:t>
            </a:r>
            <a:r>
              <a:rPr lang="en-US" dirty="0" err="1" smtClean="0"/>
              <a:t>vao</a:t>
            </a:r>
            <a:r>
              <a:rPr lang="en-US" dirty="0" smtClean="0"/>
              <a:t>);</a:t>
            </a:r>
          </a:p>
          <a:p>
            <a:pPr lvl="2"/>
            <a:r>
              <a:rPr lang="en-US" dirty="0" err="1" smtClean="0"/>
              <a:t>gGenVertexArrays</a:t>
            </a:r>
            <a:r>
              <a:rPr lang="en-US" dirty="0" smtClean="0"/>
              <a:t>(1, vao+1)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053735" cy="990600"/>
          </a:xfrm>
        </p:spPr>
        <p:txBody>
          <a:bodyPr/>
          <a:lstStyle/>
          <a:p>
            <a:r>
              <a:rPr lang="en-US" dirty="0" smtClean="0"/>
              <a:t>New Topic: </a:t>
            </a:r>
            <a:r>
              <a:rPr lang="en-US" smtClean="0"/>
              <a:t>the Amazing GPU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“First” computer: ENIAC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21" y="1448265"/>
            <a:ext cx="8229600" cy="4525963"/>
          </a:xfrm>
        </p:spPr>
        <p:txBody>
          <a:bodyPr/>
          <a:lstStyle/>
          <a:p>
            <a:r>
              <a:rPr lang="en-US" dirty="0"/>
              <a:t>Year: 1946</a:t>
            </a:r>
          </a:p>
          <a:p>
            <a:r>
              <a:rPr lang="en-US" dirty="0"/>
              <a:t>Location: Pennsylvania</a:t>
            </a:r>
          </a:p>
          <a:p>
            <a:r>
              <a:rPr lang="en-US" dirty="0"/>
              <a:t>Purpose: military</a:t>
            </a:r>
          </a:p>
          <a:p>
            <a:r>
              <a:rPr lang="en-US" dirty="0"/>
              <a:t>Cost: $487K </a:t>
            </a:r>
          </a:p>
          <a:p>
            <a:pPr lvl="1"/>
            <a:r>
              <a:rPr lang="en-US" dirty="0"/>
              <a:t>($6.9M today)</a:t>
            </a:r>
          </a:p>
          <a:p>
            <a:r>
              <a:rPr lang="en-US" dirty="0"/>
              <a:t>Technology: </a:t>
            </a:r>
          </a:p>
          <a:p>
            <a:pPr lvl="1"/>
            <a:r>
              <a:rPr lang="en-US" dirty="0"/>
              <a:t>very different than today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still the same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737" y="1318944"/>
            <a:ext cx="4632263" cy="33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1718"/>
            <a:ext cx="8378575" cy="1143000"/>
          </a:xfrm>
        </p:spPr>
        <p:txBody>
          <a:bodyPr/>
          <a:lstStyle/>
          <a:p>
            <a:r>
              <a:rPr lang="en-US" dirty="0"/>
              <a:t>Vacuum Tubes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0806"/>
            <a:ext cx="8060077" cy="452596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Vacuum tubes:</a:t>
            </a:r>
          </a:p>
          <a:p>
            <a:pPr lvl="1"/>
            <a:r>
              <a:rPr lang="en-US" dirty="0"/>
              <a:t>Glass tubes with no gas</a:t>
            </a:r>
          </a:p>
          <a:p>
            <a:pPr lvl="1"/>
            <a:r>
              <a:rPr lang="en-US" dirty="0"/>
              <a:t>Used to control electron flow in early computers</a:t>
            </a:r>
          </a:p>
          <a:p>
            <a:r>
              <a:rPr lang="en-US" dirty="0"/>
              <a:t>Occasionally, a bug would get stuck in the tube and cause the program							 to malfunction</a:t>
            </a:r>
          </a:p>
          <a:p>
            <a:r>
              <a:rPr lang="en-US" dirty="0"/>
              <a:t>We no longer have vacuum					 tubes, but the term bug has				 remained with us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97" y="3287730"/>
            <a:ext cx="3917503" cy="3570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3082" y="6236413"/>
            <a:ext cx="3313415" cy="5188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Vacuum tubes in ENIAC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Image source: </a:t>
            </a:r>
            <a:r>
              <a:rPr lang="en-US" dirty="0" err="1">
                <a:solidFill>
                  <a:prstClr val="white"/>
                </a:solidFill>
              </a:rPr>
              <a:t>wikipedia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ENIAC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Used for military calculations:</a:t>
            </a:r>
          </a:p>
          <a:p>
            <a:pPr lvl="1"/>
            <a:r>
              <a:rPr lang="en-US" dirty="0"/>
              <a:t>A-bomb design</a:t>
            </a:r>
          </a:p>
          <a:p>
            <a:pPr lvl="1"/>
            <a:r>
              <a:rPr lang="en-US" dirty="0"/>
              <a:t>Missile delivery</a:t>
            </a:r>
          </a:p>
          <a:p>
            <a:r>
              <a:rPr lang="en-US" dirty="0"/>
              <a:t>ENIAC could do ~5000 calculations in one minute</a:t>
            </a:r>
          </a:p>
          <a:p>
            <a:r>
              <a:rPr lang="en-US" dirty="0"/>
              <a:t>In one case:</a:t>
            </a:r>
          </a:p>
          <a:p>
            <a:pPr lvl="1"/>
            <a:r>
              <a:rPr lang="en-US" dirty="0"/>
              <a:t>ENIAC did a calculation in 30 seconds</a:t>
            </a:r>
          </a:p>
          <a:p>
            <a:pPr lvl="1"/>
            <a:r>
              <a:rPr lang="en-US" dirty="0"/>
              <a:t>Human being took 20 hours</a:t>
            </a:r>
          </a:p>
          <a:p>
            <a:pPr lvl="1"/>
            <a:r>
              <a:rPr lang="en-US" dirty="0"/>
              <a:t>2400x increase in speed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1492" y="6493268"/>
            <a:ext cx="2205895" cy="282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source: </a:t>
            </a:r>
            <a:r>
              <a:rPr lang="en-US" dirty="0" err="1">
                <a:solidFill>
                  <a:prstClr val="white"/>
                </a:solidFill>
              </a:rPr>
              <a:t>wikipedia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 on 2A?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Hertz (Hz) = unit of measurement for how fast you do something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sz="quarter" idx="1"/>
          </p:nvPr>
        </p:nvSpPr>
        <p:spPr>
          <a:xfrm>
            <a:off x="477838" y="1633538"/>
            <a:ext cx="81534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1 Hertz = do something once per second</a:t>
            </a:r>
          </a:p>
          <a:p>
            <a:r>
              <a:rPr lang="en-US" altLang="en-US" dirty="0"/>
              <a:t>KHz = 1024 Hz</a:t>
            </a:r>
          </a:p>
          <a:p>
            <a:r>
              <a:rPr lang="en-US" altLang="en-US" dirty="0"/>
              <a:t>MHz = 1024 KHz</a:t>
            </a:r>
          </a:p>
          <a:p>
            <a:r>
              <a:rPr lang="en-US" altLang="en-US" dirty="0"/>
              <a:t>GHz = 1024 MHz</a:t>
            </a:r>
          </a:p>
          <a:p>
            <a:endParaRPr lang="en-US" altLang="en-US" dirty="0"/>
          </a:p>
          <a:p>
            <a:r>
              <a:rPr lang="en-US" altLang="en-US" dirty="0"/>
              <a:t>The ENIAC machine ran at 5000Hertz, or about 5KHz.</a:t>
            </a:r>
          </a:p>
          <a:p>
            <a:pPr lvl="1"/>
            <a:r>
              <a:rPr lang="en-US" altLang="en-US" dirty="0"/>
              <a:t>Vocab term: “clock speed” </a:t>
            </a:r>
            <a:r>
              <a:rPr lang="en-US" altLang="en-US" dirty="0">
                <a:sym typeface="Wingdings"/>
              </a:rPr>
              <a:t> the number of cycles per second</a:t>
            </a:r>
          </a:p>
          <a:p>
            <a:pPr lvl="2"/>
            <a:r>
              <a:rPr lang="en-US" altLang="en-US" dirty="0">
                <a:sym typeface="Wingdings"/>
              </a:rPr>
              <a:t>the clock speed of the ENIAC was 5KHz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378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Desktop Computers Are Fast!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91537" cy="45259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altLang="en-US" dirty="0">
                <a:latin typeface="Tw Cen MT" charset="0"/>
              </a:rPr>
              <a:t>Most computers run at ~1-3 GHz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altLang="en-US" dirty="0">
                <a:latin typeface="Tw Cen MT" charset="0"/>
              </a:rPr>
              <a:t>i.e., operates billions of instructions each second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endParaRPr lang="en-US" altLang="en-US" dirty="0">
              <a:latin typeface="Tw Cen MT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altLang="en-US" dirty="0">
                <a:latin typeface="Tw Cen MT" charset="0"/>
              </a:rPr>
              <a:t>This is about one million times faster than the ENIAC</a:t>
            </a:r>
          </a:p>
          <a:p>
            <a:pPr lvl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mr-IN" altLang="en-US" dirty="0">
                <a:latin typeface="Tw Cen MT" charset="0"/>
              </a:rPr>
              <a:t>…</a:t>
            </a:r>
            <a:r>
              <a:rPr lang="en-US" altLang="en-US" dirty="0">
                <a:latin typeface="Tw Cen MT" charset="0"/>
              </a:rPr>
              <a:t> and the ENIAC was 2400X faster than humans</a:t>
            </a:r>
          </a:p>
          <a:p>
            <a:pPr lvl="1"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altLang="en-US" dirty="0">
                <a:latin typeface="Tw Cen MT" charset="0"/>
              </a:rPr>
              <a:t>(at least at tasks computers are good at)</a:t>
            </a:r>
          </a:p>
          <a:p>
            <a:endParaRPr lang="en-US" dirty="0"/>
          </a:p>
        </p:txBody>
      </p:sp>
      <p:pic>
        <p:nvPicPr>
          <p:cNvPr id="5" name="Picture 4" descr="Screen Shot 2018-03-08 at 8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20" y="1860014"/>
            <a:ext cx="3327765" cy="38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a million-fold increase mean?</a:t>
            </a:r>
          </a:p>
        </p:txBody>
      </p:sp>
      <p:pic>
        <p:nvPicPr>
          <p:cNvPr id="4" name="Picture 3" descr="Screen Shot 2015-11-18 at 6.0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4094524" cy="4572000"/>
          </a:xfrm>
          <a:prstGeom prst="rect">
            <a:avLst/>
          </a:prstGeom>
        </p:spPr>
      </p:pic>
      <p:pic>
        <p:nvPicPr>
          <p:cNvPr id="5" name="Picture 4" descr="1333176397_dad (8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68" y="1828800"/>
            <a:ext cx="4932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4886" y="2047349"/>
            <a:ext cx="6705600" cy="411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Distance: a 2” map of Oregon is 1:1,000,000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Time: 1 second to 277 hours is 1:1,000,000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Time: 1 minute to 694 days is 1:1,000,000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Time: 1 hour to 114 years is 1:1,000,000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Time: 1 day to 2738 years is 1:1,000,000 scale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35349" y="1838944"/>
            <a:ext cx="914400" cy="886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and back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8037515" y="2930660"/>
            <a:ext cx="1106485" cy="5752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15404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million-fold increase!  </a:t>
            </a:r>
            <a:br>
              <a:rPr lang="en-US" dirty="0"/>
            </a:br>
            <a:r>
              <a:rPr lang="en-US" dirty="0"/>
              <a:t>How does this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Moore’s Law (old timer’s version)</a:t>
            </a:r>
          </a:p>
          <a:p>
            <a:pPr lvl="1"/>
            <a:r>
              <a:rPr lang="en-US" dirty="0"/>
              <a:t>Clock speed doubles every 18 months</a:t>
            </a:r>
          </a:p>
          <a:p>
            <a:r>
              <a:rPr lang="en-US" dirty="0"/>
              <a:t>Moore’s Law (newer version but still for old timers)</a:t>
            </a:r>
          </a:p>
          <a:p>
            <a:pPr lvl="1"/>
            <a:r>
              <a:rPr lang="en-US" dirty="0"/>
              <a:t>Clock speed doubles every 24 months</a:t>
            </a:r>
          </a:p>
        </p:txBody>
      </p:sp>
    </p:spTree>
    <p:extLst>
      <p:ext uri="{BB962C8B-B14F-4D97-AF65-F5344CB8AC3E}">
        <p14:creationId xmlns:p14="http://schemas.microsoft.com/office/powerpoint/2010/main" val="542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75" y="181827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Moore’s Law (actual version)</a:t>
            </a:r>
          </a:p>
          <a:p>
            <a:pPr lvl="1"/>
            <a:r>
              <a:rPr lang="en-US" dirty="0"/>
              <a:t>Number of transistors doubles every 24 months</a:t>
            </a:r>
          </a:p>
          <a:p>
            <a:pPr lvl="1"/>
            <a:r>
              <a:rPr lang="en-US" dirty="0"/>
              <a:t>And clock speed is a reflection of number of transistors</a:t>
            </a:r>
          </a:p>
          <a:p>
            <a:r>
              <a:rPr lang="en-US" dirty="0"/>
              <a:t>So what is a transistor?</a:t>
            </a:r>
          </a:p>
          <a:p>
            <a:pPr lvl="1"/>
            <a:r>
              <a:rPr lang="en-US" dirty="0"/>
              <a:t>Semiconductor device for amplifying or switching electronic signals/power</a:t>
            </a:r>
          </a:p>
          <a:p>
            <a:pPr lvl="1"/>
            <a:r>
              <a:rPr lang="en-US" dirty="0"/>
              <a:t>Fundamental building block of modern electronics</a:t>
            </a:r>
          </a:p>
          <a:p>
            <a:pPr lvl="1"/>
            <a:r>
              <a:rPr lang="en-US" dirty="0"/>
              <a:t>Replacement for vacuum tube</a:t>
            </a:r>
          </a:p>
        </p:txBody>
      </p:sp>
      <p:pic>
        <p:nvPicPr>
          <p:cNvPr id="7" name="Picture 6" descr="Transistorer_(cropp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96" y="0"/>
            <a:ext cx="1715903" cy="23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oore's_Law_Transistor_Count_1971-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049" cy="670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516" y="-46062"/>
            <a:ext cx="8229600" cy="1143000"/>
          </a:xfrm>
        </p:spPr>
        <p:txBody>
          <a:bodyPr/>
          <a:lstStyle/>
          <a:p>
            <a:r>
              <a:rPr lang="en-US" dirty="0"/>
              <a:t>But actually…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part about clock speed increasing with # of transistors stopped about fifteen years ago</a:t>
            </a:r>
          </a:p>
        </p:txBody>
      </p:sp>
      <p:pic>
        <p:nvPicPr>
          <p:cNvPr id="5" name="Picture 4" descr="Overcl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751"/>
            <a:ext cx="9144000" cy="57722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3957" y="5874033"/>
            <a:ext cx="3002802" cy="529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Source: </a:t>
            </a:r>
            <a:r>
              <a:rPr lang="en-US" dirty="0" err="1">
                <a:solidFill>
                  <a:srgbClr val="000000"/>
                </a:solidFill>
              </a:rPr>
              <a:t>maximumpc.com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reason is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Desktop computer takes ~200W</a:t>
            </a:r>
          </a:p>
          <a:p>
            <a:pPr lvl="1"/>
            <a:r>
              <a:rPr lang="en-US" dirty="0"/>
              <a:t>There are multiple components that consume the power:</a:t>
            </a:r>
          </a:p>
          <a:p>
            <a:pPr lvl="2"/>
            <a:r>
              <a:rPr lang="en-US" dirty="0"/>
              <a:t>CPU</a:t>
            </a:r>
          </a:p>
          <a:p>
            <a:pPr lvl="2"/>
            <a:r>
              <a:rPr lang="en-US" dirty="0"/>
              <a:t>Monitor</a:t>
            </a:r>
          </a:p>
          <a:p>
            <a:pPr lvl="2"/>
            <a:r>
              <a:rPr lang="en-US" dirty="0"/>
              <a:t>Disk</a:t>
            </a:r>
          </a:p>
          <a:p>
            <a:pPr lvl="2"/>
            <a:r>
              <a:rPr lang="en-US" dirty="0"/>
              <a:t>Memory</a:t>
            </a:r>
          </a:p>
          <a:p>
            <a:r>
              <a:rPr lang="en-US" dirty="0"/>
              <a:t>200W * 1 year </a:t>
            </a:r>
            <a:r>
              <a:rPr lang="en-US" dirty="0">
                <a:sym typeface="Wingdings"/>
              </a:rPr>
              <a:t> ~$70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 Between </a:t>
            </a:r>
            <a:br>
              <a:rPr lang="en-US" dirty="0"/>
            </a:br>
            <a:r>
              <a:rPr lang="en-US" dirty="0"/>
              <a:t>Power and Clock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Clock goes twice as fast </a:t>
            </a:r>
            <a:r>
              <a:rPr lang="en-US" dirty="0">
                <a:sym typeface="Wingdings"/>
              </a:rPr>
              <a:t> Power goes up by factor of 8</a:t>
            </a:r>
          </a:p>
          <a:p>
            <a:pPr lvl="1"/>
            <a:r>
              <a:rPr lang="en-US" dirty="0">
                <a:sym typeface="Wingdings"/>
              </a:rPr>
              <a:t>(Increase of X in clock speed  Increase of X</a:t>
            </a:r>
            <a:r>
              <a:rPr lang="en-US" baseline="30000" dirty="0">
                <a:sym typeface="Wingdings"/>
              </a:rPr>
              <a:t>3</a:t>
            </a:r>
            <a:r>
              <a:rPr lang="en-US" dirty="0">
                <a:sym typeface="Wingdings"/>
              </a:rPr>
              <a:t> in power)</a:t>
            </a:r>
          </a:p>
          <a:p>
            <a:r>
              <a:rPr lang="en-US" dirty="0">
                <a:sym typeface="Wingdings"/>
              </a:rPr>
              <a:t>Clock speeds haven’t changed in 12 years</a:t>
            </a:r>
          </a:p>
          <a:p>
            <a:r>
              <a:rPr lang="en-US" dirty="0">
                <a:sym typeface="Wingdings"/>
              </a:rPr>
              <a:t>What if they had doubled every 2 years?</a:t>
            </a:r>
          </a:p>
          <a:p>
            <a:r>
              <a:rPr lang="en-US" dirty="0">
                <a:sym typeface="Wingdings"/>
              </a:rPr>
              <a:t>Then 64X faster</a:t>
            </a:r>
          </a:p>
          <a:p>
            <a:pPr lvl="1"/>
            <a:r>
              <a:rPr lang="en-US" dirty="0">
                <a:sym typeface="Wingdings"/>
              </a:rPr>
              <a:t> 262144X more power (for the CPU)</a:t>
            </a:r>
          </a:p>
          <a:p>
            <a:pPr lvl="1"/>
            <a:r>
              <a:rPr lang="en-US" dirty="0">
                <a:sym typeface="Wingdings"/>
              </a:rPr>
              <a:t> power bill now $18M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23566" y="4418743"/>
            <a:ext cx="3325102" cy="14391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New vocab term: “core”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 lightweight version of a CPU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Changed?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getting double the transistors every two years</a:t>
            </a:r>
          </a:p>
          <a:p>
            <a:r>
              <a:rPr lang="en-US" dirty="0"/>
              <a:t>… but clock speed is the same</a:t>
            </a:r>
          </a:p>
          <a:p>
            <a:r>
              <a:rPr lang="en-US" dirty="0"/>
              <a:t>… so what is changing?</a:t>
            </a:r>
          </a:p>
        </p:txBody>
      </p:sp>
      <p:pic>
        <p:nvPicPr>
          <p:cNvPr id="4" name="Picture 3" descr="180px-Logo_Pentium_DualCore_thum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68" y="3903901"/>
            <a:ext cx="1714500" cy="2114550"/>
          </a:xfrm>
          <a:prstGeom prst="rect">
            <a:avLst/>
          </a:prstGeom>
        </p:spPr>
      </p:pic>
      <p:pic>
        <p:nvPicPr>
          <p:cNvPr id="7" name="Picture 6" descr="Xeon_Skylake-SP_Silver-Gold_CPU_Number_of_Co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1" y="0"/>
            <a:ext cx="7012858" cy="6858000"/>
          </a:xfrm>
          <a:prstGeom prst="rect">
            <a:avLst/>
          </a:prstGeom>
        </p:spPr>
      </p:pic>
      <p:pic>
        <p:nvPicPr>
          <p:cNvPr id="8" name="Picture 7" descr="Intel-KNL-Phi-SKU-l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8" y="1186033"/>
            <a:ext cx="8477250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313"/>
            <a:ext cx="614238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Assigned Tuesday, due in 5 days (Tuesday May 11)</a:t>
            </a:r>
          </a:p>
          <a:p>
            <a:r>
              <a:rPr lang="en-US" dirty="0" smtClean="0"/>
              <a:t>Worth 8% of your grade</a:t>
            </a:r>
          </a:p>
          <a:p>
            <a:r>
              <a:rPr lang="en-US" dirty="0" smtClean="0"/>
              <a:t>Implementing Project 1 within OpenGL</a:t>
            </a:r>
          </a:p>
          <a:p>
            <a:r>
              <a:rPr lang="en-US" dirty="0" smtClean="0"/>
              <a:t>5 phases</a:t>
            </a:r>
          </a:p>
          <a:p>
            <a:pPr lvl="1"/>
            <a:r>
              <a:rPr lang="en-US" dirty="0" smtClean="0"/>
              <a:t>Phase 1: install GLFW</a:t>
            </a:r>
          </a:p>
          <a:p>
            <a:pPr lvl="1"/>
            <a:r>
              <a:rPr lang="en-US" dirty="0" smtClean="0"/>
              <a:t>Phase 2: run example program</a:t>
            </a:r>
          </a:p>
          <a:p>
            <a:pPr lvl="1"/>
            <a:r>
              <a:rPr lang="en-US" dirty="0" smtClean="0"/>
              <a:t>Phase 3: modify VBO/VAO</a:t>
            </a:r>
          </a:p>
          <a:p>
            <a:pPr lvl="1"/>
            <a:r>
              <a:rPr lang="en-US" dirty="0" smtClean="0"/>
              <a:t>Phases 4 &amp; 5: </a:t>
            </a:r>
            <a:r>
              <a:rPr lang="en-US" dirty="0" err="1" smtClean="0"/>
              <a:t>shader</a:t>
            </a:r>
            <a:r>
              <a:rPr lang="en-US" dirty="0" smtClean="0"/>
              <a:t> programs</a:t>
            </a:r>
          </a:p>
          <a:p>
            <a:r>
              <a:rPr lang="en-US" dirty="0" smtClean="0"/>
              <a:t>Please start ASAP on Phase 1-3</a:t>
            </a:r>
          </a:p>
          <a:p>
            <a:r>
              <a:rPr lang="en-US" dirty="0" smtClean="0"/>
              <a:t>Thursday’s lecture will be on Phase 4 &amp;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4" y="4999170"/>
            <a:ext cx="1711740" cy="177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844" y="3189671"/>
            <a:ext cx="1711740" cy="1788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6" y="3180522"/>
            <a:ext cx="1720790" cy="1797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33" y="1527313"/>
            <a:ext cx="2104085" cy="16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Multiple Cores?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Answer: parallel programming</a:t>
            </a:r>
          </a:p>
          <a:p>
            <a:pPr lvl="1"/>
            <a:r>
              <a:rPr lang="en-US" dirty="0"/>
              <a:t>Write computer programs that use all the cores</a:t>
            </a:r>
          </a:p>
          <a:p>
            <a:pPr lvl="1"/>
            <a:r>
              <a:rPr lang="en-US" dirty="0"/>
              <a:t>Ideally the coordination between the cores is minimal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Programming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 goal: </a:t>
            </a:r>
          </a:p>
          <a:p>
            <a:pPr lvl="1"/>
            <a:r>
              <a:rPr lang="en-US" dirty="0"/>
              <a:t>if program takes N seconds to run with one core</a:t>
            </a:r>
          </a:p>
          <a:p>
            <a:pPr lvl="1"/>
            <a:r>
              <a:rPr lang="en-US" dirty="0"/>
              <a:t>then take N/2 seconds to run with two cores</a:t>
            </a:r>
          </a:p>
          <a:p>
            <a:pPr lvl="1"/>
            <a:r>
              <a:rPr lang="en-US" dirty="0"/>
              <a:t>and N/M seconds to run with M cores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8888" y="4101240"/>
            <a:ext cx="7659132" cy="1203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Let’s consider an example outside of computers</a:t>
            </a:r>
          </a:p>
        </p:txBody>
      </p:sp>
    </p:spTree>
    <p:extLst>
      <p:ext uri="{BB962C8B-B14F-4D97-AF65-F5344CB8AC3E}">
        <p14:creationId xmlns:p14="http://schemas.microsoft.com/office/powerpoint/2010/main" val="10299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paint a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person: 6 days (1 day = 10 hours)</a:t>
            </a:r>
          </a:p>
          <a:p>
            <a:r>
              <a:rPr lang="en-US" dirty="0"/>
              <a:t>Two people: 3 days</a:t>
            </a:r>
          </a:p>
          <a:p>
            <a:r>
              <a:rPr lang="en-US" dirty="0"/>
              <a:t>Three people: 2 days</a:t>
            </a:r>
          </a:p>
          <a:p>
            <a:r>
              <a:rPr lang="en-US" dirty="0"/>
              <a:t>Six people: 1 day</a:t>
            </a:r>
          </a:p>
          <a:p>
            <a:endParaRPr lang="en-US" dirty="0"/>
          </a:p>
          <a:p>
            <a:r>
              <a:rPr lang="en-US" dirty="0"/>
              <a:t>Sixty people: 1 hour?</a:t>
            </a:r>
          </a:p>
          <a:p>
            <a:r>
              <a:rPr lang="en-US" dirty="0"/>
              <a:t>Six hundred people: 6 minutes?</a:t>
            </a:r>
          </a:p>
        </p:txBody>
      </p:sp>
      <p:pic>
        <p:nvPicPr>
          <p:cNvPr id="5" name="Picture 4" descr="JDS-Pai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2" y="2268945"/>
            <a:ext cx="4302475" cy="28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paint a house, plan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person: paint one house in 6 days</a:t>
            </a:r>
          </a:p>
          <a:p>
            <a:r>
              <a:rPr lang="en-US" dirty="0"/>
              <a:t>Two people: paint two houses in 6 days</a:t>
            </a:r>
          </a:p>
          <a:p>
            <a:r>
              <a:rPr lang="en-US" dirty="0"/>
              <a:t>Three people: paint three houses in 6 days</a:t>
            </a:r>
          </a:p>
          <a:p>
            <a:r>
              <a:rPr lang="en-US" dirty="0"/>
              <a:t>One thousand people: paint 1000 houses in 6 days?</a:t>
            </a:r>
          </a:p>
        </p:txBody>
      </p:sp>
      <p:pic>
        <p:nvPicPr>
          <p:cNvPr id="4" name="Picture 3" descr="decoration-interior-home-depot-paint-sale-with-innovative-home-depot-behr-paint-quart-home-depot-paints-with-the-cool-colors-of-the-leading-paint-bra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6" y="848268"/>
            <a:ext cx="7559040" cy="5669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5178" y="2460742"/>
            <a:ext cx="5163823" cy="2685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Parallel programming is hard, and smart people spend their whole careers figuring out how to make parallel programs be efficient</a:t>
            </a:r>
          </a:p>
        </p:txBody>
      </p:sp>
    </p:spTree>
    <p:extLst>
      <p:ext uri="{BB962C8B-B14F-4D97-AF65-F5344CB8AC3E}">
        <p14:creationId xmlns:p14="http://schemas.microsoft.com/office/powerpoint/2010/main" val="13027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GPUs: Graphical Processing Units (graphics cards)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Historical:</a:t>
            </a:r>
          </a:p>
          <a:p>
            <a:pPr lvl="1"/>
            <a:r>
              <a:rPr lang="en-US" dirty="0"/>
              <a:t>Introduced to accelerate graphics (gaming!)</a:t>
            </a:r>
          </a:p>
          <a:p>
            <a:pPr lvl="1"/>
            <a:r>
              <a:rPr lang="en-US" dirty="0"/>
              <a:t>Boom with desktop PCs – late 90s onward</a:t>
            </a:r>
          </a:p>
          <a:p>
            <a:pPr lvl="1"/>
            <a:r>
              <a:rPr lang="en-US" dirty="0"/>
              <a:t>Mid-2000’s: people start “hacking” interface to program a GPU to make it do things besides graphics</a:t>
            </a:r>
          </a:p>
          <a:p>
            <a:pPr lvl="1"/>
            <a:r>
              <a:rPr lang="en-US" dirty="0"/>
              <a:t>Late 2000’s: GPU makers jump on board and start encouraging folks to program GPUs directly</a:t>
            </a:r>
          </a:p>
          <a:p>
            <a:pPr lvl="2"/>
            <a:r>
              <a:rPr lang="en-US" dirty="0"/>
              <a:t>GPGPU: General-purpose GPU programming</a:t>
            </a:r>
          </a:p>
          <a:p>
            <a:pPr lvl="1"/>
            <a:r>
              <a:rPr lang="en-US" dirty="0"/>
              <a:t>Mid 2010’s: GPUs used for *lots* of computing problems.</a:t>
            </a:r>
          </a:p>
          <a:p>
            <a:pPr lvl="2"/>
            <a:r>
              <a:rPr lang="en-US" dirty="0"/>
              <a:t>Machine learning workhorse!</a:t>
            </a:r>
          </a:p>
        </p:txBody>
      </p:sp>
      <p:pic>
        <p:nvPicPr>
          <p:cNvPr id="4" name="Picture 3" descr="Screen Shot 2018-03-05 at 6.51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90" y="576763"/>
            <a:ext cx="4433209" cy="5984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9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GPUs So Good?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NVIDIA: company that makes GPUs</a:t>
            </a:r>
          </a:p>
          <a:p>
            <a:r>
              <a:rPr lang="en-US" dirty="0"/>
              <a:t>NVIDIA Volta: latest type of NVIDIA GPU</a:t>
            </a:r>
          </a:p>
          <a:p>
            <a:r>
              <a:rPr lang="en-US" dirty="0"/>
              <a:t>Volta facts:</a:t>
            </a:r>
          </a:p>
          <a:p>
            <a:pPr lvl="1"/>
            <a:r>
              <a:rPr lang="en-US" dirty="0"/>
              <a:t>5120 cores</a:t>
            </a:r>
          </a:p>
          <a:p>
            <a:pPr lvl="1"/>
            <a:r>
              <a:rPr lang="en-US" dirty="0"/>
              <a:t>1200MHz clock speed</a:t>
            </a:r>
          </a:p>
          <a:p>
            <a:pPr lvl="1"/>
            <a:r>
              <a:rPr lang="en-US" dirty="0">
                <a:sym typeface="Wingdings"/>
              </a:rPr>
              <a:t> can do 2000X more operations than my laptop</a:t>
            </a:r>
          </a:p>
          <a:p>
            <a:pPr lvl="1"/>
            <a:r>
              <a:rPr lang="en-US" dirty="0" smtClean="0">
                <a:sym typeface="Wingdings"/>
              </a:rPr>
              <a:t>Price on Amazon: $</a:t>
            </a:r>
            <a:r>
              <a:rPr lang="en-US" dirty="0" smtClean="0">
                <a:sym typeface="Wingdings"/>
              </a:rPr>
              <a:t>3,</a:t>
            </a:r>
            <a:r>
              <a:rPr lang="en-US" dirty="0" smtClean="0">
                <a:sym typeface="Wingdings"/>
              </a:rPr>
              <a:t>999.00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3359" y="2460741"/>
            <a:ext cx="4793434" cy="2685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This level of increase in computation is not just a quantitative change, it is a qualitative one too.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14583"/>
            <a:ext cx="7981121" cy="58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and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Graphics are very parallelizable</a:t>
            </a:r>
          </a:p>
          <a:p>
            <a:pPr lvl="1"/>
            <a:r>
              <a:rPr lang="en-US" dirty="0" smtClean="0"/>
              <a:t>How many people can paint a house? &lt;100</a:t>
            </a:r>
          </a:p>
          <a:p>
            <a:pPr lvl="1"/>
            <a:r>
              <a:rPr lang="en-US" dirty="0" smtClean="0"/>
              <a:t>How many cores can paint a screen? &gt;5000</a:t>
            </a:r>
          </a:p>
          <a:p>
            <a:r>
              <a:rPr lang="en-US" dirty="0" smtClean="0"/>
              <a:t>GPUs have special support for graphics</a:t>
            </a:r>
          </a:p>
          <a:p>
            <a:pPr lvl="1"/>
            <a:r>
              <a:rPr lang="en-US" dirty="0" smtClean="0"/>
              <a:t>(Of course they do! ... Graphics processing units!)</a:t>
            </a:r>
          </a:p>
          <a:p>
            <a:r>
              <a:rPr lang="en-US" dirty="0" smtClean="0"/>
              <a:t>GPUs also have support for general programming</a:t>
            </a:r>
          </a:p>
          <a:p>
            <a:pPr lvl="1"/>
            <a:r>
              <a:rPr lang="en-US" dirty="0" smtClean="0"/>
              <a:t>Example: </a:t>
            </a:r>
            <a:r>
              <a:rPr lang="en-US" dirty="0" err="1" smtClean="0"/>
              <a:t>Nvidia</a:t>
            </a:r>
            <a:r>
              <a:rPr lang="en-US" dirty="0" smtClean="0"/>
              <a:t> 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 to Ray Tracing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Xiaoyu</a:t>
            </a:r>
            <a:r>
              <a:rPr lang="en-US" dirty="0" smtClean="0"/>
              <a:t> Zhang</a:t>
            </a:r>
          </a:p>
          <a:p>
            <a:r>
              <a:rPr lang="en-US" dirty="0" smtClean="0"/>
              <a:t>Cal State U., San Marcos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Classifying Rendering Algorithms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/>
              <a:t>One way to classify rendering algorithms is according to the type of light interactions they capture</a:t>
            </a:r>
          </a:p>
          <a:p>
            <a:r>
              <a:rPr lang="en-US" sz="2600" dirty="0"/>
              <a:t>For example: The OpenGL lighting model captures:</a:t>
            </a:r>
          </a:p>
          <a:p>
            <a:pPr marL="742950" lvl="1" indent="-285750"/>
            <a:r>
              <a:rPr lang="en-US" sz="2200" dirty="0"/>
              <a:t>Direct light to surface to eye light transport</a:t>
            </a:r>
          </a:p>
          <a:p>
            <a:pPr marL="742950" lvl="1" indent="-285750"/>
            <a:r>
              <a:rPr lang="en-US" sz="2200" dirty="0"/>
              <a:t>Diffuse and rough </a:t>
            </a:r>
            <a:r>
              <a:rPr lang="en-US" sz="2200" dirty="0" err="1"/>
              <a:t>specular</a:t>
            </a:r>
            <a:r>
              <a:rPr lang="en-US" sz="2200" dirty="0"/>
              <a:t> surface reflectance</a:t>
            </a:r>
          </a:p>
          <a:p>
            <a:pPr marL="742950" lvl="1" indent="-285750"/>
            <a:r>
              <a:rPr lang="en-US" sz="2200" dirty="0"/>
              <a:t>It actually </a:t>
            </a:r>
            <a:r>
              <a:rPr lang="en-US" sz="2200" dirty="0" smtClean="0"/>
              <a:t>doesn</a:t>
            </a:r>
            <a:r>
              <a:rPr lang="en-US" sz="2200" dirty="0" smtClean="0">
                <a:latin typeface="Arial"/>
              </a:rPr>
              <a:t>’</a:t>
            </a:r>
            <a:r>
              <a:rPr lang="en-US" sz="2200" dirty="0" smtClean="0"/>
              <a:t>t </a:t>
            </a:r>
            <a:r>
              <a:rPr lang="en-US" sz="2200" dirty="0"/>
              <a:t>do light to surface transport correctly, because it </a:t>
            </a:r>
            <a:r>
              <a:rPr lang="en-US" sz="2200" dirty="0" smtClean="0"/>
              <a:t>doesn</a:t>
            </a:r>
            <a:r>
              <a:rPr lang="en-US" sz="2200" dirty="0" smtClean="0">
                <a:latin typeface="Arial"/>
              </a:rPr>
              <a:t>’</a:t>
            </a:r>
            <a:r>
              <a:rPr lang="en-US" sz="2200" dirty="0" smtClean="0"/>
              <a:t>t </a:t>
            </a:r>
            <a:r>
              <a:rPr lang="en-US" sz="2200" dirty="0"/>
              <a:t>do shadows</a:t>
            </a:r>
          </a:p>
          <a:p>
            <a:r>
              <a:rPr lang="en-US" sz="2600" dirty="0"/>
              <a:t>We would like a way of classifying interactions: </a:t>
            </a:r>
            <a:r>
              <a:rPr lang="en-US" sz="2600" i="1" dirty="0"/>
              <a:t>light paths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4221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Classifying Light Paths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Classify light paths according to where they come from, where they go to, and what they do along the way</a:t>
            </a:r>
          </a:p>
          <a:p>
            <a:pPr>
              <a:lnSpc>
                <a:spcPct val="80000"/>
              </a:lnSpc>
            </a:pPr>
            <a:r>
              <a:rPr lang="en-US" sz="2600"/>
              <a:t>Assume only two types of surface interactions: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Pure diffuse, D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Pure specular, S</a:t>
            </a:r>
          </a:p>
          <a:p>
            <a:pPr>
              <a:lnSpc>
                <a:spcPct val="80000"/>
              </a:lnSpc>
            </a:pPr>
            <a:r>
              <a:rPr lang="en-US" sz="2600"/>
              <a:t>Assume all paths of interest: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Start at a light source, L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End at the eye, E</a:t>
            </a:r>
          </a:p>
          <a:p>
            <a:pPr>
              <a:lnSpc>
                <a:spcPct val="80000"/>
              </a:lnSpc>
            </a:pPr>
            <a:r>
              <a:rPr lang="en-US" sz="2600"/>
              <a:t>Use regular expressions on the letters D, S, L and E to describe light paths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Valid paths are L(D|S)*E</a:t>
            </a:r>
          </a:p>
        </p:txBody>
      </p:sp>
    </p:spTree>
    <p:extLst>
      <p:ext uri="{BB962C8B-B14F-4D97-AF65-F5344CB8AC3E}">
        <p14:creationId xmlns:p14="http://schemas.microsoft.com/office/powerpoint/2010/main" val="414952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210"/>
            <a:ext cx="7672646" cy="990600"/>
          </a:xfrm>
        </p:spPr>
        <p:txBody>
          <a:bodyPr/>
          <a:lstStyle/>
          <a:p>
            <a:r>
              <a:rPr lang="en-US" dirty="0" err="1" smtClean="0"/>
              <a:t>ModelView</a:t>
            </a:r>
            <a:r>
              <a:rPr lang="en-US" dirty="0" smtClean="0"/>
              <a:t> and Projection Matrices</a:t>
            </a:r>
            <a:endParaRPr lang="en-US" dirty="0"/>
          </a:p>
        </p:txBody>
      </p:sp>
      <p:pic>
        <p:nvPicPr>
          <p:cNvPr id="4" name="Picture 3" descr="Picture 3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244"/>
            <a:ext cx="9144000" cy="15809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39141" y="1613244"/>
            <a:ext cx="7729737" cy="2109069"/>
            <a:chOff x="1239141" y="1848028"/>
            <a:chExt cx="7729737" cy="2109069"/>
          </a:xfrm>
        </p:grpSpPr>
        <p:sp>
          <p:nvSpPr>
            <p:cNvPr id="5" name="Rectangle 4"/>
            <p:cNvSpPr/>
            <p:nvPr/>
          </p:nvSpPr>
          <p:spPr>
            <a:xfrm>
              <a:off x="3142381" y="1848028"/>
              <a:ext cx="5826497" cy="13076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39141" y="1848028"/>
              <a:ext cx="1693748" cy="13076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9141" y="3587765"/>
              <a:ext cx="1287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New for us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7" idx="0"/>
              <a:endCxn id="6" idx="2"/>
            </p:cNvCxnSpPr>
            <p:nvPr/>
          </p:nvCxnSpPr>
          <p:spPr>
            <a:xfrm rot="5400000" flipH="1" flipV="1">
              <a:off x="1768498" y="3270248"/>
              <a:ext cx="432103" cy="2029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75847" y="3555500"/>
              <a:ext cx="164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Familiar for us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rot="5400000" flipH="1" flipV="1">
              <a:off x="5494956" y="3327735"/>
              <a:ext cx="432091" cy="234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/>
          <p:cNvSpPr>
            <a:spLocks noGrp="1"/>
          </p:cNvSpPr>
          <p:nvPr>
            <p:ph sz="quarter" idx="1"/>
          </p:nvPr>
        </p:nvSpPr>
        <p:spPr>
          <a:xfrm>
            <a:off x="404453" y="3816548"/>
            <a:ext cx="8153400" cy="2451962"/>
          </a:xfrm>
        </p:spPr>
        <p:txBody>
          <a:bodyPr/>
          <a:lstStyle/>
          <a:p>
            <a:r>
              <a:rPr lang="en-US" dirty="0" err="1" smtClean="0"/>
              <a:t>ModelView</a:t>
            </a:r>
            <a:r>
              <a:rPr lang="en-US" dirty="0" smtClean="0"/>
              <a:t> idea: two purposes … model and view</a:t>
            </a:r>
          </a:p>
          <a:p>
            <a:pPr lvl="1"/>
            <a:r>
              <a:rPr lang="en-US" dirty="0" smtClean="0"/>
              <a:t>Model: extra matrix, just for rotating, scaling, and translating geometry.</a:t>
            </a:r>
          </a:p>
          <a:p>
            <a:pPr lvl="2"/>
            <a:r>
              <a:rPr lang="en-US" dirty="0" smtClean="0"/>
              <a:t>How could this be useful?</a:t>
            </a:r>
          </a:p>
          <a:p>
            <a:pPr lvl="1"/>
            <a:r>
              <a:rPr lang="en-US" dirty="0" smtClean="0"/>
              <a:t>View: Cartesian to Camera transform</a:t>
            </a:r>
          </a:p>
        </p:txBody>
      </p:sp>
    </p:spTree>
    <p:extLst>
      <p:ext uri="{BB962C8B-B14F-4D97-AF65-F5344CB8AC3E}">
        <p14:creationId xmlns:p14="http://schemas.microsoft.com/office/powerpoint/2010/main" val="115522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Light Path Examples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6410325" cy="4411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LE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The light goes straight from the source to the viewer</a:t>
            </a:r>
          </a:p>
          <a:p>
            <a:pPr>
              <a:lnSpc>
                <a:spcPct val="90000"/>
              </a:lnSpc>
            </a:pPr>
            <a:r>
              <a:rPr lang="en-US" sz="2100"/>
              <a:t>LDE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The light goes from the light to a diffuse surface that the viewer can see</a:t>
            </a:r>
          </a:p>
          <a:p>
            <a:pPr>
              <a:lnSpc>
                <a:spcPct val="90000"/>
              </a:lnSpc>
            </a:pPr>
            <a:r>
              <a:rPr lang="en-US" sz="2100"/>
              <a:t>LSE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The light is reflected off a mirror into the viewer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s eyes</a:t>
            </a:r>
          </a:p>
          <a:p>
            <a:pPr>
              <a:lnSpc>
                <a:spcPct val="90000"/>
              </a:lnSpc>
            </a:pPr>
            <a:r>
              <a:rPr lang="en-US" sz="2100"/>
              <a:t>L(S|D)E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The light is reflected off either a diffuse surface or a specular surface toward the viewer</a:t>
            </a:r>
          </a:p>
          <a:p>
            <a:pPr>
              <a:lnSpc>
                <a:spcPct val="90000"/>
              </a:lnSpc>
            </a:pPr>
            <a:r>
              <a:rPr lang="en-US" sz="2100"/>
              <a:t>Which do OpenGL (approximately) support?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6858000" y="2133600"/>
            <a:ext cx="152400" cy="152400"/>
          </a:xfrm>
          <a:prstGeom prst="ellipse">
            <a:avLst/>
          </a:prstGeom>
          <a:solidFill>
            <a:srgbClr val="D7B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8077200" y="1981200"/>
            <a:ext cx="3810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7086600" y="2209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6858000" y="2819400"/>
            <a:ext cx="152400" cy="152400"/>
          </a:xfrm>
          <a:prstGeom prst="ellipse">
            <a:avLst/>
          </a:prstGeom>
          <a:solidFill>
            <a:srgbClr val="D7B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8077200" y="2667000"/>
            <a:ext cx="3810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7010400" y="2971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6858000" y="3352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7315200" y="3048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7010400" y="2971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8001000" y="3124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6858000" y="29718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6858000" y="2971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solidFill>
            <a:srgbClr val="D7B02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077200" y="3581400"/>
            <a:ext cx="381000" cy="4572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7010400" y="38862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6858000" y="42672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flipV="1">
            <a:off x="7543800" y="39624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50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12290" name="Picture 2" descr="cbox_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553200" y="4724400"/>
            <a:ext cx="23145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" charset="0"/>
                <a:cs typeface="ＭＳ Ｐゴシック" charset="0"/>
              </a:rPr>
              <a:t>Radiosity Cornell box, due to Henrik wann Jensen,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" charset="0"/>
                <a:cs typeface="ＭＳ Ｐゴシック" charset="0"/>
              </a:rPr>
              <a:t>http://www.gk.dtu.dk/~hwj, rendered with ray tracer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More Complex Light Paths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0" y="1447800"/>
            <a:ext cx="25146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/>
              <a:t>Find the following: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LDE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LSE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LDDE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LDSE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200"/>
              <a:t>LSDE</a:t>
            </a:r>
          </a:p>
          <a:p>
            <a:pPr marL="742950" lvl="1" indent="-285750">
              <a:lnSpc>
                <a:spcPct val="90000"/>
              </a:lnSpc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131079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13314" name="Picture 2" descr="cbox_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019800" cy="451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More Complex Light Paths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648200" y="2209800"/>
            <a:ext cx="60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4343400" y="2133600"/>
            <a:ext cx="60960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>
            <a:off x="3429000" y="2209800"/>
            <a:ext cx="762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 flipV="1">
            <a:off x="2514600" y="33528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953000" y="2209800"/>
            <a:ext cx="1524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 flipV="1">
            <a:off x="5943600" y="22098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4876800" y="2209800"/>
            <a:ext cx="1524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5715000" y="43434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343400" y="1828800"/>
            <a:ext cx="431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LE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638800" y="1905000"/>
            <a:ext cx="7239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LDDE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029200" y="5638800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LDE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1905000" y="3429000"/>
            <a:ext cx="6905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LSDE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4876800" y="4343400"/>
            <a:ext cx="5445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LSE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715000" y="4648200"/>
            <a:ext cx="69056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LDSE</a:t>
            </a:r>
          </a:p>
        </p:txBody>
      </p:sp>
    </p:spTree>
    <p:extLst>
      <p:ext uri="{BB962C8B-B14F-4D97-AF65-F5344CB8AC3E}">
        <p14:creationId xmlns:p14="http://schemas.microsoft.com/office/powerpoint/2010/main" val="1890980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OpenGL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The </a:t>
            </a:r>
            <a:r>
              <a:rPr lang="ja-JP" altLang="en-US" sz="2600">
                <a:latin typeface="Arial"/>
              </a:rPr>
              <a:t>“</a:t>
            </a:r>
            <a:r>
              <a:rPr lang="en-US" sz="2600"/>
              <a:t>standard</a:t>
            </a:r>
            <a:r>
              <a:rPr lang="ja-JP" altLang="en-US" sz="2600">
                <a:latin typeface="Arial"/>
              </a:rPr>
              <a:t>”</a:t>
            </a:r>
            <a:r>
              <a:rPr lang="en-US" sz="2600"/>
              <a:t> graphics lighting model captures only L(D|S)E</a:t>
            </a:r>
          </a:p>
          <a:p>
            <a:pPr>
              <a:lnSpc>
                <a:spcPct val="80000"/>
              </a:lnSpc>
            </a:pPr>
            <a:r>
              <a:rPr lang="en-US" sz="2600"/>
              <a:t>It is missing: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Light taking more than one diffuse bounce: LD*E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/>
              <a:t>Should produce an effect called color bleeding, among other things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/>
              <a:t>Approximated, grossly, by ambient light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Light refracted through curved glass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/>
              <a:t>Consider the refraction as a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mirror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bounce: LDSE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Light bouncing off a mirror to illuminate a diffuse surface: LS+D+E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Many others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/>
              <a:t>Not sufficient for photo-realistic rendering</a:t>
            </a:r>
          </a:p>
        </p:txBody>
      </p:sp>
    </p:spTree>
    <p:extLst>
      <p:ext uri="{BB962C8B-B14F-4D97-AF65-F5344CB8AC3E}">
        <p14:creationId xmlns:p14="http://schemas.microsoft.com/office/powerpoint/2010/main" val="160086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8000" y="5638800"/>
            <a:ext cx="2057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" charset="0"/>
                <a:cs typeface="ＭＳ Ｐゴシック" charset="0"/>
              </a:rPr>
              <a:t>PCKTWTCH by Kevin Odhner, POV-Ray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Raytraced Images</a:t>
            </a:r>
          </a:p>
        </p:txBody>
      </p:sp>
      <p:pic>
        <p:nvPicPr>
          <p:cNvPr id="47108" name="Picture 4" descr="pcktwt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5881688" cy="44116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7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48130" name="Picture 2" descr="ket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086600" y="5181600"/>
            <a:ext cx="15367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Kettle, Mike Miller, POV-Ray</a:t>
            </a:r>
          </a:p>
        </p:txBody>
      </p:sp>
    </p:spTree>
    <p:extLst>
      <p:ext uri="{BB962C8B-B14F-4D97-AF65-F5344CB8AC3E}">
        <p14:creationId xmlns:p14="http://schemas.microsoft.com/office/powerpoint/2010/main" val="17773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49154" name="Picture 2" descr="bell_j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257" y="141756"/>
            <a:ext cx="7126983" cy="990600"/>
          </a:xfrm>
        </p:spPr>
        <p:txBody>
          <a:bodyPr/>
          <a:lstStyle/>
          <a:p>
            <a:r>
              <a:rPr lang="en-US" dirty="0" smtClean="0"/>
              <a:t>The previous slides now look like amateur hour…</a:t>
            </a:r>
            <a:endParaRPr lang="en-US" dirty="0"/>
          </a:p>
        </p:txBody>
      </p:sp>
      <p:pic>
        <p:nvPicPr>
          <p:cNvPr id="5" name="Picture 4" descr="crown_b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212"/>
            <a:ext cx="4475656" cy="5370788"/>
          </a:xfrm>
          <a:prstGeom prst="rect">
            <a:avLst/>
          </a:prstGeom>
        </p:spPr>
      </p:pic>
      <p:pic>
        <p:nvPicPr>
          <p:cNvPr id="6" name="Picture 5" descr="CM3Y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34" y="2072191"/>
            <a:ext cx="4713566" cy="36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Graphics Pipeline Review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8229600" cy="1785937"/>
          </a:xfrm>
        </p:spPr>
        <p:txBody>
          <a:bodyPr/>
          <a:lstStyle/>
          <a:p>
            <a:r>
              <a:rPr lang="en-US" sz="2000">
                <a:latin typeface="Tahoma" charset="0"/>
              </a:rPr>
              <a:t>Properties of the Graphics Pipeline </a:t>
            </a:r>
          </a:p>
          <a:p>
            <a:pPr lvl="1"/>
            <a:r>
              <a:rPr lang="en-US" sz="1800">
                <a:latin typeface="Tahoma" charset="0"/>
              </a:rPr>
              <a:t>Primitives are transformed and projected (not depending on display resolution)</a:t>
            </a:r>
          </a:p>
          <a:p>
            <a:pPr lvl="1"/>
            <a:r>
              <a:rPr lang="en-US" sz="1800">
                <a:latin typeface="Tahoma" charset="0"/>
              </a:rPr>
              <a:t>Primitives are processed one at a time </a:t>
            </a:r>
          </a:p>
          <a:p>
            <a:pPr lvl="1"/>
            <a:r>
              <a:rPr lang="en-US" sz="1800">
                <a:latin typeface="Tahoma" charset="0"/>
              </a:rPr>
              <a:t>Forward-mapping from geometrical space to image space</a:t>
            </a:r>
          </a:p>
          <a:p>
            <a:pPr lvl="1"/>
            <a:endParaRPr lang="en-US" sz="1800">
              <a:latin typeface="Tahoma" charset="0"/>
            </a:endParaRPr>
          </a:p>
        </p:txBody>
      </p:sp>
      <p:pic>
        <p:nvPicPr>
          <p:cNvPr id="15364" name="Picture 4" descr="FEEDFORW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581400"/>
            <a:ext cx="4802188" cy="25781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5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Alternative Approaches: Ray </a:t>
            </a:r>
            <a:r>
              <a:rPr lang="en-US" sz="3600" dirty="0" smtClean="0">
                <a:latin typeface="Tahoma" charset="0"/>
              </a:rPr>
              <a:t>CASTING (not Ray TRACING)</a:t>
            </a:r>
            <a:endParaRPr lang="en-US" sz="3600" dirty="0">
              <a:latin typeface="Tahoma" charset="0"/>
            </a:endParaRPr>
          </a:p>
        </p:txBody>
      </p:sp>
      <p:sp>
        <p:nvSpPr>
          <p:cNvPr id="16387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6700" y="6324600"/>
            <a:ext cx="10668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8600" y="144780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Ray-casting searches along lines of sight, or rays, to determine the primitive that is visible along it.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57200" y="4495800"/>
            <a:ext cx="63246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Properties of ray-casting: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Go through all primitives at each pixel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Image space sample first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Analytic processing afterwards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16390" name="Picture 6" descr="FEEDBACK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4953000" cy="2570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“Model” Part of </a:t>
            </a:r>
            <a:r>
              <a:rPr lang="en-US" dirty="0" err="1" smtClean="0"/>
              <a:t>ModelView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>
            <a:off x="1888592" y="2144091"/>
            <a:ext cx="1063879" cy="79991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78498" y="1782407"/>
            <a:ext cx="536024" cy="467725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2648" y="1748257"/>
            <a:ext cx="620127" cy="15240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5661" y="2944002"/>
            <a:ext cx="4296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space: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Triangles in native Cartesian coordinates</a:t>
            </a:r>
          </a:p>
          <a:p>
            <a:r>
              <a:rPr lang="en-US" sz="1400" dirty="0" smtClean="0"/>
              <a:t>	Camera located anywhere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1527677" y="2261574"/>
            <a:ext cx="721831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823" y="2264530"/>
            <a:ext cx="788233" cy="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553691" y="2021891"/>
            <a:ext cx="635833" cy="5154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39212" y="2009352"/>
            <a:ext cx="32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4203886" y="1575083"/>
            <a:ext cx="4797681" cy="2572922"/>
            <a:chOff x="4203886" y="1575083"/>
            <a:chExt cx="4797681" cy="2572922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3270077" y="2857420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704814" y="2944002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Camera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Camera located at origin, looking down -Z</a:t>
              </a:r>
            </a:p>
            <a:p>
              <a:r>
                <a:rPr lang="en-US" sz="1400" dirty="0" smtClean="0"/>
                <a:t>	Triangle coordinates relative to camera frame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648972" y="2284282"/>
              <a:ext cx="786497" cy="33820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648972" y="1900659"/>
              <a:ext cx="786497" cy="38362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375279" y="2274113"/>
              <a:ext cx="721831" cy="158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47425" y="2277069"/>
              <a:ext cx="788233" cy="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401293" y="2034430"/>
              <a:ext cx="635833" cy="5154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486814" y="2021891"/>
              <a:ext cx="32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</a:t>
              </a:r>
              <a:endParaRPr lang="en-US" sz="1400" dirty="0"/>
            </a:p>
          </p:txBody>
        </p:sp>
        <p:sp>
          <p:nvSpPr>
            <p:cNvPr id="44" name="Right Arrow 43"/>
            <p:cNvSpPr/>
            <p:nvPr/>
          </p:nvSpPr>
          <p:spPr>
            <a:xfrm>
              <a:off x="4203886" y="2623284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4114975"/>
            <a:ext cx="9269769" cy="2739288"/>
            <a:chOff x="0" y="4114975"/>
            <a:chExt cx="9269769" cy="27392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4148005"/>
              <a:ext cx="926976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55661" y="5992489"/>
              <a:ext cx="42967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Image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 </a:t>
              </a:r>
            </a:p>
            <a:p>
              <a:r>
                <a:rPr lang="en-US" sz="1400" dirty="0" smtClean="0"/>
                <a:t>	-1 &lt;= </a:t>
              </a:r>
              <a:r>
                <a:rPr lang="en-US" sz="1400" dirty="0" err="1" smtClean="0"/>
                <a:t>x,y,z</a:t>
              </a:r>
              <a:r>
                <a:rPr lang="en-US" sz="1400" dirty="0" smtClean="0"/>
                <a:t> &lt;= +1</a:t>
              </a:r>
              <a:endParaRPr lang="en-US" dirty="0"/>
            </a:p>
          </p:txBody>
        </p:sp>
        <p:sp>
          <p:nvSpPr>
            <p:cNvPr id="57" name="Cube 56"/>
            <p:cNvSpPr/>
            <p:nvPr/>
          </p:nvSpPr>
          <p:spPr>
            <a:xfrm>
              <a:off x="1124677" y="4532767"/>
              <a:ext cx="1163379" cy="1136557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48992" y="566932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24595" y="497927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y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39156" y="4348101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959954" y="4114975"/>
              <a:ext cx="2067044" cy="320718"/>
            </a:xfrm>
            <a:prstGeom prst="rightArrow">
              <a:avLst/>
            </a:prstGeom>
            <a:scene3d>
              <a:camera prst="orthographicFront">
                <a:rot lat="0" lon="0" rev="126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083168" y="4235414"/>
            <a:ext cx="3189820" cy="2572922"/>
            <a:chOff x="3083168" y="4235414"/>
            <a:chExt cx="3189820" cy="257292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ight Arrow 55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0596" y="5946562"/>
              <a:ext cx="277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Screen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</a:t>
              </a:r>
            </a:p>
            <a:p>
              <a:r>
                <a:rPr lang="en-US" sz="1400" dirty="0" smtClean="0"/>
                <a:t>	-1 &lt;= 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y</a:t>
              </a:r>
              <a:r>
                <a:rPr lang="en-US" sz="1400" dirty="0" smtClean="0"/>
                <a:t> &lt;= +1</a:t>
              </a:r>
              <a:endParaRPr lang="en-US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986915" y="4214545"/>
            <a:ext cx="3189820" cy="2572922"/>
            <a:chOff x="3083168" y="4235414"/>
            <a:chExt cx="3189820" cy="2572922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2137433" y="5517751"/>
              <a:ext cx="2572922" cy="82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ight Arrow 67"/>
            <p:cNvSpPr/>
            <p:nvPr/>
          </p:nvSpPr>
          <p:spPr>
            <a:xfrm>
              <a:off x="3083168" y="5348606"/>
              <a:ext cx="689700" cy="32071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118365" y="4435693"/>
              <a:ext cx="1282928" cy="1275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231911" y="5946562"/>
              <a:ext cx="304107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Device space:</a:t>
              </a:r>
            </a:p>
            <a:p>
              <a:r>
                <a:rPr lang="en-US" dirty="0" smtClean="0"/>
                <a:t>	</a:t>
              </a:r>
              <a:r>
                <a:rPr lang="en-US" sz="1400" dirty="0" smtClean="0"/>
                <a:t>All viewable objects within</a:t>
              </a:r>
            </a:p>
            <a:p>
              <a:r>
                <a:rPr lang="en-US" sz="1400" dirty="0" smtClean="0"/>
                <a:t>	0&lt;=</a:t>
              </a:r>
              <a:r>
                <a:rPr lang="en-US" sz="1400" dirty="0" err="1" smtClean="0"/>
                <a:t>x</a:t>
              </a:r>
              <a:r>
                <a:rPr lang="en-US" sz="1400" dirty="0" smtClean="0"/>
                <a:t>&lt;=width, 0 &lt;=</a:t>
              </a:r>
              <a:r>
                <a:rPr lang="en-US" sz="1400" dirty="0" err="1" smtClean="0"/>
                <a:t>y</a:t>
              </a:r>
              <a:r>
                <a:rPr lang="en-US" sz="1400" dirty="0" smtClean="0"/>
                <a:t>&lt;=height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312948"/>
            <a:ext cx="2701361" cy="15066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Add additional transforms here….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ahoma" charset="0"/>
              </a:rPr>
              <a:t>Ray Casting </a:t>
            </a:r>
            <a:r>
              <a:rPr lang="en-US" sz="3600" dirty="0" smtClean="0">
                <a:latin typeface="Tahoma" charset="0"/>
              </a:rPr>
              <a:t>Overview</a:t>
            </a:r>
            <a:endParaRPr lang="en-US" sz="3600" dirty="0">
              <a:latin typeface="Tahoma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8191500" y="3962400"/>
            <a:ext cx="76200" cy="1447800"/>
          </a:xfrm>
          <a:prstGeom prst="rect">
            <a:avLst/>
          </a:prstGeom>
          <a:solidFill>
            <a:srgbClr val="FFC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5676900" y="5486400"/>
          <a:ext cx="3905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Bitmap Image" r:id="rId3" imgW="390580" imgH="285866" progId="">
                  <p:embed/>
                </p:oleObj>
              </mc:Choice>
              <mc:Fallback>
                <p:oleObj name="Bitmap Image" r:id="rId3" imgW="390580" imgH="28586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5486400"/>
                        <a:ext cx="3905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E4A8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1C1C1C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28600" y="1828800"/>
            <a:ext cx="42862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For every pixel shoot a ray from the eye through the pixel. </a:t>
            </a:r>
            <a:endParaRPr lang="en-US" sz="1500" smtClean="0">
              <a:solidFill>
                <a:srgbClr val="000000"/>
              </a:solidFill>
              <a:cs typeface="ＭＳ Ｐゴシック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For every object in the scene </a:t>
            </a:r>
            <a:endParaRPr lang="en-US" sz="1500" smtClean="0">
              <a:solidFill>
                <a:srgbClr val="000000"/>
              </a:solidFill>
              <a:cs typeface="ＭＳ Ｐゴシック" charset="0"/>
            </a:endParaRPr>
          </a:p>
          <a:p>
            <a:pPr marL="692150" lvl="1" indent="-347663" defTabSz="914400" fontAlgn="base">
              <a:spcBef>
                <a:spcPct val="20000"/>
              </a:spcBef>
              <a:spcAft>
                <a:spcPct val="0"/>
              </a:spcAft>
              <a:buClr>
                <a:srgbClr val="7E9CE8"/>
              </a:buClr>
              <a:buSzPct val="55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Find the point of intersection with the ray closest to (and in front of) the eye </a:t>
            </a:r>
            <a:endParaRPr lang="en-US" sz="1500" smtClean="0">
              <a:solidFill>
                <a:srgbClr val="000000"/>
              </a:solidFill>
              <a:cs typeface="ＭＳ Ｐゴシック" charset="0"/>
            </a:endParaRPr>
          </a:p>
          <a:p>
            <a:pPr marL="692150" lvl="1" indent="-347663" defTabSz="914400" fontAlgn="base">
              <a:spcBef>
                <a:spcPct val="20000"/>
              </a:spcBef>
              <a:spcAft>
                <a:spcPct val="0"/>
              </a:spcAft>
              <a:buClr>
                <a:srgbClr val="7E9CE8"/>
              </a:buClr>
              <a:buSzPct val="55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Compute normal at point of intersection </a:t>
            </a:r>
            <a:endParaRPr lang="en-US" sz="1500" smtClean="0">
              <a:solidFill>
                <a:srgbClr val="000000"/>
              </a:solidFill>
              <a:cs typeface="ＭＳ Ｐゴシック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D8D8EC"/>
              </a:buClr>
              <a:buSzPct val="60000"/>
              <a:buFont typeface="Wingdings" charset="0"/>
              <a:buChar char="n"/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Compute color for pixel based on point and normal at intersection closest to the eye (e.g. by Phong illumination model).</a:t>
            </a:r>
            <a:endParaRPr lang="en-US" sz="2600" smtClean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17414" name="Picture 6" descr="FEEDBACK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447800"/>
            <a:ext cx="428783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7200900" y="4343400"/>
            <a:ext cx="762000" cy="1295400"/>
          </a:xfrm>
          <a:prstGeom prst="ellipse">
            <a:avLst/>
          </a:prstGeom>
          <a:solidFill>
            <a:srgbClr val="50E1E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5905500" y="4343400"/>
            <a:ext cx="2819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67437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591300" y="54864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14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0</a:t>
            </a: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7419" name="AutoShape 11"/>
          <p:cNvSpPr>
            <a:spLocks/>
          </p:cNvSpPr>
          <p:nvPr/>
        </p:nvSpPr>
        <p:spPr bwMode="auto">
          <a:xfrm rot="14743354">
            <a:off x="6480175" y="4776788"/>
            <a:ext cx="228600" cy="13716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17420" name="Picture 12" descr="j0198994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733800"/>
            <a:ext cx="300038" cy="38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6210300" y="4038600"/>
            <a:ext cx="990600" cy="99060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>
                <a:latin typeface="Courier New" charset="0"/>
              </a:rPr>
              <a:t>Ray Cast ( Point R, Ray D ) {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1800" b="1">
                <a:latin typeface="Courier New" charset="0"/>
              </a:rPr>
              <a:t>	foreach object in the scene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1800" b="1">
                <a:latin typeface="Courier New" charset="0"/>
              </a:rPr>
              <a:t>		find minimum t&gt;0 such that R + t D hits object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1800" b="1">
                <a:latin typeface="Courier New" charset="0"/>
              </a:rPr>
              <a:t>	if ( object hit 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1800" b="1">
                <a:latin typeface="Courier New" charset="0"/>
              </a:rPr>
              <a:t>	return object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 sz="1800" b="1">
                <a:latin typeface="Courier New" charset="0"/>
              </a:rPr>
              <a:t>	else return background object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2000" b="1">
                <a:latin typeface="Courier New" charset="0"/>
              </a:rPr>
              <a:t> }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267200"/>
            <a:ext cx="4724400" cy="2130425"/>
          </a:xfrm>
        </p:spPr>
      </p:pic>
    </p:spTree>
    <p:extLst>
      <p:ext uri="{BB962C8B-B14F-4D97-AF65-F5344CB8AC3E}">
        <p14:creationId xmlns:p14="http://schemas.microsoft.com/office/powerpoint/2010/main" val="1054100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Cast rays from the eye point the same way as ray casting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Builds the image pixel by pixel, one at a time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r>
              <a:rPr lang="en-US" sz="2100"/>
              <a:t>Cast additional rays from the hit point to determine the pixel color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Shoot rays toward each light. If they hit something, then the object is shadowed from that light, otherwise use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standard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model for the light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Reflection rays for mirror surfaces, to see what should be reflected in the mirror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Refraction rays to see what can be seen through transparent objects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Sum all the contributions to get the pixel color</a:t>
            </a:r>
          </a:p>
          <a:p>
            <a:pPr>
              <a:lnSpc>
                <a:spcPct val="90000"/>
              </a:lnSpc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67932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914400" y="2133600"/>
            <a:ext cx="304800" cy="3810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752600" y="2667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V="1">
            <a:off x="1752600" y="2057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2819400" y="2057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1752600" y="29718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8" name="Oval 8" descr="60%"/>
          <p:cNvSpPr>
            <a:spLocks noChangeArrowheads="1"/>
          </p:cNvSpPr>
          <p:nvPr/>
        </p:nvSpPr>
        <p:spPr bwMode="auto">
          <a:xfrm>
            <a:off x="4114800" y="4191000"/>
            <a:ext cx="2209800" cy="609600"/>
          </a:xfrm>
          <a:prstGeom prst="ellipse">
            <a:avLst/>
          </a:prstGeom>
          <a:pattFill prst="pct60">
            <a:fgClr>
              <a:schemeClr val="bg2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6477000" y="16002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343400" y="1447800"/>
            <a:ext cx="3810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4114800" y="2057400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2262188" y="2836863"/>
            <a:ext cx="3224212" cy="15827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1295400" y="2362200"/>
            <a:ext cx="4572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1857375" y="2640013"/>
            <a:ext cx="395288" cy="2063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 flipV="1">
            <a:off x="4648200" y="1905000"/>
            <a:ext cx="762000" cy="25146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4800600" y="2362200"/>
            <a:ext cx="609600" cy="205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5410200" y="1981200"/>
            <a:ext cx="1143000" cy="2438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4953000" y="2286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Shadow rays</a:t>
            </a: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5410200" y="3505200"/>
            <a:ext cx="26670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858000" y="3810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Reflection ray</a:t>
            </a: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5562600" y="4876800"/>
            <a:ext cx="381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H="1" flipV="1">
            <a:off x="5410200" y="4419600"/>
            <a:ext cx="114300" cy="3508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5867400" y="53340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refracted ray</a:t>
            </a:r>
          </a:p>
        </p:txBody>
      </p:sp>
    </p:spTree>
    <p:extLst>
      <p:ext uri="{BB962C8B-B14F-4D97-AF65-F5344CB8AC3E}">
        <p14:creationId xmlns:p14="http://schemas.microsoft.com/office/powerpoint/2010/main" val="41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Ray Tracing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/>
              <a:t>When a reflected or refracted ray hits a surface, repeat the whole process from that point</a:t>
            </a:r>
          </a:p>
          <a:p>
            <a:pPr marL="742950" lvl="1" indent="-285750"/>
            <a:r>
              <a:rPr lang="en-US" sz="2200"/>
              <a:t>Send out more shadow rays</a:t>
            </a:r>
          </a:p>
          <a:p>
            <a:pPr marL="742950" lvl="1" indent="-285750"/>
            <a:r>
              <a:rPr lang="en-US" sz="2200"/>
              <a:t>Send out new reflected ray (if required)</a:t>
            </a:r>
          </a:p>
          <a:p>
            <a:pPr marL="742950" lvl="1" indent="-285750"/>
            <a:r>
              <a:rPr lang="en-US" sz="2200"/>
              <a:t>Send out a new refracted ray (if required)</a:t>
            </a:r>
          </a:p>
          <a:p>
            <a:pPr marL="742950" lvl="1" indent="-285750"/>
            <a:r>
              <a:rPr lang="en-US" sz="2200"/>
              <a:t>Generally, reduce the weight of each additional ray when computing the contributions to surface color</a:t>
            </a:r>
          </a:p>
          <a:p>
            <a:pPr marL="742950" lvl="1" indent="-285750"/>
            <a:r>
              <a:rPr lang="en-US" sz="2200"/>
              <a:t>Stop when the contribution from a ray is too small to notice or maximum recursion level has been reached</a:t>
            </a:r>
          </a:p>
        </p:txBody>
      </p:sp>
    </p:spTree>
    <p:extLst>
      <p:ext uri="{BB962C8B-B14F-4D97-AF65-F5344CB8AC3E}">
        <p14:creationId xmlns:p14="http://schemas.microsoft.com/office/powerpoint/2010/main" val="16904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 Implementation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/>
              <a:t>Raytracing breaks down into two tasks:</a:t>
            </a:r>
          </a:p>
          <a:p>
            <a:pPr marL="742950" lvl="1" indent="-285750"/>
            <a:r>
              <a:rPr lang="en-US" sz="2200"/>
              <a:t>Constructing the rays to cast</a:t>
            </a:r>
          </a:p>
          <a:p>
            <a:pPr marL="742950" lvl="1" indent="-285750"/>
            <a:r>
              <a:rPr lang="en-US" sz="2200"/>
              <a:t>Intersecting rays with geometry</a:t>
            </a:r>
          </a:p>
          <a:p>
            <a:r>
              <a:rPr lang="en-US" sz="2600"/>
              <a:t>The former problem is simple vector arithmetic</a:t>
            </a:r>
          </a:p>
          <a:p>
            <a:r>
              <a:rPr lang="en-US" sz="2600"/>
              <a:t>Intersection is essentially root finding (as we will see)</a:t>
            </a:r>
          </a:p>
          <a:p>
            <a:pPr marL="742950" lvl="1" indent="-285750"/>
            <a:r>
              <a:rPr lang="en-US" sz="2200"/>
              <a:t>Any root finding technique can be applied</a:t>
            </a:r>
          </a:p>
          <a:p>
            <a:r>
              <a:rPr lang="en-US" sz="2600"/>
              <a:t>Intersection calculation can be done in world coordinates or model coordinates</a:t>
            </a:r>
          </a:p>
        </p:txBody>
      </p:sp>
    </p:spTree>
    <p:extLst>
      <p:ext uri="{BB962C8B-B14F-4D97-AF65-F5344CB8AC3E}">
        <p14:creationId xmlns:p14="http://schemas.microsoft.com/office/powerpoint/2010/main" val="390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Rays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Define rays by an initial point and a direction: </a:t>
            </a:r>
            <a:r>
              <a:rPr lang="en-US" sz="2100" b="1"/>
              <a:t>x</a:t>
            </a:r>
            <a:r>
              <a:rPr lang="en-US" sz="2100"/>
              <a:t>(</a:t>
            </a:r>
            <a:r>
              <a:rPr lang="en-US" sz="2100" i="1"/>
              <a:t>t</a:t>
            </a:r>
            <a:r>
              <a:rPr lang="en-US" sz="2100"/>
              <a:t>)=</a:t>
            </a:r>
            <a:r>
              <a:rPr lang="en-US" sz="2100" b="1"/>
              <a:t>x</a:t>
            </a:r>
            <a:r>
              <a:rPr lang="en-US" sz="2100" baseline="-25000"/>
              <a:t>0</a:t>
            </a:r>
            <a:r>
              <a:rPr lang="en-US" sz="2100"/>
              <a:t>+</a:t>
            </a:r>
            <a:r>
              <a:rPr lang="en-US" sz="2100" i="1"/>
              <a:t>t</a:t>
            </a:r>
            <a:r>
              <a:rPr lang="en-US" sz="2100" b="1"/>
              <a:t>d</a:t>
            </a:r>
          </a:p>
          <a:p>
            <a:pPr>
              <a:lnSpc>
                <a:spcPct val="90000"/>
              </a:lnSpc>
            </a:pPr>
            <a:r>
              <a:rPr lang="en-US" sz="2100"/>
              <a:t>Eye rays: Rays from the eye through a pixel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Construct using the eye location and the pixel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s location on the image plane. </a:t>
            </a:r>
            <a:r>
              <a:rPr lang="en-US" sz="2000" b="1"/>
              <a:t>X</a:t>
            </a:r>
            <a:r>
              <a:rPr lang="en-US" sz="2000" baseline="-25000"/>
              <a:t>0 </a:t>
            </a:r>
            <a:r>
              <a:rPr lang="en-US" sz="2000"/>
              <a:t>= </a:t>
            </a:r>
            <a:r>
              <a:rPr lang="en-US" sz="2000" b="1"/>
              <a:t>eye</a:t>
            </a:r>
          </a:p>
          <a:p>
            <a:pPr>
              <a:lnSpc>
                <a:spcPct val="90000"/>
              </a:lnSpc>
            </a:pPr>
            <a:r>
              <a:rPr lang="en-US" sz="2100"/>
              <a:t>Shadow rays: Rays from a point on a surface to the light.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 b="1"/>
              <a:t>X</a:t>
            </a:r>
            <a:r>
              <a:rPr lang="en-US" sz="2000" baseline="-25000"/>
              <a:t>0 </a:t>
            </a:r>
            <a:r>
              <a:rPr lang="en-US" sz="2000"/>
              <a:t>= point on surface</a:t>
            </a:r>
          </a:p>
          <a:p>
            <a:pPr>
              <a:lnSpc>
                <a:spcPct val="90000"/>
              </a:lnSpc>
            </a:pPr>
            <a:r>
              <a:rPr lang="en-US" sz="2100"/>
              <a:t>Reflection rays: Rays from a point on a surface in the reflection direction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Construct using laws of reflection. </a:t>
            </a:r>
            <a:r>
              <a:rPr lang="en-US" sz="2000" b="1"/>
              <a:t>X</a:t>
            </a:r>
            <a:r>
              <a:rPr lang="en-US" sz="2000" baseline="-25000"/>
              <a:t>0 </a:t>
            </a:r>
            <a:r>
              <a:rPr lang="en-US" sz="2000"/>
              <a:t>= surface point</a:t>
            </a:r>
          </a:p>
          <a:p>
            <a:pPr>
              <a:lnSpc>
                <a:spcPct val="90000"/>
              </a:lnSpc>
            </a:pPr>
            <a:r>
              <a:rPr lang="en-US" sz="2100"/>
              <a:t>Transmitted rays: Rays from a point on a transparent surface through the surface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Construct using laws of refraction. </a:t>
            </a:r>
            <a:r>
              <a:rPr lang="en-US" sz="2000" b="1"/>
              <a:t>X</a:t>
            </a:r>
            <a:r>
              <a:rPr lang="en-US" sz="2000" baseline="-25000"/>
              <a:t>0 </a:t>
            </a:r>
            <a:r>
              <a:rPr lang="en-US" sz="2000"/>
              <a:t>= surface point</a:t>
            </a:r>
          </a:p>
          <a:p>
            <a:pPr marL="742950" lvl="1" indent="-285750"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0955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From Pixels to Rays</a:t>
            </a:r>
          </a:p>
        </p:txBody>
      </p:sp>
      <p:pic>
        <p:nvPicPr>
          <p:cNvPr id="6656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33600"/>
            <a:ext cx="4765675" cy="3495675"/>
          </a:xfrm>
        </p:spPr>
      </p:pic>
      <p:graphicFrame>
        <p:nvGraphicFramePr>
          <p:cNvPr id="66569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15000" y="1600200"/>
          <a:ext cx="16525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4" imgW="901440" imgH="914400" progId="">
                  <p:embed/>
                </p:oleObj>
              </mc:Choice>
              <mc:Fallback>
                <p:oleObj name="Equation" r:id="rId4" imgW="901440" imgH="914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600200"/>
                        <a:ext cx="1652588" cy="1676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1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76900" y="3581400"/>
          <a:ext cx="2436813" cy="153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6" imgW="1333440" imgH="838080" progId="">
                  <p:embed/>
                </p:oleObj>
              </mc:Choice>
              <mc:Fallback>
                <p:oleObj name="Equation" r:id="rId6" imgW="1333440" imgH="838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900" y="3581400"/>
                        <a:ext cx="2436813" cy="153193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1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124200" y="5638800"/>
          <a:ext cx="5405438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8" imgW="3009600" imgH="444240" progId="Equation.3">
                  <p:embed/>
                </p:oleObj>
              </mc:Choice>
              <mc:Fallback>
                <p:oleObj name="Equation" r:id="rId8" imgW="3009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638800"/>
                        <a:ext cx="5405438" cy="7985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66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Ray Tracing Illumination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53988" y="1362075"/>
            <a:ext cx="4724400" cy="3657600"/>
            <a:chOff x="96" y="672"/>
            <a:chExt cx="2976" cy="2304"/>
          </a:xfrm>
        </p:grpSpPr>
        <p:sp>
          <p:nvSpPr>
            <p:cNvPr id="40964" name="Rectangle 4"/>
            <p:cNvSpPr>
              <a:spLocks noChangeArrowheads="1"/>
            </p:cNvSpPr>
            <p:nvPr/>
          </p:nvSpPr>
          <p:spPr bwMode="auto">
            <a:xfrm>
              <a:off x="1680" y="2688"/>
              <a:ext cx="1392" cy="288"/>
            </a:xfrm>
            <a:prstGeom prst="rect">
              <a:avLst/>
            </a:prstGeom>
            <a:solidFill>
              <a:srgbClr val="50E1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65" name="Rectangle 5"/>
            <p:cNvSpPr>
              <a:spLocks noChangeArrowheads="1"/>
            </p:cNvSpPr>
            <p:nvPr/>
          </p:nvSpPr>
          <p:spPr bwMode="auto">
            <a:xfrm>
              <a:off x="1536" y="2112"/>
              <a:ext cx="1248" cy="288"/>
            </a:xfrm>
            <a:prstGeom prst="rect">
              <a:avLst/>
            </a:prstGeom>
            <a:solidFill>
              <a:srgbClr val="50E1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66" name="Rectangle 6"/>
            <p:cNvSpPr>
              <a:spLocks noChangeArrowheads="1"/>
            </p:cNvSpPr>
            <p:nvPr/>
          </p:nvSpPr>
          <p:spPr bwMode="auto">
            <a:xfrm>
              <a:off x="96" y="1536"/>
              <a:ext cx="768" cy="288"/>
            </a:xfrm>
            <a:prstGeom prst="rect">
              <a:avLst/>
            </a:prstGeom>
            <a:solidFill>
              <a:srgbClr val="50E1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816" y="672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7E9CE8"/>
                  </a:solidFill>
                  <a:latin typeface="Tahoma" charset="0"/>
                  <a:cs typeface="ＭＳ Ｐゴシック" charset="0"/>
                </a:rPr>
                <a:t>Recursive</a:t>
              </a:r>
              <a:endParaRPr lang="en-US" sz="2400" smtClean="0">
                <a:solidFill>
                  <a:srgbClr val="000000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40968" name="Freeform 8"/>
            <p:cNvSpPr>
              <a:spLocks/>
            </p:cNvSpPr>
            <p:nvPr/>
          </p:nvSpPr>
          <p:spPr bwMode="auto">
            <a:xfrm>
              <a:off x="480" y="912"/>
              <a:ext cx="672" cy="606"/>
            </a:xfrm>
            <a:custGeom>
              <a:avLst/>
              <a:gdLst>
                <a:gd name="T0" fmla="*/ 672 w 672"/>
                <a:gd name="T1" fmla="*/ 0 h 606"/>
                <a:gd name="T2" fmla="*/ 0 w 672"/>
                <a:gd name="T3" fmla="*/ 60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72" h="606">
                  <a:moveTo>
                    <a:pt x="672" y="0"/>
                  </a:moveTo>
                  <a:lnTo>
                    <a:pt x="0" y="606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auto">
            <a:xfrm>
              <a:off x="1152" y="912"/>
              <a:ext cx="738" cy="1200"/>
            </a:xfrm>
            <a:custGeom>
              <a:avLst/>
              <a:gdLst>
                <a:gd name="T0" fmla="*/ 0 w 738"/>
                <a:gd name="T1" fmla="*/ 0 h 1200"/>
                <a:gd name="T2" fmla="*/ 738 w 738"/>
                <a:gd name="T3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38" h="1200">
                  <a:moveTo>
                    <a:pt x="0" y="0"/>
                  </a:moveTo>
                  <a:lnTo>
                    <a:pt x="738" y="120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70" name="Freeform 10"/>
            <p:cNvSpPr>
              <a:spLocks/>
            </p:cNvSpPr>
            <p:nvPr/>
          </p:nvSpPr>
          <p:spPr bwMode="auto">
            <a:xfrm>
              <a:off x="1158" y="930"/>
              <a:ext cx="666" cy="1758"/>
            </a:xfrm>
            <a:custGeom>
              <a:avLst/>
              <a:gdLst>
                <a:gd name="T0" fmla="*/ 0 w 666"/>
                <a:gd name="T1" fmla="*/ 0 h 1758"/>
                <a:gd name="T2" fmla="*/ 666 w 666"/>
                <a:gd name="T3" fmla="*/ 1758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66" h="1758">
                  <a:moveTo>
                    <a:pt x="0" y="0"/>
                  </a:moveTo>
                  <a:lnTo>
                    <a:pt x="666" y="175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graphicFrame>
        <p:nvGraphicFramePr>
          <p:cNvPr id="40971" name="Object 11"/>
          <p:cNvGraphicFramePr>
            <a:graphicFrameLocks noChangeAspect="1"/>
          </p:cNvGraphicFramePr>
          <p:nvPr/>
        </p:nvGraphicFramePr>
        <p:xfrm>
          <a:off x="153988" y="2657475"/>
          <a:ext cx="53340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3" imgW="2146300" imgH="241300" progId="Equation.3">
                  <p:embed/>
                </p:oleObj>
              </mc:Choice>
              <mc:Fallback>
                <p:oleObj name="Equation" r:id="rId3" imgW="2146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2657475"/>
                        <a:ext cx="5334000" cy="6000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2" name="Object 12"/>
          <p:cNvGraphicFramePr>
            <a:graphicFrameLocks noChangeAspect="1"/>
          </p:cNvGraphicFramePr>
          <p:nvPr/>
        </p:nvGraphicFramePr>
        <p:xfrm>
          <a:off x="687388" y="4486275"/>
          <a:ext cx="419893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5" imgW="1689100" imgH="228600" progId="Equation.3">
                  <p:embed/>
                </p:oleObj>
              </mc:Choice>
              <mc:Fallback>
                <p:oleObj name="Equation" r:id="rId5" imgW="1689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4486275"/>
                        <a:ext cx="4198937" cy="569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1074738" y="76200"/>
            <a:ext cx="77930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900" b="1" smtClean="0">
              <a:solidFill>
                <a:srgbClr val="330066"/>
              </a:solidFill>
              <a:cs typeface="ＭＳ Ｐゴシック" charset="0"/>
            </a:endParaRPr>
          </a:p>
        </p:txBody>
      </p:sp>
      <p:graphicFrame>
        <p:nvGraphicFramePr>
          <p:cNvPr id="40974" name="Object 14"/>
          <p:cNvGraphicFramePr>
            <a:graphicFrameLocks noChangeAspect="1"/>
          </p:cNvGraphicFramePr>
          <p:nvPr/>
        </p:nvGraphicFramePr>
        <p:xfrm>
          <a:off x="687388" y="5324475"/>
          <a:ext cx="7523162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7" imgW="3098800" imgH="381000" progId="Equation.3">
                  <p:embed/>
                </p:oleObj>
              </mc:Choice>
              <mc:Fallback>
                <p:oleObj name="Equation" r:id="rId7" imgW="3098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324475"/>
                        <a:ext cx="7523162" cy="923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5792788" y="3190875"/>
            <a:ext cx="2438400" cy="1219200"/>
          </a:xfrm>
          <a:prstGeom prst="rect">
            <a:avLst/>
          </a:prstGeom>
          <a:solidFill>
            <a:srgbClr val="00E4A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V="1">
            <a:off x="7011988" y="2352675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 rot="2097684">
            <a:off x="4878388" y="1819275"/>
            <a:ext cx="446087" cy="381000"/>
            <a:chOff x="3072" y="1200"/>
            <a:chExt cx="281" cy="336"/>
          </a:xfrm>
        </p:grpSpPr>
        <p:sp>
          <p:nvSpPr>
            <p:cNvPr id="40978" name="Freeform 18"/>
            <p:cNvSpPr>
              <a:spLocks/>
            </p:cNvSpPr>
            <p:nvPr/>
          </p:nvSpPr>
          <p:spPr bwMode="auto">
            <a:xfrm>
              <a:off x="3072" y="1392"/>
              <a:ext cx="240" cy="144"/>
            </a:xfrm>
            <a:custGeom>
              <a:avLst/>
              <a:gdLst>
                <a:gd name="T0" fmla="*/ 0 w 240"/>
                <a:gd name="T1" fmla="*/ 0 h 144"/>
                <a:gd name="T2" fmla="*/ 144 w 240"/>
                <a:gd name="T3" fmla="*/ 48 h 144"/>
                <a:gd name="T4" fmla="*/ 240 w 240"/>
                <a:gd name="T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44">
                  <a:moveTo>
                    <a:pt x="0" y="0"/>
                  </a:moveTo>
                  <a:cubicBezTo>
                    <a:pt x="52" y="12"/>
                    <a:pt x="104" y="24"/>
                    <a:pt x="144" y="48"/>
                  </a:cubicBezTo>
                  <a:cubicBezTo>
                    <a:pt x="184" y="72"/>
                    <a:pt x="212" y="108"/>
                    <a:pt x="240" y="144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79" name="Freeform 19"/>
            <p:cNvSpPr>
              <a:spLocks/>
            </p:cNvSpPr>
            <p:nvPr/>
          </p:nvSpPr>
          <p:spPr bwMode="auto">
            <a:xfrm>
              <a:off x="3072" y="1200"/>
              <a:ext cx="240" cy="192"/>
            </a:xfrm>
            <a:custGeom>
              <a:avLst/>
              <a:gdLst>
                <a:gd name="T0" fmla="*/ 0 w 288"/>
                <a:gd name="T1" fmla="*/ 192 h 192"/>
                <a:gd name="T2" fmla="*/ 192 w 288"/>
                <a:gd name="T3" fmla="*/ 96 h 192"/>
                <a:gd name="T4" fmla="*/ 288 w 288"/>
                <a:gd name="T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192">
                  <a:moveTo>
                    <a:pt x="0" y="192"/>
                  </a:moveTo>
                  <a:cubicBezTo>
                    <a:pt x="72" y="160"/>
                    <a:pt x="144" y="128"/>
                    <a:pt x="192" y="96"/>
                  </a:cubicBezTo>
                  <a:cubicBezTo>
                    <a:pt x="240" y="64"/>
                    <a:pt x="264" y="32"/>
                    <a:pt x="288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80" name="Freeform 20"/>
            <p:cNvSpPr>
              <a:spLocks/>
            </p:cNvSpPr>
            <p:nvPr/>
          </p:nvSpPr>
          <p:spPr bwMode="auto">
            <a:xfrm>
              <a:off x="3264" y="1248"/>
              <a:ext cx="89" cy="252"/>
            </a:xfrm>
            <a:custGeom>
              <a:avLst/>
              <a:gdLst>
                <a:gd name="T0" fmla="*/ 0 w 89"/>
                <a:gd name="T1" fmla="*/ 0 h 252"/>
                <a:gd name="T2" fmla="*/ 84 w 89"/>
                <a:gd name="T3" fmla="*/ 132 h 252"/>
                <a:gd name="T4" fmla="*/ 30 w 89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252">
                  <a:moveTo>
                    <a:pt x="0" y="0"/>
                  </a:moveTo>
                  <a:cubicBezTo>
                    <a:pt x="14" y="22"/>
                    <a:pt x="79" y="90"/>
                    <a:pt x="84" y="132"/>
                  </a:cubicBezTo>
                  <a:cubicBezTo>
                    <a:pt x="89" y="174"/>
                    <a:pt x="41" y="227"/>
                    <a:pt x="30" y="25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auto">
            <a:xfrm>
              <a:off x="3294" y="1296"/>
              <a:ext cx="18" cy="192"/>
            </a:xfrm>
            <a:custGeom>
              <a:avLst/>
              <a:gdLst>
                <a:gd name="T0" fmla="*/ 18 w 18"/>
                <a:gd name="T1" fmla="*/ 0 h 192"/>
                <a:gd name="T2" fmla="*/ 0 w 18"/>
                <a:gd name="T3" fmla="*/ 78 h 192"/>
                <a:gd name="T4" fmla="*/ 18 w 18"/>
                <a:gd name="T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92">
                  <a:moveTo>
                    <a:pt x="18" y="0"/>
                  </a:moveTo>
                  <a:cubicBezTo>
                    <a:pt x="15" y="13"/>
                    <a:pt x="0" y="46"/>
                    <a:pt x="0" y="78"/>
                  </a:cubicBezTo>
                  <a:cubicBezTo>
                    <a:pt x="0" y="110"/>
                    <a:pt x="14" y="168"/>
                    <a:pt x="18" y="19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5259388" y="2124075"/>
            <a:ext cx="17526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 flipH="1" flipV="1">
            <a:off x="5792788" y="2657475"/>
            <a:ext cx="6096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graphicFrame>
        <p:nvGraphicFramePr>
          <p:cNvPr id="40984" name="Object 24"/>
          <p:cNvGraphicFramePr>
            <a:graphicFrameLocks noChangeAspect="1"/>
          </p:cNvGraphicFramePr>
          <p:nvPr/>
        </p:nvGraphicFramePr>
        <p:xfrm>
          <a:off x="5792788" y="2733675"/>
          <a:ext cx="217487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9" imgW="126780" imgH="164814" progId="Equation.3">
                  <p:embed/>
                </p:oleObj>
              </mc:Choice>
              <mc:Fallback>
                <p:oleObj name="Equation" r:id="rId9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2733675"/>
                        <a:ext cx="217487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5" name="Object 25"/>
          <p:cNvGraphicFramePr>
            <a:graphicFrameLocks noChangeAspect="1"/>
          </p:cNvGraphicFramePr>
          <p:nvPr/>
        </p:nvGraphicFramePr>
        <p:xfrm>
          <a:off x="5945188" y="2266950"/>
          <a:ext cx="38100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11" imgW="152202" imgH="177569" progId="Equation.3">
                  <p:embed/>
                </p:oleObj>
              </mc:Choice>
              <mc:Fallback>
                <p:oleObj name="Equation" r:id="rId11" imgW="152202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188" y="2266950"/>
                        <a:ext cx="38100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6" name="Object 26"/>
          <p:cNvGraphicFramePr>
            <a:graphicFrameLocks noChangeAspect="1"/>
          </p:cNvGraphicFramePr>
          <p:nvPr/>
        </p:nvGraphicFramePr>
        <p:xfrm>
          <a:off x="5335588" y="1819275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3" imgW="152268" imgH="164957" progId="Equation.3">
                  <p:embed/>
                </p:oleObj>
              </mc:Choice>
              <mc:Fallback>
                <p:oleObj name="Equation" r:id="rId13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5588" y="1819275"/>
                        <a:ext cx="381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7" name="Object 27"/>
          <p:cNvGraphicFramePr>
            <a:graphicFrameLocks noChangeAspect="1"/>
          </p:cNvGraphicFramePr>
          <p:nvPr/>
        </p:nvGraphicFramePr>
        <p:xfrm>
          <a:off x="7164388" y="3114675"/>
          <a:ext cx="381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5" imgW="152268" imgH="164957" progId="Equation.3">
                  <p:embed/>
                </p:oleObj>
              </mc:Choice>
              <mc:Fallback>
                <p:oleObj name="Equation" r:id="rId15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3114675"/>
                        <a:ext cx="3810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988" name="Group 28"/>
          <p:cNvGrpSpPr>
            <a:grpSpLocks/>
          </p:cNvGrpSpPr>
          <p:nvPr/>
        </p:nvGrpSpPr>
        <p:grpSpPr bwMode="auto">
          <a:xfrm>
            <a:off x="7010400" y="1524000"/>
            <a:ext cx="2133600" cy="1676400"/>
            <a:chOff x="4416" y="768"/>
            <a:chExt cx="1344" cy="1056"/>
          </a:xfrm>
        </p:grpSpPr>
        <p:sp>
          <p:nvSpPr>
            <p:cNvPr id="40989" name="Line 29"/>
            <p:cNvSpPr>
              <a:spLocks noChangeShapeType="1"/>
            </p:cNvSpPr>
            <p:nvPr/>
          </p:nvSpPr>
          <p:spPr bwMode="auto">
            <a:xfrm flipH="1">
              <a:off x="4800" y="1392"/>
              <a:ext cx="384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grpSp>
          <p:nvGrpSpPr>
            <p:cNvPr id="40990" name="Group 30"/>
            <p:cNvGrpSpPr>
              <a:grpSpLocks/>
            </p:cNvGrpSpPr>
            <p:nvPr/>
          </p:nvGrpSpPr>
          <p:grpSpPr bwMode="auto">
            <a:xfrm>
              <a:off x="4416" y="768"/>
              <a:ext cx="1344" cy="1056"/>
              <a:chOff x="4416" y="768"/>
              <a:chExt cx="1344" cy="1056"/>
            </a:xfrm>
          </p:grpSpPr>
          <p:sp>
            <p:nvSpPr>
              <p:cNvPr id="40991" name="Freeform 31"/>
              <p:cNvSpPr>
                <a:spLocks/>
              </p:cNvSpPr>
              <p:nvPr/>
            </p:nvSpPr>
            <p:spPr bwMode="auto">
              <a:xfrm>
                <a:off x="4928" y="768"/>
                <a:ext cx="832" cy="624"/>
              </a:xfrm>
              <a:custGeom>
                <a:avLst/>
                <a:gdLst>
                  <a:gd name="T0" fmla="*/ 8 w 832"/>
                  <a:gd name="T1" fmla="*/ 168 h 624"/>
                  <a:gd name="T2" fmla="*/ 440 w 832"/>
                  <a:gd name="T3" fmla="*/ 600 h 624"/>
                  <a:gd name="T4" fmla="*/ 824 w 832"/>
                  <a:gd name="T5" fmla="*/ 312 h 624"/>
                  <a:gd name="T6" fmla="*/ 392 w 832"/>
                  <a:gd name="T7" fmla="*/ 24 h 624"/>
                  <a:gd name="T8" fmla="*/ 8 w 832"/>
                  <a:gd name="T9" fmla="*/ 168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2" h="624">
                    <a:moveTo>
                      <a:pt x="8" y="168"/>
                    </a:moveTo>
                    <a:cubicBezTo>
                      <a:pt x="16" y="264"/>
                      <a:pt x="304" y="576"/>
                      <a:pt x="440" y="600"/>
                    </a:cubicBezTo>
                    <a:cubicBezTo>
                      <a:pt x="576" y="624"/>
                      <a:pt x="832" y="408"/>
                      <a:pt x="824" y="312"/>
                    </a:cubicBezTo>
                    <a:cubicBezTo>
                      <a:pt x="816" y="216"/>
                      <a:pt x="528" y="48"/>
                      <a:pt x="392" y="24"/>
                    </a:cubicBezTo>
                    <a:cubicBezTo>
                      <a:pt x="256" y="0"/>
                      <a:pt x="0" y="72"/>
                      <a:pt x="8" y="168"/>
                    </a:cubicBezTo>
                    <a:close/>
                  </a:path>
                </a:pathLst>
              </a:custGeom>
              <a:solidFill>
                <a:srgbClr val="FFCF0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1C1C1C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40992" name="Line 32"/>
              <p:cNvSpPr>
                <a:spLocks noChangeShapeType="1"/>
              </p:cNvSpPr>
              <p:nvPr/>
            </p:nvSpPr>
            <p:spPr bwMode="auto">
              <a:xfrm flipV="1">
                <a:off x="4416" y="1248"/>
                <a:ext cx="768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1C1C1C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graphicFrame>
            <p:nvGraphicFramePr>
              <p:cNvPr id="40993" name="Object 33"/>
              <p:cNvGraphicFramePr>
                <a:graphicFrameLocks noChangeAspect="1"/>
              </p:cNvGraphicFramePr>
              <p:nvPr/>
            </p:nvGraphicFramePr>
            <p:xfrm>
              <a:off x="4944" y="1514"/>
              <a:ext cx="480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7" name="Equation" r:id="rId17" imgW="444307" imgH="241195" progId="Equation.3">
                      <p:embed/>
                    </p:oleObj>
                  </mc:Choice>
                  <mc:Fallback>
                    <p:oleObj name="Equation" r:id="rId17" imgW="444307" imgH="24119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44" y="1514"/>
                            <a:ext cx="480" cy="2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994" name="Object 34"/>
              <p:cNvGraphicFramePr>
                <a:graphicFrameLocks noChangeAspect="1"/>
              </p:cNvGraphicFramePr>
              <p:nvPr/>
            </p:nvGraphicFramePr>
            <p:xfrm>
              <a:off x="4814" y="1152"/>
              <a:ext cx="479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8" name="Equation" r:id="rId19" imgW="444307" imgH="241195" progId="Equation.3">
                      <p:embed/>
                    </p:oleObj>
                  </mc:Choice>
                  <mc:Fallback>
                    <p:oleObj name="Equation" r:id="rId19" imgW="444307" imgH="241195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14" y="1152"/>
                            <a:ext cx="479" cy="26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0995" name="Group 35"/>
          <p:cNvGrpSpPr>
            <a:grpSpLocks/>
          </p:cNvGrpSpPr>
          <p:nvPr/>
        </p:nvGrpSpPr>
        <p:grpSpPr bwMode="auto">
          <a:xfrm>
            <a:off x="6249988" y="3190875"/>
            <a:ext cx="2208212" cy="990600"/>
            <a:chOff x="3936" y="1824"/>
            <a:chExt cx="1391" cy="624"/>
          </a:xfrm>
        </p:grpSpPr>
        <p:sp>
          <p:nvSpPr>
            <p:cNvPr id="40996" name="Line 36"/>
            <p:cNvSpPr>
              <a:spLocks noChangeShapeType="1"/>
            </p:cNvSpPr>
            <p:nvPr/>
          </p:nvSpPr>
          <p:spPr bwMode="auto">
            <a:xfrm>
              <a:off x="4416" y="1824"/>
              <a:ext cx="384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0997" name="Line 37"/>
            <p:cNvSpPr>
              <a:spLocks noChangeShapeType="1"/>
            </p:cNvSpPr>
            <p:nvPr/>
          </p:nvSpPr>
          <p:spPr bwMode="auto">
            <a:xfrm flipH="1" flipV="1">
              <a:off x="4368" y="1968"/>
              <a:ext cx="240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graphicFrame>
          <p:nvGraphicFramePr>
            <p:cNvPr id="40998" name="Object 38"/>
            <p:cNvGraphicFramePr>
              <a:graphicFrameLocks noChangeAspect="1"/>
            </p:cNvGraphicFramePr>
            <p:nvPr/>
          </p:nvGraphicFramePr>
          <p:xfrm>
            <a:off x="3936" y="2064"/>
            <a:ext cx="57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9" name="Equation" r:id="rId21" imgW="533169" imgH="228501" progId="Equation.3">
                    <p:embed/>
                  </p:oleObj>
                </mc:Choice>
                <mc:Fallback>
                  <p:oleObj name="Equation" r:id="rId21" imgW="533169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064"/>
                          <a:ext cx="576" cy="2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9" name="Object 39"/>
            <p:cNvGraphicFramePr>
              <a:graphicFrameLocks noChangeAspect="1"/>
            </p:cNvGraphicFramePr>
            <p:nvPr/>
          </p:nvGraphicFramePr>
          <p:xfrm>
            <a:off x="4737" y="2016"/>
            <a:ext cx="590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0" name="Equation" r:id="rId23" imgW="545863" imgH="228501" progId="Equation.3">
                    <p:embed/>
                  </p:oleObj>
                </mc:Choice>
                <mc:Fallback>
                  <p:oleObj name="Equation" r:id="rId23" imgW="545863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7" y="2016"/>
                          <a:ext cx="590" cy="2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000" name="Object 40"/>
          <p:cNvGraphicFramePr>
            <a:graphicFrameLocks noChangeAspect="1"/>
          </p:cNvGraphicFramePr>
          <p:nvPr/>
        </p:nvGraphicFramePr>
        <p:xfrm>
          <a:off x="6783388" y="2047875"/>
          <a:ext cx="457200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Equation" r:id="rId25" imgW="177569" imgH="215619" progId="Equation.3">
                  <p:embed/>
                </p:oleObj>
              </mc:Choice>
              <mc:Fallback>
                <p:oleObj name="Equation" r:id="rId25" imgW="17756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388" y="2047875"/>
                        <a:ext cx="457200" cy="33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1" name="Picture 41" descr="j0198994[1]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479425" cy="60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2" name="Line 42"/>
          <p:cNvSpPr>
            <a:spLocks noChangeShapeType="1"/>
          </p:cNvSpPr>
          <p:nvPr/>
        </p:nvSpPr>
        <p:spPr bwMode="auto">
          <a:xfrm flipH="1" flipV="1">
            <a:off x="6326188" y="1819275"/>
            <a:ext cx="685800" cy="137160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003" name="Line 43"/>
          <p:cNvSpPr>
            <a:spLocks noChangeShapeType="1"/>
          </p:cNvSpPr>
          <p:nvPr/>
        </p:nvSpPr>
        <p:spPr bwMode="auto">
          <a:xfrm flipV="1">
            <a:off x="7011988" y="1819275"/>
            <a:ext cx="685800" cy="137160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graphicFrame>
        <p:nvGraphicFramePr>
          <p:cNvPr id="41004" name="Object 44"/>
          <p:cNvGraphicFramePr>
            <a:graphicFrameLocks noChangeAspect="1"/>
          </p:cNvGraphicFramePr>
          <p:nvPr/>
        </p:nvGraphicFramePr>
        <p:xfrm>
          <a:off x="6402388" y="1514475"/>
          <a:ext cx="34925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Equation" r:id="rId28" imgW="139579" imgH="164957" progId="Equation.3">
                  <p:embed/>
                </p:oleObj>
              </mc:Choice>
              <mc:Fallback>
                <p:oleObj name="Equation" r:id="rId28" imgW="139579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2388" y="1514475"/>
                        <a:ext cx="34925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5" name="Object 45"/>
          <p:cNvGraphicFramePr>
            <a:graphicFrameLocks noChangeAspect="1"/>
          </p:cNvGraphicFramePr>
          <p:nvPr/>
        </p:nvGraphicFramePr>
        <p:xfrm>
          <a:off x="7435850" y="1503363"/>
          <a:ext cx="261938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Equation" r:id="rId30" imgW="152268" imgH="164957" progId="Equation.3">
                  <p:embed/>
                </p:oleObj>
              </mc:Choice>
              <mc:Fallback>
                <p:oleObj name="Equation" r:id="rId30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5850" y="1503363"/>
                        <a:ext cx="261938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6" name="Object 46"/>
          <p:cNvGraphicFramePr>
            <a:graphicFrameLocks noChangeAspect="1"/>
          </p:cNvGraphicFramePr>
          <p:nvPr/>
        </p:nvGraphicFramePr>
        <p:xfrm>
          <a:off x="153988" y="2657475"/>
          <a:ext cx="23368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32" imgW="939800" imgH="228600" progId="Equation.3">
                  <p:embed/>
                </p:oleObj>
              </mc:Choice>
              <mc:Fallback>
                <p:oleObj name="Equation" r:id="rId32" imgW="939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2657475"/>
                        <a:ext cx="2336800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7" name="Object 47"/>
          <p:cNvGraphicFramePr>
            <a:graphicFrameLocks noChangeAspect="1"/>
          </p:cNvGraphicFramePr>
          <p:nvPr/>
        </p:nvGraphicFramePr>
        <p:xfrm>
          <a:off x="153988" y="2657475"/>
          <a:ext cx="37242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34" imgW="1497950" imgH="241195" progId="Equation.3">
                  <p:embed/>
                </p:oleObj>
              </mc:Choice>
              <mc:Fallback>
                <p:oleObj name="Equation" r:id="rId34" imgW="1497950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2657475"/>
                        <a:ext cx="37242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8" name="Object 48"/>
          <p:cNvGraphicFramePr>
            <a:graphicFrameLocks noChangeAspect="1"/>
          </p:cNvGraphicFramePr>
          <p:nvPr/>
        </p:nvGraphicFramePr>
        <p:xfrm>
          <a:off x="687388" y="3571875"/>
          <a:ext cx="3757612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6" name="Equation" r:id="rId36" imgW="1511300" imgH="241300" progId="Equation.3">
                  <p:embed/>
                </p:oleObj>
              </mc:Choice>
              <mc:Fallback>
                <p:oleObj name="Equation" r:id="rId36" imgW="151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3571875"/>
                        <a:ext cx="3757612" cy="60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9" name="Text Box 49"/>
          <p:cNvSpPr txBox="1">
            <a:spLocks noChangeArrowheads="1"/>
          </p:cNvSpPr>
          <p:nvPr/>
        </p:nvSpPr>
        <p:spPr bwMode="auto">
          <a:xfrm>
            <a:off x="685800" y="624840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Check for shadowing (intersection with object along ray (P,L))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9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The Ray Tree</a:t>
            </a:r>
          </a:p>
        </p:txBody>
      </p:sp>
      <p:sp>
        <p:nvSpPr>
          <p:cNvPr id="41987" name="AutoShape 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6700" y="6324600"/>
            <a:ext cx="10668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3162300" y="1828800"/>
            <a:ext cx="1600200" cy="1066800"/>
          </a:xfrm>
          <a:prstGeom prst="ellipse">
            <a:avLst/>
          </a:prstGeom>
          <a:solidFill>
            <a:srgbClr val="E4FAF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89" name="Oval 5"/>
          <p:cNvSpPr>
            <a:spLocks noChangeArrowheads="1"/>
          </p:cNvSpPr>
          <p:nvPr/>
        </p:nvSpPr>
        <p:spPr bwMode="auto">
          <a:xfrm>
            <a:off x="419100" y="2590800"/>
            <a:ext cx="762000" cy="762000"/>
          </a:xfrm>
          <a:prstGeom prst="ellipse">
            <a:avLst/>
          </a:prstGeom>
          <a:solidFill>
            <a:srgbClr val="00E4A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2247900" y="2971800"/>
            <a:ext cx="533400" cy="304800"/>
          </a:xfrm>
          <a:prstGeom prst="ellipse">
            <a:avLst/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33909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390900" y="2743200"/>
            <a:ext cx="838200" cy="106680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104900" y="2743200"/>
            <a:ext cx="2286000" cy="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1104900" y="2362200"/>
            <a:ext cx="685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1104900" y="2743200"/>
            <a:ext cx="1143000" cy="371475"/>
          </a:xfrm>
          <a:custGeom>
            <a:avLst/>
            <a:gdLst>
              <a:gd name="T0" fmla="*/ 0 w 720"/>
              <a:gd name="T1" fmla="*/ 0 h 234"/>
              <a:gd name="T2" fmla="*/ 720 w 720"/>
              <a:gd name="T3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20" h="234">
                <a:moveTo>
                  <a:pt x="0" y="0"/>
                </a:moveTo>
                <a:lnTo>
                  <a:pt x="720" y="234"/>
                </a:lnTo>
              </a:path>
            </a:pathLst>
          </a:cu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2933700" y="2743200"/>
            <a:ext cx="457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1104900" y="1952625"/>
            <a:ext cx="323850" cy="790575"/>
          </a:xfrm>
          <a:custGeom>
            <a:avLst/>
            <a:gdLst>
              <a:gd name="T0" fmla="*/ 0 w 204"/>
              <a:gd name="T1" fmla="*/ 498 h 498"/>
              <a:gd name="T2" fmla="*/ 204 w 204"/>
              <a:gd name="T3" fmla="*/ 0 h 49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4" h="498">
                <a:moveTo>
                  <a:pt x="0" y="498"/>
                </a:moveTo>
                <a:lnTo>
                  <a:pt x="204" y="0"/>
                </a:lnTo>
              </a:path>
            </a:pathLst>
          </a:cu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V="1">
            <a:off x="3390900" y="1905000"/>
            <a:ext cx="228600" cy="838200"/>
          </a:xfrm>
          <a:prstGeom prst="line">
            <a:avLst/>
          </a:prstGeom>
          <a:noFill/>
          <a:ln w="19050">
            <a:solidFill>
              <a:srgbClr val="00E4A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3505200" y="1447800"/>
            <a:ext cx="1143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3619500" y="1905000"/>
            <a:ext cx="609600" cy="190500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3619500" y="1905000"/>
            <a:ext cx="533400" cy="609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3619500" y="1371600"/>
            <a:ext cx="533400" cy="533400"/>
          </a:xfrm>
          <a:prstGeom prst="line">
            <a:avLst/>
          </a:prstGeom>
          <a:noFill/>
          <a:ln w="19050">
            <a:solidFill>
              <a:srgbClr val="00E4A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1333500" y="16764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2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2171700" y="24384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4152900" y="22860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1485900" y="30480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2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3619500" y="3352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4076700" y="32004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781300" y="32004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N</a:t>
            </a:r>
            <a:r>
              <a:rPr lang="en-US" sz="14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1790700" y="21336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N</a:t>
            </a:r>
            <a:r>
              <a:rPr lang="en-US" sz="14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2</a:t>
            </a: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3200400" y="1447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N</a:t>
            </a:r>
            <a:r>
              <a:rPr lang="en-US" sz="14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3162300" y="21336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1400" baseline="-250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3924300" y="15240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1400" baseline="-250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342900" y="4495800"/>
            <a:ext cx="3962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N</a:t>
            </a:r>
            <a:r>
              <a:rPr lang="en-US" sz="20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i</a:t>
            </a: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surface normal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20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i</a:t>
            </a: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reflected ray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20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i</a:t>
            </a: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shadow ray </a:t>
            </a: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2000" baseline="-25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i</a:t>
            </a: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 transmitted (refracted) ray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Psuedo-code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6362700" y="1592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Viewpoint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>
            <a:off x="7048500" y="20574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17" name="Oval 33"/>
          <p:cNvSpPr>
            <a:spLocks noChangeArrowheads="1"/>
          </p:cNvSpPr>
          <p:nvPr/>
        </p:nvSpPr>
        <p:spPr bwMode="auto">
          <a:xfrm>
            <a:off x="69723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78105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19" name="Oval 35"/>
          <p:cNvSpPr>
            <a:spLocks noChangeArrowheads="1"/>
          </p:cNvSpPr>
          <p:nvPr/>
        </p:nvSpPr>
        <p:spPr bwMode="auto">
          <a:xfrm>
            <a:off x="6134100" y="4191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cxnSp>
        <p:nvCxnSpPr>
          <p:cNvPr id="42020" name="AutoShape 36"/>
          <p:cNvCxnSpPr>
            <a:cxnSpLocks noChangeShapeType="1"/>
          </p:cNvCxnSpPr>
          <p:nvPr/>
        </p:nvCxnSpPr>
        <p:spPr bwMode="auto">
          <a:xfrm flipH="1">
            <a:off x="6210300" y="2949575"/>
            <a:ext cx="784225" cy="1241425"/>
          </a:xfrm>
          <a:prstGeom prst="straightConnector1">
            <a:avLst/>
          </a:prstGeom>
          <a:noFill/>
          <a:ln w="1905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21" name="AutoShape 37"/>
          <p:cNvCxnSpPr>
            <a:cxnSpLocks noChangeShapeType="1"/>
          </p:cNvCxnSpPr>
          <p:nvPr/>
        </p:nvCxnSpPr>
        <p:spPr bwMode="auto">
          <a:xfrm>
            <a:off x="7102475" y="2949575"/>
            <a:ext cx="784225" cy="1241425"/>
          </a:xfrm>
          <a:prstGeom prst="straightConnector1">
            <a:avLst/>
          </a:prstGeom>
          <a:noFill/>
          <a:ln w="19050">
            <a:solidFill>
              <a:srgbClr val="17C0C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22" name="AutoShape 38"/>
          <p:cNvCxnSpPr>
            <a:cxnSpLocks noChangeShapeType="1"/>
          </p:cNvCxnSpPr>
          <p:nvPr/>
        </p:nvCxnSpPr>
        <p:spPr bwMode="auto">
          <a:xfrm flipH="1">
            <a:off x="5372100" y="4343400"/>
            <a:ext cx="784225" cy="1241425"/>
          </a:xfrm>
          <a:prstGeom prst="straightConnector1">
            <a:avLst/>
          </a:prstGeom>
          <a:noFill/>
          <a:ln w="1905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23" name="AutoShape 39"/>
          <p:cNvCxnSpPr>
            <a:cxnSpLocks noChangeShapeType="1"/>
          </p:cNvCxnSpPr>
          <p:nvPr/>
        </p:nvCxnSpPr>
        <p:spPr bwMode="auto">
          <a:xfrm flipH="1">
            <a:off x="7048500" y="4343400"/>
            <a:ext cx="784225" cy="1241425"/>
          </a:xfrm>
          <a:prstGeom prst="straightConnector1">
            <a:avLst/>
          </a:prstGeom>
          <a:noFill/>
          <a:ln w="1905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24" name="AutoShape 40"/>
          <p:cNvCxnSpPr>
            <a:cxnSpLocks noChangeShapeType="1"/>
          </p:cNvCxnSpPr>
          <p:nvPr/>
        </p:nvCxnSpPr>
        <p:spPr bwMode="auto">
          <a:xfrm>
            <a:off x="7962900" y="4343400"/>
            <a:ext cx="784225" cy="1241425"/>
          </a:xfrm>
          <a:prstGeom prst="straightConnector1">
            <a:avLst/>
          </a:prstGeom>
          <a:noFill/>
          <a:ln w="9525">
            <a:solidFill>
              <a:srgbClr val="17C0C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025" name="AutoShape 41"/>
          <p:cNvCxnSpPr>
            <a:cxnSpLocks noChangeShapeType="1"/>
          </p:cNvCxnSpPr>
          <p:nvPr/>
        </p:nvCxnSpPr>
        <p:spPr bwMode="auto">
          <a:xfrm>
            <a:off x="7962900" y="4343400"/>
            <a:ext cx="784225" cy="1241425"/>
          </a:xfrm>
          <a:prstGeom prst="straightConnector1">
            <a:avLst/>
          </a:prstGeom>
          <a:noFill/>
          <a:ln w="19050">
            <a:solidFill>
              <a:srgbClr val="17C0C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2026" name="Line 42"/>
          <p:cNvSpPr>
            <a:spLocks noChangeShapeType="1"/>
          </p:cNvSpPr>
          <p:nvPr/>
        </p:nvSpPr>
        <p:spPr bwMode="auto">
          <a:xfrm>
            <a:off x="7124700" y="2895600"/>
            <a:ext cx="533400" cy="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>
            <a:off x="6286500" y="4267200"/>
            <a:ext cx="533400" cy="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28" name="Line 44"/>
          <p:cNvSpPr>
            <a:spLocks noChangeShapeType="1"/>
          </p:cNvSpPr>
          <p:nvPr/>
        </p:nvSpPr>
        <p:spPr bwMode="auto">
          <a:xfrm>
            <a:off x="7962900" y="4267200"/>
            <a:ext cx="533400" cy="0"/>
          </a:xfrm>
          <a:prstGeom prst="line">
            <a:avLst/>
          </a:prstGeom>
          <a:noFill/>
          <a:ln w="19050">
            <a:solidFill>
              <a:srgbClr val="FFCF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42029" name="Text Box 45"/>
          <p:cNvSpPr txBox="1">
            <a:spLocks noChangeArrowheads="1"/>
          </p:cNvSpPr>
          <p:nvPr/>
        </p:nvSpPr>
        <p:spPr bwMode="auto">
          <a:xfrm>
            <a:off x="7658100" y="27432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0" name="Text Box 46"/>
          <p:cNvSpPr txBox="1">
            <a:spLocks noChangeArrowheads="1"/>
          </p:cNvSpPr>
          <p:nvPr/>
        </p:nvSpPr>
        <p:spPr bwMode="auto">
          <a:xfrm>
            <a:off x="8343900" y="4876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1400" baseline="-250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1" name="Text Box 47"/>
          <p:cNvSpPr txBox="1">
            <a:spLocks noChangeArrowheads="1"/>
          </p:cNvSpPr>
          <p:nvPr/>
        </p:nvSpPr>
        <p:spPr bwMode="auto">
          <a:xfrm>
            <a:off x="7353300" y="4876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2" name="Text Box 48"/>
          <p:cNvSpPr txBox="1">
            <a:spLocks noChangeArrowheads="1"/>
          </p:cNvSpPr>
          <p:nvPr/>
        </p:nvSpPr>
        <p:spPr bwMode="auto">
          <a:xfrm>
            <a:off x="8496300" y="4114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3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3" name="Text Box 49"/>
          <p:cNvSpPr txBox="1">
            <a:spLocks noChangeArrowheads="1"/>
          </p:cNvSpPr>
          <p:nvPr/>
        </p:nvSpPr>
        <p:spPr bwMode="auto">
          <a:xfrm>
            <a:off x="6819900" y="4114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L</a:t>
            </a:r>
            <a:r>
              <a:rPr lang="en-US" sz="1400" baseline="-250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2</a:t>
            </a:r>
            <a:r>
              <a:rPr lang="en-US" sz="1400" smtClean="0">
                <a:solidFill>
                  <a:srgbClr val="669999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81900" y="34290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T</a:t>
            </a:r>
            <a:r>
              <a:rPr lang="en-US" sz="1400" baseline="-250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17C0CD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5" name="Text Box 51"/>
          <p:cNvSpPr txBox="1">
            <a:spLocks noChangeArrowheads="1"/>
          </p:cNvSpPr>
          <p:nvPr/>
        </p:nvSpPr>
        <p:spPr bwMode="auto">
          <a:xfrm>
            <a:off x="6210300" y="34290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1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6" name="Text Box 52"/>
          <p:cNvSpPr txBox="1">
            <a:spLocks noChangeArrowheads="1"/>
          </p:cNvSpPr>
          <p:nvPr/>
        </p:nvSpPr>
        <p:spPr bwMode="auto">
          <a:xfrm>
            <a:off x="5372100" y="4876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R</a:t>
            </a:r>
            <a:r>
              <a:rPr lang="en-US" sz="1400" baseline="-250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2</a:t>
            </a:r>
            <a:r>
              <a:rPr lang="en-US" sz="1400" smtClean="0">
                <a:solidFill>
                  <a:srgbClr val="D8D8EC"/>
                </a:solidFill>
                <a:latin typeface="Tahoma" charset="0"/>
                <a:cs typeface="ＭＳ Ｐゴシック" charset="0"/>
              </a:rPr>
              <a:t> 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2037" name="Text Box 53"/>
          <p:cNvSpPr txBox="1">
            <a:spLocks noChangeArrowheads="1"/>
          </p:cNvSpPr>
          <p:nvPr/>
        </p:nvSpPr>
        <p:spPr bwMode="auto">
          <a:xfrm>
            <a:off x="3146425" y="4273550"/>
            <a:ext cx="466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Eye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42038" name="Picture 54" descr="j0198994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657600"/>
            <a:ext cx="330200" cy="4206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36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Determine the matrix</a:t>
            </a:r>
          </a:p>
          <a:p>
            <a:pPr lvl="1"/>
            <a:r>
              <a:rPr lang="en-US" dirty="0" smtClean="0"/>
              <a:t>Determine model part</a:t>
            </a:r>
          </a:p>
          <a:p>
            <a:pPr lvl="1"/>
            <a:r>
              <a:rPr lang="en-US" dirty="0" smtClean="0"/>
              <a:t>Determine view part</a:t>
            </a:r>
          </a:p>
          <a:p>
            <a:pPr lvl="1"/>
            <a:r>
              <a:rPr lang="en-US" dirty="0" smtClean="0"/>
              <a:t>Combine them</a:t>
            </a:r>
          </a:p>
          <a:p>
            <a:r>
              <a:rPr lang="en-US" dirty="0" smtClean="0"/>
              <a:t>Tell OpenGL about the matrix</a:t>
            </a:r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600"/>
              <a:t>Reflection angle = view angle</a:t>
            </a:r>
          </a:p>
          <a:p>
            <a:endParaRPr lang="en-US" sz="2600"/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590800"/>
            <a:ext cx="7010400" cy="3616325"/>
          </a:xfrm>
        </p:spPr>
      </p:pic>
    </p:spTree>
    <p:extLst>
      <p:ext uri="{BB962C8B-B14F-4D97-AF65-F5344CB8AC3E}">
        <p14:creationId xmlns:p14="http://schemas.microsoft.com/office/powerpoint/2010/main" val="6587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8229600" cy="1709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The maximum depth of the tree affects the handling of refraction</a:t>
            </a:r>
          </a:p>
          <a:p>
            <a:pPr>
              <a:lnSpc>
                <a:spcPct val="80000"/>
              </a:lnSpc>
            </a:pPr>
            <a:r>
              <a:rPr lang="en-US" sz="2000"/>
              <a:t>If we send another reflected ray from here, when do we stop? 2 solutions (complementary)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Answer 1: Stop at a fixed depth.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Answer 2: Accumulate product of reflection coefficients and stop when this product is too small. 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200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8229600" cy="2778125"/>
          </a:xfrm>
        </p:spPr>
      </p:pic>
    </p:spTree>
    <p:extLst>
      <p:ext uri="{BB962C8B-B14F-4D97-AF65-F5344CB8AC3E}">
        <p14:creationId xmlns:p14="http://schemas.microsoft.com/office/powerpoint/2010/main" val="19654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8229600" cy="4073525"/>
          </a:xfrm>
        </p:spPr>
      </p:pic>
    </p:spTree>
    <p:extLst>
      <p:ext uri="{BB962C8B-B14F-4D97-AF65-F5344CB8AC3E}">
        <p14:creationId xmlns:p14="http://schemas.microsoft.com/office/powerpoint/2010/main" val="1234246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sz="3600">
                <a:latin typeface="Tahoma" charset="0"/>
              </a:rPr>
              <a:t>Refraction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95300" y="12954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Snell</a:t>
            </a:r>
            <a:r>
              <a:rPr lang="ja-JP" altLang="en-US" sz="2000" smtClean="0">
                <a:solidFill>
                  <a:srgbClr val="000000"/>
                </a:solidFill>
                <a:latin typeface="Arial"/>
                <a:cs typeface="ＭＳ Ｐゴシック" charset="0"/>
              </a:rPr>
              <a:t>’</a:t>
            </a:r>
            <a:r>
              <a:rPr lang="en-US" sz="20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s Law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65325" y="1228725"/>
          <a:ext cx="1652588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3" imgW="965160" imgH="431640" progId="">
                  <p:embed/>
                </p:oleObj>
              </mc:Choice>
              <mc:Fallback>
                <p:oleObj name="Equation" r:id="rId3" imgW="965160" imgH="43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1228725"/>
                        <a:ext cx="1652588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600700" y="990600"/>
            <a:ext cx="2590800" cy="2381250"/>
            <a:chOff x="3552" y="1092"/>
            <a:chExt cx="1632" cy="1500"/>
          </a:xfrm>
        </p:grpSpPr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>
              <a:off x="3648" y="1824"/>
              <a:ext cx="1536" cy="768"/>
            </a:xfrm>
            <a:prstGeom prst="rect">
              <a:avLst/>
            </a:prstGeom>
            <a:solidFill>
              <a:srgbClr val="00E4A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6093" name="Freeform 13"/>
            <p:cNvSpPr>
              <a:spLocks/>
            </p:cNvSpPr>
            <p:nvPr/>
          </p:nvSpPr>
          <p:spPr bwMode="auto">
            <a:xfrm>
              <a:off x="4410" y="1092"/>
              <a:ext cx="6" cy="732"/>
            </a:xfrm>
            <a:custGeom>
              <a:avLst/>
              <a:gdLst>
                <a:gd name="T0" fmla="*/ 6 w 6"/>
                <a:gd name="T1" fmla="*/ 732 h 732"/>
                <a:gd name="T2" fmla="*/ 0 w 6"/>
                <a:gd name="T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732">
                  <a:moveTo>
                    <a:pt x="6" y="732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6094" name="Freeform 14"/>
            <p:cNvSpPr>
              <a:spLocks/>
            </p:cNvSpPr>
            <p:nvPr/>
          </p:nvSpPr>
          <p:spPr bwMode="auto">
            <a:xfrm>
              <a:off x="3594" y="1332"/>
              <a:ext cx="822" cy="492"/>
            </a:xfrm>
            <a:custGeom>
              <a:avLst/>
              <a:gdLst>
                <a:gd name="T0" fmla="*/ 0 w 822"/>
                <a:gd name="T1" fmla="*/ 0 h 492"/>
                <a:gd name="T2" fmla="*/ 822 w 822"/>
                <a:gd name="T3" fmla="*/ 49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22" h="492">
                  <a:moveTo>
                    <a:pt x="0" y="0"/>
                  </a:moveTo>
                  <a:lnTo>
                    <a:pt x="822" y="49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6095" name="Line 15"/>
            <p:cNvSpPr>
              <a:spLocks noChangeShapeType="1"/>
            </p:cNvSpPr>
            <p:nvPr/>
          </p:nvSpPr>
          <p:spPr bwMode="auto">
            <a:xfrm>
              <a:off x="4416" y="1824"/>
              <a:ext cx="384" cy="6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46096" name="Freeform 16"/>
            <p:cNvSpPr>
              <a:spLocks/>
            </p:cNvSpPr>
            <p:nvPr/>
          </p:nvSpPr>
          <p:spPr bwMode="auto">
            <a:xfrm>
              <a:off x="4416" y="1812"/>
              <a:ext cx="1" cy="684"/>
            </a:xfrm>
            <a:custGeom>
              <a:avLst/>
              <a:gdLst>
                <a:gd name="T0" fmla="*/ 0 w 1"/>
                <a:gd name="T1" fmla="*/ 0 h 684"/>
                <a:gd name="T2" fmla="*/ 1 w 1"/>
                <a:gd name="T3" fmla="*/ 684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684">
                  <a:moveTo>
                    <a:pt x="0" y="0"/>
                  </a:moveTo>
                  <a:lnTo>
                    <a:pt x="1" y="6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graphicFrame>
          <p:nvGraphicFramePr>
            <p:cNvPr id="46097" name="Object 17"/>
            <p:cNvGraphicFramePr>
              <a:graphicFrameLocks noChangeAspect="1"/>
            </p:cNvGraphicFramePr>
            <p:nvPr/>
          </p:nvGraphicFramePr>
          <p:xfrm>
            <a:off x="4416" y="1104"/>
            <a:ext cx="192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7" name="Equation" r:id="rId5" imgW="177569" imgH="215619" progId="Equation.3">
                    <p:embed/>
                  </p:oleObj>
                </mc:Choice>
                <mc:Fallback>
                  <p:oleObj name="Equation" r:id="rId5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104"/>
                          <a:ext cx="192" cy="2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8" name="Object 18"/>
            <p:cNvGraphicFramePr>
              <a:graphicFrameLocks noChangeAspect="1"/>
            </p:cNvGraphicFramePr>
            <p:nvPr/>
          </p:nvGraphicFramePr>
          <p:xfrm>
            <a:off x="4128" y="2352"/>
            <a:ext cx="233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8" name="Equation" r:id="rId7" imgW="291847" imgH="215713" progId="Equation.3">
                    <p:embed/>
                  </p:oleObj>
                </mc:Choice>
                <mc:Fallback>
                  <p:oleObj name="Equation" r:id="rId7" imgW="291847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352"/>
                          <a:ext cx="233" cy="2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99" name="Freeform 19"/>
            <p:cNvSpPr>
              <a:spLocks/>
            </p:cNvSpPr>
            <p:nvPr/>
          </p:nvSpPr>
          <p:spPr bwMode="auto">
            <a:xfrm>
              <a:off x="4416" y="1812"/>
              <a:ext cx="654" cy="12"/>
            </a:xfrm>
            <a:custGeom>
              <a:avLst/>
              <a:gdLst>
                <a:gd name="T0" fmla="*/ 0 w 654"/>
                <a:gd name="T1" fmla="*/ 12 h 12"/>
                <a:gd name="T2" fmla="*/ 654 w 654"/>
                <a:gd name="T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54" h="12">
                  <a:moveTo>
                    <a:pt x="0" y="12"/>
                  </a:moveTo>
                  <a:lnTo>
                    <a:pt x="654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graphicFrame>
          <p:nvGraphicFramePr>
            <p:cNvPr id="46100" name="Object 20"/>
            <p:cNvGraphicFramePr>
              <a:graphicFrameLocks noChangeAspect="1"/>
            </p:cNvGraphicFramePr>
            <p:nvPr/>
          </p:nvGraphicFramePr>
          <p:xfrm>
            <a:off x="4944" y="1584"/>
            <a:ext cx="219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9" name="Equation" r:id="rId9" imgW="203024" imgH="203024" progId="Equation.3">
                    <p:embed/>
                  </p:oleObj>
                </mc:Choice>
                <mc:Fallback>
                  <p:oleObj name="Equation" r:id="rId9" imgW="203024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1584"/>
                          <a:ext cx="219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1" name="Object 21"/>
            <p:cNvGraphicFramePr>
              <a:graphicFrameLocks noChangeAspect="1"/>
            </p:cNvGraphicFramePr>
            <p:nvPr/>
          </p:nvGraphicFramePr>
          <p:xfrm>
            <a:off x="4834" y="2304"/>
            <a:ext cx="151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" name="Equation" r:id="rId11" imgW="139639" imgH="203112" progId="Equation.3">
                    <p:embed/>
                  </p:oleObj>
                </mc:Choice>
                <mc:Fallback>
                  <p:oleObj name="Equation" r:id="rId11" imgW="139639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4" y="2304"/>
                          <a:ext cx="151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2" name="Object 22"/>
            <p:cNvGraphicFramePr>
              <a:graphicFrameLocks noChangeAspect="1"/>
            </p:cNvGraphicFramePr>
            <p:nvPr/>
          </p:nvGraphicFramePr>
          <p:xfrm>
            <a:off x="3696" y="1440"/>
            <a:ext cx="137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1" name="Equation" r:id="rId13" imgW="126835" imgH="202936" progId="Equation.3">
                    <p:embed/>
                  </p:oleObj>
                </mc:Choice>
                <mc:Fallback>
                  <p:oleObj name="Equation" r:id="rId13" imgW="126835" imgH="20293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1440"/>
                          <a:ext cx="137" cy="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3" name="Object 23"/>
            <p:cNvGraphicFramePr>
              <a:graphicFrameLocks noChangeAspect="1"/>
            </p:cNvGraphicFramePr>
            <p:nvPr/>
          </p:nvGraphicFramePr>
          <p:xfrm>
            <a:off x="4224" y="1488"/>
            <a:ext cx="165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2" name="Equation" r:id="rId15" imgW="152334" imgH="228501" progId="Equation.3">
                    <p:embed/>
                  </p:oleObj>
                </mc:Choice>
                <mc:Fallback>
                  <p:oleObj name="Equation" r:id="rId15" imgW="152334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488"/>
                          <a:ext cx="165" cy="2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4" name="Object 24"/>
            <p:cNvGraphicFramePr>
              <a:graphicFrameLocks noChangeAspect="1"/>
            </p:cNvGraphicFramePr>
            <p:nvPr/>
          </p:nvGraphicFramePr>
          <p:xfrm>
            <a:off x="4464" y="2160"/>
            <a:ext cx="164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3" name="Equation" r:id="rId17" imgW="152334" imgH="228501" progId="Equation.3">
                    <p:embed/>
                  </p:oleObj>
                </mc:Choice>
                <mc:Fallback>
                  <p:oleObj name="Equation" r:id="rId17" imgW="152334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2160"/>
                          <a:ext cx="164" cy="2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105" name="Object 25"/>
            <p:cNvGraphicFramePr>
              <a:graphicFrameLocks noChangeAspect="1"/>
            </p:cNvGraphicFramePr>
            <p:nvPr/>
          </p:nvGraphicFramePr>
          <p:xfrm>
            <a:off x="3552" y="1104"/>
            <a:ext cx="795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4" name="Equation" r:id="rId19" imgW="736280" imgH="253890" progId="Equation.3">
                    <p:embed/>
                  </p:oleObj>
                </mc:Choice>
                <mc:Fallback>
                  <p:oleObj name="Equation" r:id="rId19" imgW="736280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104"/>
                          <a:ext cx="795" cy="2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6" name="Line 26"/>
            <p:cNvSpPr>
              <a:spLocks noChangeShapeType="1"/>
            </p:cNvSpPr>
            <p:nvPr/>
          </p:nvSpPr>
          <p:spPr bwMode="auto">
            <a:xfrm>
              <a:off x="3600" y="134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  <p:graphicFrame>
          <p:nvGraphicFramePr>
            <p:cNvPr id="46107" name="Object 27"/>
            <p:cNvGraphicFramePr>
              <a:graphicFrameLocks noChangeAspect="1"/>
            </p:cNvGraphicFramePr>
            <p:nvPr/>
          </p:nvGraphicFramePr>
          <p:xfrm>
            <a:off x="4416" y="1392"/>
            <a:ext cx="562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5" name="Equation" r:id="rId21" imgW="520474" imgH="253890" progId="Equation.3">
                    <p:embed/>
                  </p:oleObj>
                </mc:Choice>
                <mc:Fallback>
                  <p:oleObj name="Equation" r:id="rId21" imgW="520474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392"/>
                          <a:ext cx="562" cy="2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8" name="Line 28"/>
            <p:cNvSpPr>
              <a:spLocks noChangeShapeType="1"/>
            </p:cNvSpPr>
            <p:nvPr/>
          </p:nvSpPr>
          <p:spPr bwMode="auto">
            <a:xfrm flipV="1">
              <a:off x="4416" y="1344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1C1C1C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ＭＳ Ｐゴシック" charset="0"/>
              </a:endParaRPr>
            </a:p>
          </p:txBody>
        </p:sp>
      </p:grpSp>
      <p:sp>
        <p:nvSpPr>
          <p:cNvPr id="46110" name="Text Box 30"/>
          <p:cNvSpPr txBox="1">
            <a:spLocks noChangeArrowheads="1"/>
          </p:cNvSpPr>
          <p:nvPr/>
        </p:nvSpPr>
        <p:spPr bwMode="auto">
          <a:xfrm>
            <a:off x="5753100" y="3581400"/>
            <a:ext cx="2514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4A8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1C1C1C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cs typeface="ＭＳ Ｐゴシック" charset="0"/>
              </a:rPr>
              <a:t>Note that I is the negative of the incoming ray</a:t>
            </a:r>
            <a:endParaRPr lang="en-US" sz="2400" smtClean="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4" name="Picture 3" descr="url.jpe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4114800" cy="39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 Code for Ray Tracing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rgb lsou; 	// intensity of light source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rgb back;	// background intensity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rgb ambi;	// ambient light intensity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Vector L	// vector pointing to light source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Vector N	// surface normal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Object objects [n] //list of n objects in scene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float Ks [n]	// specular reflectivity factor for each object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float Kr [n]	//  refractivity index for each object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float Kd [n]	// diffuse reflectivity factor for each object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Ray r;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void raytrace() {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for (each pixel P of projection viewport in raster order) {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 	r = ray emanating from viewer through P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int depth = 1; // </a:t>
            </a:r>
            <a:r>
              <a:rPr lang="en-US" sz="1400" b="1">
                <a:latin typeface="Courier New" charset="0"/>
              </a:rPr>
              <a:t>depth of ray tree consisting of multiple paths</a:t>
            </a:r>
            <a:r>
              <a:rPr lang="en-US" sz="1500" b="1">
                <a:latin typeface="Courier New" charset="0"/>
              </a:rPr>
              <a:t>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 	the pixel color at P = intensity(r, depth)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}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20409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2400"/>
            <a:ext cx="8229600" cy="6553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rgb intensity (Ray r, int depth) {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Ray  flec, frac;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rgb   spec, refr, dull, intensity;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500" b="1">
              <a:latin typeface="Courier New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if (depth &gt;= 5) intensity = back;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else {	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find the closest intersection of r with all objects in scene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if (no intersection) {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intensity =back;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} else {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Take closest intersection which is object[j]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compute normal N at the intersection point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if (Ks[j] &gt;0)   {  // non-zero specular reflectivity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      compute reflection ray flec;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      </a:t>
            </a:r>
            <a:r>
              <a:rPr lang="en-US" sz="1500" b="1">
                <a:solidFill>
                  <a:srgbClr val="FF0000"/>
                </a:solidFill>
                <a:latin typeface="Courier New" charset="0"/>
              </a:rPr>
              <a:t>refl = Ks[j]*intensity(flec, depth+1);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} else refl =0;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if (Kr[j]&gt;0)  { 	// non-zero refractivity 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     compute refraction ray frac;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     </a:t>
            </a:r>
            <a:r>
              <a:rPr lang="en-US" sz="1500" b="1">
                <a:solidFill>
                  <a:srgbClr val="FF0000"/>
                </a:solidFill>
                <a:latin typeface="Courier New" charset="0"/>
              </a:rPr>
              <a:t>refr = Kr[j]*intensity(frac, depth+1);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} else refr =0;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check for shadow;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if (shadow) direct = Kd[j]*ambi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else direct = Phong illumination computation;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	    intensity = direct + refl +refr;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   } }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500" b="1">
                <a:latin typeface="Courier New" charset="0"/>
              </a:rPr>
              <a:t>	  return intensity; }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500" b="1">
              <a:latin typeface="Courier New" charset="0"/>
            </a:endParaRP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084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57346" name="Picture 2" descr="cbox_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248400" y="4343400"/>
            <a:ext cx="2895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" charset="0"/>
                <a:cs typeface="ＭＳ Ｐゴシック" charset="0"/>
              </a:rPr>
              <a:t>Ray-traced Cornell box, due to Henrik Jensen,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" charset="0"/>
                <a:cs typeface="ＭＳ Ｐゴシック" charset="0"/>
              </a:rPr>
              <a:t>http://www.gk.dtu.dk/~hwj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461125" y="2098675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Which paths are missing?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Raytraced Cornell Box</a:t>
            </a:r>
          </a:p>
        </p:txBody>
      </p:sp>
    </p:spTree>
    <p:extLst>
      <p:ext uri="{BB962C8B-B14F-4D97-AF65-F5344CB8AC3E}">
        <p14:creationId xmlns:p14="http://schemas.microsoft.com/office/powerpoint/2010/main" val="4485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Paths in RayTracing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100"/>
              <a:t>Ray Tracing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Captures LDS*E paths: Start at the eye, any number of specular bounces before ending at a diffuse surface and going to the light</a:t>
            </a:r>
          </a:p>
          <a:p>
            <a:pPr>
              <a:lnSpc>
                <a:spcPct val="90000"/>
              </a:lnSpc>
            </a:pPr>
            <a:r>
              <a:rPr lang="en-US" sz="2100"/>
              <a:t>Raytracing cannot do: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LS*D</a:t>
            </a:r>
            <a:r>
              <a:rPr lang="en-US" sz="2000" baseline="30000"/>
              <a:t>+</a:t>
            </a:r>
            <a:r>
              <a:rPr lang="en-US" sz="2000"/>
              <a:t>E: Light bouncing off a shiny surface like a mirror and illuminating a diffuse surface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LD</a:t>
            </a:r>
            <a:r>
              <a:rPr lang="en-US" sz="2000" baseline="30000"/>
              <a:t>+</a:t>
            </a:r>
            <a:r>
              <a:rPr lang="en-US" sz="2000"/>
              <a:t>E: Light bouncing off one diffuse surface to illuminate others</a:t>
            </a:r>
          </a:p>
          <a:p>
            <a:pPr>
              <a:lnSpc>
                <a:spcPct val="90000"/>
              </a:lnSpc>
            </a:pPr>
            <a:r>
              <a:rPr lang="en-US" sz="2100"/>
              <a:t>Basic problem: The raytracer doesn</a:t>
            </a:r>
            <a:r>
              <a:rPr lang="ja-JP" altLang="en-US" sz="2100">
                <a:latin typeface="Arial"/>
              </a:rPr>
              <a:t>’</a:t>
            </a:r>
            <a:r>
              <a:rPr lang="en-US" sz="2100"/>
              <a:t>t know where to send rays out of the diffuse surface to capture the incoming light</a:t>
            </a:r>
          </a:p>
          <a:p>
            <a:pPr>
              <a:lnSpc>
                <a:spcPct val="90000"/>
              </a:lnSpc>
            </a:pPr>
            <a:r>
              <a:rPr lang="en-US" sz="2100"/>
              <a:t>Also a problem for rough specular reflection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000"/>
              <a:t>Fuzzy reflections in rough shiny objects</a:t>
            </a:r>
          </a:p>
          <a:p>
            <a:pPr>
              <a:lnSpc>
                <a:spcPct val="90000"/>
              </a:lnSpc>
            </a:pPr>
            <a:r>
              <a:rPr lang="en-US" sz="2100"/>
              <a:t>Need other rendering algorithms that get more paths</a:t>
            </a:r>
          </a:p>
          <a:p>
            <a:pPr>
              <a:lnSpc>
                <a:spcPct val="90000"/>
              </a:lnSpc>
            </a:pPr>
            <a:endParaRPr lang="en-US" sz="2100"/>
          </a:p>
          <a:p>
            <a:pPr>
              <a:lnSpc>
                <a:spcPct val="90000"/>
              </a:lnSpc>
            </a:pP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3718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CS 535</a:t>
            </a:r>
          </a:p>
        </p:txBody>
      </p:sp>
      <p:pic>
        <p:nvPicPr>
          <p:cNvPr id="58370" name="Picture 2" descr="cbox_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Better Rendered Cornell Box</a:t>
            </a:r>
          </a:p>
        </p:txBody>
      </p:sp>
      <p:pic>
        <p:nvPicPr>
          <p:cNvPr id="5" name="Picture 2" descr="cbox_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01" y="4453840"/>
            <a:ext cx="2798696" cy="2099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726" y="149086"/>
            <a:ext cx="8153400" cy="9906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ModelView</a:t>
            </a:r>
            <a:r>
              <a:rPr lang="en-US" dirty="0" smtClean="0"/>
              <a:t> work in GL?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Determine the matrix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Determine model part</a:t>
            </a:r>
          </a:p>
          <a:p>
            <a:pPr lvl="1"/>
            <a:r>
              <a:rPr lang="en-US" dirty="0" smtClean="0"/>
              <a:t>Determine view part</a:t>
            </a:r>
          </a:p>
          <a:p>
            <a:pPr lvl="1"/>
            <a:r>
              <a:rPr lang="en-US" dirty="0" smtClean="0"/>
              <a:t>Combine them</a:t>
            </a:r>
          </a:p>
          <a:p>
            <a:r>
              <a:rPr lang="en-US" dirty="0" smtClean="0"/>
              <a:t>Tell OpenGL about the matrix</a:t>
            </a:r>
          </a:p>
          <a:p>
            <a:r>
              <a:rPr lang="en-US" dirty="0" smtClean="0"/>
              <a:t>Vertex </a:t>
            </a:r>
            <a:r>
              <a:rPr lang="en-US" dirty="0" err="1" smtClean="0"/>
              <a:t>shader</a:t>
            </a:r>
            <a:r>
              <a:rPr lang="en-US" dirty="0" smtClean="0"/>
              <a:t> uses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16991</TotalTime>
  <Words>3179</Words>
  <Application>Microsoft Macintosh PowerPoint</Application>
  <PresentationFormat>On-screen Show (4:3)</PresentationFormat>
  <Paragraphs>608</Paragraphs>
  <Slides>88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Calibri</vt:lpstr>
      <vt:lpstr>Courier New</vt:lpstr>
      <vt:lpstr>Mangal</vt:lpstr>
      <vt:lpstr>ＭＳ Ｐゴシック</vt:lpstr>
      <vt:lpstr>Tahoma</vt:lpstr>
      <vt:lpstr>Times</vt:lpstr>
      <vt:lpstr>Times New Roman</vt:lpstr>
      <vt:lpstr>Tw Cen MT</vt:lpstr>
      <vt:lpstr>Wingdings</vt:lpstr>
      <vt:lpstr>Wingdings 2</vt:lpstr>
      <vt:lpstr>Arial</vt:lpstr>
      <vt:lpstr>Office Theme</vt:lpstr>
      <vt:lpstr>1_Median</vt:lpstr>
      <vt:lpstr>Network</vt:lpstr>
      <vt:lpstr>3_Median</vt:lpstr>
      <vt:lpstr>Bitmap Image</vt:lpstr>
      <vt:lpstr>Equation</vt:lpstr>
      <vt:lpstr>PowerPoint Presentation</vt:lpstr>
      <vt:lpstr>Office Hours</vt:lpstr>
      <vt:lpstr>Quiz Thursday</vt:lpstr>
      <vt:lpstr>Questions on 2A?</vt:lpstr>
      <vt:lpstr>Project 2A</vt:lpstr>
      <vt:lpstr>ModelView and Projection Matrices</vt:lpstr>
      <vt:lpstr>“Model” Part of ModelView</vt:lpstr>
      <vt:lpstr>How does ModelView work in GL?</vt:lpstr>
      <vt:lpstr>How does ModelView work in GL?</vt:lpstr>
      <vt:lpstr>Determining the Model Transform</vt:lpstr>
      <vt:lpstr>How does ModelView work in GL?</vt:lpstr>
      <vt:lpstr>Determining the View Transform</vt:lpstr>
      <vt:lpstr>How does ModelView work in GL?</vt:lpstr>
      <vt:lpstr>Combining Model and View</vt:lpstr>
      <vt:lpstr>Combining Model and View: Conventions</vt:lpstr>
      <vt:lpstr>How does ModelView work in GL?</vt:lpstr>
      <vt:lpstr>Game Plan</vt:lpstr>
      <vt:lpstr>How does ModelView work in GL?</vt:lpstr>
      <vt:lpstr>Vertex Shader Uses the Matrix</vt:lpstr>
      <vt:lpstr>New Topic:  Types of Model Transforms</vt:lpstr>
      <vt:lpstr>Combining Model Transforms</vt:lpstr>
      <vt:lpstr>Which of two of these three are the same?</vt:lpstr>
      <vt:lpstr>SLIDE REPEAT: Combining Model and View: Conventions</vt:lpstr>
      <vt:lpstr>Multiple Model Transforms</vt:lpstr>
      <vt:lpstr>Project 2B</vt:lpstr>
      <vt:lpstr>Project #2B (7%), Due Monday May 17th</vt:lpstr>
      <vt:lpstr>What is the correct answer?</vt:lpstr>
      <vt:lpstr>PowerPoint Presentation</vt:lpstr>
      <vt:lpstr>PowerPoint Presentation</vt:lpstr>
      <vt:lpstr>PowerPoint Presentation</vt:lpstr>
      <vt:lpstr>PowerPoint Presentation</vt:lpstr>
      <vt:lpstr>For your reference: my dog</vt:lpstr>
      <vt:lpstr>Something I learned in 2B</vt:lpstr>
      <vt:lpstr>Next Step in Starter Code: Make a VAO and put VBOs into VAO</vt:lpstr>
      <vt:lpstr>Something I learned in 2B</vt:lpstr>
      <vt:lpstr>New Topic: the Amazing GPU</vt:lpstr>
      <vt:lpstr>“First” computer: ENIAC</vt:lpstr>
      <vt:lpstr>Vacuum Tubes</vt:lpstr>
      <vt:lpstr>An ENIAC Computation</vt:lpstr>
      <vt:lpstr>Hertz (Hz) = unit of measurement for how fast you do something</vt:lpstr>
      <vt:lpstr>Today’s Desktop Computers Are Fast!</vt:lpstr>
      <vt:lpstr>What does a million-fold increase mean?</vt:lpstr>
      <vt:lpstr>1 million-fold increase!   How does this happen?</vt:lpstr>
      <vt:lpstr>Moore’s Law</vt:lpstr>
      <vt:lpstr>PowerPoint Presentation</vt:lpstr>
      <vt:lpstr>But actually…</vt:lpstr>
      <vt:lpstr>The reason is power</vt:lpstr>
      <vt:lpstr>Relationship Between  Power and Clock Speed</vt:lpstr>
      <vt:lpstr>What Changed?</vt:lpstr>
      <vt:lpstr>How To Use Multiple Cores?</vt:lpstr>
      <vt:lpstr>Parallel Programming Concepts</vt:lpstr>
      <vt:lpstr>Example: paint a house</vt:lpstr>
      <vt:lpstr>Example: paint a house, plan #2</vt:lpstr>
      <vt:lpstr>GPUs: Graphical Processing Units (graphics cards)</vt:lpstr>
      <vt:lpstr>Why Are GPUs So Good?</vt:lpstr>
      <vt:lpstr>Graphics and GPUs</vt:lpstr>
      <vt:lpstr>Introduction to Ray Tracing</vt:lpstr>
      <vt:lpstr>Classifying Rendering Algorithms</vt:lpstr>
      <vt:lpstr>Classifying Light Paths</vt:lpstr>
      <vt:lpstr>Simple Light Path Examples</vt:lpstr>
      <vt:lpstr>More Complex Light Paths</vt:lpstr>
      <vt:lpstr>More Complex Light Paths</vt:lpstr>
      <vt:lpstr>The OpenGL Model</vt:lpstr>
      <vt:lpstr>Raytraced Images</vt:lpstr>
      <vt:lpstr>PowerPoint Presentation</vt:lpstr>
      <vt:lpstr>PowerPoint Presentation</vt:lpstr>
      <vt:lpstr>The previous slides now look like amateur hour…</vt:lpstr>
      <vt:lpstr>Graphics Pipeline Review</vt:lpstr>
      <vt:lpstr>Alternative Approaches: Ray CASTING (not Ray TRACING)</vt:lpstr>
      <vt:lpstr>Ray Casting Overview</vt:lpstr>
      <vt:lpstr>Ray Casting</vt:lpstr>
      <vt:lpstr>Raytracing</vt:lpstr>
      <vt:lpstr>Raytracing</vt:lpstr>
      <vt:lpstr>Recursive Ray Tracing</vt:lpstr>
      <vt:lpstr>Raytracing Implementation</vt:lpstr>
      <vt:lpstr>Constructing Rays</vt:lpstr>
      <vt:lpstr>From Pixels to Rays</vt:lpstr>
      <vt:lpstr>Ray Tracing Illumination</vt:lpstr>
      <vt:lpstr>The Ray Tree</vt:lpstr>
      <vt:lpstr>Reflection</vt:lpstr>
      <vt:lpstr>Reflection</vt:lpstr>
      <vt:lpstr>Reflection</vt:lpstr>
      <vt:lpstr>Refraction</vt:lpstr>
      <vt:lpstr>Pseudo Code for Ray Tracing</vt:lpstr>
      <vt:lpstr>PowerPoint Presentation</vt:lpstr>
      <vt:lpstr>Raytraced Cornell Box</vt:lpstr>
      <vt:lpstr>Paths in RayTracing</vt:lpstr>
      <vt:lpstr>A Better Rendered Cornell Box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198</cp:revision>
  <cp:lastPrinted>2021-05-11T02:11:12Z</cp:lastPrinted>
  <dcterms:created xsi:type="dcterms:W3CDTF">2013-10-02T16:37:11Z</dcterms:created>
  <dcterms:modified xsi:type="dcterms:W3CDTF">2021-05-11T15:09:42Z</dcterms:modified>
  <cp:category/>
</cp:coreProperties>
</file>