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27" r:id="rId2"/>
  </p:sldMasterIdLst>
  <p:notesMasterIdLst>
    <p:notesMasterId r:id="rId46"/>
  </p:notesMasterIdLst>
  <p:sldIdLst>
    <p:sldId id="384" r:id="rId3"/>
    <p:sldId id="797" r:id="rId4"/>
    <p:sldId id="871" r:id="rId5"/>
    <p:sldId id="877" r:id="rId6"/>
    <p:sldId id="931" r:id="rId7"/>
    <p:sldId id="919" r:id="rId8"/>
    <p:sldId id="920" r:id="rId9"/>
    <p:sldId id="921" r:id="rId10"/>
    <p:sldId id="922" r:id="rId11"/>
    <p:sldId id="923" r:id="rId12"/>
    <p:sldId id="924" r:id="rId13"/>
    <p:sldId id="925" r:id="rId14"/>
    <p:sldId id="932" r:id="rId15"/>
    <p:sldId id="933" r:id="rId16"/>
    <p:sldId id="940" r:id="rId17"/>
    <p:sldId id="942" r:id="rId18"/>
    <p:sldId id="941" r:id="rId19"/>
    <p:sldId id="943" r:id="rId20"/>
    <p:sldId id="944" r:id="rId21"/>
    <p:sldId id="945" r:id="rId22"/>
    <p:sldId id="946" r:id="rId23"/>
    <p:sldId id="947" r:id="rId24"/>
    <p:sldId id="948" r:id="rId25"/>
    <p:sldId id="949" r:id="rId26"/>
    <p:sldId id="936" r:id="rId27"/>
    <p:sldId id="935" r:id="rId28"/>
    <p:sldId id="938" r:id="rId29"/>
    <p:sldId id="939" r:id="rId30"/>
    <p:sldId id="950" r:id="rId31"/>
    <p:sldId id="951" r:id="rId32"/>
    <p:sldId id="952" r:id="rId33"/>
    <p:sldId id="953" r:id="rId34"/>
    <p:sldId id="954" r:id="rId35"/>
    <p:sldId id="955" r:id="rId36"/>
    <p:sldId id="956" r:id="rId37"/>
    <p:sldId id="957" r:id="rId38"/>
    <p:sldId id="958" r:id="rId39"/>
    <p:sldId id="959" r:id="rId40"/>
    <p:sldId id="964" r:id="rId41"/>
    <p:sldId id="960" r:id="rId42"/>
    <p:sldId id="962" r:id="rId43"/>
    <p:sldId id="963" r:id="rId44"/>
    <p:sldId id="96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A"/>
    <a:srgbClr val="FFFF3E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1" autoAdjust="0"/>
    <p:restoredTop sz="94666" autoAdjust="0"/>
  </p:normalViewPr>
  <p:slideViewPr>
    <p:cSldViewPr snapToGrid="0">
      <p:cViewPr varScale="1">
        <p:scale>
          <a:sx n="192" d="100"/>
          <a:sy n="192" d="100"/>
        </p:scale>
        <p:origin x="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5/5/21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5/5/21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08952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5/5/21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5/5/21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520199" y="6365557"/>
            <a:ext cx="19637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>
                <a:solidFill>
                  <a:schemeClr val="bg1"/>
                </a:solidFill>
                <a:latin typeface="Tw Cen MT" charset="0"/>
              </a:rPr>
              <a:t>May </a:t>
            </a:r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6, </a:t>
            </a:r>
            <a:r>
              <a:rPr lang="en-US" sz="2600" dirty="0">
                <a:solidFill>
                  <a:schemeClr val="bg1"/>
                </a:solidFill>
                <a:latin typeface="Tw Cen MT" charset="0"/>
              </a:rPr>
              <a:t>2021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latin typeface="Tw Cen MT" charset="0"/>
                <a:ea typeface="ＭＳ Ｐゴシック" charset="0"/>
                <a:cs typeface="ＭＳ Ｐゴシック" charset="0"/>
              </a:rPr>
              <a:t>Lecture </a:t>
            </a: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10: OpenGL - </a:t>
            </a:r>
            <a:r>
              <a:rPr lang="en-US" b="1" dirty="0" err="1" smtClean="0">
                <a:latin typeface="Tw Cen MT" charset="0"/>
                <a:ea typeface="ＭＳ Ｐゴシック" charset="0"/>
                <a:cs typeface="ＭＳ Ｐゴシック" charset="0"/>
              </a:rPr>
              <a:t>Shaders</a:t>
            </a:r>
            <a:endParaRPr lang="en-US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Multiple </a:t>
            </a:r>
            <a:r>
              <a:rPr lang="en-US" dirty="0" err="1" smtClean="0"/>
              <a:t>Shaders</a:t>
            </a:r>
            <a:endParaRPr lang="en-US" dirty="0"/>
          </a:p>
        </p:txBody>
      </p:sp>
      <p:pic>
        <p:nvPicPr>
          <p:cNvPr id="4" name="Picture 3" descr="Screen shot 2014-12-01 at 8.10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4" y="1359064"/>
            <a:ext cx="7311571" cy="549893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701143" y="1560286"/>
            <a:ext cx="1424214" cy="18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016829" y="5504543"/>
            <a:ext cx="1424214" cy="18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59300" y="5689600"/>
            <a:ext cx="881743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48843" y="1750786"/>
            <a:ext cx="881743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Attaching </a:t>
            </a:r>
            <a:r>
              <a:rPr lang="en-US" dirty="0" err="1" smtClean="0"/>
              <a:t>Shaders</a:t>
            </a:r>
            <a:r>
              <a:rPr lang="en-US" dirty="0" smtClean="0"/>
              <a:t> to a Program</a:t>
            </a:r>
            <a:endParaRPr lang="en-US" dirty="0"/>
          </a:p>
        </p:txBody>
      </p:sp>
      <p:pic>
        <p:nvPicPr>
          <p:cNvPr id="4" name="Picture 3" descr="Screen shot 2014-12-01 at 8.1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917700"/>
            <a:ext cx="7594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Inspecting if program link worked…</a:t>
            </a:r>
            <a:endParaRPr lang="en-US" dirty="0"/>
          </a:p>
        </p:txBody>
      </p:sp>
      <p:pic>
        <p:nvPicPr>
          <p:cNvPr id="4" name="Picture 3" descr="Screen shot 2014-12-01 at 8.1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28"/>
            <a:ext cx="9144000" cy="40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Starter Code Has 4 </a:t>
            </a:r>
            <a:r>
              <a:rPr lang="en-US" dirty="0" err="1" smtClean="0"/>
              <a:t>Shaders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phase2VertexShader</a:t>
            </a:r>
          </a:p>
          <a:p>
            <a:r>
              <a:rPr lang="en-US" dirty="0" smtClean="0"/>
              <a:t>phase2FragmentShader</a:t>
            </a:r>
          </a:p>
          <a:p>
            <a:r>
              <a:rPr lang="en-US" dirty="0" smtClean="0"/>
              <a:t>phase345VertexShader</a:t>
            </a:r>
          </a:p>
          <a:p>
            <a:r>
              <a:rPr lang="en-US" dirty="0" smtClean="0"/>
              <a:t>phase345FragmentShader</a:t>
            </a:r>
          </a:p>
          <a:p>
            <a:endParaRPr lang="en-US" dirty="0"/>
          </a:p>
          <a:p>
            <a:r>
              <a:rPr lang="en-US" dirty="0" smtClean="0"/>
              <a:t>Phase 2 variants are complete and work</a:t>
            </a:r>
          </a:p>
          <a:p>
            <a:r>
              <a:rPr lang="en-US" dirty="0" smtClean="0"/>
              <a:t>Phase 345 variants are what you will implement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24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How </a:t>
            </a:r>
            <a:r>
              <a:rPr lang="en-US" dirty="0" err="1" smtClean="0"/>
              <a:t>Shaders</a:t>
            </a:r>
            <a:r>
              <a:rPr lang="en-US" dirty="0" smtClean="0"/>
              <a:t> Fit Into the Graphics Pipeline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5901" y="1932214"/>
            <a:ext cx="1905000" cy="1533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Transform Vertices from World Space to Device Space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2158" y="1932214"/>
            <a:ext cx="1905000" cy="1533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Rasterize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9343" y="1932214"/>
            <a:ext cx="1905000" cy="1533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Contribute Fragments to Buffers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329" y="3465286"/>
            <a:ext cx="1877786" cy="1487714"/>
            <a:chOff x="961571" y="3864429"/>
            <a:chExt cx="1877786" cy="1487714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961571" y="4535714"/>
              <a:ext cx="1877786" cy="816429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vertex </a:t>
              </a:r>
              <a:r>
                <a:rPr lang="en-US" dirty="0" err="1" smtClean="0">
                  <a:solidFill>
                    <a:srgbClr val="000000"/>
                  </a:solidFill>
                </a:rPr>
                <a:t>shaders</a:t>
              </a:r>
              <a:r>
                <a:rPr lang="en-US" dirty="0" smtClean="0">
                  <a:solidFill>
                    <a:srgbClr val="000000"/>
                  </a:solidFill>
                </a:rPr>
                <a:t>: custom implementation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3"/>
              <a:endCxn id="4" idx="2"/>
            </p:cNvCxnSpPr>
            <p:nvPr/>
          </p:nvCxnSpPr>
          <p:spPr>
            <a:xfrm flipV="1">
              <a:off x="1900464" y="3864429"/>
              <a:ext cx="213179" cy="671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350658" y="3465286"/>
            <a:ext cx="1877786" cy="1487714"/>
            <a:chOff x="961571" y="3864429"/>
            <a:chExt cx="1877786" cy="1487714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961571" y="4535714"/>
              <a:ext cx="1877786" cy="816429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fragment </a:t>
              </a:r>
              <a:r>
                <a:rPr lang="en-US" dirty="0" err="1" smtClean="0">
                  <a:solidFill>
                    <a:srgbClr val="000000"/>
                  </a:solidFill>
                </a:rPr>
                <a:t>shaders</a:t>
              </a:r>
              <a:r>
                <a:rPr lang="en-US" dirty="0" smtClean="0">
                  <a:solidFill>
                    <a:srgbClr val="000000"/>
                  </a:solidFill>
                </a:rPr>
                <a:t>: custom implementation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V="1">
              <a:off x="1900464" y="3864429"/>
              <a:ext cx="213179" cy="671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894114" y="2657928"/>
            <a:ext cx="2456543" cy="3664858"/>
            <a:chOff x="961570" y="1906814"/>
            <a:chExt cx="2456543" cy="3664858"/>
          </a:xfrm>
        </p:grpSpPr>
        <p:sp>
          <p:nvSpPr>
            <p:cNvPr id="15" name="Round Diagonal Corner Rectangle 14"/>
            <p:cNvSpPr/>
            <p:nvPr/>
          </p:nvSpPr>
          <p:spPr>
            <a:xfrm>
              <a:off x="961570" y="4535714"/>
              <a:ext cx="2456543" cy="1035958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geometry &amp; tessellation </a:t>
              </a:r>
              <a:r>
                <a:rPr lang="en-US" dirty="0" err="1" smtClean="0">
                  <a:solidFill>
                    <a:srgbClr val="000000"/>
                  </a:solidFill>
                </a:rPr>
                <a:t>shaders</a:t>
              </a:r>
              <a:r>
                <a:rPr lang="en-US" dirty="0" smtClean="0">
                  <a:solidFill>
                    <a:srgbClr val="000000"/>
                  </a:solidFill>
                </a:rPr>
                <a:t>: create new geometry before rasterized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 flipH="1" flipV="1">
              <a:off x="1351644" y="1906814"/>
              <a:ext cx="838198" cy="2628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2"/>
          <p:cNvSpPr>
            <a:spLocks noGrp="1"/>
          </p:cNvSpPr>
          <p:nvPr>
            <p:ph sz="quarter" idx="1"/>
          </p:nvPr>
        </p:nvSpPr>
        <p:spPr>
          <a:xfrm>
            <a:off x="6350000" y="1645828"/>
            <a:ext cx="2794000" cy="4656229"/>
          </a:xfrm>
        </p:spPr>
        <p:txBody>
          <a:bodyPr/>
          <a:lstStyle/>
          <a:p>
            <a:r>
              <a:rPr lang="en-US" dirty="0" smtClean="0"/>
              <a:t>You can have 0 or 1 of each </a:t>
            </a:r>
            <a:r>
              <a:rPr lang="en-US" dirty="0" err="1" smtClean="0"/>
              <a:t>shader</a:t>
            </a:r>
            <a:r>
              <a:rPr lang="en-US" dirty="0" smtClean="0"/>
              <a:t> type</a:t>
            </a:r>
          </a:p>
          <a:p>
            <a:r>
              <a:rPr lang="en-US" dirty="0" smtClean="0"/>
              <a:t>Vertex &amp; fragment: very </a:t>
            </a:r>
            <a:r>
              <a:rPr lang="en-US" dirty="0" smtClean="0"/>
              <a:t>common </a:t>
            </a:r>
            <a:r>
              <a:rPr lang="en-US" dirty="0" smtClean="0">
                <a:solidFill>
                  <a:srgbClr val="FF0000"/>
                </a:solidFill>
              </a:rPr>
              <a:t>(2A)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Geometry &amp; tessellation: less common</a:t>
            </a:r>
          </a:p>
          <a:p>
            <a:pPr lvl="1"/>
            <a:r>
              <a:rPr lang="en-US" dirty="0" smtClean="0"/>
              <a:t>adaptive meshing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9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28600"/>
            <a:ext cx="7522817" cy="990600"/>
          </a:xfrm>
        </p:spPr>
        <p:txBody>
          <a:bodyPr/>
          <a:lstStyle/>
          <a:p>
            <a:r>
              <a:rPr lang="en-US" dirty="0" smtClean="0"/>
              <a:t>4 Elements to a </a:t>
            </a:r>
            <a:r>
              <a:rPr lang="en-US" dirty="0" err="1" smtClean="0"/>
              <a:t>Shader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43456" cy="449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GLSL version (GL </a:t>
            </a:r>
            <a:r>
              <a:rPr lang="en-US" dirty="0" err="1" smtClean="0"/>
              <a:t>Shader</a:t>
            </a:r>
            <a:r>
              <a:rPr lang="en-US" dirty="0" smtClean="0"/>
              <a:t> Language)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inputs to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outputs of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</a:t>
            </a:r>
            <a:r>
              <a:rPr lang="en-US" dirty="0" smtClean="0"/>
              <a:t>oid main() 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C-like code that operates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on inputs to make outputs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}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28600"/>
            <a:ext cx="7522817" cy="990600"/>
          </a:xfrm>
        </p:spPr>
        <p:txBody>
          <a:bodyPr/>
          <a:lstStyle/>
          <a:p>
            <a:r>
              <a:rPr lang="en-US" dirty="0" smtClean="0"/>
              <a:t>4 Elements to a </a:t>
            </a:r>
            <a:r>
              <a:rPr lang="en-US" dirty="0" err="1" smtClean="0"/>
              <a:t>Shader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43456" cy="449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Declare GLSL version (GL </a:t>
            </a:r>
            <a:r>
              <a:rPr lang="en-US" dirty="0" err="1" smtClean="0">
                <a:solidFill>
                  <a:srgbClr val="FF0000"/>
                </a:solidFill>
              </a:rPr>
              <a:t>Shader</a:t>
            </a:r>
            <a:r>
              <a:rPr lang="en-US" dirty="0" smtClean="0">
                <a:solidFill>
                  <a:srgbClr val="FF0000"/>
                </a:solidFill>
              </a:rPr>
              <a:t> Language)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inputs to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outputs of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</a:t>
            </a:r>
            <a:r>
              <a:rPr lang="en-US" dirty="0" smtClean="0"/>
              <a:t>oid main() 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C-like code that operates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on inputs to make outputs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}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Declare GLSL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Syntax: #version 400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Old versions: may be deprecated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New versions: may not be available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400 is a good choice </a:t>
            </a:r>
            <a:r>
              <a:rPr lang="mr-IN" dirty="0" smtClean="0"/>
              <a:t>–</a:t>
            </a:r>
            <a:r>
              <a:rPr lang="en-US" dirty="0" smtClean="0"/>
              <a:t> works everywhere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And what we use for this class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04" y="3878347"/>
            <a:ext cx="4990548" cy="2716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79235" y="6546574"/>
            <a:ext cx="18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</a:t>
            </a:r>
            <a:r>
              <a:rPr lang="en-US" dirty="0" err="1" smtClean="0"/>
              <a:t>Khronos.org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28600"/>
            <a:ext cx="7522817" cy="990600"/>
          </a:xfrm>
        </p:spPr>
        <p:txBody>
          <a:bodyPr/>
          <a:lstStyle/>
          <a:p>
            <a:r>
              <a:rPr lang="en-US" dirty="0" smtClean="0"/>
              <a:t>4 Elements to a </a:t>
            </a:r>
            <a:r>
              <a:rPr lang="en-US" dirty="0" err="1" smtClean="0"/>
              <a:t>Shader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43456" cy="449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GLSL version (GL </a:t>
            </a:r>
            <a:r>
              <a:rPr lang="en-US" dirty="0" err="1" smtClean="0"/>
              <a:t>Shader</a:t>
            </a:r>
            <a:r>
              <a:rPr lang="en-US" dirty="0" smtClean="0"/>
              <a:t> Language)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Declare inputs to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outputs of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</a:t>
            </a:r>
            <a:r>
              <a:rPr lang="en-US" dirty="0" smtClean="0"/>
              <a:t>oid main() 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C-like code that operates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on inputs to make outputs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}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Declare Inputs to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layout (location = 0) in vec3 </a:t>
            </a:r>
            <a:r>
              <a:rPr lang="en-US" dirty="0" err="1"/>
              <a:t>vertex_position</a:t>
            </a:r>
            <a:r>
              <a:rPr lang="en-US" dirty="0" smtClean="0"/>
              <a:t>;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In words: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The array that was placed in location 0 is a vector of 3 floats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In my code, I will refer to this array as </a:t>
            </a:r>
            <a:r>
              <a:rPr lang="en-US" dirty="0" err="1" smtClean="0"/>
              <a:t>vertex_position</a:t>
            </a:r>
            <a:endParaRPr lang="en-US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Regarding placement: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/>
              <a:t>The placement was already done before the </a:t>
            </a:r>
            <a:r>
              <a:rPr lang="en-US" dirty="0" err="1"/>
              <a:t>shader</a:t>
            </a:r>
            <a:r>
              <a:rPr lang="en-US" dirty="0"/>
              <a:t> program </a:t>
            </a:r>
            <a:r>
              <a:rPr lang="en-US" dirty="0" smtClean="0"/>
              <a:t>executes</a:t>
            </a:r>
            <a:endParaRPr lang="en-US" dirty="0"/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/>
              <a:t>The program must accept the placement made by the VAO or </a:t>
            </a:r>
            <a:r>
              <a:rPr lang="en-US" dirty="0" err="1"/>
              <a:t>shader</a:t>
            </a:r>
            <a:r>
              <a:rPr lang="en-US" dirty="0"/>
              <a:t> program that proceeded it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78"/>
            <a:ext cx="9144000" cy="46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Names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1219200"/>
            <a:ext cx="7818783" cy="5365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6417" y="6488668"/>
            <a:ext cx="18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</a:t>
            </a:r>
            <a:r>
              <a:rPr lang="en-US" dirty="0" err="1" smtClean="0"/>
              <a:t>Khronos.org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Declare Inputs to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layout (location = 0) in vec3 </a:t>
            </a:r>
            <a:r>
              <a:rPr lang="en-US" dirty="0" err="1"/>
              <a:t>vertex_position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layout (location = 1) in vec3 </a:t>
            </a:r>
            <a:r>
              <a:rPr lang="en-US" dirty="0" err="1"/>
              <a:t>vertex_color</a:t>
            </a:r>
            <a:r>
              <a:rPr lang="en-US" dirty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In words: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The array that was placed in location 0 is a vector of 3 floats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In my code, I will refer to this array as </a:t>
            </a:r>
            <a:r>
              <a:rPr lang="en-US" dirty="0" err="1" smtClean="0"/>
              <a:t>vertex_position</a:t>
            </a:r>
            <a:endParaRPr lang="en-US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/>
              <a:t>The array that was placed in location </a:t>
            </a:r>
            <a:r>
              <a:rPr lang="en-US" dirty="0" smtClean="0"/>
              <a:t>1 </a:t>
            </a:r>
            <a:r>
              <a:rPr lang="en-US" dirty="0"/>
              <a:t>is </a:t>
            </a:r>
            <a:r>
              <a:rPr lang="en-US" dirty="0" smtClean="0"/>
              <a:t>also a </a:t>
            </a:r>
            <a:r>
              <a:rPr lang="en-US" dirty="0"/>
              <a:t>vector of 3 floats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/>
              <a:t>In my code, I will refer to this array as </a:t>
            </a:r>
            <a:r>
              <a:rPr lang="en-US" dirty="0" err="1" smtClean="0"/>
              <a:t>vertex_color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58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Declare Outputs of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out vec3 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In words: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My program will create a vector of3  floats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 will refer to this vector as color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It is at location 0, since I declared this first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The next </a:t>
            </a:r>
            <a:r>
              <a:rPr lang="en-US" dirty="0" err="1" smtClean="0"/>
              <a:t>shader</a:t>
            </a:r>
            <a:r>
              <a:rPr lang="en-US" dirty="0" smtClean="0"/>
              <a:t> program needs to know that color is placed in location 0 and is a vec3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28600"/>
            <a:ext cx="7522817" cy="990600"/>
          </a:xfrm>
        </p:spPr>
        <p:txBody>
          <a:bodyPr/>
          <a:lstStyle/>
          <a:p>
            <a:r>
              <a:rPr lang="en-US" dirty="0" smtClean="0"/>
              <a:t>4 Elements to a </a:t>
            </a:r>
            <a:r>
              <a:rPr lang="en-US" dirty="0" err="1" smtClean="0"/>
              <a:t>Shader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43456" cy="449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GLSL version (GL </a:t>
            </a:r>
            <a:r>
              <a:rPr lang="en-US" dirty="0" err="1" smtClean="0"/>
              <a:t>Shader</a:t>
            </a:r>
            <a:r>
              <a:rPr lang="en-US" dirty="0" smtClean="0"/>
              <a:t> Language)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inputs to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Declare outputs of 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oid main() 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    C-like code that operates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on inputs to make outputs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}</a:t>
            </a:r>
            <a:endParaRPr lang="en-US" dirty="0" smtClean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C-like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void main() </a:t>
            </a:r>
            <a:r>
              <a:rPr lang="en-US" dirty="0" smtClean="0"/>
              <a:t>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</a:t>
            </a:r>
            <a:r>
              <a:rPr lang="en-US" dirty="0"/>
              <a:t>color = </a:t>
            </a:r>
            <a:r>
              <a:rPr lang="en-US" dirty="0" err="1"/>
              <a:t>vertex_color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gl_Position</a:t>
            </a:r>
            <a:r>
              <a:rPr lang="en-US" dirty="0"/>
              <a:t> = vec4(</a:t>
            </a:r>
            <a:r>
              <a:rPr lang="en-US" dirty="0" err="1"/>
              <a:t>vertex_position</a:t>
            </a:r>
            <a:r>
              <a:rPr lang="en-US" dirty="0"/>
              <a:t>, 1.0</a:t>
            </a:r>
            <a:r>
              <a:rPr lang="en-US" dirty="0" smtClean="0"/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}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err="1" smtClean="0"/>
              <a:t>gl_Position</a:t>
            </a:r>
            <a:r>
              <a:rPr lang="en-US" dirty="0" smtClean="0"/>
              <a:t> is a mandatory output of a vertex </a:t>
            </a:r>
            <a:r>
              <a:rPr lang="en-US" dirty="0" err="1" smtClean="0"/>
              <a:t>shader</a:t>
            </a:r>
            <a:endParaRPr lang="en-US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And this did a bad job! </a:t>
            </a:r>
            <a:r>
              <a:rPr lang="mr-IN" dirty="0" smtClean="0"/>
              <a:t>–</a:t>
            </a:r>
            <a:r>
              <a:rPr lang="en-US" dirty="0" smtClean="0"/>
              <a:t> should have done matrix transform and did not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Had to make a variable called color to send color info along to fragment </a:t>
            </a:r>
            <a:r>
              <a:rPr lang="en-US" dirty="0" err="1" smtClean="0"/>
              <a:t>shader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3" y="228600"/>
            <a:ext cx="7719391" cy="990600"/>
          </a:xfrm>
        </p:spPr>
        <p:txBody>
          <a:bodyPr/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From Starter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#</a:t>
            </a:r>
            <a:r>
              <a:rPr lang="en-US" dirty="0"/>
              <a:t>version </a:t>
            </a:r>
            <a:r>
              <a:rPr lang="en-US" dirty="0" smtClean="0"/>
              <a:t>400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layout </a:t>
            </a:r>
            <a:r>
              <a:rPr lang="en-US" dirty="0"/>
              <a:t>(location = 0) in vec3 </a:t>
            </a:r>
            <a:r>
              <a:rPr lang="en-US" dirty="0" err="1" smtClean="0"/>
              <a:t>vertex_position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layout </a:t>
            </a:r>
            <a:r>
              <a:rPr lang="en-US" dirty="0"/>
              <a:t>(location = 1) in vec3 </a:t>
            </a:r>
            <a:r>
              <a:rPr lang="en-US" dirty="0" err="1" smtClean="0"/>
              <a:t>vertex_color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out </a:t>
            </a:r>
            <a:r>
              <a:rPr lang="en-US" dirty="0"/>
              <a:t>vec3 </a:t>
            </a:r>
            <a:r>
              <a:rPr lang="en-US" dirty="0" smtClean="0"/>
              <a:t>color;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void </a:t>
            </a:r>
            <a:r>
              <a:rPr lang="en-US" dirty="0"/>
              <a:t>main() </a:t>
            </a:r>
            <a:r>
              <a:rPr lang="en-US" dirty="0" smtClean="0"/>
              <a:t>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color </a:t>
            </a:r>
            <a:r>
              <a:rPr lang="en-US" dirty="0"/>
              <a:t>= </a:t>
            </a:r>
            <a:r>
              <a:rPr lang="en-US" dirty="0" err="1"/>
              <a:t>vertex_color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/>
              <a:t>gl_Position</a:t>
            </a:r>
            <a:r>
              <a:rPr lang="en-US" dirty="0"/>
              <a:t> = vec4(</a:t>
            </a:r>
            <a:r>
              <a:rPr lang="en-US" dirty="0" err="1"/>
              <a:t>vertex_position</a:t>
            </a:r>
            <a:r>
              <a:rPr lang="en-US" dirty="0"/>
              <a:t>, 1.0</a:t>
            </a:r>
            <a:r>
              <a:rPr lang="en-US" dirty="0" smtClean="0"/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042" y="2517914"/>
            <a:ext cx="1040296" cy="2286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648" y="251791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041" y="5126143"/>
            <a:ext cx="1140425" cy="1391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566" y="512614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Uniforms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4503" y="2930315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503" y="3351936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503" y="3806190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503" y="4260444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VBO4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503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U1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3795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949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3795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949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795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5504" y="2517913"/>
            <a:ext cx="2215692" cy="2994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44690" y="2526434"/>
            <a:ext cx="152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8" idx="3"/>
            <a:endCxn id="26" idx="1"/>
          </p:cNvCxnSpPr>
          <p:nvPr/>
        </p:nvCxnSpPr>
        <p:spPr>
          <a:xfrm>
            <a:off x="1305339" y="3069463"/>
            <a:ext cx="1089636" cy="148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7" idx="1"/>
          </p:cNvCxnSpPr>
          <p:nvPr/>
        </p:nvCxnSpPr>
        <p:spPr>
          <a:xfrm>
            <a:off x="1305338" y="3493949"/>
            <a:ext cx="1087209" cy="153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8" idx="1"/>
          </p:cNvCxnSpPr>
          <p:nvPr/>
        </p:nvCxnSpPr>
        <p:spPr>
          <a:xfrm>
            <a:off x="1299342" y="3942378"/>
            <a:ext cx="1083639" cy="119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1"/>
          </p:cNvCxnSpPr>
          <p:nvPr/>
        </p:nvCxnSpPr>
        <p:spPr>
          <a:xfrm>
            <a:off x="1299342" y="4416938"/>
            <a:ext cx="1080644" cy="119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94975" y="303377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92547" y="346230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82981" y="387741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79986" y="435171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13" idx="3"/>
            <a:endCxn id="36" idx="1"/>
          </p:cNvCxnSpPr>
          <p:nvPr/>
        </p:nvCxnSpPr>
        <p:spPr>
          <a:xfrm flipV="1">
            <a:off x="931333" y="4984812"/>
            <a:ext cx="1448653" cy="641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3"/>
            <a:endCxn id="37" idx="1"/>
          </p:cNvCxnSpPr>
          <p:nvPr/>
        </p:nvCxnSpPr>
        <p:spPr>
          <a:xfrm flipV="1">
            <a:off x="1470625" y="5310809"/>
            <a:ext cx="901418" cy="695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79986" y="480014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72043" y="51261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U4</a:t>
            </a:r>
            <a:endParaRPr lang="en-US" dirty="0"/>
          </a:p>
        </p:txBody>
      </p:sp>
      <p:sp>
        <p:nvSpPr>
          <p:cNvPr id="38" name="Explosion 1 37"/>
          <p:cNvSpPr/>
          <p:nvPr/>
        </p:nvSpPr>
        <p:spPr>
          <a:xfrm>
            <a:off x="2801007" y="3217125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83177" y="2667526"/>
            <a:ext cx="2215692" cy="28311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05652" y="2648190"/>
            <a:ext cx="17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969122" y="1614754"/>
            <a:ext cx="1458889" cy="8522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Rasterizer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Striped Right Arrow 43"/>
          <p:cNvSpPr/>
          <p:nvPr/>
        </p:nvSpPr>
        <p:spPr>
          <a:xfrm rot="2062111">
            <a:off x="6343340" y="1958105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riped Right Arrow 44"/>
          <p:cNvSpPr/>
          <p:nvPr/>
        </p:nvSpPr>
        <p:spPr>
          <a:xfrm rot="19999875">
            <a:off x="3639667" y="1943111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04738" y="2880499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gl_Position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4660760" y="2454770"/>
            <a:ext cx="382663" cy="610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78210" y="3210619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N0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176635" y="356546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176635" y="397216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50" idx="3"/>
            <a:endCxn id="57" idx="1"/>
          </p:cNvCxnSpPr>
          <p:nvPr/>
        </p:nvCxnSpPr>
        <p:spPr>
          <a:xfrm flipV="1">
            <a:off x="4643402" y="3228398"/>
            <a:ext cx="2139775" cy="166887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783177" y="304373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N0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1" idx="3"/>
          </p:cNvCxnSpPr>
          <p:nvPr/>
        </p:nvCxnSpPr>
        <p:spPr>
          <a:xfrm flipV="1">
            <a:off x="4641827" y="3620824"/>
            <a:ext cx="2162615" cy="129308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91995" y="343251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</a:t>
            </a:r>
            <a:endParaRPr lang="en-US" dirty="0"/>
          </a:p>
        </p:txBody>
      </p:sp>
      <p:cxnSp>
        <p:nvCxnSpPr>
          <p:cNvPr id="60" name="Straight Arrow Connector 59"/>
          <p:cNvCxnSpPr>
            <a:stCxn id="52" idx="3"/>
          </p:cNvCxnSpPr>
          <p:nvPr/>
        </p:nvCxnSpPr>
        <p:spPr>
          <a:xfrm flipV="1">
            <a:off x="4641827" y="4042797"/>
            <a:ext cx="2147347" cy="114029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78702" y="387741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sp>
        <p:nvSpPr>
          <p:cNvPr id="62" name="Explosion 1 61"/>
          <p:cNvSpPr/>
          <p:nvPr/>
        </p:nvSpPr>
        <p:spPr>
          <a:xfrm>
            <a:off x="7269594" y="3174988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34587" y="2928698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rag_color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769094" y="43109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U6</a:t>
            </a:r>
            <a:endParaRPr lang="en-US" dirty="0"/>
          </a:p>
        </p:txBody>
      </p:sp>
      <p:cxnSp>
        <p:nvCxnSpPr>
          <p:cNvPr id="77" name="Elbow Connector 76"/>
          <p:cNvCxnSpPr>
            <a:stCxn id="18" idx="3"/>
            <a:endCxn id="68" idx="1"/>
          </p:cNvCxnSpPr>
          <p:nvPr/>
        </p:nvCxnSpPr>
        <p:spPr>
          <a:xfrm flipV="1">
            <a:off x="1470625" y="4495625"/>
            <a:ext cx="5298469" cy="1891067"/>
          </a:xfrm>
          <a:prstGeom prst="bentConnector3">
            <a:avLst>
              <a:gd name="adj1" fmla="val 680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3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042" y="2517914"/>
            <a:ext cx="1040296" cy="2286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648" y="251791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041" y="5126143"/>
            <a:ext cx="1140425" cy="1391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566" y="512614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Uniforms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4503" y="2930315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503" y="3351936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503" y="3806190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503" y="4260444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VBO4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503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U1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3795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949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3795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949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795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5504" y="2517913"/>
            <a:ext cx="2215692" cy="2994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44690" y="2526434"/>
            <a:ext cx="152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8" idx="3"/>
            <a:endCxn id="26" idx="1"/>
          </p:cNvCxnSpPr>
          <p:nvPr/>
        </p:nvCxnSpPr>
        <p:spPr>
          <a:xfrm>
            <a:off x="1305339" y="3069463"/>
            <a:ext cx="1089636" cy="148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7" idx="1"/>
          </p:cNvCxnSpPr>
          <p:nvPr/>
        </p:nvCxnSpPr>
        <p:spPr>
          <a:xfrm>
            <a:off x="1305338" y="3493949"/>
            <a:ext cx="1087209" cy="153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8" idx="1"/>
          </p:cNvCxnSpPr>
          <p:nvPr/>
        </p:nvCxnSpPr>
        <p:spPr>
          <a:xfrm>
            <a:off x="1299342" y="3942378"/>
            <a:ext cx="1083639" cy="119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1"/>
          </p:cNvCxnSpPr>
          <p:nvPr/>
        </p:nvCxnSpPr>
        <p:spPr>
          <a:xfrm>
            <a:off x="1299342" y="4416938"/>
            <a:ext cx="1080644" cy="119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94975" y="303377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92547" y="346230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82981" y="387741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79986" y="435171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13" idx="3"/>
            <a:endCxn id="36" idx="1"/>
          </p:cNvCxnSpPr>
          <p:nvPr/>
        </p:nvCxnSpPr>
        <p:spPr>
          <a:xfrm flipV="1">
            <a:off x="931333" y="4984812"/>
            <a:ext cx="1448653" cy="641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3"/>
            <a:endCxn id="37" idx="1"/>
          </p:cNvCxnSpPr>
          <p:nvPr/>
        </p:nvCxnSpPr>
        <p:spPr>
          <a:xfrm flipV="1">
            <a:off x="1470625" y="5310809"/>
            <a:ext cx="901418" cy="695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79986" y="480014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72043" y="51261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U4</a:t>
            </a:r>
            <a:endParaRPr lang="en-US" dirty="0"/>
          </a:p>
        </p:txBody>
      </p:sp>
      <p:sp>
        <p:nvSpPr>
          <p:cNvPr id="38" name="Explosion 1 37"/>
          <p:cNvSpPr/>
          <p:nvPr/>
        </p:nvSpPr>
        <p:spPr>
          <a:xfrm>
            <a:off x="2801007" y="3217125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83177" y="2667526"/>
            <a:ext cx="2215692" cy="28311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05652" y="2648190"/>
            <a:ext cx="17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969122" y="1614754"/>
            <a:ext cx="1458889" cy="8522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Rasterizer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Striped Right Arrow 43"/>
          <p:cNvSpPr/>
          <p:nvPr/>
        </p:nvSpPr>
        <p:spPr>
          <a:xfrm rot="2062111">
            <a:off x="6343340" y="1958105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riped Right Arrow 44"/>
          <p:cNvSpPr/>
          <p:nvPr/>
        </p:nvSpPr>
        <p:spPr>
          <a:xfrm rot="19999875">
            <a:off x="3639667" y="1943111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04738" y="2880499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gl_Position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4660760" y="2454770"/>
            <a:ext cx="382663" cy="610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78210" y="3210619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N0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176635" y="356546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176635" y="397216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50" idx="3"/>
            <a:endCxn id="57" idx="1"/>
          </p:cNvCxnSpPr>
          <p:nvPr/>
        </p:nvCxnSpPr>
        <p:spPr>
          <a:xfrm flipV="1">
            <a:off x="4643402" y="3228398"/>
            <a:ext cx="2139775" cy="166887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783177" y="304373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N0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1" idx="3"/>
          </p:cNvCxnSpPr>
          <p:nvPr/>
        </p:nvCxnSpPr>
        <p:spPr>
          <a:xfrm flipV="1">
            <a:off x="4641827" y="3620824"/>
            <a:ext cx="2162615" cy="129308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91995" y="343251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</a:t>
            </a:r>
            <a:endParaRPr lang="en-US" dirty="0"/>
          </a:p>
        </p:txBody>
      </p:sp>
      <p:cxnSp>
        <p:nvCxnSpPr>
          <p:cNvPr id="60" name="Straight Arrow Connector 59"/>
          <p:cNvCxnSpPr>
            <a:stCxn id="52" idx="3"/>
          </p:cNvCxnSpPr>
          <p:nvPr/>
        </p:nvCxnSpPr>
        <p:spPr>
          <a:xfrm flipV="1">
            <a:off x="4641827" y="4042797"/>
            <a:ext cx="2147347" cy="114029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78702" y="387741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sp>
        <p:nvSpPr>
          <p:cNvPr id="62" name="Explosion 1 61"/>
          <p:cNvSpPr/>
          <p:nvPr/>
        </p:nvSpPr>
        <p:spPr>
          <a:xfrm>
            <a:off x="7269594" y="3174988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34587" y="2928698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rag_color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769094" y="43109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U6</a:t>
            </a:r>
            <a:endParaRPr lang="en-US" dirty="0"/>
          </a:p>
        </p:txBody>
      </p:sp>
      <p:cxnSp>
        <p:nvCxnSpPr>
          <p:cNvPr id="77" name="Elbow Connector 76"/>
          <p:cNvCxnSpPr>
            <a:stCxn id="18" idx="3"/>
            <a:endCxn id="68" idx="1"/>
          </p:cNvCxnSpPr>
          <p:nvPr/>
        </p:nvCxnSpPr>
        <p:spPr>
          <a:xfrm flipV="1">
            <a:off x="1470625" y="4495625"/>
            <a:ext cx="5298469" cy="1891067"/>
          </a:xfrm>
          <a:prstGeom prst="bentConnector3">
            <a:avLst>
              <a:gd name="adj1" fmla="val 680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775252" y="2252870"/>
            <a:ext cx="1954696" cy="1861930"/>
          </a:xfrm>
          <a:custGeom>
            <a:avLst/>
            <a:gdLst>
              <a:gd name="connsiteX0" fmla="*/ 1371600 w 1954696"/>
              <a:gd name="connsiteY0" fmla="*/ 0 h 1861930"/>
              <a:gd name="connsiteX1" fmla="*/ 271670 w 1954696"/>
              <a:gd name="connsiteY1" fmla="*/ 324678 h 1861930"/>
              <a:gd name="connsiteX2" fmla="*/ 0 w 1954696"/>
              <a:gd name="connsiteY2" fmla="*/ 1384852 h 1861930"/>
              <a:gd name="connsiteX3" fmla="*/ 510209 w 1954696"/>
              <a:gd name="connsiteY3" fmla="*/ 1802295 h 1861930"/>
              <a:gd name="connsiteX4" fmla="*/ 1643270 w 1954696"/>
              <a:gd name="connsiteY4" fmla="*/ 1861930 h 1861930"/>
              <a:gd name="connsiteX5" fmla="*/ 1954696 w 1954696"/>
              <a:gd name="connsiteY5" fmla="*/ 1596887 h 1861930"/>
              <a:gd name="connsiteX6" fmla="*/ 1848678 w 1954696"/>
              <a:gd name="connsiteY6" fmla="*/ 450573 h 1861930"/>
              <a:gd name="connsiteX7" fmla="*/ 1371600 w 1954696"/>
              <a:gd name="connsiteY7" fmla="*/ 0 h 186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4696" h="1861930">
                <a:moveTo>
                  <a:pt x="1371600" y="0"/>
                </a:moveTo>
                <a:lnTo>
                  <a:pt x="271670" y="324678"/>
                </a:lnTo>
                <a:lnTo>
                  <a:pt x="0" y="1384852"/>
                </a:lnTo>
                <a:lnTo>
                  <a:pt x="510209" y="1802295"/>
                </a:lnTo>
                <a:lnTo>
                  <a:pt x="1643270" y="1861930"/>
                </a:lnTo>
                <a:lnTo>
                  <a:pt x="1954696" y="1596887"/>
                </a:lnTo>
                <a:lnTo>
                  <a:pt x="1848678" y="450573"/>
                </a:lnTo>
                <a:lnTo>
                  <a:pt x="13716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3" y="228600"/>
            <a:ext cx="7719391" cy="990600"/>
          </a:xfrm>
        </p:spPr>
        <p:txBody>
          <a:bodyPr/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From Starter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#</a:t>
            </a:r>
            <a:r>
              <a:rPr lang="en-US" dirty="0"/>
              <a:t>version </a:t>
            </a:r>
            <a:r>
              <a:rPr lang="en-US" dirty="0" smtClean="0"/>
              <a:t>400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layout </a:t>
            </a:r>
            <a:r>
              <a:rPr lang="en-US" dirty="0"/>
              <a:t>(location = 0) in vec3 </a:t>
            </a:r>
            <a:r>
              <a:rPr lang="en-US" dirty="0" err="1" smtClean="0"/>
              <a:t>vertex_position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layout </a:t>
            </a:r>
            <a:r>
              <a:rPr lang="en-US" dirty="0"/>
              <a:t>(location = 1) in vec3 </a:t>
            </a:r>
            <a:r>
              <a:rPr lang="en-US" dirty="0" err="1" smtClean="0"/>
              <a:t>vertex_color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out </a:t>
            </a:r>
            <a:r>
              <a:rPr lang="en-US" dirty="0"/>
              <a:t>vec3 </a:t>
            </a:r>
            <a:r>
              <a:rPr lang="en-US" dirty="0" smtClean="0"/>
              <a:t>color;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void </a:t>
            </a:r>
            <a:r>
              <a:rPr lang="en-US" dirty="0"/>
              <a:t>main() </a:t>
            </a:r>
            <a:r>
              <a:rPr lang="en-US" dirty="0" smtClean="0"/>
              <a:t>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color </a:t>
            </a:r>
            <a:r>
              <a:rPr lang="en-US" dirty="0"/>
              <a:t>= </a:t>
            </a:r>
            <a:r>
              <a:rPr lang="en-US" dirty="0" err="1"/>
              <a:t>vertex_color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/>
              <a:t>gl_Position</a:t>
            </a:r>
            <a:r>
              <a:rPr lang="en-US" dirty="0"/>
              <a:t> = vec4(</a:t>
            </a:r>
            <a:r>
              <a:rPr lang="en-US" dirty="0" err="1"/>
              <a:t>vertex_position</a:t>
            </a:r>
            <a:r>
              <a:rPr lang="en-US" dirty="0"/>
              <a:t>, 1.0</a:t>
            </a:r>
            <a:r>
              <a:rPr lang="en-US" dirty="0" smtClean="0"/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 rot="2092699">
            <a:off x="6691445" y="2705896"/>
            <a:ext cx="1086678" cy="29817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922105" y="3235983"/>
            <a:ext cx="6221895" cy="8829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These must match up.  VAO is putting arrays in “locations.”  </a:t>
            </a:r>
            <a:r>
              <a:rPr lang="en-US" dirty="0" err="1" smtClean="0">
                <a:solidFill>
                  <a:schemeClr val="tx1"/>
                </a:solidFill>
              </a:rPr>
              <a:t>Shader</a:t>
            </a:r>
            <a:r>
              <a:rPr lang="en-US" dirty="0" smtClean="0">
                <a:solidFill>
                  <a:schemeClr val="tx1"/>
                </a:solidFill>
              </a:rPr>
              <a:t> program must honor the VAO’s ordering.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Location 0 contains “</a:t>
            </a:r>
            <a:r>
              <a:rPr lang="en-US" dirty="0" err="1" smtClean="0">
                <a:solidFill>
                  <a:schemeClr val="tx1"/>
                </a:solidFill>
              </a:rPr>
              <a:t>points_vbo</a:t>
            </a:r>
            <a:r>
              <a:rPr lang="en-US" dirty="0" smtClean="0">
                <a:solidFill>
                  <a:schemeClr val="tx1"/>
                </a:solidFill>
              </a:rPr>
              <a:t>” no matter what name it is given.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4" y="4970818"/>
            <a:ext cx="5652052" cy="1670652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8598959">
            <a:off x="6223915" y="4689421"/>
            <a:ext cx="1573602" cy="29817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042" y="2517914"/>
            <a:ext cx="1040296" cy="2286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648" y="251791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041" y="5126143"/>
            <a:ext cx="1140425" cy="1391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566" y="512614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Uniforms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4503" y="2930315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503" y="3351936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503" y="3806190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503" y="4260444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VBO4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503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U1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3795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949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3795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949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795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5504" y="2517913"/>
            <a:ext cx="2215692" cy="2994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44690" y="2526434"/>
            <a:ext cx="152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8" idx="3"/>
            <a:endCxn id="26" idx="1"/>
          </p:cNvCxnSpPr>
          <p:nvPr/>
        </p:nvCxnSpPr>
        <p:spPr>
          <a:xfrm>
            <a:off x="1305339" y="3069463"/>
            <a:ext cx="1089636" cy="148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7" idx="1"/>
          </p:cNvCxnSpPr>
          <p:nvPr/>
        </p:nvCxnSpPr>
        <p:spPr>
          <a:xfrm>
            <a:off x="1305338" y="3493949"/>
            <a:ext cx="1087209" cy="153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99342" y="3942378"/>
            <a:ext cx="1083639" cy="119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1"/>
          </p:cNvCxnSpPr>
          <p:nvPr/>
        </p:nvCxnSpPr>
        <p:spPr>
          <a:xfrm>
            <a:off x="1299342" y="4416938"/>
            <a:ext cx="1080644" cy="119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94975" y="303377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92547" y="346230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82981" y="387741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79986" y="435171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13" idx="3"/>
            <a:endCxn id="36" idx="1"/>
          </p:cNvCxnSpPr>
          <p:nvPr/>
        </p:nvCxnSpPr>
        <p:spPr>
          <a:xfrm flipV="1">
            <a:off x="931333" y="4984812"/>
            <a:ext cx="1448653" cy="641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3"/>
            <a:endCxn id="37" idx="1"/>
          </p:cNvCxnSpPr>
          <p:nvPr/>
        </p:nvCxnSpPr>
        <p:spPr>
          <a:xfrm flipV="1">
            <a:off x="1470625" y="5310809"/>
            <a:ext cx="901418" cy="695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79986" y="480014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72043" y="51261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U4</a:t>
            </a:r>
            <a:endParaRPr lang="en-US" dirty="0"/>
          </a:p>
        </p:txBody>
      </p:sp>
      <p:sp>
        <p:nvSpPr>
          <p:cNvPr id="38" name="Explosion 1 37"/>
          <p:cNvSpPr/>
          <p:nvPr/>
        </p:nvSpPr>
        <p:spPr>
          <a:xfrm>
            <a:off x="2801007" y="3217125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83177" y="2667526"/>
            <a:ext cx="2215692" cy="28311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05652" y="2648190"/>
            <a:ext cx="17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969122" y="1614754"/>
            <a:ext cx="1458889" cy="8522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Rasterizer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Striped Right Arrow 43"/>
          <p:cNvSpPr/>
          <p:nvPr/>
        </p:nvSpPr>
        <p:spPr>
          <a:xfrm rot="2062111">
            <a:off x="6343340" y="1958105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riped Right Arrow 44"/>
          <p:cNvSpPr/>
          <p:nvPr/>
        </p:nvSpPr>
        <p:spPr>
          <a:xfrm rot="19999875">
            <a:off x="3639667" y="1943111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04738" y="2880499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gl_Position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4660760" y="2454770"/>
            <a:ext cx="382663" cy="610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78210" y="3210619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N0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176635" y="356546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176635" y="397216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50" idx="3"/>
            <a:endCxn id="57" idx="1"/>
          </p:cNvCxnSpPr>
          <p:nvPr/>
        </p:nvCxnSpPr>
        <p:spPr>
          <a:xfrm flipV="1">
            <a:off x="4643402" y="3228398"/>
            <a:ext cx="2139775" cy="166887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783177" y="304373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N0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1" idx="3"/>
          </p:cNvCxnSpPr>
          <p:nvPr/>
        </p:nvCxnSpPr>
        <p:spPr>
          <a:xfrm flipV="1">
            <a:off x="4641827" y="3620824"/>
            <a:ext cx="2162615" cy="129308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91995" y="343251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</a:t>
            </a:r>
            <a:endParaRPr lang="en-US" dirty="0"/>
          </a:p>
        </p:txBody>
      </p:sp>
      <p:cxnSp>
        <p:nvCxnSpPr>
          <p:cNvPr id="60" name="Straight Arrow Connector 59"/>
          <p:cNvCxnSpPr>
            <a:stCxn id="52" idx="3"/>
          </p:cNvCxnSpPr>
          <p:nvPr/>
        </p:nvCxnSpPr>
        <p:spPr>
          <a:xfrm flipV="1">
            <a:off x="4641827" y="4042797"/>
            <a:ext cx="2147347" cy="114029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78702" y="387741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sp>
        <p:nvSpPr>
          <p:cNvPr id="62" name="Explosion 1 61"/>
          <p:cNvSpPr/>
          <p:nvPr/>
        </p:nvSpPr>
        <p:spPr>
          <a:xfrm>
            <a:off x="7269594" y="3174988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34587" y="2928698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rag_color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769094" y="43109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U6</a:t>
            </a:r>
            <a:endParaRPr lang="en-US" dirty="0"/>
          </a:p>
        </p:txBody>
      </p:sp>
      <p:cxnSp>
        <p:nvCxnSpPr>
          <p:cNvPr id="77" name="Elbow Connector 76"/>
          <p:cNvCxnSpPr>
            <a:stCxn id="18" idx="3"/>
            <a:endCxn id="68" idx="1"/>
          </p:cNvCxnSpPr>
          <p:nvPr/>
        </p:nvCxnSpPr>
        <p:spPr>
          <a:xfrm flipV="1">
            <a:off x="1470625" y="4495625"/>
            <a:ext cx="5298469" cy="1891067"/>
          </a:xfrm>
          <a:prstGeom prst="bentConnector3">
            <a:avLst>
              <a:gd name="adj1" fmla="val 680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846871" y="4452640"/>
            <a:ext cx="1954696" cy="1861930"/>
          </a:xfrm>
          <a:custGeom>
            <a:avLst/>
            <a:gdLst>
              <a:gd name="connsiteX0" fmla="*/ 1371600 w 1954696"/>
              <a:gd name="connsiteY0" fmla="*/ 0 h 1861930"/>
              <a:gd name="connsiteX1" fmla="*/ 271670 w 1954696"/>
              <a:gd name="connsiteY1" fmla="*/ 324678 h 1861930"/>
              <a:gd name="connsiteX2" fmla="*/ 0 w 1954696"/>
              <a:gd name="connsiteY2" fmla="*/ 1384852 h 1861930"/>
              <a:gd name="connsiteX3" fmla="*/ 510209 w 1954696"/>
              <a:gd name="connsiteY3" fmla="*/ 1802295 h 1861930"/>
              <a:gd name="connsiteX4" fmla="*/ 1643270 w 1954696"/>
              <a:gd name="connsiteY4" fmla="*/ 1861930 h 1861930"/>
              <a:gd name="connsiteX5" fmla="*/ 1954696 w 1954696"/>
              <a:gd name="connsiteY5" fmla="*/ 1596887 h 1861930"/>
              <a:gd name="connsiteX6" fmla="*/ 1848678 w 1954696"/>
              <a:gd name="connsiteY6" fmla="*/ 450573 h 1861930"/>
              <a:gd name="connsiteX7" fmla="*/ 1371600 w 1954696"/>
              <a:gd name="connsiteY7" fmla="*/ 0 h 186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4696" h="1861930">
                <a:moveTo>
                  <a:pt x="1371600" y="0"/>
                </a:moveTo>
                <a:lnTo>
                  <a:pt x="271670" y="324678"/>
                </a:lnTo>
                <a:lnTo>
                  <a:pt x="0" y="1384852"/>
                </a:lnTo>
                <a:lnTo>
                  <a:pt x="510209" y="1802295"/>
                </a:lnTo>
                <a:lnTo>
                  <a:pt x="1643270" y="1861930"/>
                </a:lnTo>
                <a:lnTo>
                  <a:pt x="1954696" y="1596887"/>
                </a:lnTo>
                <a:lnTo>
                  <a:pt x="1848678" y="450573"/>
                </a:lnTo>
                <a:lnTo>
                  <a:pt x="13716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3EDEB7-A919-9A41-A845-D7B65A66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Simple OpenGL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8A58EC-7AE9-0D47-B983-7F27393E3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up windows</a:t>
            </a:r>
          </a:p>
          <a:p>
            <a:r>
              <a:rPr lang="en-US" dirty="0"/>
              <a:t>Set up things to render (VBOs)</a:t>
            </a:r>
          </a:p>
          <a:p>
            <a:r>
              <a:rPr lang="en-US" dirty="0"/>
              <a:t>Set up how to render (shaders)</a:t>
            </a:r>
          </a:p>
          <a:p>
            <a:r>
              <a:rPr lang="en-US" dirty="0"/>
              <a:t>While (1)</a:t>
            </a:r>
          </a:p>
          <a:p>
            <a:pPr lvl="1"/>
            <a:r>
              <a:rPr lang="en-US" dirty="0"/>
              <a:t>Accept events, make changes</a:t>
            </a:r>
          </a:p>
          <a:p>
            <a:pPr lvl="2"/>
            <a:r>
              <a:rPr lang="en-US" dirty="0"/>
              <a:t>New camera positions, new geometry, etc.</a:t>
            </a:r>
          </a:p>
          <a:p>
            <a:pPr lvl="1"/>
            <a:r>
              <a:rPr lang="en-US" dirty="0"/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156360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“Uniform” Means “Constant”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You can set constants in your GL code</a:t>
            </a:r>
          </a:p>
          <a:p>
            <a:pPr lvl="1"/>
            <a:r>
              <a:rPr lang="en-US" dirty="0" smtClean="0"/>
              <a:t>You set the name</a:t>
            </a:r>
          </a:p>
          <a:p>
            <a:pPr lvl="1"/>
            <a:r>
              <a:rPr lang="en-US" dirty="0" smtClean="0"/>
              <a:t>You set the type</a:t>
            </a:r>
          </a:p>
          <a:p>
            <a:pPr lvl="1"/>
            <a:r>
              <a:rPr lang="en-US" dirty="0" smtClean="0"/>
              <a:t>You set the value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shader</a:t>
            </a:r>
            <a:r>
              <a:rPr lang="en-US" dirty="0" smtClean="0"/>
              <a:t> program can then access those constants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Syntax for creating a uniform (in main GL code)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GLuint</a:t>
            </a:r>
            <a:r>
              <a:rPr lang="en-US" dirty="0"/>
              <a:t> </a:t>
            </a:r>
            <a:r>
              <a:rPr lang="en-US" dirty="0" err="1"/>
              <a:t>param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glGetUniformLocation</a:t>
            </a:r>
            <a:r>
              <a:rPr lang="en-US" dirty="0" smtClean="0"/>
              <a:t>(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                          </a:t>
            </a:r>
            <a:r>
              <a:rPr lang="en-US" dirty="0" err="1" smtClean="0"/>
              <a:t>shader_programme</a:t>
            </a:r>
            <a:r>
              <a:rPr lang="en-US" dirty="0"/>
              <a:t>, "</a:t>
            </a:r>
            <a:r>
              <a:rPr lang="en-US" dirty="0" smtClean="0"/>
              <a:t>cis441”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                    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glUniform1f(</a:t>
            </a:r>
            <a:r>
              <a:rPr lang="en-US" dirty="0" err="1" smtClean="0"/>
              <a:t>param</a:t>
            </a:r>
            <a:r>
              <a:rPr lang="en-US" dirty="0"/>
              <a:t>, 0.5</a:t>
            </a:r>
            <a:r>
              <a:rPr lang="en-US" dirty="0" smtClean="0"/>
              <a:t>);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“Get Uniform Location” means “make a new uniform”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glUniform1f: the value of the constant will be a single float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Syntax for using a uniform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#</a:t>
            </a:r>
            <a:r>
              <a:rPr lang="en-US" dirty="0"/>
              <a:t>version </a:t>
            </a:r>
            <a:r>
              <a:rPr lang="en-US" dirty="0" smtClean="0"/>
              <a:t>400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layout </a:t>
            </a:r>
            <a:r>
              <a:rPr lang="en-US" dirty="0"/>
              <a:t>(location = 0) in vec3 </a:t>
            </a:r>
            <a:r>
              <a:rPr lang="en-US" dirty="0" err="1" smtClean="0"/>
              <a:t>vertex_position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layout </a:t>
            </a:r>
            <a:r>
              <a:rPr lang="en-US" dirty="0"/>
              <a:t>(location = 1) in vec3 </a:t>
            </a:r>
            <a:r>
              <a:rPr lang="en-US" dirty="0" err="1" smtClean="0"/>
              <a:t>vertex_color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uniform float cis441;</a:t>
            </a:r>
            <a:endParaRPr lang="en-US" dirty="0" smtClean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out </a:t>
            </a:r>
            <a:r>
              <a:rPr lang="en-US" dirty="0"/>
              <a:t>vec3 </a:t>
            </a:r>
            <a:r>
              <a:rPr lang="en-US" dirty="0" smtClean="0"/>
              <a:t>color;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void </a:t>
            </a:r>
            <a:r>
              <a:rPr lang="en-US" dirty="0"/>
              <a:t>main() </a:t>
            </a:r>
            <a:r>
              <a:rPr lang="en-US" dirty="0" smtClean="0"/>
              <a:t>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color </a:t>
            </a:r>
            <a:r>
              <a:rPr lang="en-US" dirty="0"/>
              <a:t>= </a:t>
            </a:r>
            <a:r>
              <a:rPr lang="en-US" dirty="0" err="1"/>
              <a:t>vertex_color</a:t>
            </a:r>
            <a:r>
              <a:rPr lang="en-US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// </a:t>
            </a:r>
            <a:r>
              <a:rPr lang="en-US" dirty="0" err="1" smtClean="0"/>
              <a:t>gl_Position</a:t>
            </a:r>
            <a:r>
              <a:rPr lang="en-US" dirty="0" smtClean="0"/>
              <a:t> </a:t>
            </a:r>
            <a:r>
              <a:rPr lang="en-US" dirty="0"/>
              <a:t>= vec4(</a:t>
            </a:r>
            <a:r>
              <a:rPr lang="en-US" dirty="0" err="1"/>
              <a:t>vertex_position</a:t>
            </a:r>
            <a:r>
              <a:rPr lang="en-US" dirty="0"/>
              <a:t>, 1.0</a:t>
            </a:r>
            <a:r>
              <a:rPr lang="en-US" dirty="0" smtClean="0"/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</a:t>
            </a:r>
            <a:r>
              <a:rPr lang="en-US" dirty="0" err="1" smtClean="0">
                <a:solidFill>
                  <a:srgbClr val="FF0000"/>
                </a:solidFill>
              </a:rPr>
              <a:t>gl_Position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vec4(</a:t>
            </a:r>
            <a:r>
              <a:rPr lang="en-US" dirty="0" err="1">
                <a:solidFill>
                  <a:srgbClr val="FF0000"/>
                </a:solidFill>
              </a:rPr>
              <a:t>vertex_position.x</a:t>
            </a:r>
            <a:r>
              <a:rPr lang="en-US" dirty="0">
                <a:solidFill>
                  <a:srgbClr val="FF0000"/>
                </a:solidFill>
              </a:rPr>
              <a:t>, vertex_position.y-cis441, </a:t>
            </a:r>
            <a:r>
              <a:rPr lang="en-US" dirty="0" err="1">
                <a:solidFill>
                  <a:srgbClr val="FF0000"/>
                </a:solidFill>
              </a:rPr>
              <a:t>vertex_position.z</a:t>
            </a:r>
            <a:r>
              <a:rPr lang="en-US" dirty="0">
                <a:solidFill>
                  <a:srgbClr val="FF0000"/>
                </a:solidFill>
              </a:rPr>
              <a:t>, 1.0</a:t>
            </a:r>
            <a:r>
              <a:rPr lang="en-US" dirty="0" smtClean="0">
                <a:solidFill>
                  <a:srgbClr val="FF0000"/>
                </a:solidFill>
              </a:rPr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74" y="1755911"/>
            <a:ext cx="2753170" cy="282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4" y="1755912"/>
            <a:ext cx="2730190" cy="2823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2991" y="467801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Original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16487" y="4635980"/>
            <a:ext cx="60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8616" y="5572539"/>
            <a:ext cx="6919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this vertex shading is not typical.</a:t>
            </a:r>
          </a:p>
          <a:p>
            <a:r>
              <a:rPr lang="en-US" dirty="0" smtClean="0"/>
              <a:t>Normal vertex </a:t>
            </a:r>
            <a:r>
              <a:rPr lang="en-US" dirty="0" err="1" smtClean="0"/>
              <a:t>shader</a:t>
            </a:r>
            <a:r>
              <a:rPr lang="en-US" dirty="0" smtClean="0"/>
              <a:t>: transform points from world space to image space</a:t>
            </a:r>
          </a:p>
          <a:p>
            <a:r>
              <a:rPr lang="en-US" dirty="0" smtClean="0"/>
              <a:t>This vertex </a:t>
            </a:r>
            <a:r>
              <a:rPr lang="en-US" dirty="0" err="1" smtClean="0"/>
              <a:t>shader</a:t>
            </a:r>
            <a:r>
              <a:rPr lang="en-US" dirty="0" smtClean="0"/>
              <a:t>: assume they are already in image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042" y="2517914"/>
            <a:ext cx="1040296" cy="2286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648" y="251791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041" y="5126143"/>
            <a:ext cx="1140425" cy="1391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566" y="512614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Uniforms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4503" y="2930315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503" y="3351936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503" y="3806190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503" y="4260444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VBO4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503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U1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3795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949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3795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949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795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5504" y="2517913"/>
            <a:ext cx="2215692" cy="2994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44690" y="2526434"/>
            <a:ext cx="152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8" idx="3"/>
            <a:endCxn id="26" idx="1"/>
          </p:cNvCxnSpPr>
          <p:nvPr/>
        </p:nvCxnSpPr>
        <p:spPr>
          <a:xfrm>
            <a:off x="1305339" y="3069463"/>
            <a:ext cx="1089636" cy="148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7" idx="1"/>
          </p:cNvCxnSpPr>
          <p:nvPr/>
        </p:nvCxnSpPr>
        <p:spPr>
          <a:xfrm>
            <a:off x="1305338" y="3493949"/>
            <a:ext cx="1087209" cy="153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99342" y="3942378"/>
            <a:ext cx="1083639" cy="119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1"/>
          </p:cNvCxnSpPr>
          <p:nvPr/>
        </p:nvCxnSpPr>
        <p:spPr>
          <a:xfrm>
            <a:off x="1299342" y="4416938"/>
            <a:ext cx="1080644" cy="119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94975" y="303377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92547" y="346230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82981" y="387741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79986" y="435171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13" idx="3"/>
            <a:endCxn id="36" idx="1"/>
          </p:cNvCxnSpPr>
          <p:nvPr/>
        </p:nvCxnSpPr>
        <p:spPr>
          <a:xfrm flipV="1">
            <a:off x="931333" y="4984812"/>
            <a:ext cx="1448653" cy="641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3"/>
            <a:endCxn id="37" idx="1"/>
          </p:cNvCxnSpPr>
          <p:nvPr/>
        </p:nvCxnSpPr>
        <p:spPr>
          <a:xfrm flipV="1">
            <a:off x="1470625" y="5310809"/>
            <a:ext cx="901418" cy="695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79986" y="480014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72043" y="51261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U4</a:t>
            </a:r>
            <a:endParaRPr lang="en-US" dirty="0"/>
          </a:p>
        </p:txBody>
      </p:sp>
      <p:sp>
        <p:nvSpPr>
          <p:cNvPr id="38" name="Explosion 1 37"/>
          <p:cNvSpPr/>
          <p:nvPr/>
        </p:nvSpPr>
        <p:spPr>
          <a:xfrm>
            <a:off x="2801007" y="3217125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83177" y="2667526"/>
            <a:ext cx="2215692" cy="28311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05652" y="2648190"/>
            <a:ext cx="17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969122" y="1614754"/>
            <a:ext cx="1458889" cy="8522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Rasterizer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Striped Right Arrow 43"/>
          <p:cNvSpPr/>
          <p:nvPr/>
        </p:nvSpPr>
        <p:spPr>
          <a:xfrm rot="2062111">
            <a:off x="6343340" y="1958105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riped Right Arrow 44"/>
          <p:cNvSpPr/>
          <p:nvPr/>
        </p:nvSpPr>
        <p:spPr>
          <a:xfrm rot="19999875">
            <a:off x="3639667" y="1943111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04738" y="2880499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gl_Position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4660760" y="2454770"/>
            <a:ext cx="382663" cy="610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78210" y="3210619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N0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176635" y="356546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176635" y="397216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50" idx="3"/>
            <a:endCxn id="57" idx="1"/>
          </p:cNvCxnSpPr>
          <p:nvPr/>
        </p:nvCxnSpPr>
        <p:spPr>
          <a:xfrm flipV="1">
            <a:off x="4643402" y="3228398"/>
            <a:ext cx="2139775" cy="166887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783177" y="304373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N0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1" idx="3"/>
          </p:cNvCxnSpPr>
          <p:nvPr/>
        </p:nvCxnSpPr>
        <p:spPr>
          <a:xfrm flipV="1">
            <a:off x="4641827" y="3620824"/>
            <a:ext cx="2162615" cy="129308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91995" y="343251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</a:t>
            </a:r>
            <a:endParaRPr lang="en-US" dirty="0"/>
          </a:p>
        </p:txBody>
      </p:sp>
      <p:cxnSp>
        <p:nvCxnSpPr>
          <p:cNvPr id="60" name="Straight Arrow Connector 59"/>
          <p:cNvCxnSpPr>
            <a:stCxn id="52" idx="3"/>
          </p:cNvCxnSpPr>
          <p:nvPr/>
        </p:nvCxnSpPr>
        <p:spPr>
          <a:xfrm flipV="1">
            <a:off x="4641827" y="4042797"/>
            <a:ext cx="2147347" cy="114029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78702" y="387741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sp>
        <p:nvSpPr>
          <p:cNvPr id="62" name="Explosion 1 61"/>
          <p:cNvSpPr/>
          <p:nvPr/>
        </p:nvSpPr>
        <p:spPr>
          <a:xfrm>
            <a:off x="7269594" y="3174988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34587" y="2928698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rag_color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769094" y="43109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U6</a:t>
            </a:r>
            <a:endParaRPr lang="en-US" dirty="0"/>
          </a:p>
        </p:txBody>
      </p:sp>
      <p:cxnSp>
        <p:nvCxnSpPr>
          <p:cNvPr id="77" name="Elbow Connector 76"/>
          <p:cNvCxnSpPr>
            <a:stCxn id="18" idx="3"/>
            <a:endCxn id="68" idx="1"/>
          </p:cNvCxnSpPr>
          <p:nvPr/>
        </p:nvCxnSpPr>
        <p:spPr>
          <a:xfrm flipV="1">
            <a:off x="1470625" y="4495625"/>
            <a:ext cx="5298469" cy="1891067"/>
          </a:xfrm>
          <a:prstGeom prst="bentConnector3">
            <a:avLst>
              <a:gd name="adj1" fmla="val 680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4070342" y="1212635"/>
            <a:ext cx="3099084" cy="1933769"/>
          </a:xfrm>
          <a:custGeom>
            <a:avLst/>
            <a:gdLst>
              <a:gd name="connsiteX0" fmla="*/ 1371600 w 1954696"/>
              <a:gd name="connsiteY0" fmla="*/ 0 h 1861930"/>
              <a:gd name="connsiteX1" fmla="*/ 271670 w 1954696"/>
              <a:gd name="connsiteY1" fmla="*/ 324678 h 1861930"/>
              <a:gd name="connsiteX2" fmla="*/ 0 w 1954696"/>
              <a:gd name="connsiteY2" fmla="*/ 1384852 h 1861930"/>
              <a:gd name="connsiteX3" fmla="*/ 510209 w 1954696"/>
              <a:gd name="connsiteY3" fmla="*/ 1802295 h 1861930"/>
              <a:gd name="connsiteX4" fmla="*/ 1643270 w 1954696"/>
              <a:gd name="connsiteY4" fmla="*/ 1861930 h 1861930"/>
              <a:gd name="connsiteX5" fmla="*/ 1954696 w 1954696"/>
              <a:gd name="connsiteY5" fmla="*/ 1596887 h 1861930"/>
              <a:gd name="connsiteX6" fmla="*/ 1848678 w 1954696"/>
              <a:gd name="connsiteY6" fmla="*/ 450573 h 1861930"/>
              <a:gd name="connsiteX7" fmla="*/ 1371600 w 1954696"/>
              <a:gd name="connsiteY7" fmla="*/ 0 h 186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4696" h="1861930">
                <a:moveTo>
                  <a:pt x="1371600" y="0"/>
                </a:moveTo>
                <a:lnTo>
                  <a:pt x="271670" y="324678"/>
                </a:lnTo>
                <a:lnTo>
                  <a:pt x="0" y="1384852"/>
                </a:lnTo>
                <a:lnTo>
                  <a:pt x="510209" y="1802295"/>
                </a:lnTo>
                <a:lnTo>
                  <a:pt x="1643270" y="1861930"/>
                </a:lnTo>
                <a:lnTo>
                  <a:pt x="1954696" y="1596887"/>
                </a:lnTo>
                <a:lnTo>
                  <a:pt x="1848678" y="450573"/>
                </a:lnTo>
                <a:lnTo>
                  <a:pt x="13716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picture is misleading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>
          <a:xfrm>
            <a:off x="3991449" y="2451652"/>
            <a:ext cx="4994010" cy="3421633"/>
          </a:xfrm>
          <a:ln>
            <a:solidFill>
              <a:schemeClr val="accent1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2648" y="1600200"/>
            <a:ext cx="3279409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called once per vertex</a:t>
            </a:r>
          </a:p>
          <a:p>
            <a:pPr defTabSz="914400"/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r>
              <a:rPr lang="en-US" dirty="0" smtClean="0"/>
              <a:t> called once per fragment</a:t>
            </a:r>
          </a:p>
          <a:p>
            <a:pPr defTabSz="914400"/>
            <a:r>
              <a:rPr lang="en-US" dirty="0" smtClean="0"/>
              <a:t>One triangle has 3 vertices, but may have thousands of fragments</a:t>
            </a:r>
          </a:p>
          <a:p>
            <a:pPr defTabSz="914400"/>
            <a:r>
              <a:rPr lang="en-US" dirty="0" smtClean="0"/>
              <a:t>Not one-to-one!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042" y="2517914"/>
            <a:ext cx="1040296" cy="22868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648" y="2517913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041" y="5126143"/>
            <a:ext cx="1140425" cy="1391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566" y="5126143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Uniforms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4503" y="2930315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503" y="3351936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503" y="3806190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VBO3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503" y="4260444"/>
            <a:ext cx="820836" cy="27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VBO4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503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U1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3795" y="5495475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949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3795" y="5875619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949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795" y="6255763"/>
            <a:ext cx="446830" cy="261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5504" y="2517913"/>
            <a:ext cx="2215692" cy="2994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44690" y="2526434"/>
            <a:ext cx="152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8" idx="3"/>
            <a:endCxn id="26" idx="1"/>
          </p:cNvCxnSpPr>
          <p:nvPr/>
        </p:nvCxnSpPr>
        <p:spPr>
          <a:xfrm>
            <a:off x="1305339" y="3069463"/>
            <a:ext cx="1089636" cy="148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7" idx="1"/>
          </p:cNvCxnSpPr>
          <p:nvPr/>
        </p:nvCxnSpPr>
        <p:spPr>
          <a:xfrm>
            <a:off x="1305338" y="3493949"/>
            <a:ext cx="1087209" cy="153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99342" y="3942378"/>
            <a:ext cx="1083639" cy="119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9" idx="1"/>
          </p:cNvCxnSpPr>
          <p:nvPr/>
        </p:nvCxnSpPr>
        <p:spPr>
          <a:xfrm>
            <a:off x="1299342" y="4416938"/>
            <a:ext cx="1080644" cy="119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94975" y="303377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92547" y="346230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82981" y="387741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79986" y="435171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13" idx="3"/>
            <a:endCxn id="36" idx="1"/>
          </p:cNvCxnSpPr>
          <p:nvPr/>
        </p:nvCxnSpPr>
        <p:spPr>
          <a:xfrm flipV="1">
            <a:off x="931333" y="4984812"/>
            <a:ext cx="1448653" cy="641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3"/>
            <a:endCxn id="37" idx="1"/>
          </p:cNvCxnSpPr>
          <p:nvPr/>
        </p:nvCxnSpPr>
        <p:spPr>
          <a:xfrm flipV="1">
            <a:off x="1470625" y="5310809"/>
            <a:ext cx="901418" cy="695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79986" y="480014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72043" y="51261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U4</a:t>
            </a:r>
            <a:endParaRPr lang="en-US" dirty="0"/>
          </a:p>
        </p:txBody>
      </p:sp>
      <p:sp>
        <p:nvSpPr>
          <p:cNvPr id="38" name="Explosion 1 37"/>
          <p:cNvSpPr/>
          <p:nvPr/>
        </p:nvSpPr>
        <p:spPr>
          <a:xfrm>
            <a:off x="2801007" y="3217125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83177" y="2667526"/>
            <a:ext cx="2215692" cy="28311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05652" y="2648190"/>
            <a:ext cx="17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969122" y="1614754"/>
            <a:ext cx="1458889" cy="8522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Rasterizer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Striped Right Arrow 43"/>
          <p:cNvSpPr/>
          <p:nvPr/>
        </p:nvSpPr>
        <p:spPr>
          <a:xfrm rot="2062111">
            <a:off x="6343340" y="1958105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riped Right Arrow 44"/>
          <p:cNvSpPr/>
          <p:nvPr/>
        </p:nvSpPr>
        <p:spPr>
          <a:xfrm rot="19999875">
            <a:off x="3639667" y="1943111"/>
            <a:ext cx="1515533" cy="449342"/>
          </a:xfrm>
          <a:prstGeom prst="striped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04738" y="2880499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gl_Position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4660760" y="2454770"/>
            <a:ext cx="382663" cy="610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78210" y="3210619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N0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176635" y="356546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176635" y="397216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50" idx="3"/>
            <a:endCxn id="57" idx="1"/>
          </p:cNvCxnSpPr>
          <p:nvPr/>
        </p:nvCxnSpPr>
        <p:spPr>
          <a:xfrm flipV="1">
            <a:off x="4643402" y="3228398"/>
            <a:ext cx="2139775" cy="166887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783177" y="304373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N0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1" idx="3"/>
          </p:cNvCxnSpPr>
          <p:nvPr/>
        </p:nvCxnSpPr>
        <p:spPr>
          <a:xfrm flipV="1">
            <a:off x="4641827" y="3620824"/>
            <a:ext cx="2162615" cy="129308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91995" y="3432512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</a:t>
            </a:r>
            <a:endParaRPr lang="en-US" dirty="0"/>
          </a:p>
        </p:txBody>
      </p:sp>
      <p:cxnSp>
        <p:nvCxnSpPr>
          <p:cNvPr id="60" name="Straight Arrow Connector 59"/>
          <p:cNvCxnSpPr>
            <a:stCxn id="52" idx="3"/>
          </p:cNvCxnSpPr>
          <p:nvPr/>
        </p:nvCxnSpPr>
        <p:spPr>
          <a:xfrm flipV="1">
            <a:off x="4641827" y="4042797"/>
            <a:ext cx="2147347" cy="114029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78702" y="387741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N2</a:t>
            </a:r>
            <a:endParaRPr lang="en-US" dirty="0"/>
          </a:p>
        </p:txBody>
      </p:sp>
      <p:sp>
        <p:nvSpPr>
          <p:cNvPr id="62" name="Explosion 1 61"/>
          <p:cNvSpPr/>
          <p:nvPr/>
        </p:nvSpPr>
        <p:spPr>
          <a:xfrm>
            <a:off x="7269594" y="3174988"/>
            <a:ext cx="1269335" cy="1960868"/>
          </a:xfrm>
          <a:prstGeom prst="irregularSeal1">
            <a:avLst/>
          </a:prstGeom>
          <a:solidFill>
            <a:srgbClr val="FFFF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34587" y="2928698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rag_color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769094" y="431095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U6</a:t>
            </a:r>
            <a:endParaRPr lang="en-US" dirty="0"/>
          </a:p>
        </p:txBody>
      </p:sp>
      <p:cxnSp>
        <p:nvCxnSpPr>
          <p:cNvPr id="77" name="Elbow Connector 76"/>
          <p:cNvCxnSpPr>
            <a:stCxn id="18" idx="3"/>
            <a:endCxn id="68" idx="1"/>
          </p:cNvCxnSpPr>
          <p:nvPr/>
        </p:nvCxnSpPr>
        <p:spPr>
          <a:xfrm flipV="1">
            <a:off x="1470625" y="4495625"/>
            <a:ext cx="5298469" cy="1891067"/>
          </a:xfrm>
          <a:prstGeom prst="bentConnector3">
            <a:avLst>
              <a:gd name="adj1" fmla="val 680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4000589" y="2677225"/>
            <a:ext cx="3099084" cy="1933769"/>
          </a:xfrm>
          <a:custGeom>
            <a:avLst/>
            <a:gdLst>
              <a:gd name="connsiteX0" fmla="*/ 1371600 w 1954696"/>
              <a:gd name="connsiteY0" fmla="*/ 0 h 1861930"/>
              <a:gd name="connsiteX1" fmla="*/ 271670 w 1954696"/>
              <a:gd name="connsiteY1" fmla="*/ 324678 h 1861930"/>
              <a:gd name="connsiteX2" fmla="*/ 0 w 1954696"/>
              <a:gd name="connsiteY2" fmla="*/ 1384852 h 1861930"/>
              <a:gd name="connsiteX3" fmla="*/ 510209 w 1954696"/>
              <a:gd name="connsiteY3" fmla="*/ 1802295 h 1861930"/>
              <a:gd name="connsiteX4" fmla="*/ 1643270 w 1954696"/>
              <a:gd name="connsiteY4" fmla="*/ 1861930 h 1861930"/>
              <a:gd name="connsiteX5" fmla="*/ 1954696 w 1954696"/>
              <a:gd name="connsiteY5" fmla="*/ 1596887 h 1861930"/>
              <a:gd name="connsiteX6" fmla="*/ 1848678 w 1954696"/>
              <a:gd name="connsiteY6" fmla="*/ 450573 h 1861930"/>
              <a:gd name="connsiteX7" fmla="*/ 1371600 w 1954696"/>
              <a:gd name="connsiteY7" fmla="*/ 0 h 186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4696" h="1861930">
                <a:moveTo>
                  <a:pt x="1371600" y="0"/>
                </a:moveTo>
                <a:lnTo>
                  <a:pt x="271670" y="324678"/>
                </a:lnTo>
                <a:lnTo>
                  <a:pt x="0" y="1384852"/>
                </a:lnTo>
                <a:lnTo>
                  <a:pt x="510209" y="1802295"/>
                </a:lnTo>
                <a:lnTo>
                  <a:pt x="1643270" y="1861930"/>
                </a:lnTo>
                <a:lnTo>
                  <a:pt x="1954696" y="1596887"/>
                </a:lnTo>
                <a:lnTo>
                  <a:pt x="1848678" y="450573"/>
                </a:lnTo>
                <a:lnTo>
                  <a:pt x="13716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</a:t>
            </a:r>
            <a:r>
              <a:rPr lang="en-US" dirty="0" err="1" smtClean="0"/>
              <a:t>Shader’s</a:t>
            </a:r>
            <a:r>
              <a:rPr lang="en-US" dirty="0" smtClean="0"/>
              <a:t> Output Is Another </a:t>
            </a:r>
            <a:r>
              <a:rPr lang="en-US" dirty="0" err="1" smtClean="0"/>
              <a:t>Shader’s</a:t>
            </a:r>
            <a:r>
              <a:rPr lang="en-US" dirty="0" smtClean="0"/>
              <a:t>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is your job to arrange the output’s of one </a:t>
            </a:r>
            <a:r>
              <a:rPr lang="en-US" dirty="0" err="1" smtClean="0"/>
              <a:t>shader</a:t>
            </a:r>
            <a:r>
              <a:rPr lang="en-US" dirty="0" smtClean="0"/>
              <a:t> to be the input’s to the next</a:t>
            </a:r>
          </a:p>
          <a:p>
            <a:r>
              <a:rPr lang="en-US" dirty="0" smtClean="0"/>
              <a:t>Output of vertex </a:t>
            </a:r>
            <a:r>
              <a:rPr lang="en-US" dirty="0" err="1" smtClean="0"/>
              <a:t>shader</a:t>
            </a:r>
            <a:r>
              <a:rPr lang="en-US" dirty="0" smtClean="0"/>
              <a:t> is input to fragment </a:t>
            </a:r>
            <a:r>
              <a:rPr lang="en-US" dirty="0" err="1" smtClean="0"/>
              <a:t>shader</a:t>
            </a:r>
            <a:endParaRPr lang="en-US" dirty="0" smtClean="0"/>
          </a:p>
          <a:p>
            <a:r>
              <a:rPr lang="en-US" dirty="0" smtClean="0"/>
              <a:t>If VAO sends in arrays that you want in the fragment </a:t>
            </a:r>
            <a:r>
              <a:rPr lang="en-US" dirty="0" err="1" smtClean="0"/>
              <a:t>shader</a:t>
            </a:r>
            <a:r>
              <a:rPr lang="en-US" dirty="0" smtClean="0"/>
              <a:t>, then the vertex </a:t>
            </a:r>
            <a:r>
              <a:rPr lang="en-US" dirty="0" err="1" smtClean="0"/>
              <a:t>shader</a:t>
            </a:r>
            <a:r>
              <a:rPr lang="en-US" dirty="0" smtClean="0"/>
              <a:t> needs to do work to pass them through (see next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3" y="228600"/>
            <a:ext cx="7719391" cy="990600"/>
          </a:xfrm>
        </p:spPr>
        <p:txBody>
          <a:bodyPr/>
          <a:lstStyle/>
          <a:p>
            <a:r>
              <a:rPr lang="en-US" sz="4000" dirty="0" smtClean="0"/>
              <a:t>Vertex </a:t>
            </a:r>
            <a:r>
              <a:rPr lang="en-US" sz="4000" dirty="0" err="1" smtClean="0"/>
              <a:t>Shader</a:t>
            </a:r>
            <a:r>
              <a:rPr lang="en-US" sz="4000" dirty="0" smtClean="0"/>
              <a:t> </a:t>
            </a:r>
            <a:r>
              <a:rPr lang="en-US" sz="4000" dirty="0" smtClean="0">
                <a:sym typeface="Wingdings"/>
              </a:rPr>
              <a:t> Fragment </a:t>
            </a:r>
            <a:r>
              <a:rPr lang="en-US" sz="4000" dirty="0" err="1" smtClean="0">
                <a:sym typeface="Wingdings"/>
              </a:rPr>
              <a:t>Shader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873213" cy="449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#</a:t>
            </a:r>
            <a:r>
              <a:rPr lang="en-US" sz="1600" dirty="0"/>
              <a:t>version </a:t>
            </a:r>
            <a:r>
              <a:rPr lang="en-US" sz="1600" dirty="0" smtClean="0"/>
              <a:t>400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layout </a:t>
            </a:r>
            <a:r>
              <a:rPr lang="en-US" sz="1600" dirty="0"/>
              <a:t>(location = 0) in vec3 </a:t>
            </a:r>
            <a:r>
              <a:rPr lang="en-US" sz="1600" dirty="0" err="1" smtClean="0"/>
              <a:t>vertex_position</a:t>
            </a:r>
            <a:r>
              <a:rPr lang="en-US" sz="1600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layout </a:t>
            </a:r>
            <a:r>
              <a:rPr lang="en-US" sz="1600" dirty="0"/>
              <a:t>(location = 1) in vec3 </a:t>
            </a:r>
            <a:r>
              <a:rPr lang="en-US" sz="1600" dirty="0" err="1" smtClean="0"/>
              <a:t>vertex_color</a:t>
            </a:r>
            <a:r>
              <a:rPr lang="en-US" sz="1600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out </a:t>
            </a:r>
            <a:r>
              <a:rPr lang="en-US" sz="1600" dirty="0"/>
              <a:t>vec3 </a:t>
            </a:r>
            <a:r>
              <a:rPr lang="en-US" sz="1600" dirty="0" smtClean="0"/>
              <a:t>color;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void </a:t>
            </a:r>
            <a:r>
              <a:rPr lang="en-US" sz="1600" dirty="0"/>
              <a:t>main() </a:t>
            </a:r>
            <a:r>
              <a:rPr lang="en-US" sz="1600" dirty="0" smtClean="0"/>
              <a:t>{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 </a:t>
            </a:r>
            <a:r>
              <a:rPr lang="en-US" sz="1600" dirty="0" smtClean="0"/>
              <a:t>  color </a:t>
            </a:r>
            <a:r>
              <a:rPr lang="en-US" sz="1600" dirty="0"/>
              <a:t>= </a:t>
            </a:r>
            <a:r>
              <a:rPr lang="en-US" sz="1600" dirty="0" err="1"/>
              <a:t>vertex_color</a:t>
            </a:r>
            <a:r>
              <a:rPr lang="en-US" sz="1600" dirty="0" smtClean="0"/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err="1"/>
              <a:t>gl_Position</a:t>
            </a:r>
            <a:r>
              <a:rPr lang="en-US" sz="1600" dirty="0"/>
              <a:t> = vec4(</a:t>
            </a:r>
            <a:r>
              <a:rPr lang="en-US" sz="1600" dirty="0" err="1"/>
              <a:t>vertex_position</a:t>
            </a:r>
            <a:r>
              <a:rPr lang="en-US" sz="1600" dirty="0"/>
              <a:t>, 1.0</a:t>
            </a:r>
            <a:r>
              <a:rPr lang="en-US" sz="1600" dirty="0" smtClean="0"/>
              <a:t>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47935" y="3932583"/>
            <a:ext cx="3873213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5128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5128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5128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mr-IN" sz="1600" dirty="0" smtClean="0"/>
              <a:t>#</a:t>
            </a:r>
            <a:r>
              <a:rPr lang="mr-IN" sz="1600" dirty="0" err="1"/>
              <a:t>version</a:t>
            </a:r>
            <a:r>
              <a:rPr lang="mr-IN" sz="1600" dirty="0"/>
              <a:t> </a:t>
            </a:r>
            <a:r>
              <a:rPr lang="mr-IN" sz="1600" dirty="0" smtClean="0"/>
              <a:t>400</a:t>
            </a:r>
            <a:endParaRPr lang="en-US" sz="1600" dirty="0" smtClean="0"/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mr-IN" sz="1600" dirty="0" err="1" smtClean="0"/>
              <a:t>in</a:t>
            </a:r>
            <a:r>
              <a:rPr lang="mr-IN" sz="1600" dirty="0" smtClean="0"/>
              <a:t> </a:t>
            </a:r>
            <a:r>
              <a:rPr lang="mr-IN" sz="1600" dirty="0"/>
              <a:t>vec3 </a:t>
            </a:r>
            <a:r>
              <a:rPr lang="mr-IN" sz="1600" dirty="0" err="1" smtClean="0"/>
              <a:t>color</a:t>
            </a:r>
            <a:r>
              <a:rPr lang="mr-IN" sz="1600" dirty="0" smtClean="0"/>
              <a:t>;</a:t>
            </a:r>
            <a:endParaRPr lang="en-US" sz="1600" dirty="0" smtClean="0"/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mr-IN" sz="1600" dirty="0" err="1" smtClean="0"/>
              <a:t>out</a:t>
            </a:r>
            <a:r>
              <a:rPr lang="mr-IN" sz="1600" dirty="0" smtClean="0"/>
              <a:t> </a:t>
            </a:r>
            <a:r>
              <a:rPr lang="mr-IN" sz="1600" dirty="0"/>
              <a:t>vec4 </a:t>
            </a:r>
            <a:r>
              <a:rPr lang="mr-IN" sz="1600" dirty="0" err="1" smtClean="0"/>
              <a:t>frag_color</a:t>
            </a:r>
            <a:r>
              <a:rPr lang="mr-IN" sz="1600" dirty="0" smtClean="0"/>
              <a:t>;</a:t>
            </a:r>
            <a:endParaRPr lang="en-US" sz="1600" dirty="0" smtClean="0"/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mr-IN" sz="1600" dirty="0" err="1" smtClean="0"/>
              <a:t>void</a:t>
            </a:r>
            <a:r>
              <a:rPr lang="mr-IN" sz="1600" dirty="0" smtClean="0"/>
              <a:t> </a:t>
            </a:r>
            <a:r>
              <a:rPr lang="mr-IN" sz="1600" dirty="0" err="1"/>
              <a:t>main</a:t>
            </a:r>
            <a:r>
              <a:rPr lang="mr-IN" sz="1600" dirty="0"/>
              <a:t>() </a:t>
            </a:r>
            <a:r>
              <a:rPr lang="mr-IN" sz="1600" dirty="0" smtClean="0"/>
              <a:t>{</a:t>
            </a:r>
            <a:endParaRPr lang="en-US" sz="1600" dirty="0" smtClean="0"/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mr-IN" sz="1600" dirty="0" err="1" smtClean="0"/>
              <a:t>frag_color</a:t>
            </a:r>
            <a:r>
              <a:rPr lang="mr-IN" sz="1600" dirty="0" smtClean="0"/>
              <a:t> </a:t>
            </a:r>
            <a:r>
              <a:rPr lang="mr-IN" sz="1600" dirty="0"/>
              <a:t>= vec4(</a:t>
            </a:r>
            <a:r>
              <a:rPr lang="mr-IN" sz="1600" dirty="0" err="1"/>
              <a:t>color</a:t>
            </a:r>
            <a:r>
              <a:rPr lang="mr-IN" sz="1600" dirty="0"/>
              <a:t>, 1.0</a:t>
            </a:r>
            <a:r>
              <a:rPr lang="mr-IN" sz="1600" dirty="0" smtClean="0"/>
              <a:t>);</a:t>
            </a:r>
            <a:endParaRPr lang="en-US" sz="1600" dirty="0" smtClean="0"/>
          </a:p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mr-IN" sz="1600" dirty="0" smtClean="0"/>
              <a:t>}</a:t>
            </a:r>
            <a:endParaRPr lang="en-US" sz="1600" dirty="0"/>
          </a:p>
        </p:txBody>
      </p:sp>
      <p:cxnSp>
        <p:nvCxnSpPr>
          <p:cNvPr id="6" name="Elbow Connector 5"/>
          <p:cNvCxnSpPr/>
          <p:nvPr/>
        </p:nvCxnSpPr>
        <p:spPr>
          <a:xfrm>
            <a:off x="1945022" y="2511287"/>
            <a:ext cx="2759500" cy="1848678"/>
          </a:xfrm>
          <a:prstGeom prst="bentConnector3">
            <a:avLst>
              <a:gd name="adj1" fmla="val 82656"/>
            </a:avLst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5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313"/>
            <a:ext cx="614238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Assigned today, due in one week (Tuesday May 11)</a:t>
            </a:r>
          </a:p>
          <a:p>
            <a:r>
              <a:rPr lang="en-US" dirty="0" smtClean="0"/>
              <a:t>Worth 8% of your grade</a:t>
            </a:r>
          </a:p>
          <a:p>
            <a:r>
              <a:rPr lang="en-US" dirty="0" smtClean="0"/>
              <a:t>Implementing Project 1 within OpenGL</a:t>
            </a:r>
          </a:p>
          <a:p>
            <a:r>
              <a:rPr lang="en-US" dirty="0" smtClean="0"/>
              <a:t>5 phases</a:t>
            </a:r>
          </a:p>
          <a:p>
            <a:pPr lvl="1"/>
            <a:r>
              <a:rPr lang="en-US" dirty="0" smtClean="0"/>
              <a:t>Phase 1: install GLFW</a:t>
            </a:r>
          </a:p>
          <a:p>
            <a:pPr lvl="1"/>
            <a:r>
              <a:rPr lang="en-US" dirty="0" smtClean="0"/>
              <a:t>Phase 2: run example program</a:t>
            </a:r>
          </a:p>
          <a:p>
            <a:pPr lvl="1"/>
            <a:r>
              <a:rPr lang="en-US" dirty="0" smtClean="0"/>
              <a:t>Phase 3: modify VBO/VAO</a:t>
            </a:r>
          </a:p>
          <a:p>
            <a:pPr lvl="1"/>
            <a:r>
              <a:rPr lang="en-US" dirty="0" smtClean="0"/>
              <a:t>Phases 4 &amp; 5: </a:t>
            </a:r>
            <a:r>
              <a:rPr lang="en-US" dirty="0" err="1" smtClean="0"/>
              <a:t>shader</a:t>
            </a:r>
            <a:r>
              <a:rPr lang="en-US" dirty="0" smtClean="0"/>
              <a:t> programs</a:t>
            </a:r>
          </a:p>
          <a:p>
            <a:r>
              <a:rPr lang="en-US" dirty="0" smtClean="0"/>
              <a:t>Please start ASAP on Phase 1-3</a:t>
            </a:r>
          </a:p>
          <a:p>
            <a:r>
              <a:rPr lang="en-US" dirty="0" smtClean="0"/>
              <a:t>Thursday’s lecture will be on Phase 4 &amp;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44" y="4999170"/>
            <a:ext cx="1711740" cy="177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44" y="3189671"/>
            <a:ext cx="1711740" cy="1788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6" y="3180522"/>
            <a:ext cx="1720790" cy="1797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33" y="1527313"/>
            <a:ext cx="2104085" cy="165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3EDEB7-A919-9A41-A845-D7B65A66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274638"/>
            <a:ext cx="875968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remainder of this lecture </a:t>
            </a:r>
            <a:r>
              <a:rPr lang="en-US" dirty="0" smtClean="0"/>
              <a:t>and </a:t>
            </a:r>
            <a:r>
              <a:rPr lang="en-US" smtClean="0"/>
              <a:t>Thursday’s lecture are </a:t>
            </a:r>
            <a:r>
              <a:rPr lang="en-US" dirty="0"/>
              <a:t>made up of 4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8A58EC-7AE9-0D47-B983-7F27393E3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Set up </a:t>
            </a:r>
            <a:r>
              <a:rPr lang="en-US" dirty="0" smtClean="0"/>
              <a:t>windows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Doing a render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Set up things to render (VBOs)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Set up how to render (</a:t>
            </a:r>
            <a:r>
              <a:rPr lang="en-US" dirty="0" err="1"/>
              <a:t>shaders</a:t>
            </a:r>
            <a:r>
              <a:rPr lang="en-US" dirty="0" smtClean="0"/>
              <a:t>)  (Thursday)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of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Have fun with </a:t>
            </a:r>
            <a:r>
              <a:rPr lang="en-US" dirty="0" err="1" smtClean="0"/>
              <a:t>shaders</a:t>
            </a:r>
            <a:endParaRPr lang="en-US" dirty="0" smtClean="0"/>
          </a:p>
          <a:p>
            <a:r>
              <a:rPr lang="en-US" dirty="0" smtClean="0"/>
              <a:t>Look at project 2A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ight Triangle 3"/>
          <p:cNvSpPr/>
          <p:nvPr/>
        </p:nvSpPr>
        <p:spPr>
          <a:xfrm>
            <a:off x="1484243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0800000">
            <a:off x="1484243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3014869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rot="10800000">
            <a:off x="3014869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>
            <a:off x="4545495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4545495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>
            <a:off x="6076121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rot="10800000">
            <a:off x="6076121" y="2107095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>
            <a:off x="1484243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10800000">
            <a:off x="1484243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>
            <a:off x="3014869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014869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>
            <a:off x="4545495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/>
        </p:nvSpPr>
        <p:spPr>
          <a:xfrm rot="10800000">
            <a:off x="4545495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>
            <a:off x="6076121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10800000">
            <a:off x="6076121" y="4008782"/>
            <a:ext cx="1530626" cy="186855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2648" y="2007704"/>
            <a:ext cx="2528117" cy="17691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2122" y="2126974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47327" y="2007704"/>
            <a:ext cx="2528117" cy="17691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41561" y="200770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GREEN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32997" y="4565374"/>
            <a:ext cx="2528117" cy="17691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83732" y="5965208"/>
            <a:ext cx="62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12648" y="4472609"/>
            <a:ext cx="7895248" cy="6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77409" y="3101009"/>
            <a:ext cx="39756" cy="13782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2" idx="1"/>
          </p:cNvCxnSpPr>
          <p:nvPr/>
        </p:nvCxnSpPr>
        <p:spPr>
          <a:xfrm>
            <a:off x="3807541" y="3498056"/>
            <a:ext cx="989746" cy="987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405809" y="3094383"/>
            <a:ext cx="2743200" cy="275645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807541" y="3498056"/>
            <a:ext cx="48842" cy="1023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52373" y="45220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32162" y="3598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85107" y="39174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0125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3EDEB7-A919-9A41-A845-D7B65A66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274638"/>
            <a:ext cx="875968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remainder of this lecture </a:t>
            </a:r>
            <a:r>
              <a:rPr lang="en-US" dirty="0" smtClean="0"/>
              <a:t>and </a:t>
            </a:r>
            <a:r>
              <a:rPr lang="en-US" smtClean="0"/>
              <a:t>Thursday’s lecture are </a:t>
            </a:r>
            <a:r>
              <a:rPr lang="en-US" dirty="0"/>
              <a:t>made up of 4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8A58EC-7AE9-0D47-B983-7F27393E3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Set up </a:t>
            </a:r>
            <a:r>
              <a:rPr lang="en-US" dirty="0" smtClean="0"/>
              <a:t>windows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Doing a render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Set up things to render (VBOs)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Set up how to render (</a:t>
            </a:r>
            <a:r>
              <a:rPr lang="en-US" dirty="0" err="1">
                <a:solidFill>
                  <a:srgbClr val="FF0000"/>
                </a:solidFill>
              </a:rPr>
              <a:t>shaders</a:t>
            </a:r>
            <a:r>
              <a:rPr lang="en-US" dirty="0" smtClean="0">
                <a:solidFill>
                  <a:srgbClr val="FF0000"/>
                </a:solidFill>
              </a:rPr>
              <a:t>)  (Thursday)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</a:t>
            </a:r>
            <a:r>
              <a:rPr lang="en-US" dirty="0" err="1" smtClean="0"/>
              <a:t>Shaders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You write a </a:t>
            </a:r>
            <a:r>
              <a:rPr lang="en-US" dirty="0" err="1" smtClean="0"/>
              <a:t>shader</a:t>
            </a:r>
            <a:r>
              <a:rPr lang="en-US" dirty="0" smtClean="0"/>
              <a:t> program: a tiny C-like program</a:t>
            </a:r>
          </a:p>
          <a:p>
            <a:r>
              <a:rPr lang="en-US" dirty="0" smtClean="0"/>
              <a:t>You write C/C++ code for your application</a:t>
            </a:r>
          </a:p>
          <a:p>
            <a:r>
              <a:rPr lang="en-US" dirty="0" smtClean="0"/>
              <a:t>Your application loads the </a:t>
            </a:r>
            <a:r>
              <a:rPr lang="en-US" dirty="0" err="1" smtClean="0"/>
              <a:t>shader</a:t>
            </a:r>
            <a:r>
              <a:rPr lang="en-US" dirty="0" smtClean="0"/>
              <a:t> program from a text </a:t>
            </a:r>
            <a:r>
              <a:rPr lang="en-US" dirty="0" smtClean="0"/>
              <a:t>file (or just contains it as a string)</a:t>
            </a:r>
            <a:endParaRPr lang="en-US" dirty="0" smtClean="0"/>
          </a:p>
          <a:p>
            <a:r>
              <a:rPr lang="en-US" dirty="0" smtClean="0"/>
              <a:t>Your application sends the </a:t>
            </a:r>
            <a:r>
              <a:rPr lang="en-US" dirty="0" err="1" smtClean="0"/>
              <a:t>shader</a:t>
            </a:r>
            <a:r>
              <a:rPr lang="en-US" dirty="0" smtClean="0"/>
              <a:t> program to the OpenGL library and directs the OpenGL library to compile the </a:t>
            </a:r>
            <a:r>
              <a:rPr lang="en-US" dirty="0" err="1" smtClean="0"/>
              <a:t>shader</a:t>
            </a:r>
            <a:r>
              <a:rPr lang="en-US" dirty="0" smtClean="0"/>
              <a:t> program</a:t>
            </a:r>
          </a:p>
          <a:p>
            <a:r>
              <a:rPr lang="en-US" dirty="0" smtClean="0"/>
              <a:t>If successful, the resulting GPU code can be attached to your (running) application and used</a:t>
            </a:r>
          </a:p>
          <a:p>
            <a:r>
              <a:rPr lang="en-US" dirty="0" smtClean="0"/>
              <a:t>It will then supplant the built-in GL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24408" y="3182258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OpenGL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library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9743"/>
            <a:ext cx="7108952" cy="990600"/>
          </a:xfrm>
        </p:spPr>
        <p:txBody>
          <a:bodyPr/>
          <a:lstStyle/>
          <a:p>
            <a:r>
              <a:rPr lang="en-US" dirty="0" smtClean="0"/>
              <a:t>How to Use </a:t>
            </a:r>
            <a:r>
              <a:rPr lang="en-US" dirty="0" err="1" smtClean="0"/>
              <a:t>Shaders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Visual Version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8937" y="2050144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Project2A’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C++ code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4266" y="2050144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Project2A’</a:t>
            </a:r>
          </a:p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binary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151" y="2367643"/>
            <a:ext cx="1406072" cy="369332"/>
            <a:chOff x="2485571" y="2367643"/>
            <a:chExt cx="1406072" cy="369332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2485571" y="2676071"/>
              <a:ext cx="1406072" cy="90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902857" y="236764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g++ 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12151" y="5295901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shader</a:t>
            </a:r>
            <a:r>
              <a:rPr lang="en-US" dirty="0" smtClean="0">
                <a:solidFill>
                  <a:srgbClr val="000000"/>
                </a:solidFill>
              </a:rPr>
              <a:t> program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76734" y="3510644"/>
            <a:ext cx="1323131" cy="1687285"/>
            <a:chOff x="2568512" y="2394858"/>
            <a:chExt cx="1323131" cy="1687285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3456215" y="2440215"/>
              <a:ext cx="435428" cy="16419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68512" y="2394858"/>
              <a:ext cx="96753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reads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text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file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when</a:t>
              </a:r>
            </a:p>
            <a:p>
              <a:pPr algn="r"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running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15223" y="1562048"/>
            <a:ext cx="2621642" cy="1522238"/>
            <a:chOff x="1966686" y="2579862"/>
            <a:chExt cx="2621642" cy="1522238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966686" y="3521528"/>
              <a:ext cx="498928" cy="580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02327" y="2579862"/>
              <a:ext cx="22860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sends “char *”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version of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program to GL via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function </a:t>
              </a: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call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676580" y="5080000"/>
            <a:ext cx="1560285" cy="14332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shader</a:t>
            </a:r>
            <a:r>
              <a:rPr lang="en-US" dirty="0" smtClean="0">
                <a:solidFill>
                  <a:srgbClr val="000000"/>
                </a:solidFill>
              </a:rPr>
              <a:t> program is a binary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438909" y="3483429"/>
            <a:ext cx="2621642" cy="1522238"/>
            <a:chOff x="1966686" y="2579862"/>
            <a:chExt cx="2621642" cy="1522238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1966686" y="3521528"/>
              <a:ext cx="498928" cy="580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302327" y="2579862"/>
              <a:ext cx="22860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OpenGL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compiles program, binary made just for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the current 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execution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88549" y="3182258"/>
            <a:ext cx="2286001" cy="2701829"/>
            <a:chOff x="2302327" y="801363"/>
            <a:chExt cx="2286001" cy="2701829"/>
          </a:xfrm>
        </p:grpSpPr>
        <p:cxnSp>
          <p:nvCxnSpPr>
            <p:cNvPr id="35" name="Straight Arrow Connector 34"/>
            <p:cNvCxnSpPr/>
            <p:nvPr/>
          </p:nvCxnSpPr>
          <p:spPr>
            <a:xfrm flipH="1" flipV="1">
              <a:off x="2739572" y="801363"/>
              <a:ext cx="1750786" cy="26325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302327" y="2579862"/>
              <a:ext cx="2286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Program is used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on GPU to support</a:t>
              </a:r>
            </a:p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Project2A’ binary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5" y="3578998"/>
            <a:ext cx="2390329" cy="31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3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</a:t>
            </a:r>
            <a:r>
              <a:rPr lang="en-US" dirty="0" err="1" smtClean="0"/>
              <a:t>Shader</a:t>
            </a:r>
            <a:endParaRPr lang="en-US" dirty="0"/>
          </a:p>
        </p:txBody>
      </p:sp>
      <p:pic>
        <p:nvPicPr>
          <p:cNvPr id="4" name="Picture 3" descr="Screen shot 2014-12-01 at 8.0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9144000" cy="20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</a:t>
            </a:r>
            <a:r>
              <a:rPr lang="en-US" dirty="0" err="1" smtClean="0"/>
              <a:t>Shader</a:t>
            </a:r>
            <a:r>
              <a:rPr lang="en-US" dirty="0" smtClean="0"/>
              <a:t>: inspect if it works</a:t>
            </a:r>
            <a:endParaRPr lang="en-US" dirty="0"/>
          </a:p>
        </p:txBody>
      </p:sp>
      <p:pic>
        <p:nvPicPr>
          <p:cNvPr id="4" name="Picture 3" descr="Screen shot 2014-12-01 at 8.1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629"/>
            <a:ext cx="9144000" cy="32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22464</TotalTime>
  <Words>1617</Words>
  <Application>Microsoft Macintosh PowerPoint</Application>
  <PresentationFormat>On-screen Show (4:3)</PresentationFormat>
  <Paragraphs>415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Calibri</vt:lpstr>
      <vt:lpstr>Mangal</vt:lpstr>
      <vt:lpstr>ＭＳ Ｐゴシック</vt:lpstr>
      <vt:lpstr>Tw Cen MT</vt:lpstr>
      <vt:lpstr>Wingdings</vt:lpstr>
      <vt:lpstr>Wingdings 2</vt:lpstr>
      <vt:lpstr>Arial</vt:lpstr>
      <vt:lpstr>Office Theme</vt:lpstr>
      <vt:lpstr>Median</vt:lpstr>
      <vt:lpstr>PowerPoint Presentation</vt:lpstr>
      <vt:lpstr>Office Hours</vt:lpstr>
      <vt:lpstr>Layout of Simple OpenGL Program</vt:lpstr>
      <vt:lpstr>The remainder of this lecture and Thursday’s lecture are made up of 4 parts</vt:lpstr>
      <vt:lpstr>The remainder of this lecture and Thursday’s lecture are made up of 4 parts</vt:lpstr>
      <vt:lpstr>How to Use Shaders</vt:lpstr>
      <vt:lpstr>How to Use Shaders:  Visual Version</vt:lpstr>
      <vt:lpstr>Compiling Shader</vt:lpstr>
      <vt:lpstr>Compiling Shader: inspect if it works</vt:lpstr>
      <vt:lpstr>Compiling Multiple Shaders</vt:lpstr>
      <vt:lpstr>Attaching Shaders to a Program</vt:lpstr>
      <vt:lpstr>Inspecting if program link worked…</vt:lpstr>
      <vt:lpstr>Starter Code Has 4 Shaders </vt:lpstr>
      <vt:lpstr>Reminder: How Shaders Fit Into the Graphics Pipeline</vt:lpstr>
      <vt:lpstr>4 Elements to a Shader Program</vt:lpstr>
      <vt:lpstr>4 Elements to a Shader Program</vt:lpstr>
      <vt:lpstr>Declare GLSL version</vt:lpstr>
      <vt:lpstr>4 Elements to a Shader Program</vt:lpstr>
      <vt:lpstr>Declare Inputs to Program</vt:lpstr>
      <vt:lpstr>Type Names</vt:lpstr>
      <vt:lpstr>Declare Inputs to Program</vt:lpstr>
      <vt:lpstr>Declare Outputs of Program</vt:lpstr>
      <vt:lpstr>4 Elements to a Shader Program</vt:lpstr>
      <vt:lpstr>C-like code</vt:lpstr>
      <vt:lpstr>Vertex Shader From Starter Code</vt:lpstr>
      <vt:lpstr>Shader Overview</vt:lpstr>
      <vt:lpstr>Shader Overview</vt:lpstr>
      <vt:lpstr>Vertex Shader From Starter Code</vt:lpstr>
      <vt:lpstr>Shader Overview</vt:lpstr>
      <vt:lpstr>“Uniform” Means “Constant”</vt:lpstr>
      <vt:lpstr>Syntax for creating a uniform (in main GL code)</vt:lpstr>
      <vt:lpstr>Syntax for using a uniform</vt:lpstr>
      <vt:lpstr>PowerPoint Presentation</vt:lpstr>
      <vt:lpstr>Shader Overview</vt:lpstr>
      <vt:lpstr>This picture is misleading</vt:lpstr>
      <vt:lpstr>Shader Overview</vt:lpstr>
      <vt:lpstr>One Shader’s Output Is Another Shader’s Input</vt:lpstr>
      <vt:lpstr>Vertex Shader  Fragment Shader</vt:lpstr>
      <vt:lpstr>Project 2A</vt:lpstr>
      <vt:lpstr>Rest of This Lecture</vt:lpstr>
      <vt:lpstr>PowerPoint Presentation</vt:lpstr>
      <vt:lpstr>PowerPoint Presentation</vt:lpstr>
      <vt:lpstr>PowerPoint Presentation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238</cp:revision>
  <cp:lastPrinted>2021-05-06T00:10:52Z</cp:lastPrinted>
  <dcterms:created xsi:type="dcterms:W3CDTF">2013-10-02T16:37:11Z</dcterms:created>
  <dcterms:modified xsi:type="dcterms:W3CDTF">2021-05-06T15:12:04Z</dcterms:modified>
  <cp:category/>
</cp:coreProperties>
</file>