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82"/>
  </p:notesMasterIdLst>
  <p:sldIdLst>
    <p:sldId id="259" r:id="rId2"/>
    <p:sldId id="469" r:id="rId3"/>
    <p:sldId id="570" r:id="rId4"/>
    <p:sldId id="516" r:id="rId5"/>
    <p:sldId id="487" r:id="rId6"/>
    <p:sldId id="488" r:id="rId7"/>
    <p:sldId id="568" r:id="rId8"/>
    <p:sldId id="567" r:id="rId9"/>
    <p:sldId id="491" r:id="rId10"/>
    <p:sldId id="496" r:id="rId11"/>
    <p:sldId id="498" r:id="rId12"/>
    <p:sldId id="499" r:id="rId13"/>
    <p:sldId id="500" r:id="rId14"/>
    <p:sldId id="501" r:id="rId15"/>
    <p:sldId id="524" r:id="rId16"/>
    <p:sldId id="530" r:id="rId17"/>
    <p:sldId id="503" r:id="rId18"/>
    <p:sldId id="531" r:id="rId19"/>
    <p:sldId id="535" r:id="rId20"/>
    <p:sldId id="536" r:id="rId21"/>
    <p:sldId id="537" r:id="rId22"/>
    <p:sldId id="538" r:id="rId23"/>
    <p:sldId id="539" r:id="rId24"/>
    <p:sldId id="532" r:id="rId25"/>
    <p:sldId id="540" r:id="rId26"/>
    <p:sldId id="541" r:id="rId27"/>
    <p:sldId id="542" r:id="rId28"/>
    <p:sldId id="543" r:id="rId29"/>
    <p:sldId id="544" r:id="rId30"/>
    <p:sldId id="545" r:id="rId31"/>
    <p:sldId id="533" r:id="rId32"/>
    <p:sldId id="546" r:id="rId33"/>
    <p:sldId id="547" r:id="rId34"/>
    <p:sldId id="548" r:id="rId35"/>
    <p:sldId id="549" r:id="rId36"/>
    <p:sldId id="599" r:id="rId37"/>
    <p:sldId id="600" r:id="rId38"/>
    <p:sldId id="601" r:id="rId39"/>
    <p:sldId id="571" r:id="rId40"/>
    <p:sldId id="572" r:id="rId41"/>
    <p:sldId id="573" r:id="rId42"/>
    <p:sldId id="574" r:id="rId43"/>
    <p:sldId id="575" r:id="rId44"/>
    <p:sldId id="576" r:id="rId45"/>
    <p:sldId id="577" r:id="rId46"/>
    <p:sldId id="578" r:id="rId47"/>
    <p:sldId id="579" r:id="rId48"/>
    <p:sldId id="580" r:id="rId49"/>
    <p:sldId id="581" r:id="rId50"/>
    <p:sldId id="582" r:id="rId51"/>
    <p:sldId id="583" r:id="rId52"/>
    <p:sldId id="584" r:id="rId53"/>
    <p:sldId id="585" r:id="rId54"/>
    <p:sldId id="586" r:id="rId55"/>
    <p:sldId id="587" r:id="rId56"/>
    <p:sldId id="588" r:id="rId57"/>
    <p:sldId id="589" r:id="rId58"/>
    <p:sldId id="590" r:id="rId59"/>
    <p:sldId id="591" r:id="rId60"/>
    <p:sldId id="592" r:id="rId61"/>
    <p:sldId id="593" r:id="rId62"/>
    <p:sldId id="594" r:id="rId63"/>
    <p:sldId id="595" r:id="rId64"/>
    <p:sldId id="596" r:id="rId65"/>
    <p:sldId id="597" r:id="rId66"/>
    <p:sldId id="598" r:id="rId67"/>
    <p:sldId id="550" r:id="rId68"/>
    <p:sldId id="565" r:id="rId69"/>
    <p:sldId id="552" r:id="rId70"/>
    <p:sldId id="553" r:id="rId71"/>
    <p:sldId id="554" r:id="rId72"/>
    <p:sldId id="555" r:id="rId73"/>
    <p:sldId id="556" r:id="rId74"/>
    <p:sldId id="557" r:id="rId75"/>
    <p:sldId id="558" r:id="rId76"/>
    <p:sldId id="559" r:id="rId77"/>
    <p:sldId id="560" r:id="rId78"/>
    <p:sldId id="561" r:id="rId79"/>
    <p:sldId id="562" r:id="rId80"/>
    <p:sldId id="563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74" autoAdjust="0"/>
  </p:normalViewPr>
  <p:slideViewPr>
    <p:cSldViewPr snapToGrid="0">
      <p:cViewPr varScale="1">
        <p:scale>
          <a:sx n="50" d="100"/>
          <a:sy n="50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x.cs.uoregon.edu/~%3Cusernam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x.cs.uoregon.edu/~%3Cusername%3E/dir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3510096" y="6150448"/>
            <a:ext cx="5633904" cy="70755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586316" y="6225695"/>
            <a:ext cx="2384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April 23</a:t>
            </a:r>
            <a:r>
              <a:rPr lang="en-US" sz="2600" baseline="30000" dirty="0" smtClean="0">
                <a:solidFill>
                  <a:schemeClr val="bg1"/>
                </a:solidFill>
                <a:latin typeface="Tw Cen MT" charset="0"/>
              </a:rPr>
              <a:t>rd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, 2018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1" y="-58704"/>
            <a:ext cx="9064022" cy="1978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							CIS 330:</a:t>
            </a:r>
            <a:b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2200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  _   _      _                          _   ______    _ _____ </a:t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/___  (_)  __   ____ _____  ____/ /  / ____/ _/_/ ____/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__    __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 __ \/ / |/_/  / __ `/ __ \/ __  /  / /    _/_// /  __/ /___/ /_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/_/ / / / / /&gt;  &lt;   / /_/ / / / / /_/ /  / /____/_/ / /__/_  __/_  __/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\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____/_/ /_/_/_/|_|   \__,_/_/ /_/\__,_/   \____/_/   \____//_/   /_/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8: </a:t>
            </a:r>
            <a:r>
              <a:rPr lang="en-US" b="1" dirty="0" err="1" smtClean="0">
                <a:latin typeface="Tw Cen MT" charset="0"/>
                <a:ea typeface="ＭＳ Ｐゴシック" charset="0"/>
                <a:cs typeface="ＭＳ Ｐゴシック" charset="0"/>
              </a:rPr>
              <a:t>enum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Tw Cen MT" charset="0"/>
                <a:ea typeface="ＭＳ Ｐゴシック" charset="0"/>
                <a:cs typeface="ＭＳ Ｐゴシック" charset="0"/>
              </a:rPr>
              <a:t>structs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, and unions </a:t>
            </a:r>
            <a:endParaRPr lang="en-US" b="1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2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8 at 7.5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36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2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Printing to terminal and </a:t>
            </a:r>
            <a:br>
              <a:rPr lang="en-US" dirty="0" smtClean="0"/>
            </a:br>
            <a:r>
              <a:rPr lang="en-US" dirty="0" smtClean="0"/>
              <a:t>reading from terminal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Unix, printing to terminal and reading from terminal is done with file I/O</a:t>
            </a:r>
          </a:p>
          <a:p>
            <a:r>
              <a:rPr lang="en-US" dirty="0" smtClean="0"/>
              <a:t>Keyboard and screen are files in the file system!</a:t>
            </a:r>
          </a:p>
          <a:p>
            <a:pPr lvl="1"/>
            <a:r>
              <a:rPr lang="en-US" dirty="0" smtClean="0"/>
              <a:t>(at least they were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9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Wikipedia: “</a:t>
            </a:r>
            <a:r>
              <a:rPr lang="en-US" dirty="0" err="1"/>
              <a:t>preconnected</a:t>
            </a:r>
            <a:r>
              <a:rPr lang="en-US" dirty="0"/>
              <a:t> input and output channels between a computer program and its environment (typically a text terminal) when it begins </a:t>
            </a:r>
            <a:r>
              <a:rPr lang="en-US" dirty="0" smtClean="0"/>
              <a:t>execution”</a:t>
            </a:r>
          </a:p>
          <a:p>
            <a:r>
              <a:rPr lang="en-US" dirty="0" smtClean="0"/>
              <a:t>Three standard streams:</a:t>
            </a:r>
          </a:p>
          <a:p>
            <a:pPr lvl="1"/>
            <a:r>
              <a:rPr lang="en-US" dirty="0" err="1" smtClean="0"/>
              <a:t>stdin</a:t>
            </a:r>
            <a:r>
              <a:rPr lang="en-US" dirty="0"/>
              <a:t> </a:t>
            </a:r>
            <a:r>
              <a:rPr lang="en-US" dirty="0" smtClean="0"/>
              <a:t>(standard input)</a:t>
            </a:r>
          </a:p>
          <a:p>
            <a:pPr lvl="1"/>
            <a:r>
              <a:rPr lang="en-US" dirty="0" err="1" smtClean="0"/>
              <a:t>stdout</a:t>
            </a:r>
            <a:r>
              <a:rPr lang="en-US" dirty="0" smtClean="0"/>
              <a:t> (standard output)</a:t>
            </a:r>
          </a:p>
          <a:p>
            <a:pPr lvl="1"/>
            <a:r>
              <a:rPr lang="en-US" dirty="0" err="1" smtClean="0"/>
              <a:t>stderr</a:t>
            </a:r>
            <a:r>
              <a:rPr lang="en-US" dirty="0" smtClean="0"/>
              <a:t> (standard error)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51855" y="3106179"/>
            <a:ext cx="3894666" cy="94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45631" y="5964295"/>
            <a:ext cx="7958667" cy="70555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mechanisms in C allow you to access standard streams?</a:t>
            </a:r>
          </a:p>
        </p:txBody>
      </p:sp>
    </p:spTree>
    <p:extLst>
      <p:ext uri="{BB962C8B-B14F-4D97-AF65-F5344CB8AC3E}">
        <p14:creationId xmlns:p14="http://schemas.microsoft.com/office/powerpoint/2010/main" val="86766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to </a:t>
            </a:r>
            <a:r>
              <a:rPr lang="en-US" dirty="0" err="1" smtClean="0"/>
              <a:t>stdout</a:t>
            </a:r>
            <a:endParaRPr lang="en-US" dirty="0" smtClean="0"/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(“hello world\n”);</a:t>
            </a:r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(“Integers are like this %d\n”, 6);</a:t>
            </a:r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(“Two floats: %f, %f”, 3.5, 7.0);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7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fprintf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</a:t>
            </a:r>
            <a:r>
              <a:rPr lang="en-US" dirty="0" err="1" smtClean="0"/>
              <a:t>printf</a:t>
            </a:r>
            <a:r>
              <a:rPr lang="en-US" dirty="0" smtClean="0"/>
              <a:t>, but to streams</a:t>
            </a:r>
          </a:p>
          <a:p>
            <a:r>
              <a:rPr lang="en-US" dirty="0" err="1" smtClean="0"/>
              <a:t>fprintf</a:t>
            </a:r>
            <a:r>
              <a:rPr lang="en-US" dirty="0" smtClean="0"/>
              <a:t>(</a:t>
            </a:r>
            <a:r>
              <a:rPr lang="en-US" dirty="0" err="1" smtClean="0"/>
              <a:t>stdout</a:t>
            </a:r>
            <a:r>
              <a:rPr lang="en-US" dirty="0" smtClean="0"/>
              <a:t>, “</a:t>
            </a:r>
            <a:r>
              <a:rPr lang="en-US" dirty="0" err="1" smtClean="0"/>
              <a:t>helloworld</a:t>
            </a:r>
            <a:r>
              <a:rPr lang="en-US" dirty="0" smtClean="0"/>
              <a:t>\n”);</a:t>
            </a:r>
          </a:p>
          <a:p>
            <a:pPr lvl="1"/>
            <a:r>
              <a:rPr lang="en-US" dirty="0" smtClean="0">
                <a:sym typeface="Wingdings"/>
              </a:rPr>
              <a:t> same as </a:t>
            </a:r>
            <a:r>
              <a:rPr lang="en-US" dirty="0" err="1" smtClean="0">
                <a:sym typeface="Wingdings"/>
              </a:rPr>
              <a:t>printf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fprintf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stderr</a:t>
            </a:r>
            <a:r>
              <a:rPr lang="en-US" dirty="0" smtClean="0">
                <a:sym typeface="Wingdings"/>
              </a:rPr>
              <a:t>, “</a:t>
            </a:r>
            <a:r>
              <a:rPr lang="en-US" dirty="0" err="1" smtClean="0">
                <a:sym typeface="Wingdings"/>
              </a:rPr>
              <a:t>helloworld</a:t>
            </a:r>
            <a:r>
              <a:rPr lang="en-US" dirty="0" smtClean="0">
                <a:sym typeface="Wingdings"/>
              </a:rPr>
              <a:t>\n”);</a:t>
            </a:r>
          </a:p>
          <a:p>
            <a:pPr lvl="1"/>
            <a:r>
              <a:rPr lang="en-US" dirty="0" smtClean="0">
                <a:sym typeface="Wingdings"/>
              </a:rPr>
              <a:t>prints to “standard error”</a:t>
            </a:r>
          </a:p>
          <a:p>
            <a:r>
              <a:rPr lang="en-US" dirty="0" err="1" smtClean="0">
                <a:sym typeface="Wingdings"/>
              </a:rPr>
              <a:t>fprintf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f_out</a:t>
            </a:r>
            <a:r>
              <a:rPr lang="en-US" dirty="0" smtClean="0">
                <a:sym typeface="Wingdings"/>
              </a:rPr>
              <a:t>, “</a:t>
            </a:r>
            <a:r>
              <a:rPr lang="en-US" dirty="0" err="1" smtClean="0">
                <a:sym typeface="Wingdings"/>
              </a:rPr>
              <a:t>helloworld</a:t>
            </a:r>
            <a:r>
              <a:rPr lang="en-US" dirty="0" smtClean="0">
                <a:sym typeface="Wingdings"/>
              </a:rPr>
              <a:t>\n”);</a:t>
            </a:r>
          </a:p>
          <a:p>
            <a:pPr lvl="1"/>
            <a:r>
              <a:rPr lang="en-US" dirty="0" smtClean="0">
                <a:sym typeface="Wingdings"/>
              </a:rPr>
              <a:t>prints to the file pointed to by FILE *</a:t>
            </a:r>
            <a:r>
              <a:rPr lang="en-US" dirty="0" err="1" smtClean="0">
                <a:sym typeface="Wingdings"/>
              </a:rPr>
              <a:t>f_out</a:t>
            </a:r>
            <a:r>
              <a:rPr lang="en-US" dirty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4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 and </a:t>
            </a:r>
            <a:r>
              <a:rPr lang="en-US" dirty="0" err="1" smtClean="0"/>
              <a:t>printf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Important: </a:t>
            </a:r>
            <a:r>
              <a:rPr lang="en-US" dirty="0" err="1" smtClean="0"/>
              <a:t>printf</a:t>
            </a:r>
            <a:r>
              <a:rPr lang="en-US" dirty="0" smtClean="0"/>
              <a:t> is buffered</a:t>
            </a:r>
          </a:p>
          <a:p>
            <a:r>
              <a:rPr lang="en-US" dirty="0" smtClean="0"/>
              <a:t>So:</a:t>
            </a:r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 puts string in buffer</a:t>
            </a:r>
          </a:p>
          <a:p>
            <a:pPr lvl="1"/>
            <a:r>
              <a:rPr lang="en-US" dirty="0" smtClean="0"/>
              <a:t>other things happen</a:t>
            </a:r>
          </a:p>
          <a:p>
            <a:pPr lvl="1"/>
            <a:r>
              <a:rPr lang="en-US" dirty="0" smtClean="0"/>
              <a:t>buffer is eventually printed</a:t>
            </a:r>
          </a:p>
          <a:p>
            <a:r>
              <a:rPr lang="en-US" dirty="0" smtClean="0"/>
              <a:t>But what about a crash?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 puts string in buffer</a:t>
            </a:r>
          </a:p>
          <a:p>
            <a:pPr lvl="1"/>
            <a:r>
              <a:rPr lang="en-US" dirty="0"/>
              <a:t>other things </a:t>
            </a:r>
            <a:r>
              <a:rPr lang="en-US" dirty="0" smtClean="0"/>
              <a:t>happen … including a crash</a:t>
            </a:r>
            <a:endParaRPr lang="en-US" dirty="0"/>
          </a:p>
          <a:p>
            <a:pPr lvl="1"/>
            <a:r>
              <a:rPr lang="en-US" dirty="0"/>
              <a:t>buffer </a:t>
            </a:r>
            <a:r>
              <a:rPr lang="en-US" dirty="0" smtClean="0"/>
              <a:t>is never printed!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5631" y="5964295"/>
            <a:ext cx="7958667" cy="70555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Solutions: (1) </a:t>
            </a:r>
            <a:r>
              <a:rPr lang="en-US" sz="2400" dirty="0" err="1" smtClean="0">
                <a:solidFill>
                  <a:schemeClr val="tx1"/>
                </a:solidFill>
              </a:rPr>
              <a:t>fflush</a:t>
            </a:r>
            <a:r>
              <a:rPr lang="en-US" sz="2400" dirty="0" smtClean="0">
                <a:solidFill>
                  <a:schemeClr val="tx1"/>
                </a:solidFill>
              </a:rPr>
              <a:t>, (2) </a:t>
            </a:r>
            <a:r>
              <a:rPr lang="en-US" sz="2400" dirty="0" err="1" smtClean="0">
                <a:solidFill>
                  <a:schemeClr val="tx1"/>
                </a:solidFill>
              </a:rPr>
              <a:t>fprintf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stderr</a:t>
            </a:r>
            <a:r>
              <a:rPr lang="en-US" sz="2400" dirty="0" smtClean="0">
                <a:solidFill>
                  <a:schemeClr val="tx1"/>
                </a:solidFill>
              </a:rPr>
              <a:t>) always flushed</a:t>
            </a:r>
          </a:p>
        </p:txBody>
      </p:sp>
    </p:spTree>
    <p:extLst>
      <p:ext uri="{BB962C8B-B14F-4D97-AF65-F5344CB8AC3E}">
        <p14:creationId xmlns:p14="http://schemas.microsoft.com/office/powerpoint/2010/main" val="199636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Project 2B</a:t>
            </a:r>
          </a:p>
          <a:p>
            <a:r>
              <a:rPr lang="en-US" dirty="0" err="1" smtClean="0"/>
              <a:t>Enum</a:t>
            </a:r>
            <a:endParaRPr lang="en-US" dirty="0"/>
          </a:p>
          <a:p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Unions</a:t>
            </a:r>
          </a:p>
          <a:p>
            <a:r>
              <a:rPr lang="en-US" dirty="0" smtClean="0"/>
              <a:t>Project 2C</a:t>
            </a:r>
          </a:p>
        </p:txBody>
      </p:sp>
    </p:spTree>
    <p:extLst>
      <p:ext uri="{BB962C8B-B14F-4D97-AF65-F5344CB8AC3E}">
        <p14:creationId xmlns:p14="http://schemas.microsoft.com/office/powerpoint/2010/main" val="300863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07" y="112505"/>
            <a:ext cx="8229600" cy="1143000"/>
          </a:xfrm>
        </p:spPr>
        <p:txBody>
          <a:bodyPr/>
          <a:lstStyle/>
          <a:p>
            <a:r>
              <a:rPr lang="en-US" dirty="0" smtClean="0"/>
              <a:t>Project 2B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0" y="1255505"/>
            <a:ext cx="76962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Project 2B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Enum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Unions</a:t>
            </a:r>
          </a:p>
          <a:p>
            <a:r>
              <a:rPr lang="en-US" dirty="0" smtClean="0"/>
              <a:t>Project 2C</a:t>
            </a:r>
          </a:p>
        </p:txBody>
      </p:sp>
    </p:spTree>
    <p:extLst>
      <p:ext uri="{BB962C8B-B14F-4D97-AF65-F5344CB8AC3E}">
        <p14:creationId xmlns:p14="http://schemas.microsoft.com/office/powerpoint/2010/main" val="299033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Enums</a:t>
            </a:r>
            <a:r>
              <a:rPr lang="en-US" dirty="0" smtClean="0"/>
              <a:t> make your own type</a:t>
            </a:r>
          </a:p>
          <a:p>
            <a:pPr lvl="1"/>
            <a:r>
              <a:rPr lang="en-US" dirty="0" smtClean="0"/>
              <a:t>Type is “list of key words”</a:t>
            </a:r>
          </a:p>
          <a:p>
            <a:r>
              <a:rPr lang="en-US" dirty="0" err="1" smtClean="0"/>
              <a:t>Enums</a:t>
            </a:r>
            <a:r>
              <a:rPr lang="en-US" dirty="0" smtClean="0"/>
              <a:t> are useful for code clarity</a:t>
            </a:r>
          </a:p>
          <a:p>
            <a:pPr lvl="1"/>
            <a:r>
              <a:rPr lang="en-US" dirty="0" smtClean="0"/>
              <a:t>Always possible to do the same thing with integers</a:t>
            </a:r>
          </a:p>
          <a:p>
            <a:r>
              <a:rPr lang="en-US" dirty="0" smtClean="0"/>
              <a:t>Be careful with </a:t>
            </a:r>
            <a:r>
              <a:rPr lang="en-US" dirty="0" err="1" smtClean="0"/>
              <a:t>enums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… you can “contaminate” a bunch of useful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9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Announcements: Plan This Week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Hank out of town: Monday night-&gt;Thursday night</a:t>
            </a:r>
          </a:p>
          <a:p>
            <a:r>
              <a:rPr lang="en-US" dirty="0" smtClean="0"/>
              <a:t>Brent covers Hank’s OH on Tuesday</a:t>
            </a:r>
          </a:p>
          <a:p>
            <a:r>
              <a:rPr lang="en-US" dirty="0" smtClean="0"/>
              <a:t>Wednesday class is ON.</a:t>
            </a:r>
          </a:p>
          <a:p>
            <a:pPr lvl="1"/>
            <a:r>
              <a:rPr lang="en-US" dirty="0" smtClean="0"/>
              <a:t>Brent does lab #2, which includes parts of lecture 7</a:t>
            </a:r>
          </a:p>
          <a:p>
            <a:r>
              <a:rPr lang="en-US" dirty="0" smtClean="0"/>
              <a:t>Hank does lecture on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enum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3" descr="Screen Shot 2014-04-11 at 5.2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59" y="2154767"/>
            <a:ext cx="2679700" cy="2197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51185" y="2135482"/>
            <a:ext cx="1937926" cy="1477328"/>
            <a:chOff x="-385704" y="1937926"/>
            <a:chExt cx="1937926" cy="147732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072445" y="2097853"/>
              <a:ext cx="479777" cy="9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-385704" y="1937926"/>
              <a:ext cx="14299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 keyword “</a:t>
              </a:r>
              <a:r>
                <a:rPr lang="en-US" dirty="0" err="1" smtClean="0"/>
                <a:t>enum</a:t>
              </a:r>
              <a:r>
                <a:rPr lang="en-US" dirty="0" smtClean="0"/>
                <a:t>” – means </a:t>
              </a:r>
              <a:r>
                <a:rPr lang="en-US" dirty="0" err="1" smtClean="0"/>
                <a:t>enum</a:t>
              </a:r>
              <a:r>
                <a:rPr lang="en-US" dirty="0" smtClean="0"/>
                <a:t> definition is coming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1407" y="2805289"/>
            <a:ext cx="2297290" cy="1477328"/>
            <a:chOff x="-1253067" y="1937926"/>
            <a:chExt cx="2297290" cy="1477328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-1253067" y="2114785"/>
              <a:ext cx="921926" cy="37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-385704" y="1937926"/>
              <a:ext cx="14299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</a:t>
              </a:r>
              <a:r>
                <a:rPr lang="en-US" dirty="0" err="1" smtClean="0"/>
                <a:t>enum</a:t>
              </a:r>
              <a:r>
                <a:rPr lang="en-US" dirty="0" smtClean="0"/>
                <a:t> contains 6 different student types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14326" y="4301067"/>
            <a:ext cx="2381957" cy="399437"/>
            <a:chOff x="-547511" y="3789303"/>
            <a:chExt cx="2381957" cy="399437"/>
          </a:xfrm>
        </p:grpSpPr>
        <p:cxnSp>
          <p:nvCxnSpPr>
            <p:cNvPr id="12" name="Straight Arrow Connector 11"/>
            <p:cNvCxnSpPr>
              <a:stCxn id="13" idx="1"/>
            </p:cNvCxnSpPr>
            <p:nvPr/>
          </p:nvCxnSpPr>
          <p:spPr>
            <a:xfrm flipH="1" flipV="1">
              <a:off x="-547511" y="3789303"/>
              <a:ext cx="952030" cy="2147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4519" y="3819408"/>
              <a:ext cx="1429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semi-colon!!!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410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enum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3" descr="Screen Shot 2014-04-11 at 5.4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722967"/>
            <a:ext cx="45466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9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enums</a:t>
            </a:r>
            <a:r>
              <a:rPr lang="en-US" dirty="0" smtClean="0"/>
              <a:t> translate to integers … and you can set their range</a:t>
            </a:r>
            <a:endParaRPr lang="en-US" dirty="0"/>
          </a:p>
        </p:txBody>
      </p:sp>
      <p:pic>
        <p:nvPicPr>
          <p:cNvPr id="5" name="Picture 4" descr="Screen Shot 2014-04-11 at 5.4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785"/>
            <a:ext cx="9144000" cy="46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</a:t>
            </a:r>
            <a:r>
              <a:rPr lang="en-US" dirty="0" err="1" smtClean="0"/>
              <a:t>enums</a:t>
            </a:r>
            <a:r>
              <a:rPr lang="en-US" dirty="0" smtClean="0"/>
              <a:t> can be easier to maintain than integers</a:t>
            </a:r>
            <a:endParaRPr lang="en-US" dirty="0"/>
          </a:p>
        </p:txBody>
      </p:sp>
      <p:pic>
        <p:nvPicPr>
          <p:cNvPr id="4" name="Picture 3" descr="Screen Shot 2014-04-11 at 5.4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9" y="1923815"/>
            <a:ext cx="2578100" cy="2527300"/>
          </a:xfrm>
          <a:prstGeom prst="rect">
            <a:avLst/>
          </a:prstGeom>
        </p:spPr>
      </p:pic>
      <p:pic>
        <p:nvPicPr>
          <p:cNvPr id="5" name="Picture 4" descr="Screen Shot 2014-04-11 at 5.46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9" y="1644415"/>
            <a:ext cx="4699000" cy="46101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5631" y="5964295"/>
            <a:ext cx="7958667" cy="70555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If you had used integers, then this is a bigger change and likely to lead to bugs.</a:t>
            </a:r>
          </a:p>
        </p:txBody>
      </p:sp>
    </p:spTree>
    <p:extLst>
      <p:ext uri="{BB962C8B-B14F-4D97-AF65-F5344CB8AC3E}">
        <p14:creationId xmlns:p14="http://schemas.microsoft.com/office/powerpoint/2010/main" val="368843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4A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Project 2B</a:t>
            </a:r>
          </a:p>
          <a:p>
            <a:r>
              <a:rPr lang="en-US" dirty="0" err="1" smtClean="0"/>
              <a:t>Enum</a:t>
            </a: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Struct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Unions</a:t>
            </a:r>
          </a:p>
          <a:p>
            <a:r>
              <a:rPr lang="en-US" dirty="0" smtClean="0"/>
              <a:t>Project 2C</a:t>
            </a:r>
          </a:p>
        </p:txBody>
      </p:sp>
    </p:spTree>
    <p:extLst>
      <p:ext uri="{BB962C8B-B14F-4D97-AF65-F5344CB8AC3E}">
        <p14:creationId xmlns:p14="http://schemas.microsoft.com/office/powerpoint/2010/main" val="143972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</a:t>
            </a:r>
          </a:p>
          <a:p>
            <a:r>
              <a:rPr lang="en-US" dirty="0" smtClean="0"/>
              <a:t>double</a:t>
            </a:r>
          </a:p>
          <a:p>
            <a:r>
              <a:rPr lang="en-US" dirty="0" err="1" smtClean="0"/>
              <a:t>int</a:t>
            </a:r>
            <a:endParaRPr lang="en-US" dirty="0" smtClean="0"/>
          </a:p>
          <a:p>
            <a:r>
              <a:rPr lang="en-US" dirty="0" smtClean="0"/>
              <a:t>char</a:t>
            </a:r>
          </a:p>
          <a:p>
            <a:r>
              <a:rPr lang="en-US" dirty="0" smtClean="0"/>
              <a:t>unsigned char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5631" y="5964295"/>
            <a:ext cx="7958667" cy="70555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All of these are simple data types</a:t>
            </a:r>
          </a:p>
        </p:txBody>
      </p:sp>
    </p:spTree>
    <p:extLst>
      <p:ext uri="{BB962C8B-B14F-4D97-AF65-F5344CB8AC3E}">
        <p14:creationId xmlns:p14="http://schemas.microsoft.com/office/powerpoint/2010/main" val="166764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Structs</a:t>
            </a:r>
            <a:r>
              <a:rPr lang="en-US" dirty="0" smtClean="0"/>
              <a:t>: a complex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Structs</a:t>
            </a:r>
            <a:r>
              <a:rPr lang="en-US" dirty="0" smtClean="0"/>
              <a:t>: mechanism provided by C programming language</a:t>
            </a:r>
            <a:r>
              <a:rPr lang="en-US" dirty="0" smtClean="0"/>
              <a:t> to define </a:t>
            </a:r>
            <a:r>
              <a:rPr lang="en-US" dirty="0" smtClean="0"/>
              <a:t>a group of variables</a:t>
            </a:r>
          </a:p>
          <a:p>
            <a:pPr lvl="1"/>
            <a:r>
              <a:rPr lang="en-US" dirty="0" smtClean="0"/>
              <a:t>Variables must be grouped together in contiguous memory</a:t>
            </a:r>
          </a:p>
          <a:p>
            <a:r>
              <a:rPr lang="en-US" dirty="0" smtClean="0"/>
              <a:t>Also makes accessing variables easier … they are all part of the same grouping (the </a:t>
            </a:r>
            <a:r>
              <a:rPr lang="en-US" dirty="0" err="1" smtClean="0"/>
              <a:t>struct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1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struct</a:t>
            </a:r>
            <a:r>
              <a:rPr lang="en-US" dirty="0" smtClean="0"/>
              <a:t> syntax</a:t>
            </a:r>
            <a:endParaRPr lang="en-US" dirty="0"/>
          </a:p>
        </p:txBody>
      </p:sp>
      <p:pic>
        <p:nvPicPr>
          <p:cNvPr id="4" name="Picture 3" descr="Screen Shot 2014-04-10 at 9.2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73200"/>
            <a:ext cx="4267200" cy="38989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4592" y="1467556"/>
            <a:ext cx="1937926" cy="1477328"/>
            <a:chOff x="-385704" y="1937926"/>
            <a:chExt cx="1937926" cy="147732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072445" y="2097853"/>
              <a:ext cx="479777" cy="9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-385704" y="1937926"/>
              <a:ext cx="14299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 keyword “</a:t>
              </a:r>
              <a:r>
                <a:rPr lang="en-US" dirty="0" err="1" smtClean="0"/>
                <a:t>struct</a:t>
              </a:r>
              <a:r>
                <a:rPr lang="en-US" dirty="0" smtClean="0"/>
                <a:t>” – means </a:t>
              </a:r>
              <a:r>
                <a:rPr lang="en-US" dirty="0" err="1" smtClean="0"/>
                <a:t>struct</a:t>
              </a:r>
              <a:r>
                <a:rPr lang="en-US" dirty="0" smtClean="0"/>
                <a:t> definition is coming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44444" y="1939808"/>
            <a:ext cx="2297290" cy="1477328"/>
            <a:chOff x="-1253067" y="1937926"/>
            <a:chExt cx="2297290" cy="1477328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-1253067" y="2114785"/>
              <a:ext cx="921926" cy="37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-385704" y="1937926"/>
              <a:ext cx="14299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</a:t>
              </a:r>
              <a:r>
                <a:rPr lang="en-US" dirty="0" err="1" smtClean="0"/>
                <a:t>struct</a:t>
              </a:r>
              <a:r>
                <a:rPr lang="en-US" dirty="0" smtClean="0"/>
                <a:t> contains 6 doubles, meaning it is 48 bytes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08770" y="2449690"/>
            <a:ext cx="2297290" cy="369332"/>
            <a:chOff x="-1253067" y="1937926"/>
            <a:chExt cx="2297290" cy="369332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-1253067" y="2114785"/>
              <a:ext cx="921926" cy="37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385704" y="1937926"/>
              <a:ext cx="1429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semi-colon!!!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55420" y="5117631"/>
            <a:ext cx="4745099" cy="873572"/>
            <a:chOff x="-1317039" y="1339616"/>
            <a:chExt cx="4745099" cy="873572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07245" y="1339616"/>
              <a:ext cx="18815" cy="4797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-1317039" y="1843856"/>
              <a:ext cx="4745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“.” accesses data members for a </a:t>
              </a:r>
              <a:r>
                <a:rPr lang="en-US" dirty="0" err="1" smtClean="0"/>
                <a:t>struct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71437" y="3381023"/>
            <a:ext cx="2297290" cy="646331"/>
            <a:chOff x="-1253067" y="1937926"/>
            <a:chExt cx="2297290" cy="646331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-1253067" y="2114785"/>
              <a:ext cx="921926" cy="37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-385704" y="1937926"/>
              <a:ext cx="1429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Declaring an instance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038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structs</a:t>
            </a:r>
            <a:endParaRPr lang="en-US" dirty="0"/>
          </a:p>
        </p:txBody>
      </p:sp>
      <p:pic>
        <p:nvPicPr>
          <p:cNvPr id="4" name="Picture 3" descr="Screen Shot 2014-04-11 at 4.02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9" y="1213556"/>
            <a:ext cx="3683000" cy="4813300"/>
          </a:xfrm>
          <a:prstGeom prst="rect">
            <a:avLst/>
          </a:prstGeom>
        </p:spPr>
      </p:pic>
      <p:pic>
        <p:nvPicPr>
          <p:cNvPr id="5" name="Picture 4" descr="Screen Shot 2014-04-11 at 4.02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52" y="1384770"/>
            <a:ext cx="3797300" cy="2476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6828" y="3640668"/>
            <a:ext cx="2158061" cy="1150571"/>
            <a:chOff x="-1317039" y="1339616"/>
            <a:chExt cx="2158061" cy="1150571"/>
          </a:xfrm>
        </p:grpSpPr>
        <p:cxnSp>
          <p:nvCxnSpPr>
            <p:cNvPr id="7" name="Straight Arrow Connector 6"/>
            <p:cNvCxnSpPr>
              <a:stCxn id="8" idx="0"/>
            </p:cNvCxnSpPr>
            <p:nvPr/>
          </p:nvCxnSpPr>
          <p:spPr>
            <a:xfrm flipV="1">
              <a:off x="-238008" y="1339616"/>
              <a:ext cx="364068" cy="504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-1317039" y="1843856"/>
              <a:ext cx="2158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accesses </a:t>
              </a:r>
              <a:r>
                <a:rPr lang="en-US" dirty="0" err="1" smtClean="0"/>
                <a:t>dir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part of Ray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2932" y="3612445"/>
            <a:ext cx="2158061" cy="1532934"/>
            <a:chOff x="-1317039" y="1234252"/>
            <a:chExt cx="2158061" cy="1532934"/>
          </a:xfrm>
        </p:grpSpPr>
        <p:cxnSp>
          <p:nvCxnSpPr>
            <p:cNvPr id="11" name="Straight Arrow Connector 10"/>
            <p:cNvCxnSpPr>
              <a:stCxn id="12" idx="0"/>
            </p:cNvCxnSpPr>
            <p:nvPr/>
          </p:nvCxnSpPr>
          <p:spPr>
            <a:xfrm flipH="1" flipV="1">
              <a:off x="-1136414" y="1234252"/>
              <a:ext cx="898406" cy="6096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-1317039" y="1843856"/>
              <a:ext cx="2158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accesses </a:t>
              </a:r>
              <a:r>
                <a:rPr lang="en-US" dirty="0" err="1" smtClean="0"/>
                <a:t>directionZ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part of Direction</a:t>
              </a:r>
            </a:p>
            <a:p>
              <a:pPr algn="ctr"/>
              <a:r>
                <a:rPr lang="en-US" dirty="0" smtClean="0"/>
                <a:t>(part of Ray)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025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typedef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typedef</a:t>
            </a:r>
            <a:r>
              <a:rPr lang="en-US" dirty="0" smtClean="0"/>
              <a:t>: tell compiler you want to define a new type</a:t>
            </a:r>
            <a:endParaRPr lang="en-US" dirty="0"/>
          </a:p>
        </p:txBody>
      </p:sp>
      <p:pic>
        <p:nvPicPr>
          <p:cNvPr id="4" name="Picture 3" descr="Screen Shot 2014-04-10 at 9.2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4" y="2686756"/>
            <a:ext cx="4267200" cy="3898900"/>
          </a:xfrm>
          <a:prstGeom prst="rect">
            <a:avLst/>
          </a:prstGeom>
        </p:spPr>
      </p:pic>
      <p:pic>
        <p:nvPicPr>
          <p:cNvPr id="5" name="Picture 4" descr="Screen Shot 2014-04-11 at 4.13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88" y="2696163"/>
            <a:ext cx="3771900" cy="38989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10444" y="2935111"/>
            <a:ext cx="1317037" cy="9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12547" y="2963333"/>
            <a:ext cx="1813749" cy="206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49613" y="3907839"/>
            <a:ext cx="457202" cy="5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29733" y="4835407"/>
            <a:ext cx="1616193" cy="39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96087" y="4882444"/>
            <a:ext cx="737543" cy="5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81484" y="6011332"/>
            <a:ext cx="5503332" cy="84666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saves you from having to type “</a:t>
            </a:r>
            <a:r>
              <a:rPr lang="en-US" sz="2400" dirty="0" err="1" smtClean="0">
                <a:solidFill>
                  <a:schemeClr val="tx1"/>
                </a:solidFill>
              </a:rPr>
              <a:t>struct</a:t>
            </a:r>
            <a:r>
              <a:rPr lang="en-US" sz="2400" dirty="0" smtClean="0">
                <a:solidFill>
                  <a:schemeClr val="tx1"/>
                </a:solidFill>
              </a:rPr>
              <a:t>” every time you declare a </a:t>
            </a:r>
            <a:r>
              <a:rPr lang="en-US" sz="2400" dirty="0" err="1" smtClean="0">
                <a:solidFill>
                  <a:schemeClr val="tx1"/>
                </a:solidFill>
              </a:rPr>
              <a:t>struct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73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Announcements: Plan This Week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2B: due today</a:t>
            </a:r>
          </a:p>
          <a:p>
            <a:r>
              <a:rPr lang="en-US" dirty="0" smtClean="0"/>
              <a:t>2C: assigned today, due Saturday, 4/28/18</a:t>
            </a:r>
          </a:p>
          <a:p>
            <a:r>
              <a:rPr lang="en-US" dirty="0" smtClean="0"/>
              <a:t>3A: assigned today due Tuesday, 5/1/18</a:t>
            </a:r>
          </a:p>
          <a:p>
            <a:pPr lvl="1"/>
            <a:r>
              <a:rPr lang="en-US" dirty="0" smtClean="0"/>
              <a:t>NOTE: Lecture 9 is online</a:t>
            </a:r>
          </a:p>
          <a:p>
            <a:pPr lvl="1"/>
            <a:r>
              <a:rPr lang="en-US" dirty="0" smtClean="0"/>
              <a:t>Corrections on Piazza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4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for </a:t>
            </a:r>
            <a:r>
              <a:rPr lang="en-US" dirty="0" err="1" smtClean="0"/>
              <a:t>typedef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Declare a new type for code clarity</a:t>
            </a:r>
          </a:p>
          <a:p>
            <a:pPr lvl="1"/>
            <a:r>
              <a:rPr lang="en-US" dirty="0" err="1" smtClean="0"/>
              <a:t>typedef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MilesPerHour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Makes a new type called </a:t>
            </a:r>
            <a:r>
              <a:rPr lang="en-US" dirty="0" err="1" smtClean="0"/>
              <a:t>MilesPerHour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MilesPerHour</a:t>
            </a:r>
            <a:r>
              <a:rPr lang="en-US" dirty="0" smtClean="0"/>
              <a:t> works exactly like an int.</a:t>
            </a:r>
          </a:p>
          <a:p>
            <a:r>
              <a:rPr lang="en-US" dirty="0" smtClean="0"/>
              <a:t>Also used for </a:t>
            </a:r>
            <a:r>
              <a:rPr lang="en-US" dirty="0" err="1" smtClean="0"/>
              <a:t>enums</a:t>
            </a:r>
            <a:r>
              <a:rPr lang="en-US" dirty="0" smtClean="0"/>
              <a:t> &amp; unions</a:t>
            </a:r>
          </a:p>
          <a:p>
            <a:pPr lvl="1"/>
            <a:r>
              <a:rPr lang="en-US" dirty="0" smtClean="0"/>
              <a:t>same trick as for </a:t>
            </a:r>
            <a:r>
              <a:rPr lang="en-US" dirty="0" err="1" smtClean="0"/>
              <a:t>structs</a:t>
            </a:r>
            <a:r>
              <a:rPr lang="en-US" dirty="0" smtClean="0"/>
              <a:t> … </a:t>
            </a:r>
            <a:r>
              <a:rPr lang="en-US" dirty="0" err="1" smtClean="0"/>
              <a:t>typedef</a:t>
            </a:r>
            <a:r>
              <a:rPr lang="en-US" dirty="0" smtClean="0"/>
              <a:t> saves you a word</a:t>
            </a:r>
          </a:p>
        </p:txBody>
      </p:sp>
    </p:spTree>
    <p:extLst>
      <p:ext uri="{BB962C8B-B14F-4D97-AF65-F5344CB8AC3E}">
        <p14:creationId xmlns:p14="http://schemas.microsoft.com/office/powerpoint/2010/main" val="27202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4A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Project 2B</a:t>
            </a:r>
          </a:p>
          <a:p>
            <a:r>
              <a:rPr lang="en-US" dirty="0" err="1" smtClean="0"/>
              <a:t>Enum</a:t>
            </a:r>
            <a:endParaRPr lang="en-US" dirty="0"/>
          </a:p>
          <a:p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Union</a:t>
            </a:r>
          </a:p>
          <a:p>
            <a:r>
              <a:rPr lang="en-US" dirty="0" smtClean="0"/>
              <a:t>Project 2C</a:t>
            </a:r>
          </a:p>
        </p:txBody>
      </p:sp>
    </p:spTree>
    <p:extLst>
      <p:ext uri="{BB962C8B-B14F-4D97-AF65-F5344CB8AC3E}">
        <p14:creationId xmlns:p14="http://schemas.microsoft.com/office/powerpoint/2010/main" val="143972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Union: special data type</a:t>
            </a:r>
          </a:p>
          <a:p>
            <a:pPr lvl="1"/>
            <a:r>
              <a:rPr lang="en-US" dirty="0" smtClean="0"/>
              <a:t>store many different memory types in one memory location</a:t>
            </a:r>
            <a:endParaRPr lang="en-US" dirty="0"/>
          </a:p>
        </p:txBody>
      </p:sp>
      <p:pic>
        <p:nvPicPr>
          <p:cNvPr id="4" name="Picture 3" descr="Screen Shot 2014-04-11 at 4.29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19" y="3440760"/>
            <a:ext cx="2260600" cy="1651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88741" y="3687703"/>
            <a:ext cx="4826000" cy="143933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 dealing with this union, you can treat it as a float, as an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or as 4 characters.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30402" y="5806251"/>
            <a:ext cx="5503332" cy="84666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data structure has 4 bytes</a:t>
            </a:r>
          </a:p>
        </p:txBody>
      </p:sp>
    </p:spTree>
    <p:extLst>
      <p:ext uri="{BB962C8B-B14F-4D97-AF65-F5344CB8AC3E}">
        <p14:creationId xmlns:p14="http://schemas.microsoft.com/office/powerpoint/2010/main" val="127877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</a:t>
            </a:r>
            <a:endParaRPr lang="en-US" dirty="0"/>
          </a:p>
        </p:txBody>
      </p:sp>
      <p:pic>
        <p:nvPicPr>
          <p:cNvPr id="8" name="Picture 7" descr="Screen Shot 2014-04-11 at 4.3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484489"/>
            <a:ext cx="8966200" cy="5118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18180" y="2767659"/>
            <a:ext cx="5503332" cy="84666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are unions useful?</a:t>
            </a:r>
          </a:p>
        </p:txBody>
      </p:sp>
    </p:spTree>
    <p:extLst>
      <p:ext uri="{BB962C8B-B14F-4D97-AF65-F5344CB8AC3E}">
        <p14:creationId xmlns:p14="http://schemas.microsoft.com/office/powerpoint/2010/main" val="8609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5022" cy="1143000"/>
          </a:xfrm>
        </p:spPr>
        <p:txBody>
          <a:bodyPr/>
          <a:lstStyle/>
          <a:p>
            <a:r>
              <a:rPr lang="en-US" dirty="0" smtClean="0"/>
              <a:t>Unions Example</a:t>
            </a:r>
            <a:endParaRPr lang="en-US" dirty="0"/>
          </a:p>
        </p:txBody>
      </p:sp>
      <p:pic>
        <p:nvPicPr>
          <p:cNvPr id="4" name="Picture 3" descr="Screen Shot 2014-04-11 at 4.5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9" y="1382889"/>
            <a:ext cx="3145003" cy="5305778"/>
          </a:xfrm>
          <a:prstGeom prst="rect">
            <a:avLst/>
          </a:prstGeom>
        </p:spPr>
      </p:pic>
      <p:pic>
        <p:nvPicPr>
          <p:cNvPr id="5" name="Picture 4" descr="Screen Shot 2014-04-11 at 4.59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37" y="2349501"/>
            <a:ext cx="4038600" cy="2146300"/>
          </a:xfrm>
          <a:prstGeom prst="rect">
            <a:avLst/>
          </a:prstGeom>
        </p:spPr>
      </p:pic>
      <p:pic>
        <p:nvPicPr>
          <p:cNvPr id="6" name="Picture 5" descr="Screen Shot 2014-04-11 at 5.00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96" y="4582348"/>
            <a:ext cx="4178300" cy="2209800"/>
          </a:xfrm>
          <a:prstGeom prst="rect">
            <a:avLst/>
          </a:prstGeom>
        </p:spPr>
      </p:pic>
      <p:pic>
        <p:nvPicPr>
          <p:cNvPr id="7" name="Picture 6" descr="Screen Shot 2014-04-11 at 5.01.0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45" y="88430"/>
            <a:ext cx="4241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6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5022" cy="1143000"/>
          </a:xfrm>
        </p:spPr>
        <p:txBody>
          <a:bodyPr/>
          <a:lstStyle/>
          <a:p>
            <a:r>
              <a:rPr lang="en-US" dirty="0" smtClean="0"/>
              <a:t>Unions Example</a:t>
            </a:r>
            <a:endParaRPr lang="en-US" dirty="0"/>
          </a:p>
        </p:txBody>
      </p:sp>
      <p:pic>
        <p:nvPicPr>
          <p:cNvPr id="4" name="Picture 3" descr="Screen Shot 2014-04-11 at 4.5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9" y="1382889"/>
            <a:ext cx="3145003" cy="5305778"/>
          </a:xfrm>
          <a:prstGeom prst="rect">
            <a:avLst/>
          </a:prstGeom>
        </p:spPr>
      </p:pic>
      <p:pic>
        <p:nvPicPr>
          <p:cNvPr id="3" name="Picture 2" descr="Screen Shot 2014-04-11 at 5.02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11" y="18817"/>
            <a:ext cx="3992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6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4A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Project 2B</a:t>
            </a:r>
          </a:p>
          <a:p>
            <a:r>
              <a:rPr lang="en-US" dirty="0" err="1" smtClean="0"/>
              <a:t>Enum</a:t>
            </a:r>
            <a:endParaRPr lang="en-US" dirty="0"/>
          </a:p>
          <a:p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Unions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Project 2C</a:t>
            </a:r>
          </a:p>
        </p:txBody>
      </p:sp>
    </p:spTree>
    <p:extLst>
      <p:ext uri="{BB962C8B-B14F-4D97-AF65-F5344CB8AC3E}">
        <p14:creationId xmlns:p14="http://schemas.microsoft.com/office/powerpoint/2010/main" val="37213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2C</a:t>
            </a:r>
            <a:endParaRPr lang="en-US" dirty="0"/>
          </a:p>
        </p:txBody>
      </p:sp>
      <p:pic>
        <p:nvPicPr>
          <p:cNvPr id="4" name="Picture 3" descr="Screen Shot 2016-04-20 at 9.02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/>
          <a:stretch/>
        </p:blipFill>
        <p:spPr>
          <a:xfrm>
            <a:off x="0" y="2613266"/>
            <a:ext cx="9144000" cy="42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2400"/>
            <a:ext cx="76073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0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3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Project 2B</a:t>
            </a:r>
          </a:p>
          <a:p>
            <a:r>
              <a:rPr lang="en-US" dirty="0" err="1" smtClean="0"/>
              <a:t>Enum</a:t>
            </a:r>
            <a:endParaRPr lang="en-US" dirty="0"/>
          </a:p>
          <a:p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Unions</a:t>
            </a:r>
          </a:p>
          <a:p>
            <a:r>
              <a:rPr lang="en-US" dirty="0" smtClean="0"/>
              <a:t>Project 2C</a:t>
            </a:r>
          </a:p>
        </p:txBody>
      </p:sp>
    </p:spTree>
    <p:extLst>
      <p:ext uri="{BB962C8B-B14F-4D97-AF65-F5344CB8AC3E}">
        <p14:creationId xmlns:p14="http://schemas.microsoft.com/office/powerpoint/2010/main" val="282908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You have a pointer to a function</a:t>
            </a:r>
          </a:p>
          <a:p>
            <a:pPr lvl="1"/>
            <a:r>
              <a:rPr lang="en-US" dirty="0" smtClean="0"/>
              <a:t>This pointer can change based on circumstance</a:t>
            </a:r>
          </a:p>
          <a:p>
            <a:pPr lvl="1"/>
            <a:r>
              <a:rPr lang="en-US" dirty="0" smtClean="0"/>
              <a:t>When you call the function pointer, it is like calling a known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4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 Example</a:t>
            </a:r>
            <a:endParaRPr lang="en-US" dirty="0"/>
          </a:p>
        </p:txBody>
      </p:sp>
      <p:pic>
        <p:nvPicPr>
          <p:cNvPr id="5" name="Picture 4" descr="Screen Shot 2014-04-13 at 6.5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5" y="1443281"/>
            <a:ext cx="8744042" cy="52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Pointers </a:t>
            </a:r>
            <a:r>
              <a:rPr lang="en-US" dirty="0" err="1" smtClean="0"/>
              <a:t>vs</a:t>
            </a:r>
            <a:r>
              <a:rPr lang="en-US" dirty="0" smtClean="0"/>
              <a:t> Conditionals</a:t>
            </a:r>
            <a:endParaRPr lang="en-US" dirty="0"/>
          </a:p>
        </p:txBody>
      </p:sp>
      <p:pic>
        <p:nvPicPr>
          <p:cNvPr id="4" name="Picture 3" descr="Screen Shot 2014-04-13 at 7.1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399"/>
            <a:ext cx="4878908" cy="2887386"/>
          </a:xfrm>
          <a:prstGeom prst="rect">
            <a:avLst/>
          </a:prstGeom>
        </p:spPr>
      </p:pic>
      <p:pic>
        <p:nvPicPr>
          <p:cNvPr id="5" name="Picture 4" descr="Screen Shot 2014-04-13 at 7.10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98" y="2004752"/>
            <a:ext cx="3978702" cy="25656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945433" y="1568368"/>
            <a:ext cx="9622" cy="33291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0152" y="5888594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are the pros and cons of each approach?</a:t>
            </a:r>
          </a:p>
        </p:txBody>
      </p:sp>
    </p:spTree>
    <p:extLst>
      <p:ext uri="{BB962C8B-B14F-4D97-AF65-F5344CB8AC3E}">
        <p14:creationId xmlns:p14="http://schemas.microsoft.com/office/powerpoint/2010/main" val="215617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 Example #2</a:t>
            </a:r>
            <a:endParaRPr lang="en-US" dirty="0"/>
          </a:p>
        </p:txBody>
      </p:sp>
      <p:pic>
        <p:nvPicPr>
          <p:cNvPr id="4" name="Picture 3" descr="Screen Shot 2014-04-13 at 7.0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3" y="1306757"/>
            <a:ext cx="7171456" cy="54165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99530" y="2482447"/>
            <a:ext cx="2158311" cy="442607"/>
            <a:chOff x="2299530" y="2482447"/>
            <a:chExt cx="2158311" cy="44260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299530" y="2646019"/>
              <a:ext cx="432966" cy="2790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3253" y="2482447"/>
              <a:ext cx="1744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Function pointer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1681" y="2471275"/>
            <a:ext cx="2994628" cy="442607"/>
            <a:chOff x="2299530" y="2482447"/>
            <a:chExt cx="2994628" cy="44260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2299530" y="2646019"/>
              <a:ext cx="432966" cy="2790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13253" y="2482447"/>
              <a:ext cx="2580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 of function signature</a:t>
              </a:r>
              <a:endParaRPr lang="en-US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50152" y="5830863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Don’t be scared of extra ‘*’s … they just come about because of pointers in the arguments or return values.</a:t>
            </a:r>
          </a:p>
        </p:txBody>
      </p:sp>
    </p:spTree>
    <p:extLst>
      <p:ext uri="{BB962C8B-B14F-4D97-AF65-F5344CB8AC3E}">
        <p14:creationId xmlns:p14="http://schemas.microsoft.com/office/powerpoint/2010/main" val="347349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Simple-to-Exotic Function Pointer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void (*foo)(void);</a:t>
            </a:r>
          </a:p>
          <a:p>
            <a:pPr marL="0" indent="0">
              <a:buNone/>
            </a:pPr>
            <a:r>
              <a:rPr lang="en-US" dirty="0" smtClean="0"/>
              <a:t>void (*foo)(</a:t>
            </a:r>
            <a:r>
              <a:rPr lang="en-US" dirty="0" err="1" smtClean="0"/>
              <a:t>int</a:t>
            </a:r>
            <a:r>
              <a:rPr lang="en-US" dirty="0" smtClean="0"/>
              <a:t> **, char ***);</a:t>
            </a:r>
          </a:p>
          <a:p>
            <a:pPr marL="0" indent="0">
              <a:buNone/>
            </a:pPr>
            <a:r>
              <a:rPr lang="en-US" dirty="0" smtClean="0"/>
              <a:t>char ** (*foo)(</a:t>
            </a:r>
            <a:r>
              <a:rPr lang="en-US" dirty="0" err="1" smtClean="0"/>
              <a:t>int</a:t>
            </a:r>
            <a:r>
              <a:rPr lang="en-US" dirty="0" smtClean="0"/>
              <a:t> **, void (*)(</a:t>
            </a:r>
            <a:r>
              <a:rPr lang="en-US" dirty="0" err="1" smtClean="0"/>
              <a:t>int</a:t>
            </a:r>
            <a:r>
              <a:rPr lang="en-US" dirty="0" smtClean="0"/>
              <a:t>));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0152" y="5830863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These sometimes come up on interviews.</a:t>
            </a:r>
          </a:p>
        </p:txBody>
      </p:sp>
    </p:spTree>
    <p:extLst>
      <p:ext uri="{BB962C8B-B14F-4D97-AF65-F5344CB8AC3E}">
        <p14:creationId xmlns:p14="http://schemas.microsoft.com/office/powerpoint/2010/main" val="34293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Callbacks: function that is called when a condition is met</a:t>
            </a:r>
          </a:p>
          <a:p>
            <a:pPr lvl="1"/>
            <a:r>
              <a:rPr lang="en-US" dirty="0" smtClean="0"/>
              <a:t>Commonly used when interfacing between modules that were developed separately.</a:t>
            </a:r>
          </a:p>
          <a:p>
            <a:pPr lvl="1"/>
            <a:r>
              <a:rPr lang="en-US" dirty="0" smtClean="0"/>
              <a:t>… libraries use callbacks and developers who use the libraries “register” callbacks.</a:t>
            </a:r>
          </a:p>
        </p:txBody>
      </p:sp>
    </p:spTree>
    <p:extLst>
      <p:ext uri="{BB962C8B-B14F-4D97-AF65-F5344CB8AC3E}">
        <p14:creationId xmlns:p14="http://schemas.microsoft.com/office/powerpoint/2010/main" val="259030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92886" cy="1615500"/>
          </a:xfrm>
        </p:spPr>
        <p:txBody>
          <a:bodyPr>
            <a:normAutofit/>
          </a:bodyPr>
          <a:lstStyle/>
          <a:p>
            <a:r>
              <a:rPr lang="en-US" dirty="0" smtClean="0"/>
              <a:t>Callback example</a:t>
            </a:r>
            <a:endParaRPr lang="en-US" dirty="0"/>
          </a:p>
        </p:txBody>
      </p:sp>
      <p:pic>
        <p:nvPicPr>
          <p:cNvPr id="4" name="Picture 3" descr="Screen Shot 2014-04-15 at 7.4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05" y="215660"/>
            <a:ext cx="4263959" cy="554396"/>
          </a:xfrm>
          <a:prstGeom prst="rect">
            <a:avLst/>
          </a:prstGeom>
        </p:spPr>
      </p:pic>
      <p:pic>
        <p:nvPicPr>
          <p:cNvPr id="5" name="Picture 4" descr="Screen Shot 2014-04-15 at 7.4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98" y="980070"/>
            <a:ext cx="5320402" cy="58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92886" cy="1615500"/>
          </a:xfrm>
        </p:spPr>
        <p:txBody>
          <a:bodyPr>
            <a:normAutofit/>
          </a:bodyPr>
          <a:lstStyle/>
          <a:p>
            <a:r>
              <a:rPr lang="en-US" dirty="0" smtClean="0"/>
              <a:t>Callback example</a:t>
            </a:r>
            <a:endParaRPr lang="en-US" dirty="0"/>
          </a:p>
        </p:txBody>
      </p:sp>
      <p:pic>
        <p:nvPicPr>
          <p:cNvPr id="3" name="Picture 2" descr="Screen Shot 2014-04-15 at 7.4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89" y="0"/>
            <a:ext cx="5414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use function pointers to accomplish “sub-typing” in Project 2D.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8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 I/O: streams and file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75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ways to access files:</a:t>
            </a:r>
          </a:p>
          <a:p>
            <a:pPr lvl="1"/>
            <a:r>
              <a:rPr lang="en-US" dirty="0" smtClean="0"/>
              <a:t>File descriptors:</a:t>
            </a:r>
          </a:p>
          <a:p>
            <a:pPr lvl="2"/>
            <a:r>
              <a:rPr lang="en-US" dirty="0" smtClean="0"/>
              <a:t>Lower level interface to files and devices</a:t>
            </a:r>
          </a:p>
          <a:p>
            <a:pPr lvl="3"/>
            <a:r>
              <a:rPr lang="en-US" dirty="0" smtClean="0"/>
              <a:t>Provides controls to specific devices </a:t>
            </a:r>
          </a:p>
          <a:p>
            <a:pPr lvl="2"/>
            <a:r>
              <a:rPr lang="en-US" dirty="0" smtClean="0"/>
              <a:t>Type: small integers (typically 20 total)</a:t>
            </a:r>
          </a:p>
          <a:p>
            <a:pPr lvl="1"/>
            <a:r>
              <a:rPr lang="en-US" dirty="0" smtClean="0"/>
              <a:t>Streams: </a:t>
            </a:r>
          </a:p>
          <a:p>
            <a:pPr lvl="2"/>
            <a:r>
              <a:rPr lang="en-US" dirty="0" smtClean="0"/>
              <a:t>Higher level interface to files and devices</a:t>
            </a:r>
          </a:p>
          <a:p>
            <a:pPr lvl="3"/>
            <a:r>
              <a:rPr lang="en-US" dirty="0" smtClean="0"/>
              <a:t>Provides uniform interface; easy to deal with, but less powerful</a:t>
            </a:r>
          </a:p>
          <a:p>
            <a:pPr lvl="2"/>
            <a:r>
              <a:rPr lang="en-US" dirty="0" smtClean="0"/>
              <a:t>Type: FILE *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38299" y="6030150"/>
            <a:ext cx="7215480" cy="80903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Streams are more portable, and more accessible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 beginning programmers.  (I teach streams here.)</a:t>
            </a:r>
          </a:p>
        </p:txBody>
      </p:sp>
    </p:spTree>
    <p:extLst>
      <p:ext uri="{BB962C8B-B14F-4D97-AF65-F5344CB8AC3E}">
        <p14:creationId xmlns:p14="http://schemas.microsoft.com/office/powerpoint/2010/main" val="41538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Type: a data type (</a:t>
            </a:r>
            <a:r>
              <a:rPr lang="en-US" dirty="0" err="1" smtClean="0"/>
              <a:t>int</a:t>
            </a:r>
            <a:r>
              <a:rPr lang="en-US" dirty="0" smtClean="0"/>
              <a:t>, float, </a:t>
            </a:r>
            <a:r>
              <a:rPr lang="en-US" dirty="0" err="1" smtClean="0"/>
              <a:t>structs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Subtype / </a:t>
            </a:r>
            <a:r>
              <a:rPr lang="en-US" dirty="0" err="1" smtClean="0"/>
              <a:t>supertype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Supertype</a:t>
            </a:r>
            <a:r>
              <a:rPr lang="en-US" dirty="0" smtClean="0"/>
              <a:t>: the abstraction of a type</a:t>
            </a:r>
          </a:p>
          <a:p>
            <a:pPr lvl="2"/>
            <a:r>
              <a:rPr lang="en-US" dirty="0" smtClean="0"/>
              <a:t>(not specific)</a:t>
            </a:r>
          </a:p>
          <a:p>
            <a:pPr lvl="1"/>
            <a:r>
              <a:rPr lang="en-US" dirty="0" smtClean="0"/>
              <a:t>Subtype: a concrete implementation of the </a:t>
            </a:r>
            <a:r>
              <a:rPr lang="en-US" dirty="0" err="1" smtClean="0"/>
              <a:t>supertype</a:t>
            </a:r>
            <a:endParaRPr lang="en-US" dirty="0" smtClean="0"/>
          </a:p>
          <a:p>
            <a:pPr lvl="2"/>
            <a:r>
              <a:rPr lang="en-US" dirty="0" smtClean="0"/>
              <a:t>(specific)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70170" y="5400394"/>
            <a:ext cx="7380056" cy="133100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fancy term for this is “subtype polymorphism”</a:t>
            </a:r>
          </a:p>
        </p:txBody>
      </p:sp>
    </p:spTree>
    <p:extLst>
      <p:ext uri="{BB962C8B-B14F-4D97-AF65-F5344CB8AC3E}">
        <p14:creationId xmlns:p14="http://schemas.microsoft.com/office/powerpoint/2010/main" val="77050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Supertype</a:t>
            </a:r>
            <a:r>
              <a:rPr lang="en-US" dirty="0" smtClean="0"/>
              <a:t>: Shape</a:t>
            </a:r>
          </a:p>
          <a:p>
            <a:r>
              <a:rPr lang="en-US" dirty="0" smtClean="0"/>
              <a:t>Subtypes:</a:t>
            </a:r>
          </a:p>
          <a:p>
            <a:pPr lvl="1"/>
            <a:r>
              <a:rPr lang="en-US" dirty="0" smtClean="0"/>
              <a:t>Circle</a:t>
            </a:r>
          </a:p>
          <a:p>
            <a:pPr lvl="1"/>
            <a:r>
              <a:rPr lang="en-US" dirty="0" smtClean="0"/>
              <a:t>Rectangle</a:t>
            </a:r>
          </a:p>
          <a:p>
            <a:pPr lvl="1"/>
            <a:r>
              <a:rPr lang="en-US" dirty="0" smtClean="0"/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171671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works via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define an interface for </a:t>
            </a:r>
            <a:r>
              <a:rPr lang="en-US" dirty="0" err="1" smtClean="0"/>
              <a:t>supertype</a:t>
            </a:r>
            <a:r>
              <a:rPr lang="en-US" dirty="0" smtClean="0"/>
              <a:t>/subtypes</a:t>
            </a:r>
          </a:p>
          <a:p>
            <a:pPr lvl="1"/>
            <a:r>
              <a:rPr lang="en-US" dirty="0" smtClean="0"/>
              <a:t>Interfaces are the functions you can call on the </a:t>
            </a:r>
            <a:r>
              <a:rPr lang="en-US" dirty="0" err="1" smtClean="0"/>
              <a:t>supertype</a:t>
            </a:r>
            <a:r>
              <a:rPr lang="en-US" dirty="0" smtClean="0"/>
              <a:t>/subtypes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set of functions is fixed</a:t>
            </a:r>
          </a:p>
          <a:p>
            <a:pPr lvl="1"/>
            <a:r>
              <a:rPr lang="en-US" dirty="0" smtClean="0"/>
              <a:t>Every subtype must define all functions</a:t>
            </a:r>
          </a:p>
        </p:txBody>
      </p:sp>
    </p:spTree>
    <p:extLst>
      <p:ext uri="{BB962C8B-B14F-4D97-AF65-F5344CB8AC3E}">
        <p14:creationId xmlns:p14="http://schemas.microsoft.com/office/powerpoint/2010/main" val="225249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write my routines to the </a:t>
            </a:r>
            <a:r>
              <a:rPr lang="en-US" dirty="0" err="1" smtClean="0"/>
              <a:t>supertype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All subtypes can automatically use this code</a:t>
            </a:r>
          </a:p>
          <a:p>
            <a:pPr lvl="1"/>
            <a:r>
              <a:rPr lang="en-US" dirty="0" smtClean="0"/>
              <a:t>Don’t have to modify code when new </a:t>
            </a:r>
            <a:r>
              <a:rPr lang="en-US" dirty="0" err="1" smtClean="0"/>
              <a:t>supertypes</a:t>
            </a:r>
            <a:r>
              <a:rPr lang="en-US" dirty="0" smtClean="0"/>
              <a:t> are added</a:t>
            </a:r>
          </a:p>
          <a:p>
            <a:pPr lvl="1"/>
            <a:endParaRPr lang="en-US" dirty="0"/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I wrote code about Shapes.</a:t>
            </a:r>
          </a:p>
          <a:p>
            <a:pPr lvl="1"/>
            <a:r>
              <a:rPr lang="en-US" dirty="0" smtClean="0"/>
              <a:t>I don’t care about details of subtypes (Triangle, Rectangle, Circle)</a:t>
            </a:r>
          </a:p>
          <a:p>
            <a:pPr lvl="1"/>
            <a:r>
              <a:rPr lang="en-US" dirty="0" smtClean="0"/>
              <a:t>When new subtypes are added (Square), my code doesn’t change</a:t>
            </a:r>
          </a:p>
        </p:txBody>
      </p:sp>
    </p:spTree>
    <p:extLst>
      <p:ext uri="{BB962C8B-B14F-4D97-AF65-F5344CB8AC3E}">
        <p14:creationId xmlns:p14="http://schemas.microsoft.com/office/powerpoint/2010/main" val="40075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“.” and “..”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convention:</a:t>
            </a:r>
          </a:p>
          <a:p>
            <a:pPr lvl="1"/>
            <a:r>
              <a:rPr lang="en-US" dirty="0" smtClean="0"/>
              <a:t>“.” : the current directory</a:t>
            </a:r>
          </a:p>
          <a:p>
            <a:pPr lvl="1"/>
            <a:r>
              <a:rPr lang="en-US" dirty="0" smtClean="0"/>
              <a:t>“..” : the parent directory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26432" y="3480620"/>
            <a:ext cx="3790857" cy="154671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Quiz: you in /path/to/</a:t>
            </a:r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issue “cd ./.././..”.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Where do you end up?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88826" y="5330388"/>
            <a:ext cx="3790857" cy="90756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Answer: “/path”</a:t>
            </a:r>
          </a:p>
        </p:txBody>
      </p:sp>
    </p:spTree>
    <p:extLst>
      <p:ext uri="{BB962C8B-B14F-4D97-AF65-F5344CB8AC3E}">
        <p14:creationId xmlns:p14="http://schemas.microsoft.com/office/powerpoint/2010/main" val="61319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pwd</a:t>
            </a:r>
            <a:r>
              <a:rPr lang="en-US" dirty="0" smtClean="0"/>
              <a:t> and $PWD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00" y="1600200"/>
            <a:ext cx="484294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pwd</a:t>
            </a:r>
            <a:r>
              <a:rPr lang="en-US" dirty="0" smtClean="0"/>
              <a:t>: </a:t>
            </a:r>
            <a:r>
              <a:rPr lang="en-US" dirty="0" err="1" smtClean="0"/>
              <a:t>unix</a:t>
            </a:r>
            <a:r>
              <a:rPr lang="en-US" dirty="0" smtClean="0"/>
              <a:t> command that returns the “present working directory”</a:t>
            </a:r>
          </a:p>
          <a:p>
            <a:r>
              <a:rPr lang="en-US" dirty="0" smtClean="0"/>
              <a:t>$PWD : environment variable that contains the present working directory</a:t>
            </a:r>
          </a:p>
          <a:p>
            <a:r>
              <a:rPr lang="en-US" dirty="0" smtClean="0"/>
              <a:t>$OLDPWD : environment variable that contains the previous present working directory</a:t>
            </a:r>
          </a:p>
          <a:p>
            <a:r>
              <a:rPr lang="en-US" dirty="0" smtClean="0"/>
              <a:t>“-” : shortcut for the previous PWD</a:t>
            </a:r>
            <a:endParaRPr lang="en-US" dirty="0"/>
          </a:p>
        </p:txBody>
      </p:sp>
      <p:pic>
        <p:nvPicPr>
          <p:cNvPr id="4" name="Picture 3" descr="Screen Shot 2014-04-15 at 8.3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2" y="1781361"/>
            <a:ext cx="4121088" cy="2778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543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environment variable</a:t>
            </a:r>
            <a:endParaRPr lang="en-US" dirty="0"/>
          </a:p>
        </p:txBody>
      </p:sp>
      <p:pic>
        <p:nvPicPr>
          <p:cNvPr id="7" name="Picture 6" descr="Screen Shot 2014-04-15 at 8.4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409700"/>
            <a:ext cx="8280400" cy="4025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46430" y="5180743"/>
            <a:ext cx="4563765" cy="157974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 the shell wants to invoke a command, it searches for the command in the path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58865" y="2832960"/>
            <a:ext cx="4901377" cy="142735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tr</a:t>
            </a:r>
            <a:r>
              <a:rPr lang="en-US" sz="2400" dirty="0" smtClean="0">
                <a:solidFill>
                  <a:schemeClr val="tx1"/>
                </a:solidFill>
              </a:rPr>
              <a:t>”: Unix command for replacing characters (translating characters).</a:t>
            </a:r>
          </a:p>
        </p:txBody>
      </p:sp>
    </p:spTree>
    <p:extLst>
      <p:ext uri="{BB962C8B-B14F-4D97-AF65-F5344CB8AC3E}">
        <p14:creationId xmlns:p14="http://schemas.microsoft.com/office/powerpoint/2010/main" val="408160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68819" y="3623018"/>
            <a:ext cx="4901377" cy="142735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which: tells you the directory the shell is finding a command in. </a:t>
            </a:r>
          </a:p>
        </p:txBody>
      </p:sp>
      <p:pic>
        <p:nvPicPr>
          <p:cNvPr id="6" name="Picture 5" descr="Screen Shot 2014-04-15 at 8.4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1" y="1591213"/>
            <a:ext cx="5847132" cy="19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Invoking programs in current directory</a:t>
            </a:r>
            <a:endParaRPr lang="en-US" dirty="0"/>
          </a:p>
        </p:txBody>
      </p:sp>
      <p:pic>
        <p:nvPicPr>
          <p:cNvPr id="5" name="Picture 4" descr="Screen Shot 2014-04-15 at 8.5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200"/>
            <a:ext cx="9144000" cy="18670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18817" y="4503082"/>
            <a:ext cx="4901377" cy="142735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shell works with ./</a:t>
            </a:r>
            <a:r>
              <a:rPr lang="en-US" sz="2400" dirty="0" err="1" smtClean="0">
                <a:solidFill>
                  <a:schemeClr val="tx1"/>
                </a:solidFill>
              </a:rPr>
              <a:t>prog_name</a:t>
            </a:r>
            <a:r>
              <a:rPr lang="en-US" sz="2400" dirty="0" smtClean="0">
                <a:solidFill>
                  <a:schemeClr val="tx1"/>
                </a:solidFill>
              </a:rPr>
              <a:t> since it views this as a path.  Hence $PATH is ignored.</a:t>
            </a:r>
          </a:p>
        </p:txBody>
      </p:sp>
    </p:spTree>
    <p:extLst>
      <p:ext uri="{BB962C8B-B14F-4D97-AF65-F5344CB8AC3E}">
        <p14:creationId xmlns:p14="http://schemas.microsoft.com/office/powerpoint/2010/main" val="187419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for reading or writing</a:t>
            </a:r>
          </a:p>
          <a:p>
            <a:pPr lvl="1"/>
            <a:r>
              <a:rPr lang="en-US" dirty="0" smtClean="0"/>
              <a:t>Open a file</a:t>
            </a:r>
          </a:p>
          <a:p>
            <a:pPr lvl="2"/>
            <a:r>
              <a:rPr lang="en-US" dirty="0" smtClean="0"/>
              <a:t>Tells Unix you intend to do file I/O</a:t>
            </a:r>
          </a:p>
          <a:p>
            <a:pPr lvl="2"/>
            <a:r>
              <a:rPr lang="en-US" dirty="0" smtClean="0"/>
              <a:t>Function returns a “FILE *</a:t>
            </a:r>
          </a:p>
          <a:p>
            <a:pPr lvl="3"/>
            <a:r>
              <a:rPr lang="en-US" dirty="0" smtClean="0"/>
              <a:t>Used to identify the file from this point forward</a:t>
            </a:r>
          </a:p>
          <a:p>
            <a:pPr lvl="2"/>
            <a:r>
              <a:rPr lang="en-US" dirty="0" smtClean="0"/>
              <a:t>Checks to see if permissions are valid</a:t>
            </a:r>
          </a:p>
          <a:p>
            <a:pPr lvl="1"/>
            <a:r>
              <a:rPr lang="en-US" dirty="0" smtClean="0"/>
              <a:t>Read from the file / write to the file</a:t>
            </a:r>
          </a:p>
          <a:p>
            <a:pPr lvl="1"/>
            <a:r>
              <a:rPr lang="en-US" dirty="0" smtClean="0"/>
              <a:t>Close the file</a:t>
            </a:r>
          </a:p>
        </p:txBody>
      </p:sp>
    </p:spTree>
    <p:extLst>
      <p:ext uri="{BB962C8B-B14F-4D97-AF65-F5344CB8AC3E}">
        <p14:creationId xmlns:p14="http://schemas.microsoft.com/office/powerpoint/2010/main" val="41200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Invoking programs in current directory</a:t>
            </a:r>
            <a:endParaRPr lang="en-US" dirty="0"/>
          </a:p>
        </p:txBody>
      </p:sp>
      <p:pic>
        <p:nvPicPr>
          <p:cNvPr id="3" name="Picture 2" descr="Screen Shot 2014-04-15 at 8.5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8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Horse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PATH=.:$PATH</a:t>
            </a:r>
          </a:p>
          <a:p>
            <a:pPr lvl="1"/>
            <a:r>
              <a:rPr lang="en-US" dirty="0" smtClean="0"/>
              <a:t>why is this a terrible idea?</a:t>
            </a:r>
            <a:endParaRPr lang="en-US" dirty="0"/>
          </a:p>
        </p:txBody>
      </p:sp>
      <p:pic>
        <p:nvPicPr>
          <p:cNvPr id="4" name="Picture 3" descr="Screen Shot 2014-04-15 at 8.5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" y="3398646"/>
            <a:ext cx="8001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1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‘*’ (asterisk) serves as a wild card that does pattern matching</a:t>
            </a:r>
            <a:endParaRPr lang="en-US" dirty="0"/>
          </a:p>
        </p:txBody>
      </p:sp>
      <p:pic>
        <p:nvPicPr>
          <p:cNvPr id="4" name="Picture 3" descr="Screen Shot 2014-04-15 at 8.5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4775"/>
            <a:ext cx="9144000" cy="2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1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multiple asterisks for complex patterns</a:t>
            </a:r>
            <a:endParaRPr lang="en-US" dirty="0"/>
          </a:p>
        </p:txBody>
      </p:sp>
      <p:pic>
        <p:nvPicPr>
          <p:cNvPr id="5" name="Picture 4" descr="Screen Shot 2014-04-15 at 9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81300"/>
            <a:ext cx="6705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2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/ then / else / 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constructs:</a:t>
            </a:r>
          </a:p>
          <a:p>
            <a:endParaRPr lang="en-US" dirty="0"/>
          </a:p>
        </p:txBody>
      </p:sp>
      <p:pic>
        <p:nvPicPr>
          <p:cNvPr id="4" name="Picture 3" descr="Screen Shot 2014-04-15 at 9.0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99" y="2661249"/>
            <a:ext cx="5372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3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/ do / done</a:t>
            </a:r>
            <a:endParaRPr lang="en-US" dirty="0"/>
          </a:p>
        </p:txBody>
      </p:sp>
      <p:pic>
        <p:nvPicPr>
          <p:cNvPr id="4" name="Picture 3" descr="Screen Shot 2014-04-15 at 9.05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10" y="1450105"/>
            <a:ext cx="4968111" cy="52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-f and 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-f : does a file exist?</a:t>
            </a:r>
          </a:p>
          <a:p>
            <a:r>
              <a:rPr lang="en-US" dirty="0" smtClean="0"/>
              <a:t>-d : does a directory exist?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[[ ! -d include ]] ; then </a:t>
            </a:r>
            <a:r>
              <a:rPr lang="en-US" dirty="0" err="1"/>
              <a:t>mkdir</a:t>
            </a:r>
            <a:r>
              <a:rPr lang="en-US" dirty="0"/>
              <a:t> include ; fi</a:t>
            </a:r>
          </a:p>
        </p:txBody>
      </p:sp>
    </p:spTree>
    <p:extLst>
      <p:ext uri="{BB962C8B-B14F-4D97-AF65-F5344CB8AC3E}">
        <p14:creationId xmlns:p14="http://schemas.microsoft.com/office/powerpoint/2010/main" val="384728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Unions useful?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Allows you to represent multiple data types simultaneously</a:t>
            </a:r>
          </a:p>
          <a:p>
            <a:pPr lvl="1"/>
            <a:r>
              <a:rPr lang="en-US" dirty="0" smtClean="0"/>
              <a:t>But only if you know you want exactly one of them</a:t>
            </a:r>
          </a:p>
          <a:p>
            <a:r>
              <a:rPr lang="en-US" dirty="0" smtClean="0"/>
              <a:t>Benefit is space efficiency, which leads to performance efficiency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21555" y="4921954"/>
            <a:ext cx="6380105" cy="155034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Unions are also useful for abstracting type.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 will re-visit this when we talk about C++’s templates.</a:t>
            </a:r>
          </a:p>
        </p:txBody>
      </p:sp>
    </p:spTree>
    <p:extLst>
      <p:ext uri="{BB962C8B-B14F-4D97-AF65-F5344CB8AC3E}">
        <p14:creationId xmlns:p14="http://schemas.microsoft.com/office/powerpoint/2010/main" val="38508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C…</a:t>
            </a:r>
            <a:endParaRPr lang="en-US" dirty="0"/>
          </a:p>
        </p:txBody>
      </p:sp>
      <p:pic>
        <p:nvPicPr>
          <p:cNvPr id="4" name="Picture 3" descr="Screen Shot 2014-04-08 at 10.0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*handle = </a:t>
            </a:r>
            <a:r>
              <a:rPr lang="en-US" dirty="0" err="1" smtClean="0"/>
              <a:t>fopen</a:t>
            </a:r>
            <a:r>
              <a:rPr lang="en-US" dirty="0" smtClean="0"/>
              <a:t>(filename, mode);</a:t>
            </a:r>
            <a:endParaRPr lang="en-US" dirty="0"/>
          </a:p>
        </p:txBody>
      </p:sp>
      <p:pic>
        <p:nvPicPr>
          <p:cNvPr id="4" name="Picture 3" descr="Screen Shot 2014-04-08 at 7.3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53" y="2212764"/>
            <a:ext cx="6291786" cy="45417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93333" y="3471334"/>
            <a:ext cx="6208891" cy="67733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Example: FILE *h = </a:t>
            </a:r>
            <a:r>
              <a:rPr lang="en-US" sz="2400" dirty="0" err="1" smtClean="0">
                <a:solidFill>
                  <a:schemeClr val="tx1"/>
                </a:solidFill>
              </a:rPr>
              <a:t>fopen</a:t>
            </a:r>
            <a:r>
              <a:rPr lang="en-US" sz="2400" dirty="0" smtClean="0">
                <a:solidFill>
                  <a:schemeClr val="tx1"/>
                </a:solidFill>
              </a:rPr>
              <a:t>(“/</a:t>
            </a:r>
            <a:r>
              <a:rPr lang="en-US" sz="2400" dirty="0" err="1" smtClean="0">
                <a:solidFill>
                  <a:schemeClr val="tx1"/>
                </a:solidFill>
              </a:rPr>
              <a:t>tmp</a:t>
            </a:r>
            <a:r>
              <a:rPr lang="en-US" sz="2400" dirty="0" smtClean="0">
                <a:solidFill>
                  <a:schemeClr val="tx1"/>
                </a:solidFill>
              </a:rPr>
              <a:t>/330”, “</a:t>
            </a:r>
            <a:r>
              <a:rPr lang="en-US" sz="2400" dirty="0" err="1" smtClean="0">
                <a:solidFill>
                  <a:schemeClr val="tx1"/>
                </a:solidFill>
              </a:rPr>
              <a:t>wb</a:t>
            </a:r>
            <a:r>
              <a:rPr lang="en-US" sz="2400" dirty="0" smtClean="0">
                <a:solidFill>
                  <a:schemeClr val="tx1"/>
                </a:solidFill>
              </a:rPr>
              <a:t>”);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696" y="6032031"/>
            <a:ext cx="6208891" cy="67733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Note: #include &lt;</a:t>
            </a:r>
            <a:r>
              <a:rPr lang="en-US" sz="2400" dirty="0" err="1" smtClean="0">
                <a:solidFill>
                  <a:schemeClr val="tx1"/>
                </a:solidFill>
              </a:rPr>
              <a:t>stdio.h</a:t>
            </a:r>
            <a:r>
              <a:rPr lang="en-US" sz="2400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04622" y="4536253"/>
            <a:ext cx="6208891" cy="67733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Close when you are done with “</a:t>
            </a:r>
            <a:r>
              <a:rPr lang="en-US" sz="2400" dirty="0" err="1" smtClean="0">
                <a:solidFill>
                  <a:schemeClr val="tx1"/>
                </a:solidFill>
              </a:rPr>
              <a:t>fclose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94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C…</a:t>
            </a:r>
            <a:endParaRPr lang="en-US" dirty="0"/>
          </a:p>
        </p:txBody>
      </p:sp>
      <p:pic>
        <p:nvPicPr>
          <p:cNvPr id="3" name="Picture 2" descr="Screen Shot 2014-04-08 at 10.0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6700"/>
            <a:ext cx="7759700" cy="3784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393260" y="2210741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38697" y="4348104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119483" y="5663258"/>
            <a:ext cx="6453482" cy="931333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 checking of type…</a:t>
            </a:r>
          </a:p>
        </p:txBody>
      </p:sp>
    </p:spTree>
    <p:extLst>
      <p:ext uri="{BB962C8B-B14F-4D97-AF65-F5344CB8AC3E}">
        <p14:creationId xmlns:p14="http://schemas.microsoft.com/office/powerpoint/2010/main" val="2586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is fixed with C++…</a:t>
            </a:r>
            <a:endParaRPr lang="en-US" dirty="0"/>
          </a:p>
        </p:txBody>
      </p:sp>
      <p:pic>
        <p:nvPicPr>
          <p:cNvPr id="4" name="Picture 3" descr="Screen Shot 2014-04-08 at 10.1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722"/>
            <a:ext cx="9144000" cy="46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is fixed with C++…</a:t>
            </a:r>
            <a:endParaRPr lang="en-US" dirty="0"/>
          </a:p>
        </p:txBody>
      </p:sp>
      <p:pic>
        <p:nvPicPr>
          <p:cNvPr id="3" name="Picture 2" descr="Screen Shot 2014-04-08 at 10.1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780"/>
            <a:ext cx="5905500" cy="3619500"/>
          </a:xfrm>
          <a:prstGeom prst="rect">
            <a:avLst/>
          </a:prstGeom>
        </p:spPr>
      </p:pic>
      <p:pic>
        <p:nvPicPr>
          <p:cNvPr id="5" name="Picture 4" descr="Screen Shot 2014-04-08 at 10.0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73" y="3073400"/>
            <a:ext cx="7759700" cy="3784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191210" y="1950950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88540" y="3289696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1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Mangling refers to combing information about the return type and arguments and “mangling” it with function name.</a:t>
            </a:r>
          </a:p>
          <a:p>
            <a:pPr lvl="1"/>
            <a:r>
              <a:rPr lang="en-US" dirty="0" smtClean="0"/>
              <a:t>Way of ensuring that you don’t mix up functions.</a:t>
            </a:r>
          </a:p>
          <a:p>
            <a:r>
              <a:rPr lang="en-US" dirty="0" smtClean="0"/>
              <a:t>Causes problems with compiler mismatches</a:t>
            </a:r>
          </a:p>
          <a:p>
            <a:pPr lvl="1"/>
            <a:r>
              <a:rPr lang="en-US" dirty="0" smtClean="0"/>
              <a:t>C++ compilers haven’t standardized.</a:t>
            </a:r>
          </a:p>
          <a:p>
            <a:pPr lvl="1"/>
            <a:r>
              <a:rPr lang="en-US" dirty="0" smtClean="0"/>
              <a:t>Can’t take library from </a:t>
            </a:r>
            <a:r>
              <a:rPr lang="en-US" dirty="0" err="1" smtClean="0"/>
              <a:t>icpc</a:t>
            </a:r>
            <a:r>
              <a:rPr lang="en-US" dirty="0" smtClean="0"/>
              <a:t> and combine it 		with g++.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8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 will let you overload functions with different types</a:t>
            </a:r>
            <a:endParaRPr lang="en-US" dirty="0"/>
          </a:p>
        </p:txBody>
      </p:sp>
      <p:pic>
        <p:nvPicPr>
          <p:cNvPr id="4" name="Picture 3" descr="Screen Shot 2014-04-08 at 10.1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16570"/>
            <a:ext cx="6604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 also gives you access to mangling via “namespaces”</a:t>
            </a:r>
            <a:endParaRPr lang="en-US" dirty="0"/>
          </a:p>
        </p:txBody>
      </p:sp>
      <p:pic>
        <p:nvPicPr>
          <p:cNvPr id="4" name="Picture 3" descr="Screen Shot 2014-04-08 at 10.1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8" y="1567086"/>
            <a:ext cx="7135519" cy="51375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14247" y="2346061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70000" y="5127037"/>
            <a:ext cx="658518" cy="5498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31704" y="6208889"/>
            <a:ext cx="8889999" cy="57385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Functions or variables within a namespace are accessed with “::”</a:t>
            </a:r>
          </a:p>
        </p:txBody>
      </p:sp>
    </p:spTree>
    <p:extLst>
      <p:ext uri="{BB962C8B-B14F-4D97-AF65-F5344CB8AC3E}">
        <p14:creationId xmlns:p14="http://schemas.microsoft.com/office/powerpoint/2010/main" val="210559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08 at 10.2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5" y="1584359"/>
            <a:ext cx="6124693" cy="4774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 also gives you access to mangling via “namespaces”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91951" y="4086431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33778" y="5070593"/>
            <a:ext cx="658518" cy="5498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0515" y="1834445"/>
            <a:ext cx="8889999" cy="125118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“using” keyword makes all functions and variables from a namespace available without needing “::”.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And you can still access other namespaces.</a:t>
            </a:r>
          </a:p>
        </p:txBody>
      </p:sp>
    </p:spTree>
    <p:extLst>
      <p:ext uri="{BB962C8B-B14F-4D97-AF65-F5344CB8AC3E}">
        <p14:creationId xmlns:p14="http://schemas.microsoft.com/office/powerpoint/2010/main" val="34213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Backgrounding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“&amp;”: tell shell to run a job in the background</a:t>
            </a:r>
          </a:p>
          <a:p>
            <a:pPr lvl="1"/>
            <a:r>
              <a:rPr lang="en-US" dirty="0" smtClean="0"/>
              <a:t>Background means that the shell acts as normal, but the command you invoke is running at the same time.</a:t>
            </a:r>
          </a:p>
          <a:p>
            <a:r>
              <a:rPr lang="en-US" dirty="0" smtClean="0"/>
              <a:t>“sleep 60” </a:t>
            </a:r>
            <a:r>
              <a:rPr lang="en-US" dirty="0" err="1" smtClean="0"/>
              <a:t>vs</a:t>
            </a:r>
            <a:r>
              <a:rPr lang="en-US" dirty="0" smtClean="0"/>
              <a:t> “sleep 60 &amp;”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1850" y="4741571"/>
            <a:ext cx="6678049" cy="115441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 would </a:t>
            </a:r>
            <a:r>
              <a:rPr lang="en-US" sz="2400" dirty="0" err="1" smtClean="0">
                <a:solidFill>
                  <a:schemeClr val="tx1"/>
                </a:solidFill>
              </a:rPr>
              <a:t>backgrounding</a:t>
            </a:r>
            <a:r>
              <a:rPr lang="en-US" sz="2400" dirty="0" smtClean="0">
                <a:solidFill>
                  <a:schemeClr val="tx1"/>
                </a:solidFill>
              </a:rPr>
              <a:t> be useful?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7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can suspend a job that is running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Press “Ctrl-Z”</a:t>
            </a:r>
          </a:p>
          <a:p>
            <a:r>
              <a:rPr lang="en-US" dirty="0" smtClean="0"/>
              <a:t>The OS will then stop job from running and not schedule it to run.</a:t>
            </a:r>
          </a:p>
          <a:p>
            <a:r>
              <a:rPr lang="en-US" dirty="0" smtClean="0"/>
              <a:t>You can then:</a:t>
            </a:r>
          </a:p>
          <a:p>
            <a:pPr lvl="1"/>
            <a:r>
              <a:rPr lang="en-US" dirty="0" smtClean="0"/>
              <a:t>make the job run in the background.</a:t>
            </a:r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bg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make the job run in the foreground.</a:t>
            </a:r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fg</a:t>
            </a:r>
            <a:r>
              <a:rPr lang="en-US" dirty="0" smtClean="0"/>
              <a:t>”</a:t>
            </a:r>
          </a:p>
          <a:p>
            <a:pPr lvl="3"/>
            <a:r>
              <a:rPr lang="en-US" sz="2400" dirty="0" smtClean="0"/>
              <a:t>like you never suspended it at all!!</a:t>
            </a:r>
            <a:endParaRPr lang="en-US" sz="2400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2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ssh</a:t>
            </a:r>
            <a:r>
              <a:rPr lang="en-US" dirty="0" smtClean="0"/>
              <a:t> –l &lt;user name&gt; </a:t>
            </a:r>
            <a:r>
              <a:rPr lang="en-US" dirty="0" err="1" smtClean="0"/>
              <a:t>ix.cs.uoregon.edu</a:t>
            </a:r>
            <a:endParaRPr lang="en-US" dirty="0" smtClean="0"/>
          </a:p>
          <a:p>
            <a:r>
              <a:rPr lang="en-US" dirty="0"/>
              <a:t>cd </a:t>
            </a:r>
            <a:r>
              <a:rPr lang="en-US" dirty="0" err="1"/>
              <a:t>public_html</a:t>
            </a:r>
            <a:endParaRPr lang="en-US" dirty="0"/>
          </a:p>
          <a:p>
            <a:r>
              <a:rPr lang="en-US" dirty="0"/>
              <a:t>put something in 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it will show up as 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  <a:hlinkClick r:id="rId2" invalidUrl="http://ix.cs.uoregon.edu/~&lt;username"/>
              </a:rPr>
              <a:t>http://ix.cs.uoregon.edu/~&lt;username</a:t>
            </a:r>
            <a:r>
              <a:rPr lang="en-US" dirty="0" smtClean="0">
                <a:sym typeface="Wingding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8312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and Windows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Unix: </a:t>
            </a:r>
          </a:p>
          <a:p>
            <a:pPr lvl="1"/>
            <a:r>
              <a:rPr lang="en-US" dirty="0"/>
              <a:t>“\n”: goes to  next line, and sets cursor to far left</a:t>
            </a:r>
            <a:endParaRPr lang="en-US" dirty="0" smtClean="0"/>
          </a:p>
          <a:p>
            <a:r>
              <a:rPr lang="en-US" dirty="0" smtClean="0"/>
              <a:t>Windows: </a:t>
            </a:r>
          </a:p>
          <a:p>
            <a:pPr lvl="1"/>
            <a:r>
              <a:rPr lang="en-US" dirty="0"/>
              <a:t>“\n”: goes to  next </a:t>
            </a:r>
            <a:r>
              <a:rPr lang="en-US" dirty="0" smtClean="0"/>
              <a:t>line (cursor does not go to left)</a:t>
            </a:r>
          </a:p>
          <a:p>
            <a:pPr lvl="1"/>
            <a:r>
              <a:rPr lang="en-US" dirty="0" smtClean="0"/>
              <a:t>“\m”: sets cursor to far left</a:t>
            </a:r>
          </a:p>
          <a:p>
            <a:pPr lvl="1"/>
            <a:endParaRPr lang="en-US" dirty="0"/>
          </a:p>
          <a:p>
            <a:r>
              <a:rPr lang="en-US" dirty="0" smtClean="0"/>
              <a:t>Text files written in Windows often don’t run well on Unix, and vice-versa</a:t>
            </a:r>
          </a:p>
          <a:p>
            <a:pPr lvl="1"/>
            <a:r>
              <a:rPr lang="en-US" dirty="0" smtClean="0"/>
              <a:t>There are more differences than just newlines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61477" y="6124029"/>
            <a:ext cx="5018869" cy="54803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vi: “set </a:t>
            </a:r>
            <a:r>
              <a:rPr lang="en-US" sz="2400" dirty="0" err="1" smtClean="0">
                <a:solidFill>
                  <a:schemeClr val="tx1"/>
                </a:solidFill>
              </a:rPr>
              <a:t>ff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r>
              <a:rPr lang="en-US" sz="2400" dirty="0" err="1" smtClean="0">
                <a:solidFill>
                  <a:schemeClr val="tx1"/>
                </a:solidFill>
              </a:rPr>
              <a:t>unix</a:t>
            </a:r>
            <a:r>
              <a:rPr lang="en-US" sz="2400" dirty="0" smtClean="0">
                <a:solidFill>
                  <a:schemeClr val="tx1"/>
                </a:solidFill>
              </a:rPr>
              <a:t>” solves this</a:t>
            </a:r>
          </a:p>
        </p:txBody>
      </p:sp>
    </p:spTree>
    <p:extLst>
      <p:ext uri="{BB962C8B-B14F-4D97-AF65-F5344CB8AC3E}">
        <p14:creationId xmlns:p14="http://schemas.microsoft.com/office/powerpoint/2010/main" val="4289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/>
            </a:endParaRPr>
          </a:p>
          <a:p>
            <a:r>
              <a:rPr lang="en-US" dirty="0" smtClean="0"/>
              <a:t>You can also exchange files this way</a:t>
            </a:r>
          </a:p>
          <a:p>
            <a:pPr lvl="1"/>
            <a:r>
              <a:rPr lang="en-US" dirty="0" err="1" smtClean="0">
                <a:sym typeface="Wingdings"/>
              </a:rPr>
              <a:t>scp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file.pdf</a:t>
            </a:r>
            <a:r>
              <a:rPr lang="en-US" dirty="0" smtClean="0">
                <a:sym typeface="Wingdings"/>
              </a:rPr>
              <a:t> &lt;username&gt;@</a:t>
            </a:r>
            <a:r>
              <a:rPr lang="en-US" dirty="0" err="1" smtClean="0">
                <a:sym typeface="Wingdings"/>
              </a:rPr>
              <a:t>ix.cs.uoregon.edu</a:t>
            </a:r>
            <a:r>
              <a:rPr lang="en-US" dirty="0" smtClean="0">
                <a:sym typeface="Wingdings"/>
              </a:rPr>
              <a:t>:~/</a:t>
            </a:r>
            <a:r>
              <a:rPr lang="en-US" dirty="0" err="1" smtClean="0">
                <a:sym typeface="Wingdings"/>
              </a:rPr>
              <a:t>public_html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point people to http://</a:t>
            </a:r>
            <a:r>
              <a:rPr lang="en-US" dirty="0" err="1" smtClean="0">
                <a:sym typeface="Wingdings"/>
              </a:rPr>
              <a:t>ix.cs.uoregon.edu</a:t>
            </a:r>
            <a:r>
              <a:rPr lang="en-US" dirty="0" smtClean="0">
                <a:sym typeface="Wingdings"/>
              </a:rPr>
              <a:t>/~&lt;username&gt;/</a:t>
            </a:r>
            <a:r>
              <a:rPr lang="en-US" dirty="0" err="1" smtClean="0">
                <a:sym typeface="Wingdings"/>
              </a:rPr>
              <a:t>file.pdf</a:t>
            </a:r>
            <a:endParaRPr lang="en-US" dirty="0" smtClean="0">
              <a:sym typeface="Wingding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8296" y="4901259"/>
            <a:ext cx="7168445" cy="181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 that ~/</a:t>
            </a:r>
            <a:r>
              <a:rPr lang="en-US" sz="2400" dirty="0" err="1" smtClean="0">
                <a:solidFill>
                  <a:schemeClr val="tx1"/>
                </a:solidFill>
              </a:rPr>
              <a:t>public_html</a:t>
            </a:r>
            <a:r>
              <a:rPr lang="en-US" sz="2400" dirty="0" smtClean="0">
                <a:solidFill>
                  <a:schemeClr val="tx1"/>
                </a:solidFill>
              </a:rPr>
              <a:t>/dir1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shows up as </a:t>
            </a:r>
            <a:r>
              <a:rPr lang="en-US" sz="2400" dirty="0" smtClean="0">
                <a:solidFill>
                  <a:schemeClr val="tx1"/>
                </a:solidFill>
                <a:hlinkClick r:id="rId2" invalidUrl="http://ix.cs.uoregon.edu/~&lt;username&gt;/dir1"/>
              </a:rPr>
              <a:t>http://ix.cs.uoregon.edu/~&lt;username&gt;/dir1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(“~/dir1” is not accessible via web)</a:t>
            </a:r>
          </a:p>
        </p:txBody>
      </p:sp>
    </p:spTree>
    <p:extLst>
      <p:ext uri="{BB962C8B-B14F-4D97-AF65-F5344CB8AC3E}">
        <p14:creationId xmlns:p14="http://schemas.microsoft.com/office/powerpoint/2010/main" val="27727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Screen Shot 2014-04-08 at 7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397000"/>
            <a:ext cx="6731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10675</TotalTime>
  <Words>2095</Words>
  <Application>Microsoft Macintosh PowerPoint</Application>
  <PresentationFormat>On-screen Show (4:3)</PresentationFormat>
  <Paragraphs>339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       CIS 330:            _   _      _                          _   ______    _ _____         / / / /___  (_)  __   ____ _____  ____/ /  / ____/ _/_/ ____/__    __       / / / / __ \/ / |/_/  / __ `/ __ \/ __  /  / /    _/_// /  __/ /___/ /_      / /_/ / / / / /&gt;  &lt;   / /_/ / / / / /_/ /  / /____/_/ / /__/_  __/_  __/      \____/_/ /_/_/_/|_|   \__,_/_/ /_/\__,_/   \____/_/   \____//_/   /_/  </vt:lpstr>
      <vt:lpstr>Announcements: Plan This Week (1/2)</vt:lpstr>
      <vt:lpstr>Announcements: Plan This Week (2/2)</vt:lpstr>
      <vt:lpstr>Outline</vt:lpstr>
      <vt:lpstr>File I/O: streams and file descriptors</vt:lpstr>
      <vt:lpstr>File I/O</vt:lpstr>
      <vt:lpstr>Opening a file</vt:lpstr>
      <vt:lpstr>Unix and Windows difference</vt:lpstr>
      <vt:lpstr>Example</vt:lpstr>
      <vt:lpstr>PowerPoint Presentation</vt:lpstr>
      <vt:lpstr>Printing to terminal and  reading from terminal</vt:lpstr>
      <vt:lpstr>Standard Streams</vt:lpstr>
      <vt:lpstr>printf</vt:lpstr>
      <vt:lpstr>fprintf</vt:lpstr>
      <vt:lpstr>buffering and printf</vt:lpstr>
      <vt:lpstr>Outline</vt:lpstr>
      <vt:lpstr>Project 2B</vt:lpstr>
      <vt:lpstr>Outline</vt:lpstr>
      <vt:lpstr>Enums</vt:lpstr>
      <vt:lpstr>enum example</vt:lpstr>
      <vt:lpstr>enum example</vt:lpstr>
      <vt:lpstr>enums translate to integers … and you can set their range</vt:lpstr>
      <vt:lpstr>But enums can be easier to maintain than integers</vt:lpstr>
      <vt:lpstr>Outline</vt:lpstr>
      <vt:lpstr>Data types</vt:lpstr>
      <vt:lpstr>Structs: a complex data type</vt:lpstr>
      <vt:lpstr>struct syntax</vt:lpstr>
      <vt:lpstr>Nested structs</vt:lpstr>
      <vt:lpstr>typedef</vt:lpstr>
      <vt:lpstr>Other uses for typedef</vt:lpstr>
      <vt:lpstr>Outline</vt:lpstr>
      <vt:lpstr>Unions</vt:lpstr>
      <vt:lpstr>Unions</vt:lpstr>
      <vt:lpstr>Unions Example</vt:lpstr>
      <vt:lpstr>Unions Example</vt:lpstr>
      <vt:lpstr>Outline</vt:lpstr>
      <vt:lpstr>Project 2C</vt:lpstr>
      <vt:lpstr>Project 3A</vt:lpstr>
      <vt:lpstr>Function Pointers</vt:lpstr>
      <vt:lpstr>Function Pointers</vt:lpstr>
      <vt:lpstr>Function Pointer Example</vt:lpstr>
      <vt:lpstr>Function Pointers vs Conditionals</vt:lpstr>
      <vt:lpstr>Function Pointer Example #2</vt:lpstr>
      <vt:lpstr>Simple-to-Exotic Function Pointer Declarations</vt:lpstr>
      <vt:lpstr>Callbacks</vt:lpstr>
      <vt:lpstr>Callback example</vt:lpstr>
      <vt:lpstr>Callback example</vt:lpstr>
      <vt:lpstr>Function Pointers</vt:lpstr>
      <vt:lpstr>Subtyping</vt:lpstr>
      <vt:lpstr>Subtyping</vt:lpstr>
      <vt:lpstr>Subtyping: example</vt:lpstr>
      <vt:lpstr>Subtyping works via interfaces</vt:lpstr>
      <vt:lpstr>Subtyping</vt:lpstr>
      <vt:lpstr>More Unix</vt:lpstr>
      <vt:lpstr>“.” and “..”</vt:lpstr>
      <vt:lpstr>pwd and $PWD</vt:lpstr>
      <vt:lpstr>PATH environment variable</vt:lpstr>
      <vt:lpstr>which</vt:lpstr>
      <vt:lpstr>Invoking programs in current directory</vt:lpstr>
      <vt:lpstr>Invoking programs in current directory</vt:lpstr>
      <vt:lpstr>Trojan Horse Attack</vt:lpstr>
      <vt:lpstr>Wild Cards</vt:lpstr>
      <vt:lpstr>Wild Cards</vt:lpstr>
      <vt:lpstr>if / then / else / fi</vt:lpstr>
      <vt:lpstr>for / do / done</vt:lpstr>
      <vt:lpstr>-f and -d</vt:lpstr>
      <vt:lpstr>Why are Unions useful?</vt:lpstr>
      <vt:lpstr>Bonus Material</vt:lpstr>
      <vt:lpstr>Problem with C…</vt:lpstr>
      <vt:lpstr>Problem with C…</vt:lpstr>
      <vt:lpstr>Problem is fixed with C++…</vt:lpstr>
      <vt:lpstr>Problem is fixed with C++…</vt:lpstr>
      <vt:lpstr>Mangling</vt:lpstr>
      <vt:lpstr>C++ will let you overload functions with different types</vt:lpstr>
      <vt:lpstr>C++ also gives you access to mangling via “namespaces”</vt:lpstr>
      <vt:lpstr>C++ also gives you access to mangling via “namespaces”</vt:lpstr>
      <vt:lpstr>Backgrounding</vt:lpstr>
      <vt:lpstr>Suspending Jobs</vt:lpstr>
      <vt:lpstr>Web pages</vt:lpstr>
      <vt:lpstr>Web pages</vt:lpstr>
    </vt:vector>
  </TitlesOfParts>
  <Manager/>
  <Company>University of Oregon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Childs</cp:lastModifiedBy>
  <cp:revision>137</cp:revision>
  <dcterms:created xsi:type="dcterms:W3CDTF">2013-10-02T16:37:11Z</dcterms:created>
  <dcterms:modified xsi:type="dcterms:W3CDTF">2018-04-23T18:44:35Z</dcterms:modified>
  <cp:category/>
</cp:coreProperties>
</file>