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69"/>
  </p:notesMasterIdLst>
  <p:sldIdLst>
    <p:sldId id="259" r:id="rId2"/>
    <p:sldId id="833" r:id="rId3"/>
    <p:sldId id="834" r:id="rId4"/>
    <p:sldId id="835" r:id="rId5"/>
    <p:sldId id="842" r:id="rId6"/>
    <p:sldId id="843" r:id="rId7"/>
    <p:sldId id="844" r:id="rId8"/>
    <p:sldId id="845" r:id="rId9"/>
    <p:sldId id="846" r:id="rId10"/>
    <p:sldId id="847" r:id="rId11"/>
    <p:sldId id="848" r:id="rId12"/>
    <p:sldId id="849" r:id="rId13"/>
    <p:sldId id="850" r:id="rId14"/>
    <p:sldId id="851" r:id="rId15"/>
    <p:sldId id="852" r:id="rId16"/>
    <p:sldId id="853" r:id="rId17"/>
    <p:sldId id="854" r:id="rId18"/>
    <p:sldId id="855" r:id="rId19"/>
    <p:sldId id="856" r:id="rId20"/>
    <p:sldId id="857" r:id="rId21"/>
    <p:sldId id="858" r:id="rId22"/>
    <p:sldId id="859" r:id="rId23"/>
    <p:sldId id="860" r:id="rId24"/>
    <p:sldId id="837" r:id="rId25"/>
    <p:sldId id="838" r:id="rId26"/>
    <p:sldId id="839" r:id="rId27"/>
    <p:sldId id="840" r:id="rId28"/>
    <p:sldId id="841" r:id="rId29"/>
    <p:sldId id="836" r:id="rId30"/>
    <p:sldId id="792" r:id="rId31"/>
    <p:sldId id="793" r:id="rId32"/>
    <p:sldId id="794" r:id="rId33"/>
    <p:sldId id="795" r:id="rId34"/>
    <p:sldId id="796" r:id="rId35"/>
    <p:sldId id="797" r:id="rId36"/>
    <p:sldId id="798" r:id="rId37"/>
    <p:sldId id="799" r:id="rId38"/>
    <p:sldId id="800" r:id="rId39"/>
    <p:sldId id="801" r:id="rId40"/>
    <p:sldId id="802" r:id="rId41"/>
    <p:sldId id="803" r:id="rId42"/>
    <p:sldId id="804" r:id="rId43"/>
    <p:sldId id="805" r:id="rId44"/>
    <p:sldId id="806" r:id="rId45"/>
    <p:sldId id="807" r:id="rId46"/>
    <p:sldId id="808" r:id="rId47"/>
    <p:sldId id="809" r:id="rId48"/>
    <p:sldId id="810" r:id="rId49"/>
    <p:sldId id="811" r:id="rId50"/>
    <p:sldId id="812" r:id="rId51"/>
    <p:sldId id="813" r:id="rId52"/>
    <p:sldId id="814" r:id="rId53"/>
    <p:sldId id="815" r:id="rId54"/>
    <p:sldId id="818" r:id="rId55"/>
    <p:sldId id="819" r:id="rId56"/>
    <p:sldId id="820" r:id="rId57"/>
    <p:sldId id="821" r:id="rId58"/>
    <p:sldId id="822" r:id="rId59"/>
    <p:sldId id="823" r:id="rId60"/>
    <p:sldId id="824" r:id="rId61"/>
    <p:sldId id="825" r:id="rId62"/>
    <p:sldId id="826" r:id="rId63"/>
    <p:sldId id="827" r:id="rId64"/>
    <p:sldId id="828" r:id="rId65"/>
    <p:sldId id="829" r:id="rId66"/>
    <p:sldId id="830" r:id="rId67"/>
    <p:sldId id="831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FFFFCA"/>
    <a:srgbClr val="00533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74" autoAdjust="0"/>
  </p:normalViewPr>
  <p:slideViewPr>
    <p:cSldViewPr snapToGrid="0">
      <p:cViewPr varScale="1">
        <p:scale>
          <a:sx n="123" d="100"/>
          <a:sy n="123" d="100"/>
        </p:scale>
        <p:origin x="-9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E53B-5066-174C-A72E-F750F1526F61}" type="datetimeFigureOut">
              <a:rPr lang="en-US" smtClean="0"/>
              <a:t>5/16/18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796E-1204-6D45-A7B7-2B1650A5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3806-7F59-464B-AFD0-4480C81518EB}" type="datetimeFigureOut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UO_Signature_4c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000" y="30003"/>
            <a:ext cx="2239804" cy="3980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 userDrawn="1"/>
        </p:nvSpPr>
        <p:spPr>
          <a:xfrm rot="5400000" flipH="1">
            <a:off x="3510835" y="591853"/>
            <a:ext cx="2122328" cy="9144000"/>
          </a:xfrm>
          <a:prstGeom prst="parallelogram">
            <a:avLst>
              <a:gd name="adj" fmla="val 16594"/>
            </a:avLst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x.cs.uoregon.edu/~%3Cusername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x.cs.uoregon.edu/~%3Cusername%3E/dir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8"/>
          <p:cNvSpPr>
            <a:spLocks noGrp="1"/>
          </p:cNvSpPr>
          <p:nvPr>
            <p:ph type="subTitle" idx="1"/>
          </p:nvPr>
        </p:nvSpPr>
        <p:spPr>
          <a:xfrm>
            <a:off x="2362200" y="6172200"/>
            <a:ext cx="6781800" cy="6858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w Cen MT" charset="0"/>
                <a:ea typeface="ＭＳ Ｐゴシック" charset="0"/>
                <a:cs typeface="ＭＳ Ｐゴシック" charset="0"/>
              </a:rPr>
              <a:t>Hank Childs, University of Oregon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245760" y="6135688"/>
            <a:ext cx="23042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May </a:t>
            </a:r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18</a:t>
            </a:r>
            <a:r>
              <a:rPr lang="en-US" sz="2600" baseline="30000" dirty="0" smtClean="0">
                <a:solidFill>
                  <a:schemeClr val="bg1"/>
                </a:solidFill>
                <a:latin typeface="Tw Cen MT" charset="0"/>
              </a:rPr>
              <a:t>th</a:t>
            </a:r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, 2018</a:t>
            </a:r>
            <a:endParaRPr lang="en-US" sz="2600" dirty="0">
              <a:solidFill>
                <a:schemeClr val="bg1"/>
              </a:solidFill>
              <a:latin typeface="Tw Cen MT" charset="0"/>
            </a:endParaRPr>
          </a:p>
        </p:txBody>
      </p:sp>
      <p:sp>
        <p:nvSpPr>
          <p:cNvPr id="15371" name="Title 1"/>
          <p:cNvSpPr>
            <a:spLocks noGrp="1"/>
          </p:cNvSpPr>
          <p:nvPr>
            <p:ph type="ctrTitle"/>
          </p:nvPr>
        </p:nvSpPr>
        <p:spPr>
          <a:xfrm>
            <a:off x="1" y="-58704"/>
            <a:ext cx="9064022" cy="197831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cap="none" dirty="0" smtClean="0">
                <a:latin typeface="Tw Cen MT" charset="0"/>
                <a:ea typeface="ＭＳ Ｐゴシック" charset="0"/>
                <a:cs typeface="ＭＳ Ｐゴシック" charset="0"/>
              </a:rPr>
              <a:t>							CIS 330:</a:t>
            </a:r>
            <a:br>
              <a:rPr lang="en-US" b="1" cap="none" dirty="0" smtClean="0"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sz="2200" b="1" cap="none" dirty="0" smtClean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/>
            </a:r>
            <a:br>
              <a:rPr lang="en-US" sz="1600" b="1" dirty="0" smtClean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   _   _      _                          _   ______    _ _____ </a:t>
            </a:r>
            <a:br>
              <a:rPr lang="en-US" sz="1600" b="1" dirty="0" smtClean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 / 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/ / /___  (_)  __   ____ _____  ____/ /  / ____/ _/_/ ____/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__    __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/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 / 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/ / / __ \/ / |/_/  / __ `/ __ \/ __  /  / /    _/_// /  __/ /___/ /_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/ 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/_/ / / / / /&gt;  &lt;   / /_/ / / / / /_/ /  / /____/_/ / /__/_  __/_  __/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\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____/_/ /_/_/_/|_|   \__,_/_/ /_/\__,_/   \____/_/   \____//_/   /_/ 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endParaRPr lang="en-US" sz="700" cap="none" dirty="0">
              <a:latin typeface="Courier"/>
              <a:ea typeface="ＭＳ Ｐゴシック" charset="0"/>
              <a:cs typeface="Courier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672566"/>
            <a:ext cx="9144000" cy="213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Lecture </a:t>
            </a:r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16:</a:t>
            </a:r>
          </a:p>
          <a:p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exceptions,</a:t>
            </a:r>
            <a:endParaRPr lang="en-US" b="1" dirty="0" smtClean="0">
              <a:latin typeface="Tw Cen MT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Virtual function table</a:t>
            </a:r>
            <a:endParaRPr lang="en-US" b="1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2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Exceptions: catching multiple types</a:t>
            </a:r>
            <a:endParaRPr lang="en-US" dirty="0"/>
          </a:p>
        </p:txBody>
      </p:sp>
      <p:pic>
        <p:nvPicPr>
          <p:cNvPr id="4" name="Picture 3" descr="Screen shot 2014-05-21 at 6.18.2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3"/>
          <a:stretch/>
        </p:blipFill>
        <p:spPr>
          <a:xfrm>
            <a:off x="0" y="1136570"/>
            <a:ext cx="6615668" cy="5721430"/>
          </a:xfrm>
          <a:prstGeom prst="rect">
            <a:avLst/>
          </a:prstGeom>
        </p:spPr>
      </p:pic>
      <p:pic>
        <p:nvPicPr>
          <p:cNvPr id="5" name="Picture 4" descr="Screen shot 2014-05-21 at 6.18.2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1" r="34515"/>
          <a:stretch/>
        </p:blipFill>
        <p:spPr>
          <a:xfrm>
            <a:off x="4000155" y="1661825"/>
            <a:ext cx="4332264" cy="11603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194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5-21 at 6.26.5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3"/>
          <a:stretch/>
        </p:blipFill>
        <p:spPr>
          <a:xfrm>
            <a:off x="207797" y="1958581"/>
            <a:ext cx="7078043" cy="4719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Exceptions: throwing/catching complex types</a:t>
            </a:r>
            <a:endParaRPr lang="en-US" dirty="0"/>
          </a:p>
        </p:txBody>
      </p:sp>
      <p:pic>
        <p:nvPicPr>
          <p:cNvPr id="4" name="Picture 3" descr="Screen shot 2014-05-21 at 6.26.5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56"/>
          <a:stretch/>
        </p:blipFill>
        <p:spPr>
          <a:xfrm>
            <a:off x="2065957" y="1602476"/>
            <a:ext cx="7078043" cy="205354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1439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Exceptions: cleaning up before you return</a:t>
            </a:r>
            <a:endParaRPr lang="en-US" dirty="0"/>
          </a:p>
        </p:txBody>
      </p:sp>
      <p:pic>
        <p:nvPicPr>
          <p:cNvPr id="4" name="Picture 3" descr="Screen shot 2014-05-21 at 6.51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15" y="1820178"/>
            <a:ext cx="36068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8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Exceptions: re-throwing</a:t>
            </a:r>
            <a:endParaRPr lang="en-US" dirty="0"/>
          </a:p>
        </p:txBody>
      </p:sp>
      <p:pic>
        <p:nvPicPr>
          <p:cNvPr id="3" name="Picture 2" descr="Screen shot 2014-05-21 at 6.55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58" y="1523423"/>
            <a:ext cx="4686300" cy="41783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326431" y="4748074"/>
            <a:ext cx="8783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42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" y="203417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Exceptions: catch and re-throw anything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26431" y="4748074"/>
            <a:ext cx="8783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4-05-21 at 7.05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8" y="1412117"/>
            <a:ext cx="4356100" cy="5054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729995" y="4498801"/>
            <a:ext cx="391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68865" y="5351542"/>
            <a:ext cx="734008" cy="1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34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Exceptions: declaring the exception types you can throw</a:t>
            </a:r>
            <a:endParaRPr lang="en-US" dirty="0"/>
          </a:p>
        </p:txBody>
      </p:sp>
      <p:pic>
        <p:nvPicPr>
          <p:cNvPr id="4" name="Picture 3" descr="Screen shot 2014-05-21 at 7.40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088609"/>
            <a:ext cx="9029700" cy="2514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961469" y="2658922"/>
            <a:ext cx="40712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2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21 at 7.42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843"/>
            <a:ext cx="8966200" cy="255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Exceptions: declaring the exception types you can throw ... not all it is cracked up to be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2569" y="2243465"/>
            <a:ext cx="40712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38888" y="3428571"/>
            <a:ext cx="2363943" cy="1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937832" y="3703496"/>
            <a:ext cx="5446182" cy="888627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will compile … compiler can only enforce this as a run-time thing.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9872" y="4794225"/>
            <a:ext cx="5446182" cy="888627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As a result, this is mostly unused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(I had to read up on it)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51704" y="5874411"/>
            <a:ext cx="5446182" cy="888627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But: “standard” exceptions have a “throw” in their declaration.</a:t>
            </a:r>
          </a:p>
        </p:txBody>
      </p:sp>
    </p:spTree>
    <p:extLst>
      <p:ext uri="{BB962C8B-B14F-4D97-AF65-F5344CB8AC3E}">
        <p14:creationId xmlns:p14="http://schemas.microsoft.com/office/powerpoint/2010/main" val="59647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std</a:t>
            </a:r>
            <a:r>
              <a:rPr lang="en-US" dirty="0" smtClean="0"/>
              <a:t>::exception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78748" cy="4525963"/>
          </a:xfrm>
        </p:spPr>
        <p:txBody>
          <a:bodyPr/>
          <a:lstStyle/>
          <a:p>
            <a:r>
              <a:rPr lang="en-US" dirty="0" err="1" smtClean="0"/>
              <a:t>c++</a:t>
            </a:r>
            <a:r>
              <a:rPr lang="en-US" dirty="0" smtClean="0"/>
              <a:t> provides a base type called “</a:t>
            </a:r>
            <a:r>
              <a:rPr lang="en-US" dirty="0" err="1" smtClean="0"/>
              <a:t>std</a:t>
            </a:r>
            <a:r>
              <a:rPr lang="en-US" dirty="0" smtClean="0"/>
              <a:t>::exception”</a:t>
            </a:r>
          </a:p>
          <a:p>
            <a:r>
              <a:rPr lang="en-US" dirty="0" smtClean="0"/>
              <a:t>It provides a method called “what”</a:t>
            </a:r>
            <a:endParaRPr lang="en-US" dirty="0"/>
          </a:p>
        </p:txBody>
      </p:sp>
      <p:pic>
        <p:nvPicPr>
          <p:cNvPr id="4" name="Picture 3" descr="Screen shot 2014-05-21 at 7.46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61" y="1590604"/>
            <a:ext cx="4733239" cy="44952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700339" y="6243718"/>
            <a:ext cx="3934937" cy="50745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Source: </a:t>
            </a:r>
            <a:r>
              <a:rPr lang="en-US" sz="2400" dirty="0" err="1" smtClean="0">
                <a:solidFill>
                  <a:schemeClr val="tx1"/>
                </a:solidFill>
              </a:rPr>
              <a:t>cplusplus.com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0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Exceptions generator by C++ standard library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700339" y="6243718"/>
            <a:ext cx="3934937" cy="50745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Source: </a:t>
            </a:r>
            <a:r>
              <a:rPr lang="en-US" sz="2400" dirty="0" err="1" smtClean="0">
                <a:solidFill>
                  <a:schemeClr val="tx1"/>
                </a:solidFill>
              </a:rPr>
              <a:t>cplusplus.com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 descr="Screen shot 2014-05-21 at 7.47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286000"/>
            <a:ext cx="8953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8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6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need to think about how to accomplish the data flow execution pattern and think about how to extend your implementation to make it work.</a:t>
            </a:r>
          </a:p>
          <a:p>
            <a:r>
              <a:rPr lang="en-US" dirty="0"/>
              <a:t>This prompt is vaguer than some previous </a:t>
            </a:r>
            <a:r>
              <a:rPr lang="en-US" dirty="0" smtClean="0"/>
              <a:t>ones</a:t>
            </a:r>
          </a:p>
          <a:p>
            <a:pPr lvl="1"/>
            <a:r>
              <a:rPr lang="en-US" dirty="0" smtClean="0"/>
              <a:t>… not all of the details are there on how to do it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4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3F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Logging:</a:t>
            </a:r>
          </a:p>
          <a:p>
            <a:pPr lvl="1"/>
            <a:r>
              <a:rPr lang="en-US" dirty="0" smtClean="0"/>
              <a:t>infrastructure for logging</a:t>
            </a:r>
          </a:p>
          <a:p>
            <a:pPr lvl="1"/>
            <a:r>
              <a:rPr lang="en-US" dirty="0" smtClean="0"/>
              <a:t>making your data flow code use that infrastructure</a:t>
            </a:r>
          </a:p>
          <a:p>
            <a:r>
              <a:rPr lang="en-US" dirty="0" smtClean="0"/>
              <a:t>Exceptions:</a:t>
            </a:r>
          </a:p>
          <a:p>
            <a:pPr lvl="1"/>
            <a:r>
              <a:rPr lang="en-US" dirty="0" smtClean="0"/>
              <a:t>infrastructure for exceptions</a:t>
            </a:r>
          </a:p>
          <a:p>
            <a:pPr lvl="1"/>
            <a:r>
              <a:rPr lang="en-US" dirty="0" smtClean="0"/>
              <a:t>making your data flow code use that infrastructure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63215" y="5863872"/>
            <a:ext cx="6997279" cy="768594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webpage has a head start at the infrastructure pieces for you. </a:t>
            </a:r>
          </a:p>
        </p:txBody>
      </p:sp>
    </p:spTree>
    <p:extLst>
      <p:ext uri="{BB962C8B-B14F-4D97-AF65-F5344CB8AC3E}">
        <p14:creationId xmlns:p14="http://schemas.microsoft.com/office/powerpoint/2010/main" val="372023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about 3F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driver program only tests a few exception conditions</a:t>
            </a:r>
          </a:p>
          <a:p>
            <a:r>
              <a:rPr lang="en-US" dirty="0" smtClean="0"/>
              <a:t>Your stress tests later will test a lot more.</a:t>
            </a:r>
          </a:p>
          <a:p>
            <a:pPr lvl="1"/>
            <a:r>
              <a:rPr lang="en-US" dirty="0" smtClean="0"/>
              <a:t>Be thorough, even if I’m not testing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3F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Assigned </a:t>
            </a:r>
            <a:r>
              <a:rPr lang="en-US" dirty="0" smtClean="0"/>
              <a:t>tonight, </a:t>
            </a:r>
            <a:r>
              <a:rPr lang="en-US" dirty="0" smtClean="0"/>
              <a:t>due </a:t>
            </a:r>
            <a:r>
              <a:rPr lang="en-US" dirty="0" smtClean="0"/>
              <a:t>Saturday May </a:t>
            </a:r>
            <a:r>
              <a:rPr lang="en-US" dirty="0" smtClean="0"/>
              <a:t>26th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3F: 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3F will almost certainly crash your code</a:t>
            </a:r>
          </a:p>
          <a:p>
            <a:pPr lvl="1"/>
            <a:r>
              <a:rPr lang="en-US" dirty="0" smtClean="0"/>
              <a:t>It uses your modules wrong!</a:t>
            </a:r>
          </a:p>
          <a:p>
            <a:r>
              <a:rPr lang="en-US" dirty="0" smtClean="0"/>
              <a:t>You will need to figure out why, and add exceptions</a:t>
            </a:r>
          </a:p>
          <a:p>
            <a:pPr lvl="1"/>
            <a:r>
              <a:rPr lang="en-US" dirty="0" err="1" smtClean="0"/>
              <a:t>gdb</a:t>
            </a:r>
            <a:r>
              <a:rPr lang="en-US" dirty="0" smtClean="0"/>
              <a:t> will </a:t>
            </a:r>
            <a:r>
              <a:rPr lang="en-US" smtClean="0"/>
              <a:t>be helpful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30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3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contexts for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class A : public B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public: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A() { x=0; y=0; };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err="1" smtClean="0"/>
              <a:t>int</a:t>
            </a:r>
            <a:r>
              <a:rPr lang="en-US" dirty="0" smtClean="0"/>
              <a:t> foo() { x++; return foo2(); };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private: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err="1" smtClean="0"/>
              <a:t>int</a:t>
            </a:r>
            <a:r>
              <a:rPr lang="en-US" dirty="0" smtClean="0"/>
              <a:t> x, y;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err="1" smtClean="0"/>
              <a:t>int</a:t>
            </a:r>
            <a:r>
              <a:rPr lang="en-US" dirty="0" smtClean="0"/>
              <a:t> foo2() { return </a:t>
            </a:r>
            <a:r>
              <a:rPr lang="en-US" dirty="0" err="1" smtClean="0"/>
              <a:t>x+y</a:t>
            </a:r>
            <a:r>
              <a:rPr lang="en-US" dirty="0" smtClean="0"/>
              <a:t>; };</a:t>
            </a:r>
          </a:p>
          <a:p>
            <a:pPr marL="0" indent="0">
              <a:buNone/>
            </a:pPr>
            <a:r>
              <a:rPr lang="en-US" dirty="0" smtClean="0"/>
              <a:t>};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86321" y="2055687"/>
            <a:ext cx="4809876" cy="799549"/>
            <a:chOff x="-155110" y="4515806"/>
            <a:chExt cx="4809876" cy="799549"/>
          </a:xfrm>
        </p:grpSpPr>
        <p:cxnSp>
          <p:nvCxnSpPr>
            <p:cNvPr id="5" name="Straight Arrow Connector 4"/>
            <p:cNvCxnSpPr>
              <a:stCxn id="6" idx="1"/>
            </p:cNvCxnSpPr>
            <p:nvPr/>
          </p:nvCxnSpPr>
          <p:spPr>
            <a:xfrm flipH="1" flipV="1">
              <a:off x="-155110" y="4515806"/>
              <a:ext cx="1676896" cy="4763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521786" y="4669024"/>
              <a:ext cx="3132980" cy="64633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defines how a class inherits from another class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36178" y="3971410"/>
            <a:ext cx="4809876" cy="799549"/>
            <a:chOff x="-155110" y="4515806"/>
            <a:chExt cx="4809876" cy="799549"/>
          </a:xfrm>
        </p:grpSpPr>
        <p:cxnSp>
          <p:nvCxnSpPr>
            <p:cNvPr id="9" name="Straight Arrow Connector 8"/>
            <p:cNvCxnSpPr>
              <a:stCxn id="10" idx="1"/>
            </p:cNvCxnSpPr>
            <p:nvPr/>
          </p:nvCxnSpPr>
          <p:spPr>
            <a:xfrm flipH="1" flipV="1">
              <a:off x="-155110" y="4515806"/>
              <a:ext cx="1676896" cy="4763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521786" y="4669024"/>
              <a:ext cx="3132980" cy="64633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defines access controls for data members and methods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13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(“class A : public B”)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</a:t>
            </a:r>
            <a:r>
              <a:rPr lang="en-US" dirty="0" smtClean="0">
                <a:sym typeface="Wingdings"/>
              </a:rPr>
              <a:t> “is </a:t>
            </a:r>
            <a:r>
              <a:rPr lang="en-US" dirty="0">
                <a:sym typeface="Wingdings"/>
              </a:rPr>
              <a:t>a</a:t>
            </a:r>
            <a:r>
              <a:rPr lang="en-US" dirty="0" smtClean="0">
                <a:sym typeface="Wingdings"/>
              </a:rPr>
              <a:t>”</a:t>
            </a:r>
          </a:p>
          <a:p>
            <a:pPr lvl="1"/>
            <a:r>
              <a:rPr lang="en-US" dirty="0" smtClean="0">
                <a:sym typeface="Wingdings"/>
              </a:rPr>
              <a:t>(I never used anything but public)</a:t>
            </a:r>
          </a:p>
          <a:p>
            <a:r>
              <a:rPr lang="en-US" dirty="0" smtClean="0">
                <a:sym typeface="Wingdings"/>
              </a:rPr>
              <a:t>private  “implemented using”</a:t>
            </a:r>
          </a:p>
          <a:p>
            <a:pPr lvl="1"/>
            <a:r>
              <a:rPr lang="en-US" dirty="0" smtClean="0">
                <a:sym typeface="Wingdings"/>
              </a:rPr>
              <a:t>(I have never used this, but see how it could be useful)</a:t>
            </a:r>
          </a:p>
          <a:p>
            <a:r>
              <a:rPr lang="en-US" dirty="0" smtClean="0">
                <a:sym typeface="Wingdings"/>
              </a:rPr>
              <a:t>protected  the internet can not think of any useful examples for this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5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class Hank</a:t>
            </a:r>
          </a:p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public/private/protected: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BankAccount</a:t>
            </a:r>
            <a:r>
              <a:rPr lang="en-US" dirty="0" smtClean="0"/>
              <a:t> </a:t>
            </a:r>
            <a:r>
              <a:rPr lang="en-US" dirty="0" err="1" smtClean="0"/>
              <a:t>hanksId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};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287786"/>
              </p:ext>
            </p:extLst>
          </p:nvPr>
        </p:nvGraphicFramePr>
        <p:xfrm>
          <a:off x="1560549" y="4594735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 control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 can read</a:t>
                      </a:r>
                      <a:r>
                        <a:rPr lang="en-US" baseline="0" dirty="0" smtClean="0"/>
                        <a:t> 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private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Hank class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Those who</a:t>
                      </a:r>
                      <a:r>
                        <a:rPr lang="en-US" baseline="0" dirty="0" smtClean="0"/>
                        <a:t> inherit from Hank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46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Struct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Class:</a:t>
            </a:r>
          </a:p>
          <a:p>
            <a:pPr lvl="1"/>
            <a:r>
              <a:rPr lang="en-US" dirty="0" smtClean="0"/>
              <a:t>Default inheritance is private</a:t>
            </a:r>
          </a:p>
          <a:p>
            <a:pPr lvl="2"/>
            <a:r>
              <a:rPr lang="en-US" dirty="0" smtClean="0"/>
              <a:t>That’s why you add public (class A : public B)</a:t>
            </a:r>
          </a:p>
          <a:p>
            <a:pPr lvl="1"/>
            <a:r>
              <a:rPr lang="en-US" dirty="0" smtClean="0"/>
              <a:t>Default access control is private</a:t>
            </a:r>
          </a:p>
          <a:p>
            <a:r>
              <a:rPr lang="en-US" dirty="0" err="1" smtClean="0"/>
              <a:t>Struct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Default inheritance is </a:t>
            </a:r>
            <a:r>
              <a:rPr lang="en-US" dirty="0" smtClean="0"/>
              <a:t>public</a:t>
            </a:r>
            <a:endParaRPr lang="en-US" dirty="0"/>
          </a:p>
          <a:p>
            <a:pPr lvl="2"/>
            <a:r>
              <a:rPr lang="en-US" dirty="0"/>
              <a:t>That’s why you </a:t>
            </a:r>
            <a:r>
              <a:rPr lang="en-US" dirty="0" smtClean="0"/>
              <a:t>don’t have to add </a:t>
            </a:r>
            <a:r>
              <a:rPr lang="en-US" dirty="0"/>
              <a:t>public </a:t>
            </a:r>
            <a:r>
              <a:rPr lang="en-US" dirty="0" smtClean="0"/>
              <a:t>(</a:t>
            </a: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/>
              <a:t>A : </a:t>
            </a:r>
            <a:r>
              <a:rPr lang="en-US" dirty="0" smtClean="0"/>
              <a:t>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Default access control is public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9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58" y="382727"/>
            <a:ext cx="8997642" cy="6671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data flow (image processing)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5897" y="1170970"/>
            <a:ext cx="1314970" cy="5314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FileReader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5184" y="2179063"/>
            <a:ext cx="1314970" cy="5314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Crop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70" y="3178156"/>
            <a:ext cx="1314970" cy="5314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Transpose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3757" y="4186261"/>
            <a:ext cx="1314970" cy="5314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Invert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0202" y="4185532"/>
            <a:ext cx="1314970" cy="5314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Color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3045" y="5176348"/>
            <a:ext cx="1314970" cy="5314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Concatenate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3045" y="6167159"/>
            <a:ext cx="1314970" cy="5314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FileWriter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 descr="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86" y="3377770"/>
            <a:ext cx="107137" cy="2359152"/>
          </a:xfrm>
          <a:prstGeom prst="rect">
            <a:avLst/>
          </a:prstGeom>
        </p:spPr>
      </p:pic>
      <p:pic>
        <p:nvPicPr>
          <p:cNvPr id="14" name="Picture 13" descr="imgr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49495"/>
          <a:stretch/>
        </p:blipFill>
        <p:spPr>
          <a:xfrm>
            <a:off x="1660530" y="1729418"/>
            <a:ext cx="411000" cy="410968"/>
          </a:xfrm>
          <a:prstGeom prst="rect">
            <a:avLst/>
          </a:prstGeom>
        </p:spPr>
      </p:pic>
      <p:pic>
        <p:nvPicPr>
          <p:cNvPr id="15" name="Picture 14" descr="imgr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49495"/>
          <a:stretch/>
        </p:blipFill>
        <p:spPr>
          <a:xfrm>
            <a:off x="1659817" y="2737519"/>
            <a:ext cx="411000" cy="410968"/>
          </a:xfrm>
          <a:prstGeom prst="rect">
            <a:avLst/>
          </a:prstGeom>
        </p:spPr>
      </p:pic>
      <p:pic>
        <p:nvPicPr>
          <p:cNvPr id="16" name="Picture 15" descr="imgr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49495"/>
          <a:stretch/>
        </p:blipFill>
        <p:spPr>
          <a:xfrm>
            <a:off x="1659104" y="3736614"/>
            <a:ext cx="411000" cy="410968"/>
          </a:xfrm>
          <a:prstGeom prst="rect">
            <a:avLst/>
          </a:prstGeom>
        </p:spPr>
      </p:pic>
      <p:pic>
        <p:nvPicPr>
          <p:cNvPr id="17" name="Picture 16" descr="imgr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49495"/>
          <a:stretch/>
        </p:blipFill>
        <p:spPr>
          <a:xfrm>
            <a:off x="1658391" y="4735709"/>
            <a:ext cx="411000" cy="410968"/>
          </a:xfrm>
          <a:prstGeom prst="rect">
            <a:avLst/>
          </a:prstGeom>
        </p:spPr>
      </p:pic>
      <p:pic>
        <p:nvPicPr>
          <p:cNvPr id="18" name="Picture 17" descr="imgr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49495"/>
          <a:stretch/>
        </p:blipFill>
        <p:spPr>
          <a:xfrm>
            <a:off x="1657678" y="5725796"/>
            <a:ext cx="411000" cy="410968"/>
          </a:xfrm>
          <a:prstGeom prst="rect">
            <a:avLst/>
          </a:prstGeom>
        </p:spPr>
      </p:pic>
      <p:pic>
        <p:nvPicPr>
          <p:cNvPr id="19" name="Picture 18" descr="imgr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49495"/>
          <a:stretch/>
        </p:blipFill>
        <p:spPr>
          <a:xfrm>
            <a:off x="2585363" y="4743991"/>
            <a:ext cx="411000" cy="410968"/>
          </a:xfrm>
          <a:prstGeom prst="rect">
            <a:avLst/>
          </a:prstGeom>
        </p:spPr>
      </p:pic>
      <p:pic>
        <p:nvPicPr>
          <p:cNvPr id="20" name="Picture 19" descr="puddl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43" y="1161953"/>
            <a:ext cx="3833139" cy="2884512"/>
          </a:xfrm>
          <a:prstGeom prst="rect">
            <a:avLst/>
          </a:prstGeom>
        </p:spPr>
      </p:pic>
      <p:pic>
        <p:nvPicPr>
          <p:cNvPr id="21" name="Picture 20" descr="cr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73" y="2184675"/>
            <a:ext cx="2357996" cy="751731"/>
          </a:xfrm>
          <a:prstGeom prst="rect">
            <a:avLst/>
          </a:prstGeom>
        </p:spPr>
      </p:pic>
      <p:pic>
        <p:nvPicPr>
          <p:cNvPr id="22" name="Picture 21" descr="transpos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3" y="2026662"/>
            <a:ext cx="752100" cy="2359152"/>
          </a:xfrm>
          <a:prstGeom prst="rect">
            <a:avLst/>
          </a:prstGeom>
        </p:spPr>
      </p:pic>
      <p:pic>
        <p:nvPicPr>
          <p:cNvPr id="23" name="Picture 22" descr="inver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0" y="4422627"/>
            <a:ext cx="752100" cy="2359152"/>
          </a:xfrm>
          <a:prstGeom prst="rect">
            <a:avLst/>
          </a:prstGeom>
        </p:spPr>
      </p:pic>
      <p:pic>
        <p:nvPicPr>
          <p:cNvPr id="24" name="Picture 23" descr="conca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66" y="4224465"/>
            <a:ext cx="859237" cy="2359152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V="1">
            <a:off x="2107556" y="1801478"/>
            <a:ext cx="3017227" cy="1261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116562" y="2810305"/>
            <a:ext cx="522386" cy="14411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999738" y="3729059"/>
            <a:ext cx="594439" cy="2341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999738" y="4962348"/>
            <a:ext cx="593727" cy="973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034527" y="4882004"/>
            <a:ext cx="1216611" cy="893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96196" y="5890832"/>
            <a:ext cx="2451235" cy="165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imgr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32" y="6016935"/>
            <a:ext cx="583122" cy="75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4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3E</a:t>
            </a:r>
            <a:endParaRPr lang="en-US" dirty="0"/>
          </a:p>
        </p:txBody>
      </p:sp>
      <p:pic>
        <p:nvPicPr>
          <p:cNvPr id="5" name="Picture 4" descr="Screen shot 2014-05-15 at 6.1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2" y="1205166"/>
            <a:ext cx="5130800" cy="3759200"/>
          </a:xfrm>
          <a:prstGeom prst="rect">
            <a:avLst/>
          </a:prstGeom>
        </p:spPr>
      </p:pic>
      <p:pic>
        <p:nvPicPr>
          <p:cNvPr id="4" name="Picture 3" descr="Screen shot 2014-05-15 at 6.11.3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31"/>
          <a:stretch/>
        </p:blipFill>
        <p:spPr>
          <a:xfrm>
            <a:off x="2869950" y="4854906"/>
            <a:ext cx="6096000" cy="188955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598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C++ Does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“this”: pointer to current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within any </a:t>
            </a:r>
            <a:r>
              <a:rPr lang="en-US" dirty="0" err="1" smtClean="0"/>
              <a:t>struct’s</a:t>
            </a:r>
            <a:r>
              <a:rPr lang="en-US" dirty="0" smtClean="0"/>
              <a:t> method, you can refer to the current object using “this”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4-04-27 at 8.55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09" y="3152641"/>
            <a:ext cx="47752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6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10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methods work under the covers (1/4)</a:t>
            </a:r>
            <a:endParaRPr lang="en-US" dirty="0"/>
          </a:p>
        </p:txBody>
      </p:sp>
      <p:pic>
        <p:nvPicPr>
          <p:cNvPr id="4" name="Picture 3" descr="Screen shot 2014-05-22 at 6.09.4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3"/>
          <a:stretch/>
        </p:blipFill>
        <p:spPr>
          <a:xfrm>
            <a:off x="94957" y="1008713"/>
            <a:ext cx="6515100" cy="5745423"/>
          </a:xfrm>
          <a:prstGeom prst="rect">
            <a:avLst/>
          </a:prstGeom>
        </p:spPr>
      </p:pic>
      <p:pic>
        <p:nvPicPr>
          <p:cNvPr id="5" name="Picture 4" descr="Screen shot 2014-05-22 at 6.09.4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1" r="44404"/>
          <a:stretch/>
        </p:blipFill>
        <p:spPr>
          <a:xfrm>
            <a:off x="5054521" y="4724334"/>
            <a:ext cx="3622115" cy="92316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667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10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methods work under the covers (2/4)</a:t>
            </a:r>
            <a:endParaRPr lang="en-US" dirty="0"/>
          </a:p>
        </p:txBody>
      </p:sp>
      <p:pic>
        <p:nvPicPr>
          <p:cNvPr id="4" name="Picture 3" descr="Screen shot 2014-05-22 at 6.09.4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3"/>
          <a:stretch/>
        </p:blipFill>
        <p:spPr>
          <a:xfrm>
            <a:off x="94957" y="1139537"/>
            <a:ext cx="5599510" cy="493799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804209" y="1658145"/>
          <a:ext cx="3157299" cy="1035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433"/>
                <a:gridCol w="1052433"/>
                <a:gridCol w="1052433"/>
              </a:tblGrid>
              <a:tr h="3800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Addr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655901">
                <a:tc>
                  <a:txBody>
                    <a:bodyPr/>
                    <a:lstStyle/>
                    <a:p>
                      <a:r>
                        <a:rPr lang="en-US" dirty="0" smtClean="0"/>
                        <a:t>0x8000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MIC/</a:t>
                      </a:r>
                      <a:r>
                        <a:rPr lang="en-US" dirty="0" err="1" smtClean="0"/>
                        <a:t>myInt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2433257" y="5163531"/>
            <a:ext cx="700303" cy="118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778566" y="2926342"/>
          <a:ext cx="3157299" cy="169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433"/>
                <a:gridCol w="1052433"/>
                <a:gridCol w="1052433"/>
              </a:tblGrid>
              <a:tr h="3800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Addr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655901">
                <a:tc>
                  <a:txBody>
                    <a:bodyPr/>
                    <a:lstStyle/>
                    <a:p>
                      <a:r>
                        <a:rPr lang="en-US" dirty="0" smtClean="0"/>
                        <a:t>0x8000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MIC/</a:t>
                      </a:r>
                      <a:r>
                        <a:rPr lang="en-US" dirty="0" err="1" smtClean="0"/>
                        <a:t>myInt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655901">
                <a:tc>
                  <a:txBody>
                    <a:bodyPr/>
                    <a:lstStyle/>
                    <a:p>
                      <a:r>
                        <a:rPr lang="en-US" dirty="0" smtClean="0"/>
                        <a:t>0x8004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0x8000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2004050" y="4212003"/>
            <a:ext cx="700303" cy="118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45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22 at 6.29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096"/>
            <a:ext cx="5214183" cy="5860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10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methods work under the covers (3/4)</a:t>
            </a:r>
            <a:endParaRPr lang="en-US" dirty="0"/>
          </a:p>
        </p:txBody>
      </p:sp>
      <p:pic>
        <p:nvPicPr>
          <p:cNvPr id="5" name="Picture 4" descr="Screen shot 2014-05-22 at 6.09.4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1" r="44404"/>
          <a:stretch/>
        </p:blipFill>
        <p:spPr>
          <a:xfrm>
            <a:off x="5054521" y="4724334"/>
            <a:ext cx="3622115" cy="92316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379825" y="2279076"/>
            <a:ext cx="3442168" cy="118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9790" y="5197229"/>
            <a:ext cx="1319424" cy="19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7886" y="6465426"/>
            <a:ext cx="1974153" cy="15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69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5-22 at 6.29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096"/>
            <a:ext cx="5214183" cy="5860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10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methods work under the covers (4/4)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804209" y="1658145"/>
          <a:ext cx="3157299" cy="1035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433"/>
                <a:gridCol w="1052433"/>
                <a:gridCol w="1052433"/>
              </a:tblGrid>
              <a:tr h="3800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Addr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655901">
                <a:tc>
                  <a:txBody>
                    <a:bodyPr/>
                    <a:lstStyle/>
                    <a:p>
                      <a:r>
                        <a:rPr lang="en-US" dirty="0" smtClean="0"/>
                        <a:t>0x8000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MIC/</a:t>
                      </a:r>
                      <a:r>
                        <a:rPr lang="en-US" dirty="0" err="1" smtClean="0"/>
                        <a:t>myInt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2278953" y="5994444"/>
            <a:ext cx="700303" cy="118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778566" y="2926342"/>
          <a:ext cx="3157299" cy="169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433"/>
                <a:gridCol w="1052433"/>
                <a:gridCol w="1052433"/>
              </a:tblGrid>
              <a:tr h="3800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Addr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655901">
                <a:tc>
                  <a:txBody>
                    <a:bodyPr/>
                    <a:lstStyle/>
                    <a:p>
                      <a:r>
                        <a:rPr lang="en-US" dirty="0" smtClean="0"/>
                        <a:t>0x8000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MIC/</a:t>
                      </a:r>
                      <a:r>
                        <a:rPr lang="en-US" dirty="0" err="1" smtClean="0"/>
                        <a:t>myInt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655901">
                <a:tc>
                  <a:txBody>
                    <a:bodyPr/>
                    <a:lstStyle/>
                    <a:p>
                      <a:r>
                        <a:rPr lang="en-US" dirty="0" smtClean="0"/>
                        <a:t>0x8004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0x8000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1671702" y="3986470"/>
            <a:ext cx="700303" cy="118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5778566" y="1644363"/>
          <a:ext cx="3157299" cy="1035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433"/>
                <a:gridCol w="1052433"/>
                <a:gridCol w="1052433"/>
              </a:tblGrid>
              <a:tr h="3800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Addr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655901">
                <a:tc>
                  <a:txBody>
                    <a:bodyPr/>
                    <a:lstStyle/>
                    <a:p>
                      <a:r>
                        <a:rPr lang="en-US" dirty="0" smtClean="0"/>
                        <a:t>0x8000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MIC/</a:t>
                      </a:r>
                      <a:r>
                        <a:rPr lang="en-US" dirty="0" err="1" smtClean="0"/>
                        <a:t>myInt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2906135" y="6277416"/>
            <a:ext cx="700303" cy="118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741052" y="4894880"/>
          <a:ext cx="3157299" cy="169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433"/>
                <a:gridCol w="1052433"/>
                <a:gridCol w="1052433"/>
              </a:tblGrid>
              <a:tr h="3800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Addr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655901">
                <a:tc>
                  <a:txBody>
                    <a:bodyPr/>
                    <a:lstStyle/>
                    <a:p>
                      <a:r>
                        <a:rPr lang="en-US" dirty="0" smtClean="0"/>
                        <a:t>0x8000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MIC/</a:t>
                      </a:r>
                      <a:r>
                        <a:rPr lang="en-US" dirty="0" err="1" smtClean="0"/>
                        <a:t>myInt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655901">
                <a:tc>
                  <a:txBody>
                    <a:bodyPr/>
                    <a:lstStyle/>
                    <a:p>
                      <a:r>
                        <a:rPr lang="en-US" dirty="0" smtClean="0"/>
                        <a:t>0x8004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0x8000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>
            <a:off x="1800363" y="5088485"/>
            <a:ext cx="700303" cy="118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17516" y="1268981"/>
            <a:ext cx="4986388" cy="2387036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compiler secretly slips “this” onto the stack whenever you make a method call.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It also automatically changes “</a:t>
            </a:r>
            <a:r>
              <a:rPr lang="en-US" sz="2400" dirty="0" err="1" smtClean="0">
                <a:solidFill>
                  <a:schemeClr val="tx1"/>
                </a:solidFill>
              </a:rPr>
              <a:t>myInt</a:t>
            </a:r>
            <a:r>
              <a:rPr lang="en-US" sz="2400" dirty="0" smtClean="0">
                <a:solidFill>
                  <a:schemeClr val="tx1"/>
                </a:solidFill>
              </a:rPr>
              <a:t>” to this-&gt;</a:t>
            </a:r>
            <a:r>
              <a:rPr lang="en-US" sz="2400" dirty="0" err="1" smtClean="0">
                <a:solidFill>
                  <a:schemeClr val="tx1"/>
                </a:solidFill>
              </a:rPr>
              <a:t>myInt</a:t>
            </a:r>
            <a:r>
              <a:rPr lang="en-US" sz="2400" dirty="0" smtClean="0">
                <a:solidFill>
                  <a:schemeClr val="tx1"/>
                </a:solidFill>
              </a:rPr>
              <a:t> in methods.</a:t>
            </a:r>
          </a:p>
        </p:txBody>
      </p:sp>
    </p:spTree>
    <p:extLst>
      <p:ext uri="{BB962C8B-B14F-4D97-AF65-F5344CB8AC3E}">
        <p14:creationId xmlns:p14="http://schemas.microsoft.com/office/powerpoint/2010/main" val="187411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Function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3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function: function defined in the base type, but can be re-defined in derived type.</a:t>
            </a:r>
          </a:p>
          <a:p>
            <a:r>
              <a:rPr lang="en-US" dirty="0" smtClean="0"/>
              <a:t>When you call a virtual function, you get the version defined by the derived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30 at 7.54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2" y="365207"/>
            <a:ext cx="7637547" cy="6434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880" y="647411"/>
            <a:ext cx="4046840" cy="1203523"/>
          </a:xfrm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Virtual functions: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1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right virtual function</a:t>
            </a:r>
            <a:endParaRPr lang="en-US" dirty="0"/>
          </a:p>
        </p:txBody>
      </p:sp>
      <p:pic>
        <p:nvPicPr>
          <p:cNvPr id="4" name="Picture 3" descr="Screen shot 2014-05-22 at 7.1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5" y="1234498"/>
            <a:ext cx="5698188" cy="5537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826" y="6338679"/>
            <a:ext cx="3703298" cy="4273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??????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36250" y="3464965"/>
            <a:ext cx="3707749" cy="2387036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It seems like the compiler should be able to figure this out ...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it knows that a is of type A and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it knows that b is of type B</a:t>
            </a:r>
          </a:p>
        </p:txBody>
      </p:sp>
    </p:spTree>
    <p:extLst>
      <p:ext uri="{BB962C8B-B14F-4D97-AF65-F5344CB8AC3E}">
        <p14:creationId xmlns:p14="http://schemas.microsoft.com/office/powerpoint/2010/main" val="6811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Worth 3% of your grade</a:t>
            </a:r>
          </a:p>
          <a:p>
            <a:r>
              <a:rPr lang="en-US" dirty="0" smtClean="0"/>
              <a:t>Assigned today, due May 23</a:t>
            </a:r>
            <a:endParaRPr lang="en-US" strike="sngStrik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06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22 at 7.17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1" y="1127666"/>
            <a:ext cx="5554866" cy="5635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right virtual function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826" y="6386159"/>
            <a:ext cx="3703298" cy="4273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??????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22598" y="4189046"/>
            <a:ext cx="3707749" cy="2387036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 how to does the compiler know?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How does it get “B” for “b” and “A” for “a”?</a:t>
            </a:r>
          </a:p>
        </p:txBody>
      </p:sp>
    </p:spTree>
    <p:extLst>
      <p:ext uri="{BB962C8B-B14F-4D97-AF65-F5344CB8AC3E}">
        <p14:creationId xmlns:p14="http://schemas.microsoft.com/office/powerpoint/2010/main" val="11721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</a:t>
            </a:r>
            <a:r>
              <a:rPr lang="en-US" dirty="0"/>
              <a:t>F</a:t>
            </a:r>
            <a:r>
              <a:rPr lang="en-US" dirty="0" smtClean="0"/>
              <a:t>unction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Let C be a class and X be an instance of C.</a:t>
            </a:r>
          </a:p>
          <a:p>
            <a:r>
              <a:rPr lang="en-US" dirty="0" smtClean="0"/>
              <a:t>Let C have 3 virtual functions &amp; 4 non-virtual functions</a:t>
            </a:r>
          </a:p>
          <a:p>
            <a:r>
              <a:rPr lang="en-US" dirty="0" smtClean="0"/>
              <a:t>C has a hidden data member called the “virtual function table”</a:t>
            </a:r>
          </a:p>
          <a:p>
            <a:r>
              <a:rPr lang="en-US" dirty="0" smtClean="0"/>
              <a:t>This table has 3 rows</a:t>
            </a:r>
          </a:p>
          <a:p>
            <a:pPr lvl="1"/>
            <a:r>
              <a:rPr lang="en-US" dirty="0" smtClean="0"/>
              <a:t>Each row has the correct definition of the virtual function to call for a “C”.</a:t>
            </a:r>
          </a:p>
          <a:p>
            <a:r>
              <a:rPr lang="en-US" dirty="0" smtClean="0"/>
              <a:t>When you call a virtual function, this table is consulted to locate the correct definition.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9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Showing the existence of the virtual function pointer with </a:t>
            </a:r>
            <a:r>
              <a:rPr lang="en-US" dirty="0" err="1" smtClean="0"/>
              <a:t>sizeof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4" name="Picture 3" descr="Screen shot 2014-05-22 at 7.47.2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7" b="13111"/>
          <a:stretch/>
        </p:blipFill>
        <p:spPr>
          <a:xfrm>
            <a:off x="0" y="1483773"/>
            <a:ext cx="6031951" cy="5281979"/>
          </a:xfrm>
          <a:prstGeom prst="rect">
            <a:avLst/>
          </a:prstGeom>
        </p:spPr>
      </p:pic>
      <p:pic>
        <p:nvPicPr>
          <p:cNvPr id="5" name="Picture 4" descr="Screen shot 2014-05-22 at 7.47.2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0" r="51613"/>
          <a:stretch/>
        </p:blipFill>
        <p:spPr>
          <a:xfrm>
            <a:off x="4571494" y="3656016"/>
            <a:ext cx="4073676" cy="1293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5329424" y="6466286"/>
            <a:ext cx="3707749" cy="391714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what will this print?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44397" y="1728169"/>
            <a:ext cx="4547940" cy="77644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empty objects have size of 1?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why?!?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54362" y="2782703"/>
            <a:ext cx="4547940" cy="77644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Answer: so every object has a unique address.</a:t>
            </a:r>
          </a:p>
        </p:txBody>
      </p:sp>
    </p:spTree>
    <p:extLst>
      <p:ext uri="{BB962C8B-B14F-4D97-AF65-F5344CB8AC3E}">
        <p14:creationId xmlns:p14="http://schemas.microsoft.com/office/powerpoint/2010/main" val="140422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</a:t>
            </a:r>
            <a:r>
              <a:rPr lang="en-US" dirty="0"/>
              <a:t>F</a:t>
            </a:r>
            <a:r>
              <a:rPr lang="en-US" dirty="0" smtClean="0"/>
              <a:t>unction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 C be a class and X be an instance of C.</a:t>
            </a:r>
          </a:p>
          <a:p>
            <a:r>
              <a:rPr lang="en-US" dirty="0" smtClean="0"/>
              <a:t>Let C have 3 virtual functions &amp; 4 non-virtual functions</a:t>
            </a:r>
          </a:p>
          <a:p>
            <a:r>
              <a:rPr lang="en-US" dirty="0" smtClean="0"/>
              <a:t>Let D be a class that inherits from C and Y be an instance of D.</a:t>
            </a:r>
          </a:p>
          <a:p>
            <a:pPr lvl="1"/>
            <a:r>
              <a:rPr lang="en-US" dirty="0" smtClean="0"/>
              <a:t>Let D add a new virtual function</a:t>
            </a:r>
          </a:p>
          <a:p>
            <a:r>
              <a:rPr lang="en-US" dirty="0" smtClean="0"/>
              <a:t>D’s virtual function table has 4 rows</a:t>
            </a:r>
          </a:p>
          <a:p>
            <a:pPr lvl="1"/>
            <a:r>
              <a:rPr lang="en-US" dirty="0" smtClean="0"/>
              <a:t>Each row has the correct definition of the virtual function to call for a “D”.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1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notes on virtual function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one instance of a virtual function table for each class</a:t>
            </a:r>
          </a:p>
          <a:p>
            <a:pPr lvl="1"/>
            <a:r>
              <a:rPr lang="en-US" dirty="0" smtClean="0"/>
              <a:t>Each instance of a class shares the same virtual function table</a:t>
            </a:r>
          </a:p>
          <a:p>
            <a:r>
              <a:rPr lang="en-US" dirty="0" smtClean="0"/>
              <a:t>Easy to overwrite (i.e., with a memory error)</a:t>
            </a:r>
          </a:p>
          <a:p>
            <a:pPr lvl="1"/>
            <a:r>
              <a:rPr lang="en-US" dirty="0" smtClean="0"/>
              <a:t>And then all your virtual function calls will be corrupted</a:t>
            </a:r>
          </a:p>
          <a:p>
            <a:pPr lvl="1"/>
            <a:r>
              <a:rPr lang="en-US" dirty="0" smtClean="0"/>
              <a:t>Don’t do this! ;)</a:t>
            </a:r>
          </a:p>
        </p:txBody>
      </p:sp>
    </p:spTree>
    <p:extLst>
      <p:ext uri="{BB962C8B-B14F-4D97-AF65-F5344CB8AC3E}">
        <p14:creationId xmlns:p14="http://schemas.microsoft.com/office/powerpoint/2010/main" val="92803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function table: example</a:t>
            </a:r>
            <a:endParaRPr lang="en-US" dirty="0"/>
          </a:p>
        </p:txBody>
      </p:sp>
      <p:pic>
        <p:nvPicPr>
          <p:cNvPr id="4" name="Picture 3" descr="Screen shot 2014-05-22 at 8.00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5" y="1387295"/>
            <a:ext cx="726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function table: example</a:t>
            </a:r>
            <a:endParaRPr lang="en-US" dirty="0"/>
          </a:p>
        </p:txBody>
      </p:sp>
      <p:pic>
        <p:nvPicPr>
          <p:cNvPr id="4" name="Picture 3" descr="Screen shot 2014-05-22 at 8.0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9" y="1264268"/>
            <a:ext cx="6828796" cy="549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2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591"/>
            <a:ext cx="8229600" cy="50092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does the virtual function table look like for a Shape?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does Shape’s virtual function table look like?</a:t>
            </a:r>
          </a:p>
          <a:p>
            <a:pPr lvl="1"/>
            <a:r>
              <a:rPr lang="en-US" dirty="0" smtClean="0"/>
              <a:t>Trick question: Shape can’t be instantiated, precisely because you can’t make a virtual function table</a:t>
            </a:r>
          </a:p>
          <a:p>
            <a:pPr lvl="2"/>
            <a:r>
              <a:rPr lang="en-US" dirty="0" smtClean="0"/>
              <a:t>abstract type due to pure virtual functions</a:t>
            </a:r>
            <a:endParaRPr lang="en-US" dirty="0"/>
          </a:p>
        </p:txBody>
      </p:sp>
      <p:pic>
        <p:nvPicPr>
          <p:cNvPr id="5" name="Picture 4" descr="Screen shot 2014-05-22 at 8.04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70" y="2249635"/>
            <a:ext cx="56515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4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virtual function table for Rectangle?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(this is a code fragment from my 2C solution)</a:t>
            </a:r>
            <a:endParaRPr lang="en-US" dirty="0"/>
          </a:p>
        </p:txBody>
      </p:sp>
      <p:pic>
        <p:nvPicPr>
          <p:cNvPr id="4" name="Picture 3" descr="Screen shot 2014-05-22 at 8.0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52" y="2901986"/>
            <a:ext cx="55499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7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a virtual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736"/>
            <a:ext cx="8229600" cy="4525963"/>
          </a:xfrm>
        </p:spPr>
        <p:txBody>
          <a:bodyPr/>
          <a:lstStyle/>
          <a:p>
            <a:r>
              <a:rPr lang="en-US" dirty="0" smtClean="0"/>
              <a:t>Let X be an instance of class C.</a:t>
            </a:r>
          </a:p>
          <a:p>
            <a:r>
              <a:rPr lang="en-US" dirty="0" smtClean="0"/>
              <a:t>Assume you want to call the 4</a:t>
            </a:r>
            <a:r>
              <a:rPr lang="en-US" baseline="30000" dirty="0" smtClean="0"/>
              <a:t>th</a:t>
            </a:r>
            <a:r>
              <a:rPr lang="en-US" dirty="0" smtClean="0"/>
              <a:t> virtual function </a:t>
            </a:r>
          </a:p>
          <a:p>
            <a:r>
              <a:rPr lang="en-US" dirty="0" smtClean="0"/>
              <a:t>Let the arguments to the virtual function be an integer Y and a float Z.</a:t>
            </a:r>
          </a:p>
          <a:p>
            <a:r>
              <a:rPr lang="en-US" dirty="0" smtClean="0"/>
              <a:t>Then call:</a:t>
            </a:r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X.vptr</a:t>
            </a:r>
            <a:r>
              <a:rPr lang="en-US" dirty="0" smtClean="0"/>
              <a:t>[3])(&amp;X, Y, Z);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8043" y="4890517"/>
            <a:ext cx="2575692" cy="1485213"/>
            <a:chOff x="178043" y="4890517"/>
            <a:chExt cx="2575692" cy="1485213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10693" y="4890517"/>
              <a:ext cx="379826" cy="35610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78043" y="5175401"/>
              <a:ext cx="2575692" cy="120032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pointer to the virtual function pointer (often called a </a:t>
              </a:r>
              <a:r>
                <a:rPr lang="en-US" dirty="0" err="1" smtClean="0"/>
                <a:t>vptr</a:t>
              </a:r>
              <a:r>
                <a:rPr lang="en-US" dirty="0" smtClean="0"/>
                <a:t>) is a data member of X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07736" y="3950859"/>
            <a:ext cx="5804205" cy="536071"/>
            <a:chOff x="-1968439" y="4819295"/>
            <a:chExt cx="5804205" cy="536071"/>
          </a:xfrm>
        </p:grpSpPr>
        <p:cxnSp>
          <p:nvCxnSpPr>
            <p:cNvPr id="9" name="Straight Arrow Connector 8"/>
            <p:cNvCxnSpPr>
              <a:stCxn id="10" idx="1"/>
            </p:cNvCxnSpPr>
            <p:nvPr/>
          </p:nvCxnSpPr>
          <p:spPr>
            <a:xfrm flipH="1">
              <a:off x="-1968439" y="5003961"/>
              <a:ext cx="997041" cy="35140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-971398" y="4819295"/>
              <a:ext cx="4807164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virtual function has index 3 (0-indexing)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60560" y="4914257"/>
            <a:ext cx="5386867" cy="757223"/>
            <a:chOff x="-1551101" y="4431404"/>
            <a:chExt cx="5386867" cy="757223"/>
          </a:xfrm>
        </p:grpSpPr>
        <p:cxnSp>
          <p:nvCxnSpPr>
            <p:cNvPr id="14" name="Straight Arrow Connector 13"/>
            <p:cNvCxnSpPr>
              <a:stCxn id="15" idx="1"/>
            </p:cNvCxnSpPr>
            <p:nvPr/>
          </p:nvCxnSpPr>
          <p:spPr>
            <a:xfrm flipH="1" flipV="1">
              <a:off x="-1551101" y="4431404"/>
              <a:ext cx="579703" cy="57255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-971398" y="4819295"/>
              <a:ext cx="4807164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Secretly pass “this” as first argument to method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0554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Stuff: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9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2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Inheritance and Virtual Function Tables</a:t>
            </a:r>
            <a:endParaRPr lang="en-US" dirty="0"/>
          </a:p>
        </p:txBody>
      </p:sp>
      <p:pic>
        <p:nvPicPr>
          <p:cNvPr id="4" name="Picture 3" descr="Screen shot 2014-05-22 at 8.52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6" y="1082748"/>
            <a:ext cx="3619500" cy="56769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986948" y="1491962"/>
          <a:ext cx="277277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388"/>
                <a:gridCol w="13863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r>
                        <a:rPr lang="en-US" baseline="0" dirty="0" smtClean="0"/>
                        <a:t> of Foo1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008784" y="2617717"/>
          <a:ext cx="2772776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388"/>
                <a:gridCol w="13863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r>
                        <a:rPr lang="en-US" baseline="0" dirty="0" smtClean="0"/>
                        <a:t> of Foo1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of Foo2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030619" y="4388867"/>
          <a:ext cx="2772776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388"/>
                <a:gridCol w="13863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r>
                        <a:rPr lang="en-US" baseline="0" dirty="0" smtClean="0"/>
                        <a:t> of Foo1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of Foo2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r>
                        <a:rPr lang="en-US" baseline="0" dirty="0" smtClean="0"/>
                        <a:t> of Foo3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792338" y="4700594"/>
            <a:ext cx="3157298" cy="1329461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57603" y="4902387"/>
            <a:ext cx="1982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as B’s</a:t>
            </a:r>
          </a:p>
          <a:p>
            <a:r>
              <a:rPr lang="en-US" dirty="0" smtClean="0"/>
              <a:t>This is how you can treat a C as a B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76863" y="1993063"/>
            <a:ext cx="7168445" cy="181563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whole scheme gets much harder with multiple inheritance, and you have to carry around multiple virtual function tables.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8577" y="469493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public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5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Function Table: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Virtual functions require machinery to ensure the correct form of a virtual function is called</a:t>
            </a:r>
          </a:p>
          <a:p>
            <a:r>
              <a:rPr lang="en-US" dirty="0" smtClean="0"/>
              <a:t>This is implemented through a virtual function table</a:t>
            </a:r>
          </a:p>
          <a:p>
            <a:r>
              <a:rPr lang="en-US" dirty="0" smtClean="0"/>
              <a:t>Every instance of a class that has virtual functions has a pointer to its class’s virtual function table</a:t>
            </a:r>
          </a:p>
          <a:p>
            <a:r>
              <a:rPr lang="en-US" dirty="0" smtClean="0"/>
              <a:t>The virtual function is called via following pointers</a:t>
            </a:r>
          </a:p>
          <a:p>
            <a:pPr lvl="1"/>
            <a:r>
              <a:rPr lang="en-US" dirty="0" smtClean="0"/>
              <a:t>Performance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show Project 2D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Comment:</a:t>
            </a:r>
          </a:p>
          <a:p>
            <a:pPr lvl="1"/>
            <a:r>
              <a:rPr lang="en-US" dirty="0" smtClean="0"/>
              <a:t>C/C++ great because of performance</a:t>
            </a:r>
          </a:p>
          <a:p>
            <a:pPr lvl="1"/>
            <a:r>
              <a:rPr lang="en-US" dirty="0" smtClean="0"/>
              <a:t>Performance partially comes because of a philosophy of not adding “magic” to make programmer’s life easier</a:t>
            </a:r>
          </a:p>
          <a:p>
            <a:pPr lvl="1"/>
            <a:r>
              <a:rPr lang="en-US" dirty="0" smtClean="0"/>
              <a:t>C has very little pixie dust sprinkled in</a:t>
            </a:r>
          </a:p>
          <a:p>
            <a:pPr lvl="2"/>
            <a:r>
              <a:rPr lang="en-US" dirty="0" smtClean="0"/>
              <a:t>Exception: ‘\0’ to terminate strings</a:t>
            </a:r>
          </a:p>
          <a:p>
            <a:pPr lvl="1"/>
            <a:r>
              <a:rPr lang="en-US" dirty="0" smtClean="0"/>
              <a:t>C++ has more</a:t>
            </a:r>
          </a:p>
          <a:p>
            <a:pPr lvl="2"/>
            <a:r>
              <a:rPr lang="en-US" dirty="0" smtClean="0"/>
              <a:t>Hopefully this will demystify one of those things (</a:t>
            </a:r>
            <a:r>
              <a:rPr lang="en-US" smtClean="0"/>
              <a:t>virtual functions)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2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1989292" cy="1143000"/>
          </a:xfrm>
        </p:spPr>
        <p:txBody>
          <a:bodyPr/>
          <a:lstStyle/>
          <a:p>
            <a:r>
              <a:rPr lang="en-US" dirty="0" err="1" smtClean="0"/>
              <a:t>vptr.C</a:t>
            </a:r>
            <a:endParaRPr lang="en-US" dirty="0"/>
          </a:p>
        </p:txBody>
      </p:sp>
      <p:pic>
        <p:nvPicPr>
          <p:cNvPr id="3" name="Picture 2" descr="Screen shot 2016-05-13 at 6.30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83" y="0"/>
            <a:ext cx="6720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0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5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 #1</a:t>
            </a:r>
            <a:endParaRPr lang="en-US" dirty="0"/>
          </a:p>
        </p:txBody>
      </p:sp>
      <p:pic>
        <p:nvPicPr>
          <p:cNvPr id="4" name="Picture 3" descr="Screen shot 2014-05-15 at 4.10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1" y="1703278"/>
            <a:ext cx="8828460" cy="342464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0755" y="5923620"/>
            <a:ext cx="8274618" cy="698063"/>
          </a:xfrm>
          <a:prstGeom prst="roundRect">
            <a:avLst/>
          </a:prstGeom>
          <a:solidFill>
            <a:srgbClr val="FFFF3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is using call-by-value, not call-by-reference.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Screen shot 2014-05-15 at 4.12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9" y="1659623"/>
            <a:ext cx="8805126" cy="334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 #2</a:t>
            </a:r>
            <a:endParaRPr lang="en-US" dirty="0"/>
          </a:p>
        </p:txBody>
      </p:sp>
      <p:pic>
        <p:nvPicPr>
          <p:cNvPr id="4" name="Picture 3" descr="Screen shot 2014-05-15 at 4.21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61" y="1536628"/>
            <a:ext cx="61849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3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*s = new </a:t>
            </a:r>
            <a:r>
              <a:rPr lang="en-US" dirty="0" err="1"/>
              <a:t>int</a:t>
            </a:r>
            <a:r>
              <a:rPr lang="en-US" smtClean="0"/>
              <a:t>[6*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)];</a:t>
            </a:r>
          </a:p>
        </p:txBody>
      </p:sp>
    </p:spTree>
    <p:extLst>
      <p:ext uri="{BB962C8B-B14F-4D97-AF65-F5344CB8AC3E}">
        <p14:creationId xmlns:p14="http://schemas.microsoft.com/office/powerpoint/2010/main" val="145357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 #4</a:t>
            </a:r>
            <a:endParaRPr lang="en-US" dirty="0"/>
          </a:p>
        </p:txBody>
      </p:sp>
      <p:pic>
        <p:nvPicPr>
          <p:cNvPr id="4" name="Picture 3" descr="Screen shot 2014-05-15 at 4.24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60600"/>
            <a:ext cx="7315200" cy="23368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78284" y="4285137"/>
            <a:ext cx="8229600" cy="18161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Assume:</a:t>
            </a:r>
          </a:p>
          <a:p>
            <a:pPr marL="457200" lvl="1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*X = new </a:t>
            </a:r>
            <a:r>
              <a:rPr lang="en-US" dirty="0" err="1" smtClean="0"/>
              <a:t>int</a:t>
            </a:r>
            <a:r>
              <a:rPr lang="en-US" dirty="0" smtClean="0"/>
              <a:t>[100];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sizeof</a:t>
            </a:r>
            <a:r>
              <a:rPr lang="en-US" dirty="0" smtClean="0"/>
              <a:t>(X)?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sizeof</a:t>
            </a:r>
            <a:r>
              <a:rPr lang="en-US" dirty="0" smtClean="0"/>
              <a:t>(*X)?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 #5</a:t>
            </a:r>
            <a:endParaRPr lang="en-US" dirty="0"/>
          </a:p>
        </p:txBody>
      </p:sp>
      <p:pic>
        <p:nvPicPr>
          <p:cNvPr id="4" name="Picture 3" descr="Screen shot 2014-05-15 at 4.3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1" y="1156458"/>
            <a:ext cx="5207000" cy="5600700"/>
          </a:xfrm>
          <a:prstGeom prst="rect">
            <a:avLst/>
          </a:prstGeom>
        </p:spPr>
      </p:pic>
      <p:pic>
        <p:nvPicPr>
          <p:cNvPr id="5" name="Picture 4" descr="Screen shot 2014-05-15 at 4.34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50" y="3168866"/>
            <a:ext cx="5813598" cy="131806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3111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mechanism for handling error conditions</a:t>
            </a:r>
          </a:p>
          <a:p>
            <a:r>
              <a:rPr lang="en-US" dirty="0"/>
              <a:t>Three new keywords for </a:t>
            </a:r>
            <a:r>
              <a:rPr lang="en-US" dirty="0" smtClean="0"/>
              <a:t>exceptions</a:t>
            </a:r>
          </a:p>
          <a:p>
            <a:pPr lvl="1"/>
            <a:r>
              <a:rPr lang="en-US" dirty="0"/>
              <a:t>try: code that you “try” to execute and hope there is no exception</a:t>
            </a:r>
          </a:p>
          <a:p>
            <a:pPr lvl="1"/>
            <a:r>
              <a:rPr lang="en-US" dirty="0"/>
              <a:t>throw: how you invoke an exception</a:t>
            </a:r>
          </a:p>
          <a:p>
            <a:pPr lvl="1"/>
            <a:r>
              <a:rPr lang="en-US" dirty="0"/>
              <a:t>catch: catch an exception … handle the exception and resume normal execution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1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(not-a-)Pitfall #6</a:t>
            </a:r>
            <a:endParaRPr lang="en-US" dirty="0"/>
          </a:p>
        </p:txBody>
      </p:sp>
      <p:pic>
        <p:nvPicPr>
          <p:cNvPr id="4" name="Picture 3" descr="Screen shot 2014-05-15 at 4.3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2" y="1563324"/>
            <a:ext cx="7647338" cy="2531889"/>
          </a:xfrm>
          <a:prstGeom prst="rect">
            <a:avLst/>
          </a:prstGeom>
        </p:spPr>
      </p:pic>
      <p:pic>
        <p:nvPicPr>
          <p:cNvPr id="5" name="Picture 4" descr="Screen shot 2014-05-15 at 4.37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5" y="4227549"/>
            <a:ext cx="8381702" cy="14701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0755" y="5911749"/>
            <a:ext cx="8274618" cy="698063"/>
          </a:xfrm>
          <a:prstGeom prst="roundRect">
            <a:avLst/>
          </a:prstGeom>
          <a:solidFill>
            <a:srgbClr val="FFFF3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Top requires memory allocation / deletion, and does extra copy.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objects on the stack, the destructors are called when a function goes out of scope</a:t>
            </a:r>
          </a:p>
          <a:p>
            <a:pPr lvl="1"/>
            <a:r>
              <a:rPr lang="en-US" dirty="0" smtClean="0"/>
              <a:t>You may have a perfectly good function, but it </a:t>
            </a:r>
            <a:r>
              <a:rPr lang="en-US" dirty="0" err="1" smtClean="0"/>
              <a:t>seg</a:t>
            </a:r>
            <a:r>
              <a:rPr lang="en-US" dirty="0" smtClean="0"/>
              <a:t>-faults on return</a:t>
            </a:r>
          </a:p>
          <a:p>
            <a:r>
              <a:rPr lang="en-US" dirty="0" smtClean="0"/>
              <a:t>Especially tricky for main</a:t>
            </a:r>
          </a:p>
          <a:p>
            <a:pPr lvl="1"/>
            <a:r>
              <a:rPr lang="en-US" dirty="0" smtClean="0"/>
              <a:t>program ran to completion, and crashed at the very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6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 #8</a:t>
            </a:r>
            <a:endParaRPr lang="en-US" dirty="0"/>
          </a:p>
        </p:txBody>
      </p:sp>
      <p:pic>
        <p:nvPicPr>
          <p:cNvPr id="4" name="Picture 3" descr="Screen shot 2014-05-15 at 4.05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3" y="1168400"/>
            <a:ext cx="6375400" cy="4521200"/>
          </a:xfrm>
          <a:prstGeom prst="rect">
            <a:avLst/>
          </a:prstGeom>
        </p:spPr>
      </p:pic>
      <p:pic>
        <p:nvPicPr>
          <p:cNvPr id="5" name="Picture 4" descr="Screen shot 2014-05-15 at 4.05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33" y="4225787"/>
            <a:ext cx="4615127" cy="20295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613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9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Backgrounding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“&amp;”: tell shell to run a job in the background</a:t>
            </a:r>
          </a:p>
          <a:p>
            <a:pPr lvl="1"/>
            <a:r>
              <a:rPr lang="en-US" dirty="0" smtClean="0"/>
              <a:t>Background means that the shell acts as normal, but the command you invoke is running at the same time.</a:t>
            </a:r>
          </a:p>
          <a:p>
            <a:r>
              <a:rPr lang="en-US" dirty="0" smtClean="0"/>
              <a:t>“sleep 60” </a:t>
            </a:r>
            <a:r>
              <a:rPr lang="en-US" dirty="0" err="1" smtClean="0"/>
              <a:t>vs</a:t>
            </a:r>
            <a:r>
              <a:rPr lang="en-US" dirty="0" smtClean="0"/>
              <a:t> “sleep 60 &amp;”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51850" y="4741571"/>
            <a:ext cx="6678049" cy="1154415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When would </a:t>
            </a:r>
            <a:r>
              <a:rPr lang="en-US" sz="2400" dirty="0" err="1" smtClean="0">
                <a:solidFill>
                  <a:schemeClr val="tx1"/>
                </a:solidFill>
              </a:rPr>
              <a:t>backgrounding</a:t>
            </a:r>
            <a:r>
              <a:rPr lang="en-US" sz="2400" dirty="0" smtClean="0">
                <a:solidFill>
                  <a:schemeClr val="tx1"/>
                </a:solidFill>
              </a:rPr>
              <a:t> be useful?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4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Suspending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can suspend a job that is running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Press “Ctrl-Z”</a:t>
            </a:r>
          </a:p>
          <a:p>
            <a:r>
              <a:rPr lang="en-US" dirty="0" smtClean="0"/>
              <a:t>The OS will then stop job from running and not schedule it to run.</a:t>
            </a:r>
          </a:p>
          <a:p>
            <a:r>
              <a:rPr lang="en-US" dirty="0" smtClean="0"/>
              <a:t>You can then:</a:t>
            </a:r>
          </a:p>
          <a:p>
            <a:pPr lvl="1"/>
            <a:r>
              <a:rPr lang="en-US" dirty="0" smtClean="0"/>
              <a:t>make the job run in the background.</a:t>
            </a:r>
          </a:p>
          <a:p>
            <a:pPr lvl="2"/>
            <a:r>
              <a:rPr lang="en-US" dirty="0" smtClean="0"/>
              <a:t>Type “</a:t>
            </a:r>
            <a:r>
              <a:rPr lang="en-US" dirty="0" err="1" smtClean="0"/>
              <a:t>bg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make the job run in the foreground.</a:t>
            </a:r>
          </a:p>
          <a:p>
            <a:pPr lvl="2"/>
            <a:r>
              <a:rPr lang="en-US" dirty="0" smtClean="0"/>
              <a:t>Type “</a:t>
            </a:r>
            <a:r>
              <a:rPr lang="en-US" dirty="0" err="1" smtClean="0"/>
              <a:t>fg</a:t>
            </a:r>
            <a:r>
              <a:rPr lang="en-US" dirty="0" smtClean="0"/>
              <a:t>”</a:t>
            </a:r>
          </a:p>
          <a:p>
            <a:pPr lvl="3"/>
            <a:r>
              <a:rPr lang="en-US" sz="2400" dirty="0" smtClean="0"/>
              <a:t>like you never suspended it at all!!</a:t>
            </a:r>
            <a:endParaRPr lang="en-US" sz="2400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0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ssh</a:t>
            </a:r>
            <a:r>
              <a:rPr lang="en-US" dirty="0" smtClean="0"/>
              <a:t> –l &lt;user name&gt; </a:t>
            </a:r>
            <a:r>
              <a:rPr lang="en-US" dirty="0" err="1" smtClean="0"/>
              <a:t>ix.cs.uoregon.edu</a:t>
            </a:r>
            <a:endParaRPr lang="en-US" dirty="0" smtClean="0"/>
          </a:p>
          <a:p>
            <a:r>
              <a:rPr lang="en-US" dirty="0"/>
              <a:t>cd </a:t>
            </a:r>
            <a:r>
              <a:rPr lang="en-US" dirty="0" err="1"/>
              <a:t>public_html</a:t>
            </a:r>
            <a:endParaRPr lang="en-US" dirty="0"/>
          </a:p>
          <a:p>
            <a:r>
              <a:rPr lang="en-US" dirty="0"/>
              <a:t>put something in </a:t>
            </a:r>
            <a:r>
              <a:rPr lang="en-US" dirty="0" err="1" smtClean="0"/>
              <a:t>index.html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 it will show up as </a:t>
            </a:r>
          </a:p>
          <a:p>
            <a:pPr marL="457200" lvl="1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  <a:hlinkClick r:id="rId2" invalidUrl="http://ix.cs.uoregon.edu/~&lt;username"/>
              </a:rPr>
              <a:t>http://ix.cs.uoregon.edu/~&lt;username</a:t>
            </a:r>
            <a:r>
              <a:rPr lang="en-US" dirty="0" smtClean="0">
                <a:sym typeface="Wingding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0919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/>
            </a:endParaRPr>
          </a:p>
          <a:p>
            <a:r>
              <a:rPr lang="en-US" dirty="0" smtClean="0"/>
              <a:t>You can also exchange files this way</a:t>
            </a:r>
          </a:p>
          <a:p>
            <a:pPr lvl="1"/>
            <a:r>
              <a:rPr lang="en-US" dirty="0" err="1" smtClean="0">
                <a:sym typeface="Wingdings"/>
              </a:rPr>
              <a:t>scp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file.pdf</a:t>
            </a:r>
            <a:r>
              <a:rPr lang="en-US" dirty="0" smtClean="0">
                <a:sym typeface="Wingdings"/>
              </a:rPr>
              <a:t> &lt;username&gt;@</a:t>
            </a:r>
            <a:r>
              <a:rPr lang="en-US" dirty="0" err="1" smtClean="0">
                <a:sym typeface="Wingdings"/>
              </a:rPr>
              <a:t>ix.cs.uoregon.edu</a:t>
            </a:r>
            <a:r>
              <a:rPr lang="en-US" dirty="0" smtClean="0">
                <a:sym typeface="Wingdings"/>
              </a:rPr>
              <a:t>:~/</a:t>
            </a:r>
            <a:r>
              <a:rPr lang="en-US" dirty="0" err="1" smtClean="0">
                <a:sym typeface="Wingdings"/>
              </a:rPr>
              <a:t>public_html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point people to http://</a:t>
            </a:r>
            <a:r>
              <a:rPr lang="en-US" dirty="0" err="1" smtClean="0">
                <a:sym typeface="Wingdings"/>
              </a:rPr>
              <a:t>ix.cs.uoregon.edu</a:t>
            </a:r>
            <a:r>
              <a:rPr lang="en-US" dirty="0" smtClean="0">
                <a:sym typeface="Wingdings"/>
              </a:rPr>
              <a:t>/~&lt;username&gt;/</a:t>
            </a:r>
            <a:r>
              <a:rPr lang="en-US" dirty="0" err="1" smtClean="0">
                <a:sym typeface="Wingdings"/>
              </a:rPr>
              <a:t>file.pdf</a:t>
            </a:r>
            <a:endParaRPr lang="en-US" dirty="0" smtClean="0">
              <a:sym typeface="Wingding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38296" y="4901259"/>
            <a:ext cx="7168445" cy="181563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Note that ~/</a:t>
            </a:r>
            <a:r>
              <a:rPr lang="en-US" sz="2400" dirty="0" err="1" smtClean="0">
                <a:solidFill>
                  <a:schemeClr val="tx1"/>
                </a:solidFill>
              </a:rPr>
              <a:t>public_html</a:t>
            </a:r>
            <a:r>
              <a:rPr lang="en-US" sz="2400" dirty="0" smtClean="0">
                <a:solidFill>
                  <a:schemeClr val="tx1"/>
                </a:solidFill>
              </a:rPr>
              <a:t>/dir1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shows up as </a:t>
            </a:r>
            <a:r>
              <a:rPr lang="en-US" sz="2400" dirty="0" smtClean="0">
                <a:solidFill>
                  <a:schemeClr val="tx1"/>
                </a:solidFill>
                <a:hlinkClick r:id="rId2" invalidUrl="http://ix.cs.uoregon.edu/~&lt;username&gt;/dir1"/>
              </a:rPr>
              <a:t>http://ix.cs.uoregon.edu/~&lt;username&gt;/dir1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(“~/dir1” is not accessible via web)</a:t>
            </a:r>
          </a:p>
        </p:txBody>
      </p:sp>
    </p:spTree>
    <p:extLst>
      <p:ext uri="{BB962C8B-B14F-4D97-AF65-F5344CB8AC3E}">
        <p14:creationId xmlns:p14="http://schemas.microsoft.com/office/powerpoint/2010/main" val="123380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pic>
        <p:nvPicPr>
          <p:cNvPr id="4" name="Picture 3" descr="Screen shot 2014-05-21 at 6.09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61" y="1340067"/>
            <a:ext cx="6337300" cy="5067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5650" y="5709559"/>
            <a:ext cx="6433293" cy="7596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1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Exceptions: catching multiple types</a:t>
            </a:r>
            <a:endParaRPr lang="en-US" dirty="0"/>
          </a:p>
        </p:txBody>
      </p:sp>
      <p:pic>
        <p:nvPicPr>
          <p:cNvPr id="4" name="Picture 3" descr="Screen shot 2014-05-21 at 6.12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13" y="1542142"/>
            <a:ext cx="5672852" cy="51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7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Exceptions: catching multiple types</a:t>
            </a:r>
            <a:endParaRPr lang="en-US" dirty="0"/>
          </a:p>
        </p:txBody>
      </p:sp>
      <p:pic>
        <p:nvPicPr>
          <p:cNvPr id="3" name="Picture 2" descr="Screen shot 2014-05-21 at 6.17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05" y="1255510"/>
            <a:ext cx="5801756" cy="549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11901</TotalTime>
  <Words>1889</Words>
  <Application>Microsoft Macintosh PowerPoint</Application>
  <PresentationFormat>On-screen Show (4:3)</PresentationFormat>
  <Paragraphs>314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       CIS 330:            _   _      _                          _   ______    _ _____         / / / /___  (_)  __   ____ _____  ____/ /  / ____/ _/_/ ____/__    __       / / / / __ \/ / |/_/  / __ `/ __ \/ __  /  / /    _/_// /  __/ /___/ /_      / /_/ / / / / /&gt;  &lt;   / /_/ / / / / /_/ /  / /____/_/ / /__/_  __/_  __/      \____/_/ /_/_/_/|_|   \__,_/_/ /_/\__,_/   \____/_/   \____//_/   /_/  </vt:lpstr>
      <vt:lpstr>Project 3E</vt:lpstr>
      <vt:lpstr>Project 3E</vt:lpstr>
      <vt:lpstr>Project 3E</vt:lpstr>
      <vt:lpstr>New Stuff: Exceptions</vt:lpstr>
      <vt:lpstr>Exceptions</vt:lpstr>
      <vt:lpstr>Exceptions</vt:lpstr>
      <vt:lpstr>Exceptions: catching multiple types</vt:lpstr>
      <vt:lpstr>Exceptions: catching multiple types</vt:lpstr>
      <vt:lpstr>Exceptions: catching multiple types</vt:lpstr>
      <vt:lpstr>Exceptions: throwing/catching complex types</vt:lpstr>
      <vt:lpstr>Exceptions: cleaning up before you return</vt:lpstr>
      <vt:lpstr>Exceptions: re-throwing</vt:lpstr>
      <vt:lpstr>Exceptions: catch and re-throw anything</vt:lpstr>
      <vt:lpstr>Exceptions: declaring the exception types you can throw</vt:lpstr>
      <vt:lpstr>Exceptions: declaring the exception types you can throw ... not all it is cracked up to be</vt:lpstr>
      <vt:lpstr>std::exception</vt:lpstr>
      <vt:lpstr>Exceptions generator by C++ standard library</vt:lpstr>
      <vt:lpstr>3F</vt:lpstr>
      <vt:lpstr>Project 3F in a nutshell</vt:lpstr>
      <vt:lpstr>Warning about 3F</vt:lpstr>
      <vt:lpstr>3F timeline</vt:lpstr>
      <vt:lpstr>3F: warning</vt:lpstr>
      <vt:lpstr>Review: Access Control</vt:lpstr>
      <vt:lpstr>Two contexts for access control</vt:lpstr>
      <vt:lpstr>Inheritance (“class A : public B”)</vt:lpstr>
      <vt:lpstr>Access Control</vt:lpstr>
      <vt:lpstr>Class Vs Struct</vt:lpstr>
      <vt:lpstr>Example of data flow (image processing)</vt:lpstr>
      <vt:lpstr>How C++ Does Methods</vt:lpstr>
      <vt:lpstr>“this”: pointer to current object</vt:lpstr>
      <vt:lpstr>How methods work under the covers (1/4)</vt:lpstr>
      <vt:lpstr>How methods work under the covers (2/4)</vt:lpstr>
      <vt:lpstr>How methods work under the covers (3/4)</vt:lpstr>
      <vt:lpstr>How methods work under the covers (4/4)</vt:lpstr>
      <vt:lpstr>Virtual Function Tables</vt:lpstr>
      <vt:lpstr>Virtual functions</vt:lpstr>
      <vt:lpstr>Virtual functions: example</vt:lpstr>
      <vt:lpstr>Picking the right virtual function</vt:lpstr>
      <vt:lpstr>Picking the right virtual function</vt:lpstr>
      <vt:lpstr>Virtual Function Table</vt:lpstr>
      <vt:lpstr>Showing the existence of the virtual function pointer with sizeof()</vt:lpstr>
      <vt:lpstr>Virtual Function Table</vt:lpstr>
      <vt:lpstr>More notes on virtual function tables</vt:lpstr>
      <vt:lpstr>Virtual function table: example</vt:lpstr>
      <vt:lpstr>Virtual function table: example</vt:lpstr>
      <vt:lpstr>Questions</vt:lpstr>
      <vt:lpstr>Questions</vt:lpstr>
      <vt:lpstr>Calling a virtual function</vt:lpstr>
      <vt:lpstr>Inheritance and Virtual Function Tables</vt:lpstr>
      <vt:lpstr>Virtual Function Table: Summary</vt:lpstr>
      <vt:lpstr>Now show Project 2D in C++</vt:lpstr>
      <vt:lpstr>vptr.C</vt:lpstr>
      <vt:lpstr>Pitfalls</vt:lpstr>
      <vt:lpstr>Pitfall #1</vt:lpstr>
      <vt:lpstr>Pitfall #2</vt:lpstr>
      <vt:lpstr>Pitfall #3</vt:lpstr>
      <vt:lpstr>Pitfall #4</vt:lpstr>
      <vt:lpstr>Pitfall #5</vt:lpstr>
      <vt:lpstr>(not-a-)Pitfall #6</vt:lpstr>
      <vt:lpstr>Pitfall #7</vt:lpstr>
      <vt:lpstr>Pitfall #8</vt:lpstr>
      <vt:lpstr>Bonus Topics</vt:lpstr>
      <vt:lpstr>Backgrounding</vt:lpstr>
      <vt:lpstr>Suspending Jobs</vt:lpstr>
      <vt:lpstr>Web pages</vt:lpstr>
      <vt:lpstr>Web pages</vt:lpstr>
    </vt:vector>
  </TitlesOfParts>
  <Manager/>
  <Company>University of Oregon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Colin Miller</dc:creator>
  <cp:keywords/>
  <dc:description/>
  <cp:lastModifiedBy>Hank Childs</cp:lastModifiedBy>
  <cp:revision>167</cp:revision>
  <dcterms:created xsi:type="dcterms:W3CDTF">2013-10-02T16:37:11Z</dcterms:created>
  <dcterms:modified xsi:type="dcterms:W3CDTF">2018-05-17T04:34:21Z</dcterms:modified>
  <cp:category/>
</cp:coreProperties>
</file>