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63"/>
  </p:notesMasterIdLst>
  <p:sldIdLst>
    <p:sldId id="259" r:id="rId2"/>
    <p:sldId id="672" r:id="rId3"/>
    <p:sldId id="673" r:id="rId4"/>
    <p:sldId id="674" r:id="rId5"/>
    <p:sldId id="675" r:id="rId6"/>
    <p:sldId id="670" r:id="rId7"/>
    <p:sldId id="595" r:id="rId8"/>
    <p:sldId id="596" r:id="rId9"/>
    <p:sldId id="597" r:id="rId10"/>
    <p:sldId id="598" r:id="rId11"/>
    <p:sldId id="599" r:id="rId12"/>
    <p:sldId id="600" r:id="rId13"/>
    <p:sldId id="601" r:id="rId14"/>
    <p:sldId id="617" r:id="rId15"/>
    <p:sldId id="618" r:id="rId16"/>
    <p:sldId id="620" r:id="rId17"/>
    <p:sldId id="621" r:id="rId18"/>
    <p:sldId id="622" r:id="rId19"/>
    <p:sldId id="671" r:id="rId20"/>
    <p:sldId id="626" r:id="rId21"/>
    <p:sldId id="627" r:id="rId22"/>
    <p:sldId id="628" r:id="rId23"/>
    <p:sldId id="629" r:id="rId24"/>
    <p:sldId id="630" r:id="rId25"/>
    <p:sldId id="631" r:id="rId26"/>
    <p:sldId id="632" r:id="rId27"/>
    <p:sldId id="633" r:id="rId28"/>
    <p:sldId id="634" r:id="rId29"/>
    <p:sldId id="635" r:id="rId30"/>
    <p:sldId id="636" r:id="rId31"/>
    <p:sldId id="637" r:id="rId32"/>
    <p:sldId id="638" r:id="rId33"/>
    <p:sldId id="639" r:id="rId34"/>
    <p:sldId id="640" r:id="rId35"/>
    <p:sldId id="641" r:id="rId36"/>
    <p:sldId id="642" r:id="rId37"/>
    <p:sldId id="643" r:id="rId38"/>
    <p:sldId id="644" r:id="rId39"/>
    <p:sldId id="645" r:id="rId40"/>
    <p:sldId id="646" r:id="rId41"/>
    <p:sldId id="647" r:id="rId42"/>
    <p:sldId id="648" r:id="rId43"/>
    <p:sldId id="649" r:id="rId44"/>
    <p:sldId id="650" r:id="rId45"/>
    <p:sldId id="651" r:id="rId46"/>
    <p:sldId id="676" r:id="rId47"/>
    <p:sldId id="677" r:id="rId48"/>
    <p:sldId id="678" r:id="rId49"/>
    <p:sldId id="679" r:id="rId50"/>
    <p:sldId id="680" r:id="rId51"/>
    <p:sldId id="681" r:id="rId52"/>
    <p:sldId id="682" r:id="rId53"/>
    <p:sldId id="683" r:id="rId54"/>
    <p:sldId id="684" r:id="rId55"/>
    <p:sldId id="685" r:id="rId56"/>
    <p:sldId id="686" r:id="rId57"/>
    <p:sldId id="657" r:id="rId58"/>
    <p:sldId id="560" r:id="rId59"/>
    <p:sldId id="561" r:id="rId60"/>
    <p:sldId id="562" r:id="rId61"/>
    <p:sldId id="563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FFFFCA"/>
    <a:srgbClr val="00533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4674" autoAdjust="0"/>
  </p:normalViewPr>
  <p:slideViewPr>
    <p:cSldViewPr snapToGrid="0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E53B-5066-174C-A72E-F750F1526F61}" type="datetimeFigureOut">
              <a:rPr lang="en-US" smtClean="0"/>
              <a:t>5/1/18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796E-1204-6D45-A7B7-2B1650A5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3806-7F59-464B-AFD0-4480C81518EB}" type="datetimeFigureOut">
              <a:rPr lang="en-US" smtClean="0"/>
              <a:pPr/>
              <a:t>5/1/18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UO_Signature_4c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000" y="30003"/>
            <a:ext cx="2239804" cy="3980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 userDrawn="1"/>
        </p:nvSpPr>
        <p:spPr>
          <a:xfrm rot="5400000" flipH="1">
            <a:off x="3510835" y="591853"/>
            <a:ext cx="2122328" cy="9144000"/>
          </a:xfrm>
          <a:prstGeom prst="parallelogram">
            <a:avLst>
              <a:gd name="adj" fmla="val 16594"/>
            </a:avLst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8"/>
          <p:cNvSpPr>
            <a:spLocks noGrp="1"/>
          </p:cNvSpPr>
          <p:nvPr>
            <p:ph type="subTitle" idx="1"/>
          </p:nvPr>
        </p:nvSpPr>
        <p:spPr>
          <a:xfrm>
            <a:off x="2362200" y="6172200"/>
            <a:ext cx="6781800" cy="685800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w Cen MT" charset="0"/>
                <a:ea typeface="ＭＳ Ｐゴシック" charset="0"/>
                <a:cs typeface="ＭＳ Ｐゴシック" charset="0"/>
              </a:rPr>
              <a:t>Hank Childs, University of Oregon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305398" y="6135688"/>
            <a:ext cx="21849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May 2</a:t>
            </a:r>
            <a:r>
              <a:rPr lang="en-US" sz="2600" baseline="30000" dirty="0" smtClean="0">
                <a:solidFill>
                  <a:schemeClr val="bg1"/>
                </a:solidFill>
                <a:latin typeface="Tw Cen MT" charset="0"/>
              </a:rPr>
              <a:t>nd</a:t>
            </a:r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, </a:t>
            </a:r>
            <a:r>
              <a:rPr lang="en-US" sz="2600" dirty="0" smtClean="0">
                <a:solidFill>
                  <a:schemeClr val="bg1"/>
                </a:solidFill>
                <a:latin typeface="Tw Cen MT" charset="0"/>
              </a:rPr>
              <a:t>2018</a:t>
            </a:r>
            <a:endParaRPr lang="en-US" sz="2600" dirty="0">
              <a:solidFill>
                <a:schemeClr val="bg1"/>
              </a:solidFill>
              <a:latin typeface="Tw Cen MT" charset="0"/>
            </a:endParaRPr>
          </a:p>
        </p:txBody>
      </p:sp>
      <p:sp>
        <p:nvSpPr>
          <p:cNvPr id="15371" name="Title 1"/>
          <p:cNvSpPr>
            <a:spLocks noGrp="1"/>
          </p:cNvSpPr>
          <p:nvPr>
            <p:ph type="ctrTitle"/>
          </p:nvPr>
        </p:nvSpPr>
        <p:spPr>
          <a:xfrm>
            <a:off x="1" y="-58704"/>
            <a:ext cx="9064022" cy="197831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cap="none" dirty="0" smtClean="0">
                <a:latin typeface="Tw Cen MT" charset="0"/>
                <a:ea typeface="ＭＳ Ｐゴシック" charset="0"/>
                <a:cs typeface="ＭＳ Ｐゴシック" charset="0"/>
              </a:rPr>
              <a:t>							CIS 330:</a:t>
            </a:r>
            <a:br>
              <a:rPr lang="en-US" b="1" cap="none" dirty="0" smtClean="0"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sz="2200" b="1" cap="none" dirty="0" smtClean="0">
                <a:latin typeface="Tw Cen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/>
            </a:r>
            <a:br>
              <a:rPr lang="en-US" sz="1600" b="1" dirty="0" smtClean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   _   _      _                          _   ______    _ _____ </a:t>
            </a:r>
            <a:br>
              <a:rPr lang="en-US" sz="1600" b="1" dirty="0" smtClean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 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 / 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/ / /___  (_)  __   ____ _____  ____/ /  / ____/ _/_/ ____/</a:t>
            </a: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__    __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/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 / 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/ / / __ \/ / |/_/  / __ `/ __ \/ __  /  / /    _/_// /  __/ /___/ /_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/ 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/_/ / / / / /&gt;  &lt;   / /_/ / / / / /_/ /  / /____/_/ / /__/_  __/_  __/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r>
              <a:rPr lang="en-US" sz="1600" b="1" dirty="0" smtClean="0">
                <a:latin typeface="Courier"/>
                <a:ea typeface="ＭＳ Ｐゴシック" charset="0"/>
                <a:cs typeface="Courier"/>
              </a:rPr>
              <a:t>     \</a:t>
            </a:r>
            <a:r>
              <a:rPr lang="en-US" sz="1600" b="1" dirty="0">
                <a:latin typeface="Courier"/>
                <a:ea typeface="ＭＳ Ｐゴシック" charset="0"/>
                <a:cs typeface="Courier"/>
              </a:rPr>
              <a:t>____/_/ /_/_/_/|_|   \__,_/_/ /_/\__,_/   \____/_/   \____//_/   /_/ </a:t>
            </a:r>
            <a:br>
              <a:rPr lang="en-US" sz="1600" b="1" dirty="0">
                <a:latin typeface="Courier"/>
                <a:ea typeface="ＭＳ Ｐゴシック" charset="0"/>
                <a:cs typeface="Courier"/>
              </a:rPr>
            </a:br>
            <a:endParaRPr lang="en-US" sz="700" cap="none" dirty="0">
              <a:latin typeface="Courier"/>
              <a:ea typeface="ＭＳ Ｐゴシック" charset="0"/>
              <a:cs typeface="Courier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2672566"/>
            <a:ext cx="9144000" cy="2136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Lecture </a:t>
            </a:r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12: </a:t>
            </a:r>
            <a:endParaRPr lang="en-US" b="1" dirty="0" smtClean="0">
              <a:latin typeface="Tw Cen MT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C</a:t>
            </a:r>
            <a:r>
              <a:rPr lang="en-US" b="1" dirty="0" smtClean="0">
                <a:latin typeface="Tw Cen MT" charset="0"/>
                <a:ea typeface="ＭＳ Ｐゴシック" charset="0"/>
                <a:cs typeface="ＭＳ Ｐゴシック" charset="0"/>
              </a:rPr>
              <a:t>++ and </a:t>
            </a:r>
            <a:r>
              <a:rPr lang="en-US" b="1" dirty="0" err="1" smtClean="0">
                <a:latin typeface="Tw Cen MT" charset="0"/>
                <a:ea typeface="ＭＳ Ｐゴシック" charset="0"/>
                <a:cs typeface="ＭＳ Ｐゴシック" charset="0"/>
              </a:rPr>
              <a:t>structs</a:t>
            </a:r>
            <a:endParaRPr lang="en-US" b="1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 error</a:t>
            </a:r>
            <a:endParaRPr lang="en-US" dirty="0"/>
          </a:p>
        </p:txBody>
      </p:sp>
      <p:pic>
        <p:nvPicPr>
          <p:cNvPr id="4" name="Picture 3" descr="Screen Shot 2014-04-20 at 5.5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638300"/>
            <a:ext cx="739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gcc</a:t>
            </a:r>
            <a:r>
              <a:rPr lang="en-US" dirty="0" smtClean="0"/>
              <a:t> –E </a:t>
            </a:r>
            <a:r>
              <a:rPr lang="en-US" dirty="0" err="1" smtClean="0"/>
              <a:t>rectangle.c</a:t>
            </a:r>
            <a:endParaRPr lang="en-US" dirty="0"/>
          </a:p>
        </p:txBody>
      </p:sp>
      <p:pic>
        <p:nvPicPr>
          <p:cNvPr id="4" name="Picture 3" descr="Screen Shot 2014-04-20 at 5.5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9" y="1187476"/>
            <a:ext cx="6876815" cy="547296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815630" y="2794000"/>
            <a:ext cx="2257777" cy="28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845733" y="4197585"/>
            <a:ext cx="2257777" cy="28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3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ifndef</a:t>
            </a:r>
            <a:r>
              <a:rPr lang="en-US" dirty="0"/>
              <a:t> </a:t>
            </a:r>
            <a:r>
              <a:rPr lang="en-US" dirty="0" smtClean="0"/>
              <a:t>/ #define to the rescue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14208" y="1706502"/>
            <a:ext cx="8607778" cy="2620905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</a:rPr>
              <a:t>#</a:t>
            </a:r>
            <a:r>
              <a:rPr lang="en-US" sz="1600" dirty="0" err="1">
                <a:solidFill>
                  <a:srgbClr val="000000"/>
                </a:solidFill>
              </a:rPr>
              <a:t>ifndef</a:t>
            </a:r>
            <a:r>
              <a:rPr lang="en-US" sz="1600" dirty="0">
                <a:solidFill>
                  <a:srgbClr val="000000"/>
                </a:solidFill>
              </a:rPr>
              <a:t> RECTANGLE_330</a:t>
            </a:r>
          </a:p>
          <a:p>
            <a:r>
              <a:rPr lang="en-US" sz="1600" dirty="0">
                <a:solidFill>
                  <a:srgbClr val="000000"/>
                </a:solidFill>
              </a:rPr>
              <a:t>#define RECTANGLE_330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err="1">
                <a:solidFill>
                  <a:srgbClr val="000000"/>
                </a:solidFill>
              </a:rPr>
              <a:t>struct</a:t>
            </a:r>
            <a:r>
              <a:rPr lang="en-US" sz="1600" dirty="0">
                <a:solidFill>
                  <a:srgbClr val="000000"/>
                </a:solidFill>
              </a:rPr>
              <a:t> Rectangle</a:t>
            </a:r>
          </a:p>
          <a:p>
            <a:r>
              <a:rPr lang="en-US" sz="1600" dirty="0">
                <a:solidFill>
                  <a:srgbClr val="000000"/>
                </a:solidFill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double </a:t>
            </a:r>
            <a:r>
              <a:rPr lang="en-US" sz="1600" dirty="0" err="1">
                <a:solidFill>
                  <a:srgbClr val="000000"/>
                </a:solidFill>
              </a:rPr>
              <a:t>minX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maxX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minY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maxY</a:t>
            </a:r>
            <a:r>
              <a:rPr lang="en-US" sz="1600" dirty="0">
                <a:solidFill>
                  <a:srgbClr val="000000"/>
                </a:solidFill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</a:rPr>
              <a:t>};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#</a:t>
            </a:r>
            <a:r>
              <a:rPr lang="en-US" sz="1600" dirty="0" err="1">
                <a:solidFill>
                  <a:srgbClr val="000000"/>
                </a:solidFill>
              </a:rPr>
              <a:t>endif</a:t>
            </a:r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22134" y="1537171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struct.h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7851" y="4572000"/>
            <a:ext cx="7394223" cy="54563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Why does this work?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9733" y="5740400"/>
            <a:ext cx="7394223" cy="1023526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problem comes up a lot with big projects, and especially with C++.</a:t>
            </a:r>
          </a:p>
        </p:txBody>
      </p:sp>
    </p:spTree>
    <p:extLst>
      <p:ext uri="{BB962C8B-B14F-4D97-AF65-F5344CB8AC3E}">
        <p14:creationId xmlns:p14="http://schemas.microsoft.com/office/powerpoint/2010/main" val="336322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more to macros…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78" y="1346200"/>
            <a:ext cx="8229600" cy="4525963"/>
          </a:xfrm>
        </p:spPr>
        <p:txBody>
          <a:bodyPr/>
          <a:lstStyle/>
          <a:p>
            <a:r>
              <a:rPr lang="en-US" dirty="0" smtClean="0"/>
              <a:t>Macros are powerful &amp; can be used to generate custom code.</a:t>
            </a:r>
          </a:p>
          <a:p>
            <a:pPr lvl="1"/>
            <a:r>
              <a:rPr lang="en-US" dirty="0" smtClean="0"/>
              <a:t>Beyond what we will do here.</a:t>
            </a:r>
          </a:p>
          <a:p>
            <a:r>
              <a:rPr lang="en-US" dirty="0" smtClean="0"/>
              <a:t>Two special macros that are useful:</a:t>
            </a:r>
          </a:p>
          <a:p>
            <a:pPr lvl="1"/>
            <a:r>
              <a:rPr lang="en-US" dirty="0" smtClean="0"/>
              <a:t>__FILE__ and __LINE__</a:t>
            </a:r>
            <a:endParaRPr lang="en-US" dirty="0"/>
          </a:p>
        </p:txBody>
      </p:sp>
      <p:pic>
        <p:nvPicPr>
          <p:cNvPr id="4" name="Picture 3" descr="Screen Shot 2014-04-20 at 6.04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4224080"/>
            <a:ext cx="7751704" cy="251162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27851" y="4572000"/>
            <a:ext cx="7394223" cy="54563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Do an example with __LINE__, __FILE__)</a:t>
            </a:r>
          </a:p>
        </p:txBody>
      </p:sp>
    </p:spTree>
    <p:extLst>
      <p:ext uri="{BB962C8B-B14F-4D97-AF65-F5344CB8AC3E}">
        <p14:creationId xmlns:p14="http://schemas.microsoft.com/office/powerpoint/2010/main" val="2262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C++ will let you overload functions with different types</a:t>
            </a:r>
            <a:endParaRPr lang="en-US" dirty="0"/>
          </a:p>
        </p:txBody>
      </p:sp>
      <p:pic>
        <p:nvPicPr>
          <p:cNvPr id="4" name="Picture 3" descr="Screen Shot 2014-04-08 at 10.16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816570"/>
            <a:ext cx="66040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C++ also gives you access to mangling via “namespaces”</a:t>
            </a:r>
            <a:endParaRPr lang="en-US" dirty="0"/>
          </a:p>
        </p:txBody>
      </p:sp>
      <p:pic>
        <p:nvPicPr>
          <p:cNvPr id="4" name="Picture 3" descr="Screen Shot 2014-04-08 at 10.19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78" y="1567086"/>
            <a:ext cx="7135519" cy="513757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714247" y="2346061"/>
            <a:ext cx="1335852" cy="1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270000" y="5127037"/>
            <a:ext cx="658518" cy="5498"/>
          </a:xfrm>
          <a:prstGeom prst="line">
            <a:avLst/>
          </a:prstGeom>
          <a:ln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31704" y="5821680"/>
            <a:ext cx="8889999" cy="96106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Functions or variables within a namespace are accessed with “::”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“::” is called “scope resolution operator”</a:t>
            </a:r>
          </a:p>
        </p:txBody>
      </p:sp>
    </p:spTree>
    <p:extLst>
      <p:ext uri="{BB962C8B-B14F-4D97-AF65-F5344CB8AC3E}">
        <p14:creationId xmlns:p14="http://schemas.microsoft.com/office/powerpoint/2010/main" val="321821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8668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 reference is a simplified version of a pointer.</a:t>
            </a:r>
          </a:p>
          <a:p>
            <a:r>
              <a:rPr lang="en-US" dirty="0" smtClean="0"/>
              <a:t>Key differences:</a:t>
            </a:r>
          </a:p>
          <a:p>
            <a:pPr lvl="1"/>
            <a:r>
              <a:rPr lang="en-US" dirty="0" smtClean="0"/>
              <a:t>You cannot do pointer manipulations</a:t>
            </a:r>
          </a:p>
          <a:p>
            <a:pPr lvl="1"/>
            <a:r>
              <a:rPr lang="en-US" dirty="0" smtClean="0"/>
              <a:t>A reference is always valid</a:t>
            </a:r>
          </a:p>
          <a:p>
            <a:pPr lvl="2"/>
            <a:r>
              <a:rPr lang="en-US" dirty="0" smtClean="0"/>
              <a:t>a pointer is not always valid</a:t>
            </a:r>
          </a:p>
          <a:p>
            <a:r>
              <a:rPr lang="en-US" dirty="0" smtClean="0"/>
              <a:t>Accomplished with &amp; (ampersand)</a:t>
            </a:r>
          </a:p>
          <a:p>
            <a:pPr lvl="1"/>
            <a:r>
              <a:rPr lang="en-US" dirty="0" smtClean="0"/>
              <a:t>&amp;: address of variable (C-style, still valid)</a:t>
            </a:r>
          </a:p>
          <a:p>
            <a:pPr lvl="1"/>
            <a:r>
              <a:rPr lang="en-US" dirty="0" smtClean="0"/>
              <a:t>&amp;: reference to a variable (C++-style, also now valid)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65664" y="5816160"/>
            <a:ext cx="8127163" cy="87989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You have to figure out how ‘&amp;’ is being used based on context.</a:t>
            </a:r>
          </a:p>
        </p:txBody>
      </p:sp>
    </p:spTree>
    <p:extLst>
      <p:ext uri="{BB962C8B-B14F-4D97-AF65-F5344CB8AC3E}">
        <p14:creationId xmlns:p14="http://schemas.microsoft.com/office/powerpoint/2010/main" val="14959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References</a:t>
            </a:r>
            <a:endParaRPr lang="en-US" dirty="0"/>
          </a:p>
        </p:txBody>
      </p:sp>
      <p:pic>
        <p:nvPicPr>
          <p:cNvPr id="5" name="Picture 4" descr="Screen Shot 2014-04-27 at 10.46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1346200"/>
            <a:ext cx="54229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75" y="274638"/>
            <a:ext cx="889051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 </a:t>
            </a:r>
            <a:r>
              <a:rPr lang="en-US" dirty="0" err="1" smtClean="0"/>
              <a:t>vs</a:t>
            </a:r>
            <a:r>
              <a:rPr lang="en-US" dirty="0" smtClean="0"/>
              <a:t> Pointers </a:t>
            </a:r>
            <a:r>
              <a:rPr lang="en-US" dirty="0" err="1" smtClean="0"/>
              <a:t>vs</a:t>
            </a:r>
            <a:r>
              <a:rPr lang="en-US" dirty="0" smtClean="0"/>
              <a:t> Call-By-Value</a:t>
            </a:r>
            <a:endParaRPr lang="en-US" dirty="0"/>
          </a:p>
        </p:txBody>
      </p:sp>
      <p:pic>
        <p:nvPicPr>
          <p:cNvPr id="5" name="Picture 4" descr="Screen Shot 2014-04-27 at 10.33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17" y="1370296"/>
            <a:ext cx="6908800" cy="5334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0766" y="5816160"/>
            <a:ext cx="8847828" cy="87989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ref_doubler</a:t>
            </a:r>
            <a:r>
              <a:rPr lang="en-US" sz="2400" dirty="0" smtClean="0">
                <a:solidFill>
                  <a:schemeClr val="tx1"/>
                </a:solidFill>
              </a:rPr>
              <a:t> and </a:t>
            </a:r>
            <a:r>
              <a:rPr lang="en-US" sz="2400" dirty="0" err="1" smtClean="0">
                <a:solidFill>
                  <a:schemeClr val="tx1"/>
                </a:solidFill>
              </a:rPr>
              <a:t>ptr_doubler</a:t>
            </a:r>
            <a:r>
              <a:rPr lang="en-US" sz="2400" dirty="0" smtClean="0">
                <a:solidFill>
                  <a:schemeClr val="tx1"/>
                </a:solidFill>
              </a:rPr>
              <a:t> are both examples of call-by-reference.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val_doubler</a:t>
            </a:r>
            <a:r>
              <a:rPr lang="en-US" sz="2400" dirty="0" smtClean="0">
                <a:solidFill>
                  <a:schemeClr val="tx1"/>
                </a:solidFill>
              </a:rPr>
              <a:t> is an example of call-by-value.</a:t>
            </a:r>
          </a:p>
        </p:txBody>
      </p:sp>
    </p:spTree>
    <p:extLst>
      <p:ext uri="{BB962C8B-B14F-4D97-AF65-F5344CB8AC3E}">
        <p14:creationId xmlns:p14="http://schemas.microsoft.com/office/powerpoint/2010/main" val="388357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and </a:t>
            </a:r>
            <a:r>
              <a:rPr lang="en-US" dirty="0" err="1" smtClean="0"/>
              <a:t>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3A </a:t>
            </a:r>
            <a:r>
              <a:rPr lang="mr-IN" dirty="0" smtClean="0"/>
              <a:t>–</a:t>
            </a:r>
            <a:r>
              <a:rPr lang="en-US" dirty="0" smtClean="0"/>
              <a:t> post mortem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30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classes via </a:t>
            </a:r>
            <a:r>
              <a:rPr lang="en-US" dirty="0" err="1" smtClean="0"/>
              <a:t>structs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798" y="1621543"/>
            <a:ext cx="8476010" cy="4525963"/>
          </a:xfrm>
        </p:spPr>
        <p:txBody>
          <a:bodyPr/>
          <a:lstStyle/>
          <a:p>
            <a:r>
              <a:rPr lang="en-US" dirty="0" err="1" smtClean="0"/>
              <a:t>structs</a:t>
            </a:r>
            <a:r>
              <a:rPr lang="en-US" dirty="0" smtClean="0"/>
              <a:t> and classes are closely related in C++</a:t>
            </a:r>
          </a:p>
          <a:p>
            <a:r>
              <a:rPr lang="en-US" dirty="0" smtClean="0"/>
              <a:t>I will lecture today on changes on how “</a:t>
            </a:r>
            <a:r>
              <a:rPr lang="en-US" dirty="0" err="1" smtClean="0"/>
              <a:t>structs</a:t>
            </a:r>
            <a:r>
              <a:rPr lang="en-US" dirty="0" smtClean="0"/>
              <a:t> in C++” are different than “</a:t>
            </a:r>
            <a:r>
              <a:rPr lang="en-US" dirty="0" err="1" smtClean="0"/>
              <a:t>structs</a:t>
            </a:r>
            <a:r>
              <a:rPr lang="en-US" dirty="0" smtClean="0"/>
              <a:t> in C”</a:t>
            </a:r>
          </a:p>
          <a:p>
            <a:pPr lvl="1"/>
            <a:r>
              <a:rPr lang="en-US" dirty="0" smtClean="0"/>
              <a:t>… when I am done with that topic (probably 1+ lectures more), I will describe how classes and </a:t>
            </a:r>
            <a:r>
              <a:rPr lang="en-US" dirty="0" err="1" smtClean="0"/>
              <a:t>structs</a:t>
            </a:r>
            <a:r>
              <a:rPr lang="en-US" dirty="0" smtClean="0"/>
              <a:t> in C++ differ.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5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Big changes to </a:t>
            </a:r>
            <a:r>
              <a:rPr lang="en-US" dirty="0" err="1" smtClean="0"/>
              <a:t>structs</a:t>
            </a:r>
            <a:r>
              <a:rPr lang="en-US" dirty="0" smtClean="0"/>
              <a:t>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You can associate “methods” (functions) with </a:t>
            </a:r>
            <a:r>
              <a:rPr lang="en-US" dirty="0" err="1" smtClean="0"/>
              <a:t>structs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536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</a:t>
            </a:r>
            <a:r>
              <a:rPr lang="en-US" dirty="0" err="1" smtClean="0"/>
              <a:t>vs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Methods and Functions are both regions of code that are called by name (“routines”)</a:t>
            </a:r>
          </a:p>
          <a:p>
            <a:r>
              <a:rPr lang="en-US" dirty="0" smtClean="0"/>
              <a:t>With functions: </a:t>
            </a:r>
          </a:p>
          <a:p>
            <a:pPr lvl="1"/>
            <a:r>
              <a:rPr lang="en-US" dirty="0" smtClean="0"/>
              <a:t>the data it operates on (i.e., arguments) are explicitly passed</a:t>
            </a:r>
          </a:p>
          <a:p>
            <a:pPr lvl="1"/>
            <a:r>
              <a:rPr lang="en-US" dirty="0" smtClean="0"/>
              <a:t>the data it generates (i.e., return value) is explicitly passed</a:t>
            </a:r>
          </a:p>
          <a:p>
            <a:pPr lvl="1"/>
            <a:r>
              <a:rPr lang="en-US" dirty="0" smtClean="0"/>
              <a:t>stand-alone / no association with an object</a:t>
            </a:r>
          </a:p>
          <a:p>
            <a:r>
              <a:rPr lang="en-US" dirty="0" smtClean="0"/>
              <a:t>With methods:</a:t>
            </a:r>
          </a:p>
          <a:p>
            <a:pPr lvl="1"/>
            <a:r>
              <a:rPr lang="en-US" dirty="0" smtClean="0"/>
              <a:t>associated with an object &amp; can work on object’s data</a:t>
            </a:r>
          </a:p>
          <a:p>
            <a:pPr lvl="1"/>
            <a:r>
              <a:rPr lang="en-US" dirty="0" smtClean="0"/>
              <a:t>still opportunity for explicit arguments and return value</a:t>
            </a:r>
          </a:p>
        </p:txBody>
      </p:sp>
    </p:spTree>
    <p:extLst>
      <p:ext uri="{BB962C8B-B14F-4D97-AF65-F5344CB8AC3E}">
        <p14:creationId xmlns:p14="http://schemas.microsoft.com/office/powerpoint/2010/main" val="288356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</a:t>
            </a:r>
            <a:r>
              <a:rPr lang="en-US" dirty="0" err="1" smtClean="0"/>
              <a:t>vs</a:t>
            </a:r>
            <a:r>
              <a:rPr lang="en-US" dirty="0" smtClean="0"/>
              <a:t> Method</a:t>
            </a:r>
            <a:endParaRPr lang="en-US" dirty="0"/>
          </a:p>
        </p:txBody>
      </p:sp>
      <p:pic>
        <p:nvPicPr>
          <p:cNvPr id="4" name="Picture 3" descr="Screen Shot 2014-04-26 at 5.1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240"/>
            <a:ext cx="4354540" cy="32734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4-04-26 at 5.11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576" y="1970189"/>
            <a:ext cx="4725423" cy="3532371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74710" y="5005100"/>
            <a:ext cx="8551884" cy="1711788"/>
            <a:chOff x="74710" y="5005100"/>
            <a:chExt cx="8551884" cy="1711788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2561496" y="5005100"/>
              <a:ext cx="1366128" cy="73635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6595847" y="5133162"/>
              <a:ext cx="501625" cy="4055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74710" y="5581379"/>
              <a:ext cx="8551884" cy="1135509"/>
            </a:xfrm>
            <a:prstGeom prst="roundRect">
              <a:avLst/>
            </a:prstGeom>
            <a:gradFill>
              <a:gsLst>
                <a:gs pos="0">
                  <a:srgbClr val="FFFF3E"/>
                </a:gs>
                <a:gs pos="100000">
                  <a:srgbClr val="FFFFCA"/>
                </a:gs>
              </a:gsLst>
            </a:gradFill>
            <a:ln w="76200"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(left) arguments and return value are explicit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(right) arguments and return value are not necessary, since they are associated with the object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55184" y="824726"/>
            <a:ext cx="8551884" cy="2494221"/>
            <a:chOff x="74710" y="5581379"/>
            <a:chExt cx="8551884" cy="2494221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1640648" y="6688259"/>
              <a:ext cx="1227381" cy="13873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358065" y="6730946"/>
              <a:ext cx="629700" cy="9924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74710" y="5581379"/>
              <a:ext cx="8551884" cy="1135509"/>
            </a:xfrm>
            <a:prstGeom prst="roundRect">
              <a:avLst/>
            </a:prstGeom>
            <a:gradFill>
              <a:gsLst>
                <a:gs pos="0">
                  <a:srgbClr val="FFFF3E"/>
                </a:gs>
                <a:gs pos="100000">
                  <a:srgbClr val="FFFFCA"/>
                </a:gs>
              </a:gsLst>
            </a:gradFill>
            <a:ln w="76200" cmpd="tri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(left) function is separate from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struct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(right) function (method) is part of 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struct</a:t>
              </a:r>
              <a:endParaRPr lang="en-US" sz="2400" dirty="0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63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Tally Counter</a:t>
            </a:r>
            <a:endParaRPr lang="en-US" dirty="0"/>
          </a:p>
        </p:txBody>
      </p:sp>
      <p:pic>
        <p:nvPicPr>
          <p:cNvPr id="5" name="Picture 4" descr="Screen Shot 2014-04-27 at 5.33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9" y="1451371"/>
            <a:ext cx="5174098" cy="513983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030147" y="3330222"/>
            <a:ext cx="2897483" cy="2191926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 Methods: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Increment Count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Get Count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Reset</a:t>
            </a:r>
          </a:p>
        </p:txBody>
      </p:sp>
    </p:spTree>
    <p:extLst>
      <p:ext uri="{BB962C8B-B14F-4D97-AF65-F5344CB8AC3E}">
        <p14:creationId xmlns:p14="http://schemas.microsoft.com/office/powerpoint/2010/main" val="36287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Methods and Functions are both regions of code that are called by name (“routines”)</a:t>
            </a:r>
          </a:p>
          <a:p>
            <a:r>
              <a:rPr lang="en-US" dirty="0" smtClean="0"/>
              <a:t>With functions: </a:t>
            </a:r>
          </a:p>
          <a:p>
            <a:pPr lvl="1"/>
            <a:r>
              <a:rPr lang="en-US" dirty="0" smtClean="0"/>
              <a:t>the data it operates on (i.e., arguments) are explicitly passed</a:t>
            </a:r>
          </a:p>
          <a:p>
            <a:pPr lvl="1"/>
            <a:r>
              <a:rPr lang="en-US" dirty="0" smtClean="0"/>
              <a:t>the data it generates (i.e., return value) is explicitly passed</a:t>
            </a:r>
          </a:p>
          <a:p>
            <a:pPr lvl="1"/>
            <a:r>
              <a:rPr lang="en-US" dirty="0" smtClean="0"/>
              <a:t>stand-alone / no association with an object</a:t>
            </a:r>
          </a:p>
          <a:p>
            <a:r>
              <a:rPr lang="en-US" dirty="0" smtClean="0"/>
              <a:t>With methods: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associated with an object &amp; can work on object’s data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still opportunity for explicit arguments and return value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&amp; Tally Counter</a:t>
            </a:r>
            <a:endParaRPr lang="en-US" dirty="0"/>
          </a:p>
        </p:txBody>
      </p:sp>
      <p:pic>
        <p:nvPicPr>
          <p:cNvPr id="5" name="Picture 4" descr="Screen Shot 2014-04-27 at 5.33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58" y="3943213"/>
            <a:ext cx="910175" cy="9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542"/>
            <a:ext cx="851870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C-style implementation of </a:t>
            </a:r>
            <a:r>
              <a:rPr lang="en-US" dirty="0" err="1" smtClean="0"/>
              <a:t>TallyCounter</a:t>
            </a:r>
            <a:endParaRPr lang="en-US" dirty="0"/>
          </a:p>
        </p:txBody>
      </p:sp>
      <p:pic>
        <p:nvPicPr>
          <p:cNvPr id="4" name="Picture 3" descr="Screen Shot 2014-04-27 at 4.41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8" y="1127063"/>
            <a:ext cx="7652463" cy="562421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276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27 at 5.54.1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3778203" y="594972"/>
            <a:ext cx="5280413" cy="626302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782372" y="3969932"/>
            <a:ext cx="2476111" cy="4802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43076"/>
            <a:ext cx="379061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C++-style implementation of </a:t>
            </a:r>
            <a:r>
              <a:rPr lang="en-US" dirty="0" err="1" smtClean="0"/>
              <a:t>TallyCounter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2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27 at 6.11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57200"/>
            <a:ext cx="6464300" cy="5943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397231" y="4460835"/>
            <a:ext cx="3884932" cy="1494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47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Constructor: method for constructing object.</a:t>
            </a:r>
          </a:p>
          <a:p>
            <a:pPr lvl="1"/>
            <a:r>
              <a:rPr lang="en-US" dirty="0" smtClean="0"/>
              <a:t>Called automatically</a:t>
            </a:r>
          </a:p>
          <a:p>
            <a:r>
              <a:rPr lang="en-US" dirty="0" smtClean="0"/>
              <a:t>There are several flavors of constructors:</a:t>
            </a:r>
          </a:p>
          <a:p>
            <a:pPr lvl="1"/>
            <a:r>
              <a:rPr lang="en-US" dirty="0" smtClean="0"/>
              <a:t>Parameterized constructors</a:t>
            </a:r>
          </a:p>
          <a:p>
            <a:pPr lvl="1"/>
            <a:r>
              <a:rPr lang="en-US" dirty="0" smtClean="0"/>
              <a:t>Default constructors</a:t>
            </a:r>
          </a:p>
          <a:p>
            <a:pPr lvl="1"/>
            <a:r>
              <a:rPr lang="en-US" dirty="0" smtClean="0"/>
              <a:t>Copy constructors</a:t>
            </a:r>
          </a:p>
          <a:p>
            <a:pPr lvl="1"/>
            <a:r>
              <a:rPr lang="en-US" dirty="0" smtClean="0"/>
              <a:t>Conversion constructors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229718" y="3799180"/>
            <a:ext cx="3697914" cy="1722968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 will discuss these flavors in upcoming slides</a:t>
            </a:r>
          </a:p>
        </p:txBody>
      </p:sp>
    </p:spTree>
    <p:extLst>
      <p:ext uri="{BB962C8B-B14F-4D97-AF65-F5344CB8AC3E}">
        <p14:creationId xmlns:p14="http://schemas.microsoft.com/office/powerpoint/2010/main" val="134478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Can’t I Modify the Input in Yellow Diagonal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76184" cy="4525963"/>
          </a:xfrm>
        </p:spPr>
        <p:txBody>
          <a:bodyPr/>
          <a:lstStyle/>
          <a:p>
            <a:r>
              <a:rPr lang="en-US" dirty="0" smtClean="0"/>
              <a:t>Imagine I handed you the Mona Lisa with you and asked you to produce a version with a moustache…</a:t>
            </a:r>
          </a:p>
          <a:p>
            <a:r>
              <a:rPr lang="en-US" dirty="0" smtClean="0"/>
              <a:t>Would you?:</a:t>
            </a:r>
          </a:p>
          <a:p>
            <a:pPr lvl="1"/>
            <a:r>
              <a:rPr lang="en-US" dirty="0" smtClean="0"/>
              <a:t>make a reproduction and add the moustache to the reproduction</a:t>
            </a:r>
          </a:p>
          <a:p>
            <a:pPr lvl="1"/>
            <a:r>
              <a:rPr lang="en-US" dirty="0" smtClean="0"/>
              <a:t>vandalize the original</a:t>
            </a:r>
            <a:endParaRPr lang="en-US" dirty="0"/>
          </a:p>
        </p:txBody>
      </p:sp>
      <p:pic>
        <p:nvPicPr>
          <p:cNvPr id="4" name="Picture 3" descr="389px-Mona_Lisa_moustach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871" y="1643585"/>
            <a:ext cx="3137674" cy="48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27 at 6.11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78"/>
            <a:ext cx="4598124" cy="4227744"/>
          </a:xfrm>
          <a:prstGeom prst="rect">
            <a:avLst/>
          </a:prstGeom>
        </p:spPr>
      </p:pic>
      <p:pic>
        <p:nvPicPr>
          <p:cNvPr id="2" name="Picture 1" descr="Screen Shot 2014-04-27 at 6.43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07" y="276840"/>
            <a:ext cx="4840893" cy="469624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17870" y="5709442"/>
            <a:ext cx="7177276" cy="98661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Method for constructor has same name as </a:t>
            </a:r>
            <a:r>
              <a:rPr lang="en-US" sz="2400" dirty="0" err="1" smtClean="0">
                <a:solidFill>
                  <a:schemeClr val="tx1"/>
                </a:solidFill>
              </a:rPr>
              <a:t>struct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400483" y="1814215"/>
            <a:ext cx="1910448" cy="10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0568" y="3567393"/>
            <a:ext cx="1910448" cy="10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66068" y="3602403"/>
            <a:ext cx="1910448" cy="106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576336" y="5520343"/>
            <a:ext cx="8034088" cy="98661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Constructor is called automatically when object is instantiated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(This is the flavor called “default constructor”)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9989" y="5096463"/>
            <a:ext cx="8034088" cy="98661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Note the </a:t>
            </a:r>
            <a:r>
              <a:rPr lang="en-US" sz="2400" dirty="0" err="1" smtClean="0">
                <a:solidFill>
                  <a:schemeClr val="tx1"/>
                </a:solidFill>
              </a:rPr>
              <a:t>typedef</a:t>
            </a:r>
            <a:r>
              <a:rPr lang="en-US" sz="2400" dirty="0" smtClean="0">
                <a:solidFill>
                  <a:schemeClr val="tx1"/>
                </a:solidFill>
              </a:rPr>
              <a:t> went away … not needed with C++.</a:t>
            </a:r>
          </a:p>
        </p:txBody>
      </p:sp>
    </p:spTree>
    <p:extLst>
      <p:ext uri="{BB962C8B-B14F-4D97-AF65-F5344CB8AC3E}">
        <p14:creationId xmlns:p14="http://schemas.microsoft.com/office/powerpoint/2010/main" val="322720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27 at 6.55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9" y="0"/>
            <a:ext cx="5881607" cy="6858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881407" y="2390495"/>
            <a:ext cx="4597038" cy="350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179975" y="4546210"/>
            <a:ext cx="2502172" cy="166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407836" y="3425665"/>
            <a:ext cx="4522706" cy="188604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Argument can be passed to constructor.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(This is the flavor called “parameterized constructor”)</a:t>
            </a:r>
          </a:p>
        </p:txBody>
      </p:sp>
    </p:spTree>
    <p:extLst>
      <p:ext uri="{BB962C8B-B14F-4D97-AF65-F5344CB8AC3E}">
        <p14:creationId xmlns:p14="http://schemas.microsoft.com/office/powerpoint/2010/main" val="41672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traditional file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struct</a:t>
            </a:r>
            <a:r>
              <a:rPr lang="en-US" dirty="0" smtClean="0"/>
              <a:t> definition is in .h file</a:t>
            </a:r>
          </a:p>
          <a:p>
            <a:pPr lvl="1"/>
            <a:r>
              <a:rPr lang="en-US" dirty="0" smtClean="0"/>
              <a:t>#</a:t>
            </a:r>
            <a:r>
              <a:rPr lang="en-US" dirty="0" err="1" smtClean="0"/>
              <a:t>ifndef</a:t>
            </a:r>
            <a:r>
              <a:rPr lang="en-US" dirty="0" smtClean="0"/>
              <a:t> / #define</a:t>
            </a:r>
          </a:p>
          <a:p>
            <a:r>
              <a:rPr lang="en-US" dirty="0" smtClean="0"/>
              <a:t>method definitions in .C file</a:t>
            </a:r>
          </a:p>
          <a:p>
            <a:r>
              <a:rPr lang="en-US" dirty="0" smtClean="0"/>
              <a:t>driver file includes headers for all </a:t>
            </a:r>
            <a:r>
              <a:rPr lang="en-US" dirty="0" err="1" smtClean="0"/>
              <a:t>structs</a:t>
            </a:r>
            <a:r>
              <a:rPr lang="en-US" dirty="0" smtClean="0"/>
              <a:t> it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83" y="0"/>
            <a:ext cx="433492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traditional file organization</a:t>
            </a:r>
            <a:endParaRPr lang="en-US" dirty="0"/>
          </a:p>
        </p:txBody>
      </p:sp>
      <p:pic>
        <p:nvPicPr>
          <p:cNvPr id="4" name="Picture 3" descr="Screen Shot 2014-04-27 at 8.14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9" y="1122187"/>
            <a:ext cx="3543399" cy="28941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4-04-27 at 8.14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90" y="1415146"/>
            <a:ext cx="3615442" cy="544285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Screen Shot 2014-04-27 at 8.14.4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28" y="92103"/>
            <a:ext cx="4199772" cy="122720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Screen Shot 2014-04-27 at 8.14.5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5" y="4158021"/>
            <a:ext cx="3572336" cy="265729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917867" y="4610240"/>
            <a:ext cx="7417661" cy="1878247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Methods can be defined outside the </a:t>
            </a:r>
            <a:r>
              <a:rPr lang="en-US" sz="2400" dirty="0" err="1" smtClean="0">
                <a:solidFill>
                  <a:schemeClr val="tx1"/>
                </a:solidFill>
              </a:rPr>
              <a:t>struct</a:t>
            </a:r>
            <a:r>
              <a:rPr lang="en-US" sz="2400" dirty="0" smtClean="0">
                <a:solidFill>
                  <a:schemeClr val="tx1"/>
                </a:solidFill>
              </a:rPr>
              <a:t> definition. 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They use C++’s namespace concept, which is automatically in place.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(e.g., </a:t>
            </a:r>
            <a:r>
              <a:rPr lang="en-US" sz="2400" dirty="0" err="1" smtClean="0">
                <a:solidFill>
                  <a:schemeClr val="tx1"/>
                </a:solidFill>
              </a:rPr>
              <a:t>TallyCounter</a:t>
            </a:r>
            <a:r>
              <a:rPr lang="en-US" sz="2400" dirty="0" smtClean="0">
                <a:solidFill>
                  <a:schemeClr val="tx1"/>
                </a:solidFill>
              </a:rPr>
              <a:t>::</a:t>
            </a:r>
            <a:r>
              <a:rPr lang="en-US" sz="2400" dirty="0" err="1" smtClean="0">
                <a:solidFill>
                  <a:schemeClr val="tx1"/>
                </a:solidFill>
              </a:rPr>
              <a:t>IncrementCount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593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“this”: pointer to current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within any </a:t>
            </a:r>
            <a:r>
              <a:rPr lang="en-US" dirty="0" err="1" smtClean="0"/>
              <a:t>struct’s</a:t>
            </a:r>
            <a:r>
              <a:rPr lang="en-US" dirty="0" smtClean="0"/>
              <a:t> method, you can refer to the current object using “this”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4-04-27 at 8.55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09" y="3152641"/>
            <a:ext cx="47752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Constructor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780" y="1258701"/>
            <a:ext cx="8229600" cy="4525963"/>
          </a:xfrm>
        </p:spPr>
        <p:txBody>
          <a:bodyPr/>
          <a:lstStyle/>
          <a:p>
            <a:r>
              <a:rPr lang="en-US" dirty="0" smtClean="0"/>
              <a:t>Copy constructor: a constructor that takes an instance as an argument</a:t>
            </a:r>
          </a:p>
          <a:p>
            <a:pPr lvl="1"/>
            <a:r>
              <a:rPr lang="en-US" dirty="0" smtClean="0"/>
              <a:t>It is a way of making a new instance of an object that is identical to an existing one.</a:t>
            </a:r>
            <a:endParaRPr lang="en-US" dirty="0"/>
          </a:p>
        </p:txBody>
      </p:sp>
      <p:pic>
        <p:nvPicPr>
          <p:cNvPr id="4" name="Picture 3" descr="Screen Shot 2014-04-27 at 5.1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" y="3416878"/>
            <a:ext cx="5613400" cy="32258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Screen Shot 2014-04-27 at 5.1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041" y="5688100"/>
            <a:ext cx="5094853" cy="1063182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3404652" y="5421302"/>
            <a:ext cx="19531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3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 Types</a:t>
            </a:r>
            <a:endParaRPr lang="en-US" dirty="0"/>
          </a:p>
        </p:txBody>
      </p:sp>
      <p:pic>
        <p:nvPicPr>
          <p:cNvPr id="4" name="Picture 3" descr="Screen Shot 2014-04-27 at 5.10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9" y="2264318"/>
            <a:ext cx="5613400" cy="3225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051530" y="3084166"/>
            <a:ext cx="262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Default constructor</a:t>
            </a:r>
            <a:endParaRPr lang="en-US" sz="24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4557325" y="3314999"/>
            <a:ext cx="1494205" cy="196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50565" y="3492689"/>
            <a:ext cx="2015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Parameterized </a:t>
            </a:r>
          </a:p>
          <a:p>
            <a:r>
              <a:rPr lang="en-US" sz="2400" dirty="0" smtClean="0"/>
              <a:t>constructor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 flipV="1">
            <a:off x="4613670" y="3855534"/>
            <a:ext cx="1536895" cy="52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68161" y="4296072"/>
            <a:ext cx="233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Copy</a:t>
            </a:r>
            <a:r>
              <a:rPr lang="en-US" sz="2400" dirty="0"/>
              <a:t> </a:t>
            </a:r>
            <a:r>
              <a:rPr lang="en-US" sz="2400" dirty="0" smtClean="0"/>
              <a:t>constructor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4557325" y="4343444"/>
            <a:ext cx="1510836" cy="1834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1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3 Constructors</a:t>
            </a:r>
            <a:endParaRPr lang="en-US" dirty="0"/>
          </a:p>
        </p:txBody>
      </p:sp>
      <p:pic>
        <p:nvPicPr>
          <p:cNvPr id="4" name="Picture 3" descr="Screen Shot 2014-04-27 at 5.1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9" y="1385348"/>
            <a:ext cx="8420912" cy="53467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94897" y="6168331"/>
            <a:ext cx="2977737" cy="5229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??????????</a:t>
            </a:r>
            <a:r>
              <a:rPr lang="en-US" dirty="0" smtClean="0">
                <a:solidFill>
                  <a:schemeClr val="tx1"/>
                </a:solidFill>
              </a:rPr>
              <a:t>??????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6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Constructor</a:t>
            </a:r>
            <a:endParaRPr lang="en-US" dirty="0"/>
          </a:p>
        </p:txBody>
      </p:sp>
      <p:pic>
        <p:nvPicPr>
          <p:cNvPr id="4" name="Picture 3" descr="Screen Shot 2014-04-27 at 5.25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485900"/>
            <a:ext cx="769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big changes to </a:t>
            </a:r>
            <a:r>
              <a:rPr lang="en-US" dirty="0" err="1" smtClean="0"/>
              <a:t>structs</a:t>
            </a:r>
            <a:r>
              <a:rPr lang="en-US" dirty="0" smtClean="0"/>
              <a:t>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You can associate “methods” (functions) with </a:t>
            </a:r>
            <a:r>
              <a:rPr lang="en-US" dirty="0" err="1" smtClean="0"/>
              <a:t>structs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You can control access to data members and methods</a:t>
            </a:r>
          </a:p>
        </p:txBody>
      </p:sp>
    </p:spTree>
    <p:extLst>
      <p:ext uri="{BB962C8B-B14F-4D97-AF65-F5344CB8AC3E}">
        <p14:creationId xmlns:p14="http://schemas.microsoft.com/office/powerpoint/2010/main" val="7091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Respect to 3B…</a:t>
            </a:r>
            <a:endParaRPr lang="en-US" dirty="0"/>
          </a:p>
        </p:txBody>
      </p:sp>
      <p:pic>
        <p:nvPicPr>
          <p:cNvPr id="4" name="Picture 3" descr="3B_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26" y="1640117"/>
            <a:ext cx="6722918" cy="505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4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133"/>
            <a:ext cx="8229600" cy="4525963"/>
          </a:xfrm>
        </p:spPr>
        <p:txBody>
          <a:bodyPr/>
          <a:lstStyle/>
          <a:p>
            <a:r>
              <a:rPr lang="en-US" dirty="0" smtClean="0"/>
              <a:t>New keywords: public and private</a:t>
            </a:r>
          </a:p>
          <a:p>
            <a:pPr lvl="1"/>
            <a:r>
              <a:rPr lang="en-US" dirty="0" smtClean="0"/>
              <a:t>public: accessible outside the </a:t>
            </a:r>
            <a:r>
              <a:rPr lang="en-US" dirty="0" err="1" smtClean="0"/>
              <a:t>struct</a:t>
            </a:r>
            <a:endParaRPr lang="en-US" dirty="0" smtClean="0"/>
          </a:p>
          <a:p>
            <a:pPr lvl="1"/>
            <a:r>
              <a:rPr lang="en-US" dirty="0" smtClean="0"/>
              <a:t>private: accessible only inside the </a:t>
            </a:r>
            <a:r>
              <a:rPr lang="en-US" dirty="0" err="1" smtClean="0"/>
              <a:t>struct</a:t>
            </a:r>
            <a:endParaRPr lang="en-US" dirty="0" smtClean="0"/>
          </a:p>
          <a:p>
            <a:pPr lvl="2"/>
            <a:r>
              <a:rPr lang="en-US" dirty="0" smtClean="0"/>
              <a:t>Also “protected” … we will talk about that later</a:t>
            </a:r>
          </a:p>
          <a:p>
            <a:endParaRPr lang="en-US" dirty="0"/>
          </a:p>
        </p:txBody>
      </p:sp>
      <p:pic>
        <p:nvPicPr>
          <p:cNvPr id="4" name="Picture 3" descr="Screen Shot 2014-04-29 at 3.2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5" y="3340382"/>
            <a:ext cx="5287677" cy="343933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2183252" y="3375173"/>
            <a:ext cx="6856372" cy="1200329"/>
            <a:chOff x="2183252" y="3375173"/>
            <a:chExt cx="6856372" cy="1200329"/>
          </a:xfrm>
        </p:grpSpPr>
        <p:cxnSp>
          <p:nvCxnSpPr>
            <p:cNvPr id="6" name="Straight Arrow Connector 5"/>
            <p:cNvCxnSpPr>
              <a:stCxn id="7" idx="1"/>
            </p:cNvCxnSpPr>
            <p:nvPr/>
          </p:nvCxnSpPr>
          <p:spPr>
            <a:xfrm flipH="1">
              <a:off x="2183252" y="3975338"/>
              <a:ext cx="4133830" cy="4355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317082" y="3375173"/>
              <a:ext cx="2722542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Everything following is private.  Only will change when new access control keyword is encountered.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09498" y="4710627"/>
            <a:ext cx="6934654" cy="1200329"/>
            <a:chOff x="2183252" y="3940605"/>
            <a:chExt cx="6934654" cy="1200329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2183252" y="4018895"/>
              <a:ext cx="4109727" cy="41302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275582" y="3940605"/>
              <a:ext cx="2842324" cy="1200329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Everything following is now public.  Only will change when new access control keyword is encountered.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4635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/ private</a:t>
            </a:r>
            <a:endParaRPr lang="en-US" dirty="0"/>
          </a:p>
        </p:txBody>
      </p:sp>
      <p:pic>
        <p:nvPicPr>
          <p:cNvPr id="4" name="Picture 3" descr="Screen Shot 2014-04-29 at 3.2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6" y="1439279"/>
            <a:ext cx="5816600" cy="4292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288515" y="3436068"/>
            <a:ext cx="3335561" cy="2647005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You can issue public and private as many times as you wish…</a:t>
            </a:r>
          </a:p>
        </p:txBody>
      </p:sp>
    </p:spTree>
    <p:extLst>
      <p:ext uri="{BB962C8B-B14F-4D97-AF65-F5344CB8AC3E}">
        <p14:creationId xmlns:p14="http://schemas.microsoft.com/office/powerpoint/2010/main" val="124939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compiler prevents violations of access controls.</a:t>
            </a:r>
            <a:endParaRPr lang="en-US" dirty="0"/>
          </a:p>
        </p:txBody>
      </p:sp>
      <p:pic>
        <p:nvPicPr>
          <p:cNvPr id="4" name="Picture 3" descr="Screen Shot 2014-04-29 at 3.2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9" y="1535921"/>
            <a:ext cx="8776500" cy="509133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4150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friend keyword can override access controls.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7627" y="1600200"/>
            <a:ext cx="380112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Note that the </a:t>
            </a:r>
            <a:r>
              <a:rPr lang="en-US" dirty="0" err="1" smtClean="0"/>
              <a:t>struct</a:t>
            </a:r>
            <a:r>
              <a:rPr lang="en-US" dirty="0" smtClean="0"/>
              <a:t> declares who its friends are, not vice-versa</a:t>
            </a:r>
          </a:p>
          <a:p>
            <a:pPr lvl="1"/>
            <a:r>
              <a:rPr lang="en-US" dirty="0" smtClean="0"/>
              <a:t>You can’t declare yourself a friend and start accessing data members.</a:t>
            </a:r>
          </a:p>
          <a:p>
            <a:r>
              <a:rPr lang="en-US" dirty="0" smtClean="0"/>
              <a:t>friend is used most often to allow objects to access other objects.</a:t>
            </a:r>
            <a:endParaRPr lang="en-US" dirty="0"/>
          </a:p>
        </p:txBody>
      </p:sp>
      <p:pic>
        <p:nvPicPr>
          <p:cNvPr id="5" name="Picture 4" descr="Screen Shot 2014-04-29 at 3.30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2"/>
          <a:stretch/>
        </p:blipFill>
        <p:spPr>
          <a:xfrm>
            <a:off x="176471" y="1711713"/>
            <a:ext cx="5120743" cy="288130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0117" y="4723506"/>
            <a:ext cx="4766624" cy="1818072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will compile, since main now has access to the private data member “count”.</a:t>
            </a:r>
          </a:p>
        </p:txBody>
      </p:sp>
    </p:spTree>
    <p:extLst>
      <p:ext uri="{BB962C8B-B14F-4D97-AF65-F5344CB8AC3E}">
        <p14:creationId xmlns:p14="http://schemas.microsoft.com/office/powerpoint/2010/main" val="352234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struct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 is new keyword in C++</a:t>
            </a:r>
          </a:p>
          <a:p>
            <a:r>
              <a:rPr lang="en-US" dirty="0" smtClean="0"/>
              <a:t>classes are very similar to </a:t>
            </a:r>
            <a:r>
              <a:rPr lang="en-US" dirty="0" err="1" smtClean="0"/>
              <a:t>structs</a:t>
            </a:r>
            <a:endParaRPr lang="en-US" dirty="0" smtClean="0"/>
          </a:p>
          <a:p>
            <a:pPr lvl="1"/>
            <a:r>
              <a:rPr lang="en-US" dirty="0" smtClean="0"/>
              <a:t>the only differences are in access control</a:t>
            </a:r>
          </a:p>
          <a:p>
            <a:pPr lvl="2"/>
            <a:r>
              <a:rPr lang="en-US" dirty="0" smtClean="0"/>
              <a:t>primary difference: </a:t>
            </a:r>
            <a:r>
              <a:rPr lang="en-US" dirty="0" err="1" smtClean="0"/>
              <a:t>struct</a:t>
            </a:r>
            <a:r>
              <a:rPr lang="en-US" dirty="0" smtClean="0"/>
              <a:t> has public access by default, class has private access by default</a:t>
            </a:r>
          </a:p>
          <a:p>
            <a:r>
              <a:rPr lang="en-US" dirty="0" smtClean="0"/>
              <a:t>Almost all C++ developers use classes and not </a:t>
            </a:r>
            <a:r>
              <a:rPr lang="en-US" dirty="0" err="1" smtClean="0"/>
              <a:t>structs</a:t>
            </a:r>
            <a:endParaRPr lang="en-US" dirty="0" smtClean="0"/>
          </a:p>
          <a:p>
            <a:pPr lvl="1"/>
            <a:r>
              <a:rPr lang="en-US" dirty="0" smtClean="0"/>
              <a:t>C++ developers tend to use </a:t>
            </a:r>
            <a:r>
              <a:rPr lang="en-US" dirty="0" err="1" smtClean="0"/>
              <a:t>structs</a:t>
            </a:r>
            <a:r>
              <a:rPr lang="en-US" dirty="0" smtClean="0"/>
              <a:t> when they want to collect data types together (i.e., C-style usage)</a:t>
            </a:r>
          </a:p>
          <a:p>
            <a:pPr lvl="1"/>
            <a:r>
              <a:rPr lang="en-US" dirty="0" smtClean="0"/>
              <a:t>C++ developers use classes for objects … which is most of the time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30648" y="5845665"/>
            <a:ext cx="7497864" cy="86989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You should use classes! 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Even though there isn’t much difference …</a:t>
            </a:r>
          </a:p>
        </p:txBody>
      </p:sp>
    </p:spTree>
    <p:extLst>
      <p:ext uri="{BB962C8B-B14F-4D97-AF65-F5344CB8AC3E}">
        <p14:creationId xmlns:p14="http://schemas.microsoft.com/office/powerpoint/2010/main" val="11933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big changes to </a:t>
            </a:r>
            <a:r>
              <a:rPr lang="en-US" dirty="0" err="1" smtClean="0"/>
              <a:t>structs</a:t>
            </a:r>
            <a:r>
              <a:rPr lang="en-US" dirty="0" smtClean="0"/>
              <a:t>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You can associate “methods” (functions) with </a:t>
            </a:r>
            <a:r>
              <a:rPr lang="en-US" dirty="0" err="1" smtClean="0"/>
              <a:t>structs</a:t>
            </a: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You can control access to data members and methods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Inheritance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inheritance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940" y="1359496"/>
            <a:ext cx="5942459" cy="4525963"/>
          </a:xfrm>
        </p:spPr>
        <p:txBody>
          <a:bodyPr/>
          <a:lstStyle/>
          <a:p>
            <a:r>
              <a:rPr lang="en-US" dirty="0" smtClean="0"/>
              <a:t>Terminology</a:t>
            </a:r>
          </a:p>
          <a:p>
            <a:pPr lvl="1"/>
            <a:r>
              <a:rPr lang="en-US" dirty="0" smtClean="0"/>
              <a:t>B inherits from A</a:t>
            </a:r>
          </a:p>
          <a:p>
            <a:pPr lvl="1"/>
            <a:r>
              <a:rPr lang="en-US" dirty="0" smtClean="0"/>
              <a:t>A is a base type for B</a:t>
            </a:r>
          </a:p>
          <a:p>
            <a:pPr lvl="1"/>
            <a:r>
              <a:rPr lang="en-US" dirty="0" smtClean="0"/>
              <a:t>B is a derived type of A</a:t>
            </a:r>
          </a:p>
          <a:p>
            <a:r>
              <a:rPr lang="en-US" dirty="0" smtClean="0"/>
              <a:t>Noteworthy</a:t>
            </a:r>
          </a:p>
          <a:p>
            <a:pPr lvl="1"/>
            <a:r>
              <a:rPr lang="en-US" dirty="0" smtClean="0"/>
              <a:t>“:” (during </a:t>
            </a:r>
            <a:r>
              <a:rPr lang="en-US" dirty="0" err="1" smtClean="0"/>
              <a:t>struct</a:t>
            </a:r>
            <a:r>
              <a:rPr lang="en-US" dirty="0" smtClean="0"/>
              <a:t> definition) </a:t>
            </a:r>
            <a:r>
              <a:rPr lang="en-US" dirty="0" smtClean="0">
                <a:sym typeface="Wingdings"/>
              </a:rPr>
              <a:t> inherits from</a:t>
            </a:r>
          </a:p>
          <a:p>
            <a:pPr lvl="2"/>
            <a:r>
              <a:rPr lang="en-US" dirty="0" smtClean="0">
                <a:sym typeface="Wingdings"/>
              </a:rPr>
              <a:t>Everything from A is accessible in B</a:t>
            </a:r>
          </a:p>
          <a:p>
            <a:pPr lvl="3"/>
            <a:r>
              <a:rPr lang="en-US" dirty="0" smtClean="0">
                <a:sym typeface="Wingdings"/>
              </a:rPr>
              <a:t>(</a:t>
            </a:r>
            <a:r>
              <a:rPr lang="en-US" dirty="0" err="1" smtClean="0">
                <a:sym typeface="Wingdings"/>
              </a:rPr>
              <a:t>b.x</a:t>
            </a:r>
            <a:r>
              <a:rPr lang="en-US" dirty="0" smtClean="0">
                <a:sym typeface="Wingdings"/>
              </a:rPr>
              <a:t> is valid!!)</a:t>
            </a:r>
            <a:endParaRPr lang="en-US" dirty="0"/>
          </a:p>
        </p:txBody>
      </p:sp>
      <p:pic>
        <p:nvPicPr>
          <p:cNvPr id="4" name="Picture 3" descr="Screen Shot 2014-04-30 at 7.40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9" y="1205001"/>
            <a:ext cx="20701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sizes</a:t>
            </a:r>
            <a:endParaRPr lang="en-US" dirty="0"/>
          </a:p>
        </p:txBody>
      </p:sp>
      <p:pic>
        <p:nvPicPr>
          <p:cNvPr id="4" name="Picture 3" descr="Screen Shot 2014-04-30 at 7.46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6" y="1386125"/>
            <a:ext cx="8442457" cy="537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 + </a:t>
            </a:r>
            <a:r>
              <a:rPr lang="en-US" dirty="0" err="1" smtClean="0"/>
              <a:t>TallyCounter</a:t>
            </a:r>
            <a:endParaRPr lang="en-US" dirty="0"/>
          </a:p>
        </p:txBody>
      </p:sp>
      <p:pic>
        <p:nvPicPr>
          <p:cNvPr id="4" name="Picture 3" descr="Screen Shot 2014-04-30 at 8.0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72" y="1357205"/>
            <a:ext cx="5266279" cy="53098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00429" y="3452864"/>
            <a:ext cx="4861669" cy="1311423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FancyTallyCounter</a:t>
            </a:r>
            <a:r>
              <a:rPr lang="en-US" sz="2400" dirty="0" smtClean="0">
                <a:solidFill>
                  <a:schemeClr val="tx1"/>
                </a:solidFill>
              </a:rPr>
              <a:t> inherits all of </a:t>
            </a:r>
            <a:r>
              <a:rPr lang="en-US" sz="2400" dirty="0" err="1" smtClean="0">
                <a:solidFill>
                  <a:schemeClr val="tx1"/>
                </a:solidFill>
              </a:rPr>
              <a:t>TallyCounter</a:t>
            </a:r>
            <a:r>
              <a:rPr lang="en-US" sz="2400" dirty="0" smtClean="0">
                <a:solidFill>
                  <a:schemeClr val="tx1"/>
                </a:solidFill>
              </a:rPr>
              <a:t>, and adds a new method: </a:t>
            </a:r>
            <a:r>
              <a:rPr lang="en-US" sz="2400" dirty="0" err="1" smtClean="0">
                <a:solidFill>
                  <a:schemeClr val="tx1"/>
                </a:solidFill>
              </a:rPr>
              <a:t>DecrementCount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8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function: function defined in the base type, but can be re-defined in derived type.</a:t>
            </a:r>
          </a:p>
          <a:p>
            <a:r>
              <a:rPr lang="en-US" dirty="0" smtClean="0"/>
              <a:t>When you call a virtual function, you get the version defined by the derived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Make a Reproduction</a:t>
            </a:r>
            <a:endParaRPr lang="en-US" dirty="0"/>
          </a:p>
        </p:txBody>
      </p:sp>
      <p:pic>
        <p:nvPicPr>
          <p:cNvPr id="4" name="Picture 3" descr="Screen shot 2016-05-03 at 8.21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57" y="1507150"/>
            <a:ext cx="2006600" cy="139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6-05-03 at 8.21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4" y="3017584"/>
            <a:ext cx="4891024" cy="359131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Screen shot 2016-05-03 at 8.22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73" y="1567710"/>
            <a:ext cx="3783916" cy="36058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Screen shot 2016-05-03 at 8.22.2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1" y="1450059"/>
            <a:ext cx="4224959" cy="383556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812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30 at 7.54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82" y="365207"/>
            <a:ext cx="7637547" cy="6434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880" y="647411"/>
            <a:ext cx="4046840" cy="1203523"/>
          </a:xfrm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Virtual functions: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4-30 at 8.02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" y="143178"/>
            <a:ext cx="6385312" cy="6698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880" y="647411"/>
            <a:ext cx="4046840" cy="1203523"/>
          </a:xfrm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Virtual functions: example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208335" y="3635467"/>
            <a:ext cx="4861669" cy="1125977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You get the method furthest down in the inheritance hierarchy</a:t>
            </a:r>
          </a:p>
        </p:txBody>
      </p:sp>
      <p:sp>
        <p:nvSpPr>
          <p:cNvPr id="6" name="Rectangle 5"/>
          <p:cNvSpPr/>
          <p:nvPr/>
        </p:nvSpPr>
        <p:spPr>
          <a:xfrm>
            <a:off x="91305" y="6606920"/>
            <a:ext cx="1618591" cy="2510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4-30 at 8.15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5800"/>
            <a:ext cx="8365861" cy="6465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880" y="647411"/>
            <a:ext cx="4046840" cy="1203523"/>
          </a:xfrm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Virtual functions: example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208335" y="3635467"/>
            <a:ext cx="4861669" cy="1125977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You can specify the method you want to call by specifying it explicitly</a:t>
            </a:r>
          </a:p>
        </p:txBody>
      </p:sp>
    </p:spTree>
    <p:extLst>
      <p:ext uri="{BB962C8B-B14F-4D97-AF65-F5344CB8AC3E}">
        <p14:creationId xmlns:p14="http://schemas.microsoft.com/office/powerpoint/2010/main" val="21283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4-05-01 at 9.36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7" y="689690"/>
            <a:ext cx="7710766" cy="6081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707" y="-145288"/>
            <a:ext cx="8229600" cy="7447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 controls and inheritance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948780" y="956945"/>
            <a:ext cx="4561537" cy="923330"/>
            <a:chOff x="2948780" y="956945"/>
            <a:chExt cx="4561537" cy="923330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2948780" y="1194553"/>
              <a:ext cx="1668425" cy="418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3407789" y="1286861"/>
              <a:ext cx="1192595" cy="1693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561335" y="956945"/>
              <a:ext cx="29489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 and C are the same.</a:t>
              </a:r>
            </a:p>
            <a:p>
              <a:r>
                <a:rPr lang="en-US" dirty="0" smtClean="0"/>
                <a:t>public is the default inheritance for </a:t>
              </a:r>
              <a:r>
                <a:rPr lang="en-US" dirty="0" err="1" smtClean="0"/>
                <a:t>structs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3332720"/>
            <a:ext cx="7838315" cy="35925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690453" y="1917675"/>
            <a:ext cx="4339667" cy="148872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Public inheritance: derived types gets access to base type’s data members and methods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82426" y="1885036"/>
            <a:ext cx="2861574" cy="1488721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Private inheritance: derived types don’t get access.</a:t>
            </a:r>
          </a:p>
        </p:txBody>
      </p:sp>
    </p:spTree>
    <p:extLst>
      <p:ext uri="{BB962C8B-B14F-4D97-AF65-F5344CB8AC3E}">
        <p14:creationId xmlns:p14="http://schemas.microsoft.com/office/powerpoint/2010/main" val="67746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more access control word: protected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Protected means:</a:t>
            </a:r>
          </a:p>
          <a:p>
            <a:pPr lvl="1"/>
            <a:r>
              <a:rPr lang="en-US" dirty="0" smtClean="0"/>
              <a:t>It cannot be accessed outside the object</a:t>
            </a:r>
          </a:p>
          <a:p>
            <a:pPr lvl="2"/>
            <a:r>
              <a:rPr lang="en-US" dirty="0" smtClean="0"/>
              <a:t>Modulo “friend”</a:t>
            </a:r>
          </a:p>
          <a:p>
            <a:pPr lvl="1"/>
            <a:r>
              <a:rPr lang="en-US" dirty="0" smtClean="0"/>
              <a:t>But it can be accessed by derived types</a:t>
            </a:r>
          </a:p>
          <a:p>
            <a:pPr lvl="2"/>
            <a:r>
              <a:rPr lang="en-US" dirty="0" smtClean="0"/>
              <a:t>(assuming public inheritance)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Public, private, protected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91652" y="1717495"/>
          <a:ext cx="6642247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390642"/>
                <a:gridCol w="2219605"/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Accessed by derived types*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Accessed</a:t>
                      </a:r>
                      <a:r>
                        <a:rPr lang="en-US" sz="3600" baseline="0" dirty="0" smtClean="0"/>
                        <a:t> outside object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Public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Yes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Yes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Protected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Yes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No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Private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No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No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153365" y="6006314"/>
            <a:ext cx="4339667" cy="735604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* = with public inheritance</a:t>
            </a:r>
          </a:p>
        </p:txBody>
      </p:sp>
    </p:spTree>
    <p:extLst>
      <p:ext uri="{BB962C8B-B14F-4D97-AF65-F5344CB8AC3E}">
        <p14:creationId xmlns:p14="http://schemas.microsoft.com/office/powerpoint/2010/main" val="4816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on virtual functions upcoming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“Is A”</a:t>
            </a:r>
          </a:p>
          <a:p>
            <a:r>
              <a:rPr lang="en-US" dirty="0" smtClean="0"/>
              <a:t>Multiple inheritance</a:t>
            </a:r>
          </a:p>
          <a:p>
            <a:r>
              <a:rPr lang="en-US" dirty="0" smtClean="0"/>
              <a:t>Virtual function table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(Shape)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Backgrounding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“&amp;”: tell shell to run a job in the background</a:t>
            </a:r>
          </a:p>
          <a:p>
            <a:pPr lvl="1"/>
            <a:r>
              <a:rPr lang="en-US" dirty="0" smtClean="0"/>
              <a:t>Background means that the shell acts as normal, but the command you invoke is running at the same time.</a:t>
            </a:r>
          </a:p>
          <a:p>
            <a:r>
              <a:rPr lang="en-US" dirty="0" smtClean="0"/>
              <a:t>“sleep 60” </a:t>
            </a:r>
            <a:r>
              <a:rPr lang="en-US" dirty="0" err="1" smtClean="0"/>
              <a:t>vs</a:t>
            </a:r>
            <a:r>
              <a:rPr lang="en-US" dirty="0" smtClean="0"/>
              <a:t> “sleep 60 &amp;”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51850" y="4741571"/>
            <a:ext cx="6678049" cy="1154415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When would </a:t>
            </a:r>
            <a:r>
              <a:rPr lang="en-US" sz="2400" dirty="0" err="1" smtClean="0">
                <a:solidFill>
                  <a:schemeClr val="tx1"/>
                </a:solidFill>
              </a:rPr>
              <a:t>backgrounding</a:t>
            </a:r>
            <a:r>
              <a:rPr lang="en-US" sz="2400" dirty="0" smtClean="0">
                <a:solidFill>
                  <a:schemeClr val="tx1"/>
                </a:solidFill>
              </a:rPr>
              <a:t> be useful?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7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Suspending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can suspend a job that is running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Press “Ctrl-Z”</a:t>
            </a:r>
          </a:p>
          <a:p>
            <a:r>
              <a:rPr lang="en-US" dirty="0" smtClean="0"/>
              <a:t>The OS will then stop job from running and not schedule it to run.</a:t>
            </a:r>
          </a:p>
          <a:p>
            <a:r>
              <a:rPr lang="en-US" dirty="0" smtClean="0"/>
              <a:t>You can then:</a:t>
            </a:r>
          </a:p>
          <a:p>
            <a:pPr lvl="1"/>
            <a:r>
              <a:rPr lang="en-US" dirty="0" smtClean="0"/>
              <a:t>make the job run in the background.</a:t>
            </a:r>
          </a:p>
          <a:p>
            <a:pPr lvl="2"/>
            <a:r>
              <a:rPr lang="en-US" dirty="0" smtClean="0"/>
              <a:t>Type “</a:t>
            </a:r>
            <a:r>
              <a:rPr lang="en-US" dirty="0" err="1" smtClean="0"/>
              <a:t>bg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make the job run in the foreground.</a:t>
            </a:r>
          </a:p>
          <a:p>
            <a:pPr lvl="2"/>
            <a:r>
              <a:rPr lang="en-US" dirty="0" smtClean="0"/>
              <a:t>Type “</a:t>
            </a:r>
            <a:r>
              <a:rPr lang="en-US" dirty="0" err="1" smtClean="0"/>
              <a:t>fg</a:t>
            </a:r>
            <a:r>
              <a:rPr lang="en-US" dirty="0" smtClean="0"/>
              <a:t>”</a:t>
            </a:r>
          </a:p>
          <a:p>
            <a:pPr lvl="3"/>
            <a:r>
              <a:rPr lang="en-US" sz="2400" dirty="0" smtClean="0"/>
              <a:t>like you never suspended it at all!!</a:t>
            </a:r>
            <a:endParaRPr lang="en-US" sz="2400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5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708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ssh</a:t>
            </a:r>
            <a:r>
              <a:rPr lang="en-US" dirty="0" smtClean="0"/>
              <a:t> –l &lt;user name&gt; </a:t>
            </a:r>
            <a:r>
              <a:rPr lang="en-US" dirty="0" err="1" smtClean="0"/>
              <a:t>ix.cs.uoregon.edu</a:t>
            </a:r>
            <a:endParaRPr lang="en-US" dirty="0" smtClean="0"/>
          </a:p>
          <a:p>
            <a:r>
              <a:rPr lang="en-US" dirty="0"/>
              <a:t>cd </a:t>
            </a:r>
            <a:r>
              <a:rPr lang="en-US" dirty="0" err="1"/>
              <a:t>public_html</a:t>
            </a:r>
            <a:endParaRPr lang="en-US" dirty="0"/>
          </a:p>
          <a:p>
            <a:r>
              <a:rPr lang="en-US" dirty="0"/>
              <a:t>put something in </a:t>
            </a:r>
            <a:r>
              <a:rPr lang="en-US" dirty="0" err="1" smtClean="0"/>
              <a:t>index.html</a:t>
            </a:r>
            <a:endParaRPr lang="en-US" dirty="0" smtClean="0"/>
          </a:p>
          <a:p>
            <a:r>
              <a:rPr lang="en-US" dirty="0" smtClean="0">
                <a:sym typeface="Wingdings"/>
              </a:rPr>
              <a:t> it will show up as </a:t>
            </a:r>
          </a:p>
          <a:p>
            <a:pPr marL="457200" lvl="1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ym typeface="Wingdings"/>
                <a:hlinkClick r:id="rId2" invalidUrl="http://ix.cs.uoregon.edu/~&lt;username"/>
              </a:rPr>
              <a:t>http://ix.cs.uoregon.edu/~&lt;username</a:t>
            </a:r>
            <a:r>
              <a:rPr lang="en-US" dirty="0" smtClean="0">
                <a:sym typeface="Wingding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68312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ym typeface="Wingdings"/>
            </a:endParaRPr>
          </a:p>
          <a:p>
            <a:r>
              <a:rPr lang="en-US" dirty="0" smtClean="0"/>
              <a:t>You can also exchange files this way</a:t>
            </a:r>
          </a:p>
          <a:p>
            <a:pPr lvl="1"/>
            <a:r>
              <a:rPr lang="en-US" dirty="0" err="1" smtClean="0">
                <a:sym typeface="Wingdings"/>
              </a:rPr>
              <a:t>scp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file.pdf</a:t>
            </a:r>
            <a:r>
              <a:rPr lang="en-US" dirty="0" smtClean="0">
                <a:sym typeface="Wingdings"/>
              </a:rPr>
              <a:t> &lt;username&gt;@</a:t>
            </a:r>
            <a:r>
              <a:rPr lang="en-US" dirty="0" err="1" smtClean="0">
                <a:sym typeface="Wingdings"/>
              </a:rPr>
              <a:t>ix.cs.uoregon.edu</a:t>
            </a:r>
            <a:r>
              <a:rPr lang="en-US" dirty="0" smtClean="0">
                <a:sym typeface="Wingdings"/>
              </a:rPr>
              <a:t>:~/</a:t>
            </a:r>
            <a:r>
              <a:rPr lang="en-US" dirty="0" err="1" smtClean="0">
                <a:sym typeface="Wingdings"/>
              </a:rPr>
              <a:t>public_html</a:t>
            </a:r>
            <a:endParaRPr lang="en-US" dirty="0" smtClean="0">
              <a:sym typeface="Wingdings"/>
            </a:endParaRPr>
          </a:p>
          <a:p>
            <a:pPr lvl="1"/>
            <a:r>
              <a:rPr lang="en-US" dirty="0" smtClean="0">
                <a:sym typeface="Wingdings"/>
              </a:rPr>
              <a:t>point people to http://</a:t>
            </a:r>
            <a:r>
              <a:rPr lang="en-US" dirty="0" err="1" smtClean="0">
                <a:sym typeface="Wingdings"/>
              </a:rPr>
              <a:t>ix.cs.uoregon.edu</a:t>
            </a:r>
            <a:r>
              <a:rPr lang="en-US" dirty="0" smtClean="0">
                <a:sym typeface="Wingdings"/>
              </a:rPr>
              <a:t>/~&lt;username&gt;/</a:t>
            </a:r>
            <a:r>
              <a:rPr lang="en-US" dirty="0" err="1" smtClean="0">
                <a:sym typeface="Wingdings"/>
              </a:rPr>
              <a:t>file.pdf</a:t>
            </a:r>
            <a:endParaRPr lang="en-US" dirty="0" smtClean="0">
              <a:sym typeface="Wingding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38296" y="4901259"/>
            <a:ext cx="7168445" cy="181563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Note that ~/</a:t>
            </a:r>
            <a:r>
              <a:rPr lang="en-US" sz="2400" dirty="0" err="1" smtClean="0">
                <a:solidFill>
                  <a:schemeClr val="tx1"/>
                </a:solidFill>
              </a:rPr>
              <a:t>public_html</a:t>
            </a:r>
            <a:r>
              <a:rPr lang="en-US" sz="2400" dirty="0" smtClean="0">
                <a:solidFill>
                  <a:schemeClr val="tx1"/>
                </a:solidFill>
              </a:rPr>
              <a:t>/dir1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shows up as </a:t>
            </a:r>
            <a:r>
              <a:rPr lang="en-US" sz="2400" dirty="0" smtClean="0">
                <a:solidFill>
                  <a:schemeClr val="tx1"/>
                </a:solidFill>
                <a:hlinkClick r:id="rId2" invalidUrl="http://ix.cs.uoregon.edu/~&lt;username&gt;/dir1"/>
              </a:rPr>
              <a:t>http://ix.cs.uoregon.edu/~&lt;username&gt;/dir1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(“~/dir1” is not accessible via web)</a:t>
            </a:r>
          </a:p>
        </p:txBody>
      </p:sp>
    </p:spTree>
    <p:extLst>
      <p:ext uri="{BB962C8B-B14F-4D97-AF65-F5344CB8AC3E}">
        <p14:creationId xmlns:p14="http://schemas.microsoft.com/office/powerpoint/2010/main" val="2772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compilation</a:t>
            </a:r>
            <a:endParaRPr lang="en-US" dirty="0"/>
          </a:p>
        </p:txBody>
      </p:sp>
      <p:pic>
        <p:nvPicPr>
          <p:cNvPr id="4" name="Picture 3" descr="Screen Shot 2014-04-20 at 4.51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816100"/>
            <a:ext cx="58166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compilation controlled via compiler flags</a:t>
            </a:r>
            <a:endParaRPr lang="en-US" dirty="0"/>
          </a:p>
        </p:txBody>
      </p:sp>
      <p:pic>
        <p:nvPicPr>
          <p:cNvPr id="4" name="Picture 3" descr="Screen Shot 2014-04-20 at 4.57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581386"/>
            <a:ext cx="8610600" cy="4165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33777" y="6227704"/>
            <a:ext cx="7394223" cy="54563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This is how configure/</a:t>
            </a:r>
            <a:r>
              <a:rPr lang="en-US" sz="2400" dirty="0" err="1" smtClean="0">
                <a:solidFill>
                  <a:schemeClr val="tx1"/>
                </a:solidFill>
              </a:rPr>
              <a:t>cmake</a:t>
            </a:r>
            <a:r>
              <a:rPr lang="en-US" sz="2400" dirty="0" smtClean="0">
                <a:solidFill>
                  <a:schemeClr val="tx1"/>
                </a:solidFill>
              </a:rPr>
              <a:t> controls the compilation.</a:t>
            </a:r>
          </a:p>
        </p:txBody>
      </p:sp>
    </p:spTree>
    <p:extLst>
      <p:ext uri="{BB962C8B-B14F-4D97-AF65-F5344CB8AC3E}">
        <p14:creationId xmlns:p14="http://schemas.microsoft.com/office/powerpoint/2010/main" val="126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04" y="274638"/>
            <a:ext cx="8824148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4</a:t>
            </a:r>
            <a:r>
              <a:rPr lang="en-US" sz="3600" dirty="0" smtClean="0"/>
              <a:t> files: </a:t>
            </a:r>
            <a:r>
              <a:rPr lang="en-US" sz="3600" dirty="0" err="1" smtClean="0"/>
              <a:t>struct.h</a:t>
            </a:r>
            <a:r>
              <a:rPr lang="en-US" sz="3600" dirty="0" smtClean="0"/>
              <a:t>, </a:t>
            </a:r>
            <a:r>
              <a:rPr lang="en-US" sz="3600" dirty="0" err="1" smtClean="0"/>
              <a:t>prototypes.h</a:t>
            </a:r>
            <a:r>
              <a:rPr lang="en-US" sz="3600" dirty="0" smtClean="0"/>
              <a:t>, </a:t>
            </a:r>
            <a:r>
              <a:rPr lang="en-US" sz="3600" dirty="0" err="1" smtClean="0"/>
              <a:t>rectangle.c</a:t>
            </a:r>
            <a:r>
              <a:rPr lang="en-US" sz="3600" dirty="0" smtClean="0"/>
              <a:t>, </a:t>
            </a:r>
            <a:r>
              <a:rPr lang="en-US" sz="3600" dirty="0" err="1" smtClean="0"/>
              <a:t>driver.c</a:t>
            </a:r>
            <a:endParaRPr lang="en-US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272815" y="2445924"/>
            <a:ext cx="8607778" cy="620889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00"/>
                </a:solidFill>
              </a:rPr>
              <a:t>#</a:t>
            </a:r>
            <a:r>
              <a:rPr lang="en-US" sz="1600" dirty="0">
                <a:solidFill>
                  <a:srgbClr val="000000"/>
                </a:solidFill>
              </a:rPr>
              <a:t>include &lt;</a:t>
            </a:r>
            <a:r>
              <a:rPr lang="en-US" sz="1600" dirty="0" err="1">
                <a:solidFill>
                  <a:srgbClr val="000000"/>
                </a:solidFill>
              </a:rPr>
              <a:t>struct.h</a:t>
            </a:r>
            <a:r>
              <a:rPr lang="en-US" sz="1600" dirty="0" smtClean="0">
                <a:solidFill>
                  <a:srgbClr val="000000"/>
                </a:solidFill>
              </a:rPr>
              <a:t>&gt;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void </a:t>
            </a:r>
            <a:r>
              <a:rPr lang="en-US" sz="1600" dirty="0" err="1">
                <a:solidFill>
                  <a:srgbClr val="000000"/>
                </a:solidFill>
              </a:rPr>
              <a:t>InitializeRectangle</a:t>
            </a:r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US" sz="1600" dirty="0" err="1">
                <a:solidFill>
                  <a:srgbClr val="000000"/>
                </a:solidFill>
              </a:rPr>
              <a:t>struct</a:t>
            </a:r>
            <a:r>
              <a:rPr lang="en-US" sz="1600" dirty="0">
                <a:solidFill>
                  <a:srgbClr val="000000"/>
                </a:solidFill>
              </a:rPr>
              <a:t> Rectangle *r, double v1, double v2, double v3, double v4);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0741" y="2304810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prototypes.h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4697" y="3294470"/>
            <a:ext cx="8607778" cy="1644416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00"/>
                </a:solidFill>
              </a:rPr>
              <a:t>#</a:t>
            </a:r>
            <a:r>
              <a:rPr lang="en-US" sz="1600" dirty="0">
                <a:solidFill>
                  <a:srgbClr val="000000"/>
                </a:solidFill>
              </a:rPr>
              <a:t>include &lt;</a:t>
            </a:r>
            <a:r>
              <a:rPr lang="en-US" sz="1600" dirty="0" err="1">
                <a:solidFill>
                  <a:srgbClr val="000000"/>
                </a:solidFill>
              </a:rPr>
              <a:t>struct.h</a:t>
            </a:r>
            <a:r>
              <a:rPr lang="en-US" sz="1600" dirty="0">
                <a:solidFill>
                  <a:srgbClr val="000000"/>
                </a:solidFill>
              </a:rPr>
              <a:t>&gt;</a:t>
            </a:r>
          </a:p>
          <a:p>
            <a:r>
              <a:rPr lang="en-US" sz="1600" dirty="0">
                <a:solidFill>
                  <a:srgbClr val="000000"/>
                </a:solidFill>
              </a:rPr>
              <a:t>#include &lt;</a:t>
            </a:r>
            <a:r>
              <a:rPr lang="en-US" sz="1600" dirty="0" err="1">
                <a:solidFill>
                  <a:srgbClr val="000000"/>
                </a:solidFill>
              </a:rPr>
              <a:t>prototypes.h</a:t>
            </a:r>
            <a:r>
              <a:rPr lang="en-US" sz="1600" dirty="0" smtClean="0">
                <a:solidFill>
                  <a:srgbClr val="000000"/>
                </a:solidFill>
              </a:rPr>
              <a:t>&gt;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void </a:t>
            </a:r>
            <a:r>
              <a:rPr lang="en-US" sz="1600" dirty="0" err="1" smtClean="0">
                <a:solidFill>
                  <a:srgbClr val="000000"/>
                </a:solidFill>
              </a:rPr>
              <a:t>InitializeRectangle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</a:rPr>
              <a:t>struct</a:t>
            </a:r>
            <a:r>
              <a:rPr lang="en-US" sz="1600" dirty="0" smtClean="0">
                <a:solidFill>
                  <a:srgbClr val="000000"/>
                </a:solidFill>
              </a:rPr>
              <a:t> Rectangle *r, double v1, double v2, double v3, double v4)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{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    r-&gt;</a:t>
            </a:r>
            <a:r>
              <a:rPr lang="en-US" sz="1600" dirty="0" err="1">
                <a:solidFill>
                  <a:srgbClr val="000000"/>
                </a:solidFill>
              </a:rPr>
              <a:t>minX</a:t>
            </a:r>
            <a:r>
              <a:rPr lang="en-US" sz="1600" dirty="0">
                <a:solidFill>
                  <a:srgbClr val="000000"/>
                </a:solidFill>
              </a:rPr>
              <a:t> = </a:t>
            </a:r>
            <a:r>
              <a:rPr lang="en-US" sz="1600" dirty="0" smtClean="0">
                <a:solidFill>
                  <a:srgbClr val="000000"/>
                </a:solidFill>
              </a:rPr>
              <a:t>v1</a:t>
            </a:r>
            <a:r>
              <a:rPr lang="en-US" sz="1600" dirty="0">
                <a:solidFill>
                  <a:srgbClr val="000000"/>
                </a:solidFill>
              </a:rPr>
              <a:t>;</a:t>
            </a:r>
            <a:r>
              <a:rPr lang="en-US" sz="1600" dirty="0" smtClean="0">
                <a:solidFill>
                  <a:srgbClr val="000000"/>
                </a:solidFill>
              </a:rPr>
              <a:t>    </a:t>
            </a:r>
            <a:r>
              <a:rPr lang="en-US" sz="1600" dirty="0">
                <a:solidFill>
                  <a:srgbClr val="000000"/>
                </a:solidFill>
              </a:rPr>
              <a:t>r-&gt;</a:t>
            </a:r>
            <a:r>
              <a:rPr lang="en-US" sz="1600" dirty="0" err="1">
                <a:solidFill>
                  <a:srgbClr val="000000"/>
                </a:solidFill>
              </a:rPr>
              <a:t>maxX</a:t>
            </a:r>
            <a:r>
              <a:rPr lang="en-US" sz="1600" dirty="0">
                <a:solidFill>
                  <a:srgbClr val="000000"/>
                </a:solidFill>
              </a:rPr>
              <a:t> = v2</a:t>
            </a:r>
            <a:r>
              <a:rPr lang="en-US" sz="1600" dirty="0" smtClean="0">
                <a:solidFill>
                  <a:srgbClr val="000000"/>
                </a:solidFill>
              </a:rPr>
              <a:t>;    </a:t>
            </a:r>
            <a:r>
              <a:rPr lang="en-US" sz="1600" dirty="0">
                <a:solidFill>
                  <a:srgbClr val="000000"/>
                </a:solidFill>
              </a:rPr>
              <a:t>r-&gt;</a:t>
            </a:r>
            <a:r>
              <a:rPr lang="en-US" sz="1600" dirty="0" err="1">
                <a:solidFill>
                  <a:srgbClr val="000000"/>
                </a:solidFill>
              </a:rPr>
              <a:t>minY</a:t>
            </a:r>
            <a:r>
              <a:rPr lang="en-US" sz="1600" dirty="0">
                <a:solidFill>
                  <a:srgbClr val="000000"/>
                </a:solidFill>
              </a:rPr>
              <a:t> = v3</a:t>
            </a:r>
            <a:r>
              <a:rPr lang="en-US" sz="1600" dirty="0" smtClean="0">
                <a:solidFill>
                  <a:srgbClr val="000000"/>
                </a:solidFill>
              </a:rPr>
              <a:t>;    </a:t>
            </a:r>
            <a:r>
              <a:rPr lang="en-US" sz="1600" dirty="0">
                <a:solidFill>
                  <a:srgbClr val="000000"/>
                </a:solidFill>
              </a:rPr>
              <a:t>r-&gt;</a:t>
            </a:r>
            <a:r>
              <a:rPr lang="en-US" sz="1600" dirty="0" err="1">
                <a:solidFill>
                  <a:srgbClr val="000000"/>
                </a:solidFill>
              </a:rPr>
              <a:t>maxY</a:t>
            </a:r>
            <a:r>
              <a:rPr lang="en-US" sz="1600" dirty="0">
                <a:solidFill>
                  <a:srgbClr val="000000"/>
                </a:solidFill>
              </a:rPr>
              <a:t> = v4;</a:t>
            </a:r>
          </a:p>
          <a:p>
            <a:r>
              <a:rPr lang="en-US" sz="1600" dirty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3482623" y="3125138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rectangle.c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7763" y="5032963"/>
            <a:ext cx="8607778" cy="1825036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</a:rPr>
              <a:t>#include </a:t>
            </a:r>
            <a:r>
              <a:rPr lang="en-US" sz="1600" dirty="0" smtClean="0">
                <a:solidFill>
                  <a:srgbClr val="000000"/>
                </a:solidFill>
              </a:rPr>
              <a:t>&lt;</a:t>
            </a:r>
            <a:r>
              <a:rPr lang="en-US" sz="1600" dirty="0" err="1" smtClean="0">
                <a:solidFill>
                  <a:srgbClr val="000000"/>
                </a:solidFill>
              </a:rPr>
              <a:t>struct.h</a:t>
            </a:r>
            <a:r>
              <a:rPr lang="en-US" sz="1600" dirty="0" smtClean="0">
                <a:solidFill>
                  <a:srgbClr val="000000"/>
                </a:solidFill>
              </a:rPr>
              <a:t>&gt;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#include &lt;</a:t>
            </a:r>
            <a:r>
              <a:rPr lang="en-US" sz="1600" dirty="0" err="1">
                <a:solidFill>
                  <a:srgbClr val="000000"/>
                </a:solidFill>
              </a:rPr>
              <a:t>prototypes.h</a:t>
            </a:r>
            <a:r>
              <a:rPr lang="en-US" sz="1600" dirty="0" smtClean="0">
                <a:solidFill>
                  <a:srgbClr val="000000"/>
                </a:solidFill>
              </a:rPr>
              <a:t>&gt;</a:t>
            </a: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 err="1">
                <a:solidFill>
                  <a:srgbClr val="000000"/>
                </a:solidFill>
              </a:rPr>
              <a:t>int</a:t>
            </a:r>
            <a:r>
              <a:rPr lang="en-US" sz="1600" dirty="0">
                <a:solidFill>
                  <a:srgbClr val="000000"/>
                </a:solidFill>
              </a:rPr>
              <a:t> main()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 err="1">
                <a:solidFill>
                  <a:srgbClr val="000000"/>
                </a:solidFill>
              </a:rPr>
              <a:t>struct</a:t>
            </a:r>
            <a:r>
              <a:rPr lang="en-US" sz="1600" dirty="0">
                <a:solidFill>
                  <a:srgbClr val="000000"/>
                </a:solidFill>
              </a:rPr>
              <a:t> Rectangle r;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 </a:t>
            </a:r>
            <a:r>
              <a:rPr lang="en-US" sz="1600" dirty="0" err="1">
                <a:solidFill>
                  <a:srgbClr val="000000"/>
                </a:solidFill>
              </a:rPr>
              <a:t>InitializeRectangle</a:t>
            </a:r>
            <a:r>
              <a:rPr lang="en-US" sz="1600" dirty="0" smtClean="0">
                <a:solidFill>
                  <a:srgbClr val="000000"/>
                </a:solidFill>
              </a:rPr>
              <a:t>(&amp;r</a:t>
            </a:r>
            <a:r>
              <a:rPr lang="en-US" sz="1600" dirty="0">
                <a:solidFill>
                  <a:srgbClr val="000000"/>
                </a:solidFill>
              </a:rPr>
              <a:t>, 0, 1, 0, 1.5);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}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5690" y="5036722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driver.c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5393" y="1254947"/>
            <a:ext cx="8607778" cy="1002831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0000"/>
                </a:solidFill>
              </a:rPr>
              <a:t>struct</a:t>
            </a:r>
            <a:r>
              <a:rPr lang="en-US" sz="1600" dirty="0">
                <a:solidFill>
                  <a:srgbClr val="000000"/>
                </a:solidFill>
              </a:rPr>
              <a:t> Rectangle</a:t>
            </a:r>
          </a:p>
          <a:p>
            <a:r>
              <a:rPr lang="en-US" sz="1600" dirty="0">
                <a:solidFill>
                  <a:srgbClr val="000000"/>
                </a:solidFill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</a:rPr>
              <a:t>   double </a:t>
            </a:r>
            <a:r>
              <a:rPr lang="en-US" sz="1600" dirty="0" err="1">
                <a:solidFill>
                  <a:srgbClr val="000000"/>
                </a:solidFill>
              </a:rPr>
              <a:t>minX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maxX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minY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maxY</a:t>
            </a:r>
            <a:r>
              <a:rPr lang="en-US" sz="1600" dirty="0">
                <a:solidFill>
                  <a:srgbClr val="000000"/>
                </a:solidFill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</a:rPr>
              <a:t>};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03319" y="1085616"/>
            <a:ext cx="1994370" cy="42333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struct.h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6074" y="6096000"/>
            <a:ext cx="7394223" cy="545630"/>
          </a:xfrm>
          <a:prstGeom prst="roundRect">
            <a:avLst/>
          </a:prstGeom>
          <a:gradFill>
            <a:gsLst>
              <a:gs pos="0">
                <a:srgbClr val="FFFF3E"/>
              </a:gs>
              <a:gs pos="100000">
                <a:srgbClr val="FFFFCA"/>
              </a:gs>
            </a:gsLst>
          </a:gradFill>
          <a:ln w="76200" cmpd="tri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What is the problem with this configuration?</a:t>
            </a:r>
          </a:p>
        </p:txBody>
      </p:sp>
    </p:spTree>
    <p:extLst>
      <p:ext uri="{BB962C8B-B14F-4D97-AF65-F5344CB8AC3E}">
        <p14:creationId xmlns:p14="http://schemas.microsoft.com/office/powerpoint/2010/main" val="211434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10947</TotalTime>
  <Words>1704</Words>
  <Application>Microsoft Macintosh PowerPoint</Application>
  <PresentationFormat>On-screen Show (4:3)</PresentationFormat>
  <Paragraphs>267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Calibri</vt:lpstr>
      <vt:lpstr>Courier</vt:lpstr>
      <vt:lpstr>Mangal</vt:lpstr>
      <vt:lpstr>ＭＳ Ｐゴシック</vt:lpstr>
      <vt:lpstr>Tw Cen MT</vt:lpstr>
      <vt:lpstr>Wingdings</vt:lpstr>
      <vt:lpstr>Arial</vt:lpstr>
      <vt:lpstr>Office Theme</vt:lpstr>
      <vt:lpstr>       CIS 330:            _   _      _                          _   ______    _ _____         / / / /___  (_)  __   ____ _____  ____/ /  / ____/ _/_/ ____/__    __       / / / / __ \/ / |/_/  / __ `/ __ \/ __  /  / /    _/_// /  __/ /___/ /_      / /_/ / / / / /&gt;  &lt;   / /_/ / / / / /_/ /  / /____/_/ / /__/_  __/_  __/      \____/_/ /_/_/_/|_|   \__,_/_/ /_/\__,_/   \____/_/   \____//_/   /_/  </vt:lpstr>
      <vt:lpstr>3A – post mortem</vt:lpstr>
      <vt:lpstr>Why Can’t I Modify the Input in Yellow Diagonal</vt:lpstr>
      <vt:lpstr>With Respect to 3B…</vt:lpstr>
      <vt:lpstr>How to Make a Reproduction</vt:lpstr>
      <vt:lpstr>REVIEW</vt:lpstr>
      <vt:lpstr>Conditional compilation</vt:lpstr>
      <vt:lpstr>Conditional compilation controlled via compiler flags</vt:lpstr>
      <vt:lpstr>4 files: struct.h, prototypes.h, rectangle.c, driver.c</vt:lpstr>
      <vt:lpstr>Compilation error</vt:lpstr>
      <vt:lpstr>gcc –E rectangle.c</vt:lpstr>
      <vt:lpstr>#ifndef / #define to the rescue</vt:lpstr>
      <vt:lpstr>There is more to macros…</vt:lpstr>
      <vt:lpstr>C++ will let you overload functions with different types</vt:lpstr>
      <vt:lpstr>C++ also gives you access to mangling via “namespaces”</vt:lpstr>
      <vt:lpstr>References</vt:lpstr>
      <vt:lpstr>Examples of References</vt:lpstr>
      <vt:lpstr>References vs Pointers vs Call-By-Value</vt:lpstr>
      <vt:lpstr>C++ and Structs</vt:lpstr>
      <vt:lpstr>Learning classes via structs</vt:lpstr>
      <vt:lpstr>3 Big changes to structs in C++</vt:lpstr>
      <vt:lpstr>Methods vs Functions</vt:lpstr>
      <vt:lpstr>Function vs Method</vt:lpstr>
      <vt:lpstr>Tally Counter</vt:lpstr>
      <vt:lpstr>Methods &amp; Tally Counter</vt:lpstr>
      <vt:lpstr>C-style implementation of TallyCounter</vt:lpstr>
      <vt:lpstr>C++-style implementation of TallyCounter</vt:lpstr>
      <vt:lpstr>PowerPoint Presentation</vt:lpstr>
      <vt:lpstr>Constructors</vt:lpstr>
      <vt:lpstr>PowerPoint Presentation</vt:lpstr>
      <vt:lpstr>PowerPoint Presentation</vt:lpstr>
      <vt:lpstr>More traditional file organization</vt:lpstr>
      <vt:lpstr>More traditional file organization</vt:lpstr>
      <vt:lpstr>“this”: pointer to current object</vt:lpstr>
      <vt:lpstr>Copy Constructor</vt:lpstr>
      <vt:lpstr>Constructor Types</vt:lpstr>
      <vt:lpstr>Example of 3 Constructors</vt:lpstr>
      <vt:lpstr>Conversion Constructor</vt:lpstr>
      <vt:lpstr>3 big changes to structs in C++</vt:lpstr>
      <vt:lpstr>Access Control</vt:lpstr>
      <vt:lpstr>public / private</vt:lpstr>
      <vt:lpstr>The compiler prevents violations of access controls.</vt:lpstr>
      <vt:lpstr>The friend keyword can override access controls.</vt:lpstr>
      <vt:lpstr>class vs struct</vt:lpstr>
      <vt:lpstr>3 big changes to structs in C++</vt:lpstr>
      <vt:lpstr>Simple inheritance example</vt:lpstr>
      <vt:lpstr>Object sizes</vt:lpstr>
      <vt:lpstr>Inheritance + TallyCounter</vt:lpstr>
      <vt:lpstr>Virtual functions</vt:lpstr>
      <vt:lpstr>Virtual functions: example</vt:lpstr>
      <vt:lpstr>Virtual functions: example</vt:lpstr>
      <vt:lpstr>Virtual functions: example</vt:lpstr>
      <vt:lpstr>Access controls and inheritance</vt:lpstr>
      <vt:lpstr>One more access control word: protected</vt:lpstr>
      <vt:lpstr>Public, private, protected</vt:lpstr>
      <vt:lpstr>More on virtual functions upcoming</vt:lpstr>
      <vt:lpstr>Bonus Topics</vt:lpstr>
      <vt:lpstr>Backgrounding</vt:lpstr>
      <vt:lpstr>Suspending Jobs</vt:lpstr>
      <vt:lpstr>Web pages</vt:lpstr>
      <vt:lpstr>Web pages</vt:lpstr>
    </vt:vector>
  </TitlesOfParts>
  <Manager/>
  <Company>University of Oregon</Company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Colin Miller</dc:creator>
  <cp:keywords/>
  <dc:description/>
  <cp:lastModifiedBy>Hank Chidls</cp:lastModifiedBy>
  <cp:revision>146</cp:revision>
  <dcterms:created xsi:type="dcterms:W3CDTF">2013-10-02T16:37:11Z</dcterms:created>
  <dcterms:modified xsi:type="dcterms:W3CDTF">2018-05-02T04:09:54Z</dcterms:modified>
  <cp:category/>
</cp:coreProperties>
</file>