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</p:sldMasterIdLst>
  <p:notesMasterIdLst>
    <p:notesMasterId r:id="rId89"/>
  </p:notesMasterIdLst>
  <p:sldIdLst>
    <p:sldId id="259" r:id="rId2"/>
    <p:sldId id="653" r:id="rId3"/>
    <p:sldId id="567" r:id="rId4"/>
    <p:sldId id="568" r:id="rId5"/>
    <p:sldId id="570" r:id="rId6"/>
    <p:sldId id="571" r:id="rId7"/>
    <p:sldId id="665" r:id="rId8"/>
    <p:sldId id="577" r:id="rId9"/>
    <p:sldId id="578" r:id="rId10"/>
    <p:sldId id="579" r:id="rId11"/>
    <p:sldId id="580" r:id="rId12"/>
    <p:sldId id="582" r:id="rId13"/>
    <p:sldId id="654" r:id="rId14"/>
    <p:sldId id="583" r:id="rId15"/>
    <p:sldId id="587" r:id="rId16"/>
    <p:sldId id="588" r:id="rId17"/>
    <p:sldId id="589" r:id="rId18"/>
    <p:sldId id="666" r:id="rId19"/>
    <p:sldId id="667" r:id="rId20"/>
    <p:sldId id="668" r:id="rId21"/>
    <p:sldId id="669" r:id="rId22"/>
    <p:sldId id="590" r:id="rId23"/>
    <p:sldId id="591" r:id="rId24"/>
    <p:sldId id="592" r:id="rId25"/>
    <p:sldId id="593" r:id="rId26"/>
    <p:sldId id="594" r:id="rId27"/>
    <p:sldId id="595" r:id="rId28"/>
    <p:sldId id="596" r:id="rId29"/>
    <p:sldId id="597" r:id="rId30"/>
    <p:sldId id="598" r:id="rId31"/>
    <p:sldId id="599" r:id="rId32"/>
    <p:sldId id="600" r:id="rId33"/>
    <p:sldId id="601" r:id="rId34"/>
    <p:sldId id="655" r:id="rId35"/>
    <p:sldId id="603" r:id="rId36"/>
    <p:sldId id="604" r:id="rId37"/>
    <p:sldId id="605" r:id="rId38"/>
    <p:sldId id="606" r:id="rId39"/>
    <p:sldId id="607" r:id="rId40"/>
    <p:sldId id="608" r:id="rId41"/>
    <p:sldId id="609" r:id="rId42"/>
    <p:sldId id="610" r:id="rId43"/>
    <p:sldId id="612" r:id="rId44"/>
    <p:sldId id="613" r:id="rId45"/>
    <p:sldId id="614" r:id="rId46"/>
    <p:sldId id="615" r:id="rId47"/>
    <p:sldId id="616" r:id="rId48"/>
    <p:sldId id="617" r:id="rId49"/>
    <p:sldId id="618" r:id="rId50"/>
    <p:sldId id="619" r:id="rId51"/>
    <p:sldId id="620" r:id="rId52"/>
    <p:sldId id="621" r:id="rId53"/>
    <p:sldId id="622" r:id="rId54"/>
    <p:sldId id="623" r:id="rId55"/>
    <p:sldId id="624" r:id="rId56"/>
    <p:sldId id="656" r:id="rId57"/>
    <p:sldId id="626" r:id="rId58"/>
    <p:sldId id="627" r:id="rId59"/>
    <p:sldId id="628" r:id="rId60"/>
    <p:sldId id="629" r:id="rId61"/>
    <p:sldId id="630" r:id="rId62"/>
    <p:sldId id="631" r:id="rId63"/>
    <p:sldId id="632" r:id="rId64"/>
    <p:sldId id="633" r:id="rId65"/>
    <p:sldId id="634" r:id="rId66"/>
    <p:sldId id="635" r:id="rId67"/>
    <p:sldId id="636" r:id="rId68"/>
    <p:sldId id="637" r:id="rId69"/>
    <p:sldId id="638" r:id="rId70"/>
    <p:sldId id="639" r:id="rId71"/>
    <p:sldId id="640" r:id="rId72"/>
    <p:sldId id="641" r:id="rId73"/>
    <p:sldId id="642" r:id="rId74"/>
    <p:sldId id="643" r:id="rId75"/>
    <p:sldId id="644" r:id="rId76"/>
    <p:sldId id="645" r:id="rId77"/>
    <p:sldId id="646" r:id="rId78"/>
    <p:sldId id="647" r:id="rId79"/>
    <p:sldId id="648" r:id="rId80"/>
    <p:sldId id="649" r:id="rId81"/>
    <p:sldId id="650" r:id="rId82"/>
    <p:sldId id="651" r:id="rId83"/>
    <p:sldId id="657" r:id="rId84"/>
    <p:sldId id="560" r:id="rId85"/>
    <p:sldId id="561" r:id="rId86"/>
    <p:sldId id="562" r:id="rId87"/>
    <p:sldId id="563" r:id="rId8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E"/>
    <a:srgbClr val="FFFFCA"/>
    <a:srgbClr val="005334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74" autoAdjust="0"/>
  </p:normalViewPr>
  <p:slideViewPr>
    <p:cSldViewPr snapToGrid="0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FE53B-5066-174C-A72E-F750F1526F61}" type="datetimeFigureOut">
              <a:rPr lang="en-US" smtClean="0"/>
              <a:t>4/29/18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796E-1204-6D45-A7B7-2B1650A5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5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1667-7291-42E8-B00B-345BA5840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4/29/18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3806-7F59-464B-AFD0-4480C81518EB}" type="datetimeFigureOut">
              <a:rPr lang="en-US" smtClean="0"/>
              <a:pPr/>
              <a:t>4/29/18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130444"/>
            <a:ext cx="9144000" cy="1727556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UO_Signature_4c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000" y="30003"/>
            <a:ext cx="2239804" cy="3980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130444"/>
            <a:ext cx="9144000" cy="1727556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 userDrawn="1"/>
        </p:nvSpPr>
        <p:spPr>
          <a:xfrm rot="5400000" flipH="1">
            <a:off x="3510835" y="591853"/>
            <a:ext cx="2122328" cy="9144000"/>
          </a:xfrm>
          <a:prstGeom prst="parallelogram">
            <a:avLst>
              <a:gd name="adj" fmla="val 16594"/>
            </a:avLst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8"/>
          <p:cNvSpPr>
            <a:spLocks noGrp="1"/>
          </p:cNvSpPr>
          <p:nvPr>
            <p:ph type="subTitle" idx="1"/>
          </p:nvPr>
        </p:nvSpPr>
        <p:spPr>
          <a:xfrm>
            <a:off x="2362200" y="6172200"/>
            <a:ext cx="6781800" cy="6858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w Cen MT" charset="0"/>
                <a:ea typeface="ＭＳ Ｐゴシック" charset="0"/>
                <a:cs typeface="ＭＳ Ｐゴシック" charset="0"/>
              </a:rPr>
              <a:t>Hank Childs, University of Oregon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184242" y="6135688"/>
            <a:ext cx="24272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 dirty="0" smtClean="0">
                <a:solidFill>
                  <a:schemeClr val="bg1"/>
                </a:solidFill>
                <a:latin typeface="Tw Cen MT" charset="0"/>
              </a:rPr>
              <a:t>April </a:t>
            </a:r>
            <a:r>
              <a:rPr lang="en-US" sz="2600" dirty="0" smtClean="0">
                <a:solidFill>
                  <a:schemeClr val="bg1"/>
                </a:solidFill>
                <a:latin typeface="Tw Cen MT" charset="0"/>
              </a:rPr>
              <a:t>30</a:t>
            </a:r>
            <a:r>
              <a:rPr lang="en-US" sz="2600" baseline="30000" dirty="0" smtClean="0">
                <a:solidFill>
                  <a:schemeClr val="bg1"/>
                </a:solidFill>
                <a:latin typeface="Tw Cen MT" charset="0"/>
              </a:rPr>
              <a:t>th</a:t>
            </a:r>
            <a:r>
              <a:rPr lang="en-US" sz="2600" dirty="0" smtClean="0">
                <a:solidFill>
                  <a:schemeClr val="bg1"/>
                </a:solidFill>
                <a:latin typeface="Tw Cen MT" charset="0"/>
              </a:rPr>
              <a:t>, </a:t>
            </a:r>
            <a:r>
              <a:rPr lang="en-US" sz="2600" dirty="0" smtClean="0">
                <a:solidFill>
                  <a:schemeClr val="bg1"/>
                </a:solidFill>
                <a:latin typeface="Tw Cen MT" charset="0"/>
              </a:rPr>
              <a:t>2018</a:t>
            </a:r>
            <a:endParaRPr lang="en-US" sz="2600" dirty="0">
              <a:solidFill>
                <a:schemeClr val="bg1"/>
              </a:solidFill>
              <a:latin typeface="Tw Cen MT" charset="0"/>
            </a:endParaRPr>
          </a:p>
        </p:txBody>
      </p:sp>
      <p:sp>
        <p:nvSpPr>
          <p:cNvPr id="15371" name="Title 1"/>
          <p:cNvSpPr>
            <a:spLocks noGrp="1"/>
          </p:cNvSpPr>
          <p:nvPr>
            <p:ph type="ctrTitle"/>
          </p:nvPr>
        </p:nvSpPr>
        <p:spPr>
          <a:xfrm>
            <a:off x="1" y="-58704"/>
            <a:ext cx="9064022" cy="197831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cap="none" dirty="0" smtClean="0">
                <a:latin typeface="Tw Cen MT" charset="0"/>
                <a:ea typeface="ＭＳ Ｐゴシック" charset="0"/>
                <a:cs typeface="ＭＳ Ｐゴシック" charset="0"/>
              </a:rPr>
              <a:t>							CIS 330:</a:t>
            </a:r>
            <a:br>
              <a:rPr lang="en-US" b="1" cap="none" dirty="0" smtClean="0"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en-US" sz="2200" b="1" cap="none" dirty="0" smtClean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/>
            </a:r>
            <a:br>
              <a:rPr lang="en-US" sz="1600" b="1" dirty="0" smtClean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</a:t>
            </a: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   _   _      _                          _   ______    _ _____ </a:t>
            </a:r>
            <a:br>
              <a:rPr lang="en-US" sz="1600" b="1" dirty="0" smtClean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</a:t>
            </a: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 / 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/ / /___  (_)  __   ____ _____  ____/ /  / ____/ _/_/ ____/</a:t>
            </a: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__    __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/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 / 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/ / / __ \/ / |/_/  / __ `/ __ \/ __  /  / /    _/_// /  __/ /___/ /_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/ 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/_/ / / / / /&gt;  &lt;   / /_/ / / / / /_/ /  / /____/_/ / /__/_  __/_  __/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\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____/_/ /_/_/_/|_|   \__,_/_/ /_/\__,_/   \____/_/   \____//_/   /_/ 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endParaRPr lang="en-US" sz="700" cap="none" dirty="0">
              <a:latin typeface="Courier"/>
              <a:ea typeface="ＭＳ Ｐゴシック" charset="0"/>
              <a:cs typeface="Courier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2672566"/>
            <a:ext cx="9144000" cy="213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Lecture 10: </a:t>
            </a:r>
          </a:p>
          <a:p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building </a:t>
            </a:r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large projects, </a:t>
            </a:r>
          </a:p>
          <a:p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beginning C++,</a:t>
            </a:r>
          </a:p>
          <a:p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C++ and </a:t>
            </a:r>
            <a:r>
              <a:rPr lang="en-US" b="1" dirty="0" err="1" smtClean="0">
                <a:latin typeface="Tw Cen MT" charset="0"/>
                <a:ea typeface="ＭＳ Ｐゴシック" charset="0"/>
                <a:cs typeface="ＭＳ Ｐゴシック" charset="0"/>
              </a:rPr>
              <a:t>structs</a:t>
            </a:r>
            <a:endParaRPr lang="en-US" b="1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works via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define an interface for </a:t>
            </a:r>
            <a:r>
              <a:rPr lang="en-US" dirty="0" err="1" smtClean="0"/>
              <a:t>supertype</a:t>
            </a:r>
            <a:r>
              <a:rPr lang="en-US" dirty="0" smtClean="0"/>
              <a:t>/subtypes</a:t>
            </a:r>
          </a:p>
          <a:p>
            <a:pPr lvl="1"/>
            <a:r>
              <a:rPr lang="en-US" dirty="0" smtClean="0"/>
              <a:t>Interfaces are the functions you can call on the </a:t>
            </a:r>
            <a:r>
              <a:rPr lang="en-US" dirty="0" err="1" smtClean="0"/>
              <a:t>supertype</a:t>
            </a:r>
            <a:r>
              <a:rPr lang="en-US" dirty="0" smtClean="0"/>
              <a:t>/subtypes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set of functions is fixed</a:t>
            </a:r>
          </a:p>
          <a:p>
            <a:pPr lvl="1"/>
            <a:r>
              <a:rPr lang="en-US" dirty="0" smtClean="0"/>
              <a:t>Every subtype must define all functions</a:t>
            </a:r>
          </a:p>
        </p:txBody>
      </p:sp>
    </p:spTree>
    <p:extLst>
      <p:ext uri="{BB962C8B-B14F-4D97-AF65-F5344CB8AC3E}">
        <p14:creationId xmlns:p14="http://schemas.microsoft.com/office/powerpoint/2010/main" val="194308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 write my routines to the </a:t>
            </a:r>
            <a:r>
              <a:rPr lang="en-US" dirty="0" err="1" smtClean="0"/>
              <a:t>supertype</a:t>
            </a:r>
            <a:r>
              <a:rPr lang="en-US" dirty="0" smtClean="0"/>
              <a:t> interface</a:t>
            </a:r>
          </a:p>
          <a:p>
            <a:r>
              <a:rPr lang="en-US" dirty="0" smtClean="0"/>
              <a:t>All subtypes can automatically use this code</a:t>
            </a:r>
          </a:p>
          <a:p>
            <a:pPr lvl="1"/>
            <a:r>
              <a:rPr lang="en-US" dirty="0" smtClean="0"/>
              <a:t>Don’t have to modify code when </a:t>
            </a:r>
            <a:r>
              <a:rPr lang="en-US" smtClean="0"/>
              <a:t>new subtypes </a:t>
            </a:r>
            <a:r>
              <a:rPr lang="en-US" dirty="0" smtClean="0"/>
              <a:t>are added</a:t>
            </a:r>
          </a:p>
          <a:p>
            <a:pPr lvl="1"/>
            <a:endParaRPr lang="en-US" dirty="0"/>
          </a:p>
          <a:p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I wrote code about Shapes.</a:t>
            </a:r>
          </a:p>
          <a:p>
            <a:pPr lvl="1"/>
            <a:r>
              <a:rPr lang="en-US" dirty="0" smtClean="0"/>
              <a:t>I don’t care about details of subtypes (Triangle, Rectangle, Circle)</a:t>
            </a:r>
          </a:p>
          <a:p>
            <a:pPr lvl="1"/>
            <a:r>
              <a:rPr lang="en-US" dirty="0" smtClean="0"/>
              <a:t>When new subtypes are added (Square), my code doesn’t change</a:t>
            </a:r>
          </a:p>
        </p:txBody>
      </p:sp>
    </p:spTree>
    <p:extLst>
      <p:ext uri="{BB962C8B-B14F-4D97-AF65-F5344CB8AC3E}">
        <p14:creationId xmlns:p14="http://schemas.microsoft.com/office/powerpoint/2010/main" val="60535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extend Project 2C</a:t>
            </a:r>
          </a:p>
          <a:p>
            <a:r>
              <a:rPr lang="en-US" dirty="0" smtClean="0"/>
              <a:t>You will do Subtyping</a:t>
            </a:r>
          </a:p>
          <a:p>
            <a:pPr lvl="1"/>
            <a:r>
              <a:rPr lang="en-US" dirty="0" smtClean="0"/>
              <a:t>You will make a union of all the </a:t>
            </a:r>
            <a:r>
              <a:rPr lang="en-US" dirty="0" err="1" smtClean="0"/>
              <a:t>structs</a:t>
            </a:r>
            <a:endParaRPr lang="en-US" dirty="0" smtClean="0"/>
          </a:p>
          <a:p>
            <a:pPr lvl="1"/>
            <a:r>
              <a:rPr lang="en-US" dirty="0" smtClean="0"/>
              <a:t>You will make a </a:t>
            </a:r>
            <a:r>
              <a:rPr lang="en-US" dirty="0" err="1" smtClean="0"/>
              <a:t>struct</a:t>
            </a:r>
            <a:r>
              <a:rPr lang="en-US" dirty="0" smtClean="0"/>
              <a:t> of function pointers</a:t>
            </a:r>
          </a:p>
          <a:p>
            <a:r>
              <a:rPr lang="en-US" dirty="0" smtClean="0"/>
              <a:t>This will enable subtyping</a:t>
            </a:r>
          </a:p>
          <a:p>
            <a:r>
              <a:rPr lang="en-US" dirty="0" smtClean="0"/>
              <a:t>Goal: driver program works on “</a:t>
            </a:r>
            <a:r>
              <a:rPr lang="en-US" dirty="0" err="1" smtClean="0"/>
              <a:t>Shape”s</a:t>
            </a:r>
            <a:r>
              <a:rPr lang="en-US" dirty="0" smtClean="0"/>
              <a:t> and doesn’t need to know if it is a Circle, Triangle, or Rectangle.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5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Building Large Projects</a:t>
            </a:r>
          </a:p>
          <a:p>
            <a:r>
              <a:rPr lang="en-US" dirty="0" smtClean="0"/>
              <a:t>Beginning C++</a:t>
            </a:r>
          </a:p>
          <a:p>
            <a:r>
              <a:rPr lang="en-US" dirty="0" smtClean="0"/>
              <a:t>C++ &amp; </a:t>
            </a:r>
            <a:r>
              <a:rPr lang="en-US" dirty="0" err="1" smtClean="0"/>
              <a:t>Structs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3 files: </a:t>
            </a:r>
            <a:r>
              <a:rPr lang="en-US" sz="3600" dirty="0" err="1" smtClean="0"/>
              <a:t>prototypes.h</a:t>
            </a:r>
            <a:r>
              <a:rPr lang="en-US" sz="3600" dirty="0" smtClean="0"/>
              <a:t>, </a:t>
            </a:r>
            <a:r>
              <a:rPr lang="en-US" sz="3600" dirty="0" err="1" smtClean="0"/>
              <a:t>rectangle.c</a:t>
            </a:r>
            <a:r>
              <a:rPr lang="en-US" sz="3600" dirty="0" smtClean="0"/>
              <a:t>, </a:t>
            </a:r>
            <a:r>
              <a:rPr lang="en-US" sz="3600" dirty="0" err="1" smtClean="0"/>
              <a:t>driver.c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254000" y="1580444"/>
            <a:ext cx="8607778" cy="743186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>
                <a:solidFill>
                  <a:srgbClr val="000000"/>
                </a:solidFill>
              </a:rPr>
              <a:t>struct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Rectangle</a:t>
            </a:r>
            <a:r>
              <a:rPr lang="en-US" sz="1600" dirty="0" smtClean="0">
                <a:solidFill>
                  <a:srgbClr val="000000"/>
                </a:solidFill>
              </a:rPr>
              <a:t>;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void </a:t>
            </a:r>
            <a:r>
              <a:rPr lang="en-US" sz="1600" dirty="0" err="1">
                <a:solidFill>
                  <a:srgbClr val="000000"/>
                </a:solidFill>
              </a:rPr>
              <a:t>IntializeRectangle</a:t>
            </a:r>
            <a:r>
              <a:rPr lang="en-US" sz="1600" dirty="0">
                <a:solidFill>
                  <a:srgbClr val="000000"/>
                </a:solidFill>
              </a:rPr>
              <a:t>(</a:t>
            </a:r>
            <a:r>
              <a:rPr lang="en-US" sz="1600" dirty="0" err="1">
                <a:solidFill>
                  <a:srgbClr val="000000"/>
                </a:solidFill>
              </a:rPr>
              <a:t>struct</a:t>
            </a:r>
            <a:r>
              <a:rPr lang="en-US" sz="1600" dirty="0">
                <a:solidFill>
                  <a:srgbClr val="000000"/>
                </a:solidFill>
              </a:rPr>
              <a:t> Rectangle *r, double v1, double v2, double v3, double v4);</a:t>
            </a:r>
          </a:p>
        </p:txBody>
      </p:sp>
      <p:sp>
        <p:nvSpPr>
          <p:cNvPr id="5" name="Rectangle 4"/>
          <p:cNvSpPr/>
          <p:nvPr/>
        </p:nvSpPr>
        <p:spPr>
          <a:xfrm>
            <a:off x="3461926" y="1354667"/>
            <a:ext cx="1994370" cy="42333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prototypes.h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5882" y="2588917"/>
            <a:ext cx="8607778" cy="2255898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</a:rPr>
              <a:t>struct</a:t>
            </a:r>
            <a:r>
              <a:rPr lang="en-US" sz="1600" dirty="0">
                <a:solidFill>
                  <a:srgbClr val="000000"/>
                </a:solidFill>
              </a:rPr>
              <a:t> Rectangle</a:t>
            </a:r>
          </a:p>
          <a:p>
            <a:r>
              <a:rPr lang="en-US" sz="1600" dirty="0">
                <a:solidFill>
                  <a:srgbClr val="000000"/>
                </a:solidFill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double </a:t>
            </a:r>
            <a:r>
              <a:rPr lang="en-US" sz="1600" dirty="0" err="1">
                <a:solidFill>
                  <a:srgbClr val="000000"/>
                </a:solidFill>
              </a:rPr>
              <a:t>minX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maxX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minY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maxY</a:t>
            </a:r>
            <a:r>
              <a:rPr lang="en-US" sz="1600" dirty="0">
                <a:solidFill>
                  <a:srgbClr val="000000"/>
                </a:solidFill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</a:rPr>
              <a:t>};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void </a:t>
            </a:r>
            <a:r>
              <a:rPr lang="en-US" sz="1600" dirty="0" err="1">
                <a:solidFill>
                  <a:srgbClr val="000000"/>
                </a:solidFill>
              </a:rPr>
              <a:t>IntializeRectangle</a:t>
            </a:r>
            <a:r>
              <a:rPr lang="en-US" sz="1600" dirty="0">
                <a:solidFill>
                  <a:srgbClr val="000000"/>
                </a:solidFill>
              </a:rPr>
              <a:t>(</a:t>
            </a:r>
            <a:r>
              <a:rPr lang="en-US" sz="1600" dirty="0" err="1">
                <a:solidFill>
                  <a:srgbClr val="000000"/>
                </a:solidFill>
              </a:rPr>
              <a:t>struct</a:t>
            </a:r>
            <a:r>
              <a:rPr lang="en-US" sz="1600" dirty="0">
                <a:solidFill>
                  <a:srgbClr val="000000"/>
                </a:solidFill>
              </a:rPr>
              <a:t> Rectangle *r, double v1, double v2, double v3, double v4)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r-&gt;</a:t>
            </a:r>
            <a:r>
              <a:rPr lang="en-US" sz="1600" dirty="0" err="1">
                <a:solidFill>
                  <a:srgbClr val="000000"/>
                </a:solidFill>
              </a:rPr>
              <a:t>minX</a:t>
            </a:r>
            <a:r>
              <a:rPr lang="en-US" sz="1600" dirty="0">
                <a:solidFill>
                  <a:srgbClr val="000000"/>
                </a:solidFill>
              </a:rPr>
              <a:t> = </a:t>
            </a:r>
            <a:r>
              <a:rPr lang="en-US" sz="1600" dirty="0" smtClean="0">
                <a:solidFill>
                  <a:srgbClr val="000000"/>
                </a:solidFill>
              </a:rPr>
              <a:t>v1</a:t>
            </a:r>
            <a:r>
              <a:rPr lang="en-US" sz="1600" dirty="0">
                <a:solidFill>
                  <a:srgbClr val="000000"/>
                </a:solidFill>
              </a:rPr>
              <a:t>;</a:t>
            </a:r>
            <a:r>
              <a:rPr lang="en-US" sz="1600" dirty="0" smtClean="0">
                <a:solidFill>
                  <a:srgbClr val="000000"/>
                </a:solidFill>
              </a:rPr>
              <a:t>    </a:t>
            </a:r>
            <a:r>
              <a:rPr lang="en-US" sz="1600" dirty="0">
                <a:solidFill>
                  <a:srgbClr val="000000"/>
                </a:solidFill>
              </a:rPr>
              <a:t>r-&gt;</a:t>
            </a:r>
            <a:r>
              <a:rPr lang="en-US" sz="1600" dirty="0" err="1">
                <a:solidFill>
                  <a:srgbClr val="000000"/>
                </a:solidFill>
              </a:rPr>
              <a:t>maxX</a:t>
            </a:r>
            <a:r>
              <a:rPr lang="en-US" sz="1600" dirty="0">
                <a:solidFill>
                  <a:srgbClr val="000000"/>
                </a:solidFill>
              </a:rPr>
              <a:t> = v2</a:t>
            </a:r>
            <a:r>
              <a:rPr lang="en-US" sz="1600" dirty="0" smtClean="0">
                <a:solidFill>
                  <a:srgbClr val="000000"/>
                </a:solidFill>
              </a:rPr>
              <a:t>;    </a:t>
            </a:r>
            <a:r>
              <a:rPr lang="en-US" sz="1600" dirty="0">
                <a:solidFill>
                  <a:srgbClr val="000000"/>
                </a:solidFill>
              </a:rPr>
              <a:t>r-&gt;</a:t>
            </a:r>
            <a:r>
              <a:rPr lang="en-US" sz="1600" dirty="0" err="1">
                <a:solidFill>
                  <a:srgbClr val="000000"/>
                </a:solidFill>
              </a:rPr>
              <a:t>minY</a:t>
            </a:r>
            <a:r>
              <a:rPr lang="en-US" sz="1600" dirty="0">
                <a:solidFill>
                  <a:srgbClr val="000000"/>
                </a:solidFill>
              </a:rPr>
              <a:t> = v3</a:t>
            </a:r>
            <a:r>
              <a:rPr lang="en-US" sz="1600" dirty="0" smtClean="0">
                <a:solidFill>
                  <a:srgbClr val="000000"/>
                </a:solidFill>
              </a:rPr>
              <a:t>;    </a:t>
            </a:r>
            <a:r>
              <a:rPr lang="en-US" sz="1600" dirty="0">
                <a:solidFill>
                  <a:srgbClr val="000000"/>
                </a:solidFill>
              </a:rPr>
              <a:t>r-&gt;</a:t>
            </a:r>
            <a:r>
              <a:rPr lang="en-US" sz="1600" dirty="0" err="1">
                <a:solidFill>
                  <a:srgbClr val="000000"/>
                </a:solidFill>
              </a:rPr>
              <a:t>maxY</a:t>
            </a:r>
            <a:r>
              <a:rPr lang="en-US" sz="1600" dirty="0">
                <a:solidFill>
                  <a:srgbClr val="000000"/>
                </a:solidFill>
              </a:rPr>
              <a:t> = v4;</a:t>
            </a:r>
          </a:p>
          <a:p>
            <a:r>
              <a:rPr lang="en-US" sz="1600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3463808" y="2419585"/>
            <a:ext cx="1994370" cy="42333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rectangle.c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7763" y="5032963"/>
            <a:ext cx="8607778" cy="1825036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00"/>
                </a:solidFill>
              </a:rPr>
              <a:t>#include &lt;</a:t>
            </a:r>
            <a:r>
              <a:rPr lang="en-US" sz="1600" dirty="0" err="1">
                <a:solidFill>
                  <a:srgbClr val="000000"/>
                </a:solidFill>
              </a:rPr>
              <a:t>prototypes.h</a:t>
            </a:r>
            <a:r>
              <a:rPr lang="en-US" sz="1600" dirty="0">
                <a:solidFill>
                  <a:srgbClr val="000000"/>
                </a:solidFill>
              </a:rPr>
              <a:t>&gt;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err="1">
                <a:solidFill>
                  <a:srgbClr val="000000"/>
                </a:solidFill>
              </a:rPr>
              <a:t>int</a:t>
            </a:r>
            <a:r>
              <a:rPr lang="en-US" sz="1600" dirty="0">
                <a:solidFill>
                  <a:srgbClr val="000000"/>
                </a:solidFill>
              </a:rPr>
              <a:t> main()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</a:t>
            </a:r>
            <a:r>
              <a:rPr lang="en-US" sz="1600" dirty="0" err="1">
                <a:solidFill>
                  <a:srgbClr val="000000"/>
                </a:solidFill>
              </a:rPr>
              <a:t>struct</a:t>
            </a:r>
            <a:r>
              <a:rPr lang="en-US" sz="1600" dirty="0">
                <a:solidFill>
                  <a:srgbClr val="000000"/>
                </a:solidFill>
              </a:rPr>
              <a:t> Rectangle r;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</a:t>
            </a:r>
            <a:r>
              <a:rPr lang="en-US" sz="1600" dirty="0" err="1">
                <a:solidFill>
                  <a:srgbClr val="000000"/>
                </a:solidFill>
              </a:rPr>
              <a:t>InitializeRectangle</a:t>
            </a:r>
            <a:r>
              <a:rPr lang="en-US" sz="1600" dirty="0">
                <a:solidFill>
                  <a:srgbClr val="000000"/>
                </a:solidFill>
              </a:rPr>
              <a:t>(r, 0, 1, 0, 1.5);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}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5690" y="4961466"/>
            <a:ext cx="1994370" cy="42333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driver.c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Makefile</a:t>
            </a:r>
            <a:r>
              <a:rPr lang="en-US" dirty="0" smtClean="0"/>
              <a:t> for </a:t>
            </a:r>
            <a:r>
              <a:rPr lang="en-US" dirty="0" err="1"/>
              <a:t>prototypes.h</a:t>
            </a:r>
            <a:r>
              <a:rPr lang="en-US" dirty="0"/>
              <a:t>, </a:t>
            </a:r>
            <a:r>
              <a:rPr lang="en-US" dirty="0" err="1"/>
              <a:t>rectangle.c</a:t>
            </a:r>
            <a:r>
              <a:rPr lang="en-US" dirty="0"/>
              <a:t>, </a:t>
            </a:r>
            <a:r>
              <a:rPr lang="en-US" dirty="0" err="1"/>
              <a:t>driver.c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18252" y="2831630"/>
            <a:ext cx="7561674" cy="2850443"/>
            <a:chOff x="218252" y="2831630"/>
            <a:chExt cx="7561674" cy="2850443"/>
          </a:xfrm>
        </p:grpSpPr>
        <p:sp>
          <p:nvSpPr>
            <p:cNvPr id="4" name="Rounded Rectangle 3"/>
            <p:cNvSpPr/>
            <p:nvPr/>
          </p:nvSpPr>
          <p:spPr>
            <a:xfrm>
              <a:off x="218252" y="3143954"/>
              <a:ext cx="7561674" cy="2538119"/>
            </a:xfrm>
            <a:prstGeom prst="round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proj2B: </a:t>
              </a:r>
              <a:r>
                <a:rPr lang="en-US" sz="2000" dirty="0" err="1">
                  <a:solidFill>
                    <a:srgbClr val="000000"/>
                  </a:solidFill>
                </a:rPr>
                <a:t>rectangle.o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driver.o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</a:p>
            <a:p>
              <a:r>
                <a:rPr lang="en-US" sz="2000" dirty="0">
                  <a:solidFill>
                    <a:srgbClr val="000000"/>
                  </a:solidFill>
                </a:rPr>
                <a:t>	</a:t>
              </a:r>
              <a:r>
                <a:rPr lang="en-US" sz="2000" dirty="0" err="1">
                  <a:solidFill>
                    <a:srgbClr val="000000"/>
                  </a:solidFill>
                </a:rPr>
                <a:t>gcc</a:t>
              </a:r>
              <a:r>
                <a:rPr lang="en-US" sz="2000" dirty="0">
                  <a:solidFill>
                    <a:srgbClr val="000000"/>
                  </a:solidFill>
                </a:rPr>
                <a:t> -o proj2B </a:t>
              </a:r>
              <a:r>
                <a:rPr lang="en-US" sz="2000" dirty="0" err="1">
                  <a:solidFill>
                    <a:srgbClr val="000000"/>
                  </a:solidFill>
                </a:rPr>
                <a:t>driver.o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rectangle.o</a:t>
              </a:r>
              <a:endParaRPr lang="en-US" sz="2000" dirty="0">
                <a:solidFill>
                  <a:srgbClr val="000000"/>
                </a:solidFill>
              </a:endParaRPr>
            </a:p>
            <a:p>
              <a:endParaRPr lang="en-US" sz="2000" dirty="0">
                <a:solidFill>
                  <a:srgbClr val="000000"/>
                </a:solidFill>
              </a:endParaRPr>
            </a:p>
            <a:p>
              <a:r>
                <a:rPr lang="en-US" sz="2000" dirty="0" err="1">
                  <a:solidFill>
                    <a:srgbClr val="000000"/>
                  </a:solidFill>
                </a:rPr>
                <a:t>driver.o</a:t>
              </a:r>
              <a:r>
                <a:rPr lang="en-US" sz="2000" dirty="0">
                  <a:solidFill>
                    <a:srgbClr val="000000"/>
                  </a:solidFill>
                </a:rPr>
                <a:t>: </a:t>
              </a:r>
              <a:r>
                <a:rPr lang="en-US" sz="2000" dirty="0" err="1">
                  <a:solidFill>
                    <a:srgbClr val="000000"/>
                  </a:solidFill>
                </a:rPr>
                <a:t>prototypes.h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driver.c</a:t>
              </a:r>
              <a:endParaRPr lang="en-US" sz="2000" dirty="0">
                <a:solidFill>
                  <a:srgbClr val="000000"/>
                </a:solidFill>
              </a:endParaRPr>
            </a:p>
            <a:p>
              <a:r>
                <a:rPr lang="en-US" sz="2000" dirty="0">
                  <a:solidFill>
                    <a:srgbClr val="000000"/>
                  </a:solidFill>
                </a:rPr>
                <a:t>	</a:t>
              </a:r>
              <a:r>
                <a:rPr lang="en-US" sz="2000" dirty="0" err="1">
                  <a:solidFill>
                    <a:srgbClr val="000000"/>
                  </a:solidFill>
                </a:rPr>
                <a:t>gcc</a:t>
              </a:r>
              <a:r>
                <a:rPr lang="en-US" sz="2000" dirty="0">
                  <a:solidFill>
                    <a:srgbClr val="000000"/>
                  </a:solidFill>
                </a:rPr>
                <a:t> -I. -c </a:t>
              </a:r>
              <a:r>
                <a:rPr lang="en-US" sz="2000" dirty="0" err="1">
                  <a:solidFill>
                    <a:srgbClr val="000000"/>
                  </a:solidFill>
                </a:rPr>
                <a:t>driver.c</a:t>
              </a:r>
              <a:endParaRPr lang="en-US" sz="2000" dirty="0">
                <a:solidFill>
                  <a:srgbClr val="000000"/>
                </a:solidFill>
              </a:endParaRPr>
            </a:p>
            <a:p>
              <a:endParaRPr lang="en-US" sz="2000" dirty="0">
                <a:solidFill>
                  <a:srgbClr val="000000"/>
                </a:solidFill>
              </a:endParaRPr>
            </a:p>
            <a:p>
              <a:r>
                <a:rPr lang="en-US" sz="2000" dirty="0" err="1">
                  <a:solidFill>
                    <a:srgbClr val="000000"/>
                  </a:solidFill>
                </a:rPr>
                <a:t>rectangle.o</a:t>
              </a:r>
              <a:r>
                <a:rPr lang="en-US" sz="2000" dirty="0">
                  <a:solidFill>
                    <a:srgbClr val="000000"/>
                  </a:solidFill>
                </a:rPr>
                <a:t>: </a:t>
              </a:r>
              <a:r>
                <a:rPr lang="en-US" sz="2000" dirty="0" err="1">
                  <a:solidFill>
                    <a:srgbClr val="000000"/>
                  </a:solidFill>
                </a:rPr>
                <a:t>prototypes.h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rectangle.c</a:t>
              </a:r>
              <a:endParaRPr lang="en-US" sz="2000" dirty="0">
                <a:solidFill>
                  <a:srgbClr val="000000"/>
                </a:solidFill>
              </a:endParaRPr>
            </a:p>
            <a:p>
              <a:r>
                <a:rPr lang="en-US" sz="2000" dirty="0">
                  <a:solidFill>
                    <a:srgbClr val="000000"/>
                  </a:solidFill>
                </a:rPr>
                <a:t>	</a:t>
              </a:r>
              <a:r>
                <a:rPr lang="en-US" sz="2000" dirty="0" err="1">
                  <a:solidFill>
                    <a:srgbClr val="000000"/>
                  </a:solidFill>
                </a:rPr>
                <a:t>gcc</a:t>
              </a:r>
              <a:r>
                <a:rPr lang="en-US" sz="2000" dirty="0">
                  <a:solidFill>
                    <a:srgbClr val="000000"/>
                  </a:solidFill>
                </a:rPr>
                <a:t> -I. -c </a:t>
              </a:r>
              <a:r>
                <a:rPr lang="en-US" sz="2000" dirty="0" err="1">
                  <a:solidFill>
                    <a:srgbClr val="000000"/>
                  </a:solidFill>
                </a:rPr>
                <a:t>rectangle.c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92593" y="2831630"/>
              <a:ext cx="1994370" cy="423333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Makefile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78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Definition of Rectangle in </a:t>
            </a:r>
            <a:r>
              <a:rPr lang="en-US" sz="3600" dirty="0" err="1" smtClean="0"/>
              <a:t>rectangle.c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Why is this a problem?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254000" y="1580444"/>
            <a:ext cx="8607778" cy="743186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>
                <a:solidFill>
                  <a:srgbClr val="000000"/>
                </a:solidFill>
              </a:rPr>
              <a:t>struct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Rectangle</a:t>
            </a:r>
            <a:r>
              <a:rPr lang="en-US" sz="1600" dirty="0" smtClean="0">
                <a:solidFill>
                  <a:srgbClr val="000000"/>
                </a:solidFill>
              </a:rPr>
              <a:t>;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void </a:t>
            </a:r>
            <a:r>
              <a:rPr lang="en-US" sz="1600" dirty="0" err="1">
                <a:solidFill>
                  <a:srgbClr val="000000"/>
                </a:solidFill>
              </a:rPr>
              <a:t>IntializeRectangle</a:t>
            </a:r>
            <a:r>
              <a:rPr lang="en-US" sz="1600" dirty="0">
                <a:solidFill>
                  <a:srgbClr val="000000"/>
                </a:solidFill>
              </a:rPr>
              <a:t>(</a:t>
            </a:r>
            <a:r>
              <a:rPr lang="en-US" sz="1600" dirty="0" err="1">
                <a:solidFill>
                  <a:srgbClr val="000000"/>
                </a:solidFill>
              </a:rPr>
              <a:t>struct</a:t>
            </a:r>
            <a:r>
              <a:rPr lang="en-US" sz="1600" dirty="0">
                <a:solidFill>
                  <a:srgbClr val="000000"/>
                </a:solidFill>
              </a:rPr>
              <a:t> Rectangle *r, double v1, double v2, double v3, double v4);</a:t>
            </a:r>
          </a:p>
        </p:txBody>
      </p:sp>
      <p:sp>
        <p:nvSpPr>
          <p:cNvPr id="5" name="Rectangle 4"/>
          <p:cNvSpPr/>
          <p:nvPr/>
        </p:nvSpPr>
        <p:spPr>
          <a:xfrm>
            <a:off x="3461926" y="1354667"/>
            <a:ext cx="1994370" cy="42333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prototypes.h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5882" y="2588917"/>
            <a:ext cx="8607778" cy="2255898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</a:rPr>
              <a:t>struct</a:t>
            </a:r>
            <a:r>
              <a:rPr lang="en-US" sz="1600" dirty="0">
                <a:solidFill>
                  <a:srgbClr val="000000"/>
                </a:solidFill>
              </a:rPr>
              <a:t> Rectangle</a:t>
            </a:r>
          </a:p>
          <a:p>
            <a:r>
              <a:rPr lang="en-US" sz="1600" dirty="0">
                <a:solidFill>
                  <a:srgbClr val="000000"/>
                </a:solidFill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double </a:t>
            </a:r>
            <a:r>
              <a:rPr lang="en-US" sz="1600" dirty="0" err="1">
                <a:solidFill>
                  <a:srgbClr val="000000"/>
                </a:solidFill>
              </a:rPr>
              <a:t>minX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maxX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minY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maxY</a:t>
            </a:r>
            <a:r>
              <a:rPr lang="en-US" sz="1600" dirty="0">
                <a:solidFill>
                  <a:srgbClr val="000000"/>
                </a:solidFill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</a:rPr>
              <a:t>};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void </a:t>
            </a:r>
            <a:r>
              <a:rPr lang="en-US" sz="1600" dirty="0" err="1">
                <a:solidFill>
                  <a:srgbClr val="000000"/>
                </a:solidFill>
              </a:rPr>
              <a:t>IntializeRectangle</a:t>
            </a:r>
            <a:r>
              <a:rPr lang="en-US" sz="1600" dirty="0">
                <a:solidFill>
                  <a:srgbClr val="000000"/>
                </a:solidFill>
              </a:rPr>
              <a:t>(</a:t>
            </a:r>
            <a:r>
              <a:rPr lang="en-US" sz="1600" dirty="0" err="1">
                <a:solidFill>
                  <a:srgbClr val="000000"/>
                </a:solidFill>
              </a:rPr>
              <a:t>struct</a:t>
            </a:r>
            <a:r>
              <a:rPr lang="en-US" sz="1600" dirty="0">
                <a:solidFill>
                  <a:srgbClr val="000000"/>
                </a:solidFill>
              </a:rPr>
              <a:t> Rectangle *r, double v1, double v2, double v3, double v4)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r-&gt;</a:t>
            </a:r>
            <a:r>
              <a:rPr lang="en-US" sz="1600" dirty="0" err="1">
                <a:solidFill>
                  <a:srgbClr val="000000"/>
                </a:solidFill>
              </a:rPr>
              <a:t>minX</a:t>
            </a:r>
            <a:r>
              <a:rPr lang="en-US" sz="1600" dirty="0">
                <a:solidFill>
                  <a:srgbClr val="000000"/>
                </a:solidFill>
              </a:rPr>
              <a:t> = </a:t>
            </a:r>
            <a:r>
              <a:rPr lang="en-US" sz="1600" dirty="0" smtClean="0">
                <a:solidFill>
                  <a:srgbClr val="000000"/>
                </a:solidFill>
              </a:rPr>
              <a:t>v1</a:t>
            </a:r>
            <a:r>
              <a:rPr lang="en-US" sz="1600" dirty="0">
                <a:solidFill>
                  <a:srgbClr val="000000"/>
                </a:solidFill>
              </a:rPr>
              <a:t>;</a:t>
            </a:r>
            <a:r>
              <a:rPr lang="en-US" sz="1600" dirty="0" smtClean="0">
                <a:solidFill>
                  <a:srgbClr val="000000"/>
                </a:solidFill>
              </a:rPr>
              <a:t>    </a:t>
            </a:r>
            <a:r>
              <a:rPr lang="en-US" sz="1600" dirty="0">
                <a:solidFill>
                  <a:srgbClr val="000000"/>
                </a:solidFill>
              </a:rPr>
              <a:t>r-&gt;</a:t>
            </a:r>
            <a:r>
              <a:rPr lang="en-US" sz="1600" dirty="0" err="1">
                <a:solidFill>
                  <a:srgbClr val="000000"/>
                </a:solidFill>
              </a:rPr>
              <a:t>maxX</a:t>
            </a:r>
            <a:r>
              <a:rPr lang="en-US" sz="1600" dirty="0">
                <a:solidFill>
                  <a:srgbClr val="000000"/>
                </a:solidFill>
              </a:rPr>
              <a:t> = v2</a:t>
            </a:r>
            <a:r>
              <a:rPr lang="en-US" sz="1600" dirty="0" smtClean="0">
                <a:solidFill>
                  <a:srgbClr val="000000"/>
                </a:solidFill>
              </a:rPr>
              <a:t>;    </a:t>
            </a:r>
            <a:r>
              <a:rPr lang="en-US" sz="1600" dirty="0">
                <a:solidFill>
                  <a:srgbClr val="000000"/>
                </a:solidFill>
              </a:rPr>
              <a:t>r-&gt;</a:t>
            </a:r>
            <a:r>
              <a:rPr lang="en-US" sz="1600" dirty="0" err="1">
                <a:solidFill>
                  <a:srgbClr val="000000"/>
                </a:solidFill>
              </a:rPr>
              <a:t>minY</a:t>
            </a:r>
            <a:r>
              <a:rPr lang="en-US" sz="1600" dirty="0">
                <a:solidFill>
                  <a:srgbClr val="000000"/>
                </a:solidFill>
              </a:rPr>
              <a:t> = v3</a:t>
            </a:r>
            <a:r>
              <a:rPr lang="en-US" sz="1600" dirty="0" smtClean="0">
                <a:solidFill>
                  <a:srgbClr val="000000"/>
                </a:solidFill>
              </a:rPr>
              <a:t>;    </a:t>
            </a:r>
            <a:r>
              <a:rPr lang="en-US" sz="1600" dirty="0">
                <a:solidFill>
                  <a:srgbClr val="000000"/>
                </a:solidFill>
              </a:rPr>
              <a:t>r-&gt;</a:t>
            </a:r>
            <a:r>
              <a:rPr lang="en-US" sz="1600" dirty="0" err="1">
                <a:solidFill>
                  <a:srgbClr val="000000"/>
                </a:solidFill>
              </a:rPr>
              <a:t>maxY</a:t>
            </a:r>
            <a:r>
              <a:rPr lang="en-US" sz="1600" dirty="0">
                <a:solidFill>
                  <a:srgbClr val="000000"/>
                </a:solidFill>
              </a:rPr>
              <a:t> = v4;</a:t>
            </a:r>
          </a:p>
          <a:p>
            <a:r>
              <a:rPr lang="en-US" sz="1600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3463808" y="2419585"/>
            <a:ext cx="1994370" cy="42333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rectangle.c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7763" y="5032963"/>
            <a:ext cx="8607778" cy="1825036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00"/>
                </a:solidFill>
              </a:rPr>
              <a:t>#include &lt;</a:t>
            </a:r>
            <a:r>
              <a:rPr lang="en-US" sz="1600" dirty="0" err="1">
                <a:solidFill>
                  <a:srgbClr val="000000"/>
                </a:solidFill>
              </a:rPr>
              <a:t>prototypes.h</a:t>
            </a:r>
            <a:r>
              <a:rPr lang="en-US" sz="1600" dirty="0">
                <a:solidFill>
                  <a:srgbClr val="000000"/>
                </a:solidFill>
              </a:rPr>
              <a:t>&gt;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err="1">
                <a:solidFill>
                  <a:srgbClr val="000000"/>
                </a:solidFill>
              </a:rPr>
              <a:t>int</a:t>
            </a:r>
            <a:r>
              <a:rPr lang="en-US" sz="1600" dirty="0">
                <a:solidFill>
                  <a:srgbClr val="000000"/>
                </a:solidFill>
              </a:rPr>
              <a:t> main()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</a:t>
            </a:r>
            <a:r>
              <a:rPr lang="en-US" sz="1600" dirty="0" err="1">
                <a:solidFill>
                  <a:srgbClr val="000000"/>
                </a:solidFill>
              </a:rPr>
              <a:t>struct</a:t>
            </a:r>
            <a:r>
              <a:rPr lang="en-US" sz="1600" dirty="0">
                <a:solidFill>
                  <a:srgbClr val="000000"/>
                </a:solidFill>
              </a:rPr>
              <a:t> Rectangle r;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</a:t>
            </a:r>
            <a:r>
              <a:rPr lang="en-US" sz="1600" dirty="0" err="1">
                <a:solidFill>
                  <a:srgbClr val="000000"/>
                </a:solidFill>
              </a:rPr>
              <a:t>InitializeRectangle</a:t>
            </a:r>
            <a:r>
              <a:rPr lang="en-US" sz="1600" dirty="0" smtClean="0">
                <a:solidFill>
                  <a:srgbClr val="000000"/>
                </a:solidFill>
              </a:rPr>
              <a:t>(&amp;r</a:t>
            </a:r>
            <a:r>
              <a:rPr lang="en-US" sz="1600" dirty="0">
                <a:solidFill>
                  <a:srgbClr val="000000"/>
                </a:solidFill>
              </a:rPr>
              <a:t>, 0, 1, 0, 1.5);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}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5690" y="4961466"/>
            <a:ext cx="1994370" cy="42333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driver.c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3470" y="3002820"/>
            <a:ext cx="8357198" cy="1183475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“</a:t>
            </a:r>
            <a:r>
              <a:rPr lang="en-US" sz="2400" dirty="0" err="1" smtClean="0">
                <a:solidFill>
                  <a:schemeClr val="tx1"/>
                </a:solidFill>
              </a:rPr>
              <a:t>gcc</a:t>
            </a:r>
            <a:r>
              <a:rPr lang="en-US" sz="2400" dirty="0" smtClean="0">
                <a:solidFill>
                  <a:schemeClr val="tx1"/>
                </a:solidFill>
              </a:rPr>
              <a:t> –c </a:t>
            </a:r>
            <a:r>
              <a:rPr lang="en-US" sz="2400" dirty="0" err="1" smtClean="0">
                <a:solidFill>
                  <a:schemeClr val="tx1"/>
                </a:solidFill>
              </a:rPr>
              <a:t>driver.c</a:t>
            </a:r>
            <a:r>
              <a:rPr lang="en-US" sz="2400" dirty="0" smtClean="0">
                <a:solidFill>
                  <a:schemeClr val="tx1"/>
                </a:solidFill>
              </a:rPr>
              <a:t>” needs to make an object file. 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It needs info about Rectangle then, not later.</a:t>
            </a:r>
          </a:p>
        </p:txBody>
      </p:sp>
    </p:spTree>
    <p:extLst>
      <p:ext uri="{BB962C8B-B14F-4D97-AF65-F5344CB8AC3E}">
        <p14:creationId xmlns:p14="http://schemas.microsoft.com/office/powerpoint/2010/main" val="62439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gcc</a:t>
            </a:r>
            <a:r>
              <a:rPr lang="en-US" dirty="0" smtClean="0"/>
              <a:t> option: “</a:t>
            </a:r>
            <a:r>
              <a:rPr lang="en-US" dirty="0" err="1" smtClean="0"/>
              <a:t>gcc</a:t>
            </a:r>
            <a:r>
              <a:rPr lang="en-US" dirty="0" smtClean="0"/>
              <a:t> –E”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85985" y="1429926"/>
            <a:ext cx="8607778" cy="1326444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#include &lt;</a:t>
            </a:r>
            <a:r>
              <a:rPr lang="en-US" sz="1200" dirty="0" err="1">
                <a:solidFill>
                  <a:srgbClr val="000000"/>
                </a:solidFill>
              </a:rPr>
              <a:t>prototypes.h</a:t>
            </a:r>
            <a:r>
              <a:rPr lang="en-US" sz="1200" dirty="0">
                <a:solidFill>
                  <a:srgbClr val="000000"/>
                </a:solidFill>
              </a:rPr>
              <a:t>&gt;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 err="1">
                <a:solidFill>
                  <a:srgbClr val="000000"/>
                </a:solidFill>
              </a:rPr>
              <a:t>int</a:t>
            </a:r>
            <a:r>
              <a:rPr lang="en-US" sz="1200" dirty="0">
                <a:solidFill>
                  <a:srgbClr val="000000"/>
                </a:solidFill>
              </a:rPr>
              <a:t> main()</a:t>
            </a:r>
          </a:p>
          <a:p>
            <a:r>
              <a:rPr lang="en-US" sz="1200" dirty="0">
                <a:solidFill>
                  <a:srgbClr val="000000"/>
                </a:solidFill>
              </a:rPr>
              <a:t>{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</a:t>
            </a:r>
            <a:r>
              <a:rPr lang="en-US" sz="1200" dirty="0" err="1">
                <a:solidFill>
                  <a:srgbClr val="000000"/>
                </a:solidFill>
              </a:rPr>
              <a:t>struct</a:t>
            </a:r>
            <a:r>
              <a:rPr lang="en-US" sz="1200" dirty="0">
                <a:solidFill>
                  <a:srgbClr val="000000"/>
                </a:solidFill>
              </a:rPr>
              <a:t> Rectangle r;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</a:t>
            </a:r>
            <a:r>
              <a:rPr lang="en-US" sz="1200" dirty="0" err="1">
                <a:solidFill>
                  <a:srgbClr val="000000"/>
                </a:solidFill>
              </a:rPr>
              <a:t>InitializeRectangle</a:t>
            </a:r>
            <a:r>
              <a:rPr lang="en-US" sz="1200" dirty="0">
                <a:solidFill>
                  <a:srgbClr val="000000"/>
                </a:solidFill>
              </a:rPr>
              <a:t>(r, 0, 1, 0, 1.5);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}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3912" y="1358429"/>
            <a:ext cx="1994370" cy="42333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driver.c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8461" y="2842918"/>
            <a:ext cx="8607778" cy="394923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# 1 "</a:t>
            </a:r>
            <a:r>
              <a:rPr lang="en-US" sz="1200" dirty="0" err="1">
                <a:solidFill>
                  <a:srgbClr val="000000"/>
                </a:solidFill>
              </a:rPr>
              <a:t>driver.c</a:t>
            </a:r>
            <a:r>
              <a:rPr lang="en-US" sz="1200" dirty="0">
                <a:solidFill>
                  <a:srgbClr val="000000"/>
                </a:solidFill>
              </a:rPr>
              <a:t>"</a:t>
            </a:r>
          </a:p>
          <a:p>
            <a:r>
              <a:rPr lang="en-US" sz="1200" dirty="0">
                <a:solidFill>
                  <a:srgbClr val="000000"/>
                </a:solidFill>
              </a:rPr>
              <a:t># 1 "&lt;built-in&gt;" 1</a:t>
            </a:r>
          </a:p>
          <a:p>
            <a:r>
              <a:rPr lang="en-US" sz="1200" dirty="0">
                <a:solidFill>
                  <a:srgbClr val="000000"/>
                </a:solidFill>
              </a:rPr>
              <a:t># 1 "&lt;built-in&gt;" 3</a:t>
            </a:r>
          </a:p>
          <a:p>
            <a:r>
              <a:rPr lang="en-US" sz="1200" dirty="0">
                <a:solidFill>
                  <a:srgbClr val="000000"/>
                </a:solidFill>
              </a:rPr>
              <a:t># 162 "&lt;built-in&gt;" 3</a:t>
            </a:r>
          </a:p>
          <a:p>
            <a:r>
              <a:rPr lang="en-US" sz="1200" dirty="0">
                <a:solidFill>
                  <a:srgbClr val="000000"/>
                </a:solidFill>
              </a:rPr>
              <a:t># 1 "&lt;command line&gt;" 1</a:t>
            </a:r>
          </a:p>
          <a:p>
            <a:r>
              <a:rPr lang="en-US" sz="1200" dirty="0">
                <a:solidFill>
                  <a:srgbClr val="000000"/>
                </a:solidFill>
              </a:rPr>
              <a:t># 1 "&lt;built-in&gt;" 2</a:t>
            </a:r>
          </a:p>
          <a:p>
            <a:r>
              <a:rPr lang="en-US" sz="1200" dirty="0">
                <a:solidFill>
                  <a:srgbClr val="000000"/>
                </a:solidFill>
              </a:rPr>
              <a:t># 1 "</a:t>
            </a:r>
            <a:r>
              <a:rPr lang="en-US" sz="1200" dirty="0" err="1">
                <a:solidFill>
                  <a:srgbClr val="000000"/>
                </a:solidFill>
              </a:rPr>
              <a:t>driver.c</a:t>
            </a:r>
            <a:r>
              <a:rPr lang="en-US" sz="1200" dirty="0">
                <a:solidFill>
                  <a:srgbClr val="000000"/>
                </a:solidFill>
              </a:rPr>
              <a:t>" 2</a:t>
            </a:r>
          </a:p>
          <a:p>
            <a:r>
              <a:rPr lang="pl-PL" sz="1200" dirty="0">
                <a:solidFill>
                  <a:srgbClr val="000000"/>
                </a:solidFill>
              </a:rPr>
              <a:t># 1 "./</a:t>
            </a:r>
            <a:r>
              <a:rPr lang="pl-PL" sz="1200" dirty="0" err="1">
                <a:solidFill>
                  <a:srgbClr val="000000"/>
                </a:solidFill>
              </a:rPr>
              <a:t>prototypes.h</a:t>
            </a:r>
            <a:r>
              <a:rPr lang="pl-PL" sz="1200" dirty="0">
                <a:solidFill>
                  <a:srgbClr val="000000"/>
                </a:solidFill>
              </a:rPr>
              <a:t>" 1</a:t>
            </a:r>
          </a:p>
          <a:p>
            <a:endParaRPr lang="pl-PL" sz="1200" dirty="0">
              <a:solidFill>
                <a:srgbClr val="000000"/>
              </a:solidFill>
            </a:endParaRPr>
          </a:p>
          <a:p>
            <a:r>
              <a:rPr lang="pl-PL" sz="1200" dirty="0" err="1">
                <a:solidFill>
                  <a:srgbClr val="000000"/>
                </a:solidFill>
              </a:rPr>
              <a:t>struct</a:t>
            </a:r>
            <a:r>
              <a:rPr lang="pl-PL" sz="1200" dirty="0">
                <a:solidFill>
                  <a:srgbClr val="000000"/>
                </a:solidFill>
              </a:rPr>
              <a:t> </a:t>
            </a:r>
            <a:r>
              <a:rPr lang="pl-PL" sz="1200" dirty="0" err="1">
                <a:solidFill>
                  <a:srgbClr val="000000"/>
                </a:solidFill>
              </a:rPr>
              <a:t>Rectangle</a:t>
            </a:r>
            <a:r>
              <a:rPr lang="pl-PL" sz="1200" dirty="0">
                <a:solidFill>
                  <a:srgbClr val="000000"/>
                </a:solidFill>
              </a:rPr>
              <a:t>;</a:t>
            </a:r>
          </a:p>
          <a:p>
            <a:endParaRPr lang="pl-PL" sz="1200" dirty="0">
              <a:solidFill>
                <a:srgbClr val="000000"/>
              </a:solidFill>
            </a:endParaRPr>
          </a:p>
          <a:p>
            <a:r>
              <a:rPr lang="pl-PL" sz="1200" dirty="0" err="1">
                <a:solidFill>
                  <a:srgbClr val="000000"/>
                </a:solidFill>
              </a:rPr>
              <a:t>void</a:t>
            </a:r>
            <a:r>
              <a:rPr lang="pl-PL" sz="1200" dirty="0">
                <a:solidFill>
                  <a:srgbClr val="000000"/>
                </a:solidFill>
              </a:rPr>
              <a:t> </a:t>
            </a:r>
            <a:r>
              <a:rPr lang="pl-PL" sz="1200" dirty="0" err="1">
                <a:solidFill>
                  <a:srgbClr val="000000"/>
                </a:solidFill>
              </a:rPr>
              <a:t>InitializeRectangle</a:t>
            </a:r>
            <a:r>
              <a:rPr lang="pl-PL" sz="1200" dirty="0">
                <a:solidFill>
                  <a:srgbClr val="000000"/>
                </a:solidFill>
              </a:rPr>
              <a:t>(</a:t>
            </a:r>
            <a:r>
              <a:rPr lang="pl-PL" sz="1200" dirty="0" err="1">
                <a:solidFill>
                  <a:srgbClr val="000000"/>
                </a:solidFill>
              </a:rPr>
              <a:t>struct</a:t>
            </a:r>
            <a:r>
              <a:rPr lang="pl-PL" sz="1200" dirty="0">
                <a:solidFill>
                  <a:srgbClr val="000000"/>
                </a:solidFill>
              </a:rPr>
              <a:t> </a:t>
            </a:r>
            <a:r>
              <a:rPr lang="pl-PL" sz="1200" dirty="0" err="1">
                <a:solidFill>
                  <a:srgbClr val="000000"/>
                </a:solidFill>
              </a:rPr>
              <a:t>Rectangle</a:t>
            </a:r>
            <a:r>
              <a:rPr lang="pl-PL" sz="1200" dirty="0">
                <a:solidFill>
                  <a:srgbClr val="000000"/>
                </a:solidFill>
              </a:rPr>
              <a:t> *r, </a:t>
            </a:r>
            <a:r>
              <a:rPr lang="pl-PL" sz="1200" dirty="0" err="1">
                <a:solidFill>
                  <a:srgbClr val="000000"/>
                </a:solidFill>
              </a:rPr>
              <a:t>double</a:t>
            </a:r>
            <a:r>
              <a:rPr lang="pl-PL" sz="1200" dirty="0">
                <a:solidFill>
                  <a:srgbClr val="000000"/>
                </a:solidFill>
              </a:rPr>
              <a:t> v1, </a:t>
            </a:r>
            <a:r>
              <a:rPr lang="pl-PL" sz="1200" dirty="0" err="1">
                <a:solidFill>
                  <a:srgbClr val="000000"/>
                </a:solidFill>
              </a:rPr>
              <a:t>double</a:t>
            </a:r>
            <a:r>
              <a:rPr lang="pl-PL" sz="1200" dirty="0">
                <a:solidFill>
                  <a:srgbClr val="000000"/>
                </a:solidFill>
              </a:rPr>
              <a:t> v2, </a:t>
            </a:r>
            <a:r>
              <a:rPr lang="pl-PL" sz="1200" dirty="0" err="1">
                <a:solidFill>
                  <a:srgbClr val="000000"/>
                </a:solidFill>
              </a:rPr>
              <a:t>double</a:t>
            </a:r>
            <a:r>
              <a:rPr lang="pl-PL" sz="1200" dirty="0">
                <a:solidFill>
                  <a:srgbClr val="000000"/>
                </a:solidFill>
              </a:rPr>
              <a:t> v3, </a:t>
            </a:r>
            <a:r>
              <a:rPr lang="pl-PL" sz="1200" dirty="0" err="1">
                <a:solidFill>
                  <a:srgbClr val="000000"/>
                </a:solidFill>
              </a:rPr>
              <a:t>double</a:t>
            </a:r>
            <a:r>
              <a:rPr lang="pl-PL" sz="1200" dirty="0">
                <a:solidFill>
                  <a:srgbClr val="000000"/>
                </a:solidFill>
              </a:rPr>
              <a:t> v4);</a:t>
            </a:r>
          </a:p>
          <a:p>
            <a:r>
              <a:rPr lang="pl-PL" sz="1200" dirty="0">
                <a:solidFill>
                  <a:srgbClr val="000000"/>
                </a:solidFill>
              </a:rPr>
              <a:t># 2 "</a:t>
            </a:r>
            <a:r>
              <a:rPr lang="pl-PL" sz="1200" dirty="0" err="1">
                <a:solidFill>
                  <a:srgbClr val="000000"/>
                </a:solidFill>
              </a:rPr>
              <a:t>driver.c</a:t>
            </a:r>
            <a:r>
              <a:rPr lang="pl-PL" sz="1200" dirty="0">
                <a:solidFill>
                  <a:srgbClr val="000000"/>
                </a:solidFill>
              </a:rPr>
              <a:t>" 2</a:t>
            </a:r>
          </a:p>
          <a:p>
            <a:endParaRPr lang="pl-PL" sz="1200" dirty="0">
              <a:solidFill>
                <a:srgbClr val="000000"/>
              </a:solidFill>
            </a:endParaRPr>
          </a:p>
          <a:p>
            <a:r>
              <a:rPr lang="pl-PL" sz="1200" dirty="0" err="1">
                <a:solidFill>
                  <a:srgbClr val="000000"/>
                </a:solidFill>
              </a:rPr>
              <a:t>int</a:t>
            </a:r>
            <a:r>
              <a:rPr lang="pl-PL" sz="1200" dirty="0">
                <a:solidFill>
                  <a:srgbClr val="000000"/>
                </a:solidFill>
              </a:rPr>
              <a:t> </a:t>
            </a:r>
            <a:r>
              <a:rPr lang="pl-PL" sz="1200" dirty="0" err="1">
                <a:solidFill>
                  <a:srgbClr val="000000"/>
                </a:solidFill>
              </a:rPr>
              <a:t>main</a:t>
            </a:r>
            <a:r>
              <a:rPr lang="pl-PL" sz="1200" dirty="0">
                <a:solidFill>
                  <a:srgbClr val="000000"/>
                </a:solidFill>
              </a:rPr>
              <a:t>()</a:t>
            </a:r>
          </a:p>
          <a:p>
            <a:r>
              <a:rPr lang="pl-PL" sz="1200" dirty="0">
                <a:solidFill>
                  <a:srgbClr val="000000"/>
                </a:solidFill>
              </a:rPr>
              <a:t>{</a:t>
            </a:r>
          </a:p>
          <a:p>
            <a:r>
              <a:rPr lang="pl-PL" sz="1200" dirty="0">
                <a:solidFill>
                  <a:srgbClr val="000000"/>
                </a:solidFill>
              </a:rPr>
              <a:t>    </a:t>
            </a:r>
            <a:r>
              <a:rPr lang="pl-PL" sz="1200" dirty="0" err="1">
                <a:solidFill>
                  <a:srgbClr val="000000"/>
                </a:solidFill>
              </a:rPr>
              <a:t>struct</a:t>
            </a:r>
            <a:r>
              <a:rPr lang="pl-PL" sz="1200" dirty="0">
                <a:solidFill>
                  <a:srgbClr val="000000"/>
                </a:solidFill>
              </a:rPr>
              <a:t> </a:t>
            </a:r>
            <a:r>
              <a:rPr lang="pl-PL" sz="1200" dirty="0" err="1">
                <a:solidFill>
                  <a:srgbClr val="000000"/>
                </a:solidFill>
              </a:rPr>
              <a:t>Rectangle</a:t>
            </a:r>
            <a:r>
              <a:rPr lang="pl-PL" sz="1200" dirty="0">
                <a:solidFill>
                  <a:srgbClr val="000000"/>
                </a:solidFill>
              </a:rPr>
              <a:t> r;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</a:t>
            </a:r>
            <a:r>
              <a:rPr lang="en-US" sz="1200" dirty="0" err="1">
                <a:solidFill>
                  <a:srgbClr val="000000"/>
                </a:solidFill>
              </a:rPr>
              <a:t>InitializeRectangle</a:t>
            </a:r>
            <a:r>
              <a:rPr lang="en-US" sz="1200" dirty="0">
                <a:solidFill>
                  <a:srgbClr val="000000"/>
                </a:solidFill>
              </a:rPr>
              <a:t>(r, 0, 1, 0, 1.5);</a:t>
            </a:r>
          </a:p>
          <a:p>
            <a:r>
              <a:rPr lang="en-US" sz="1200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3486388" y="2846681"/>
            <a:ext cx="1994370" cy="42333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gcc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–E –I. </a:t>
            </a:r>
            <a:r>
              <a:rPr lang="en-US" dirty="0" err="1" smtClean="0">
                <a:solidFill>
                  <a:srgbClr val="000000"/>
                </a:solidFill>
              </a:rPr>
              <a:t>driver.c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19036" y="2737556"/>
            <a:ext cx="4101631" cy="170274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gcc</a:t>
            </a:r>
            <a:r>
              <a:rPr lang="en-US" sz="2400" dirty="0" smtClean="0">
                <a:solidFill>
                  <a:schemeClr val="tx1"/>
                </a:solidFill>
              </a:rPr>
              <a:t> –E shows what the compiler sees after satisfying “preprocessing”, which includes steps like “#include”.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20917" y="5081883"/>
            <a:ext cx="4101631" cy="170274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This is it.  If the compiler can’t figure out how to make object file with this, then it has to give up.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2662296" y="4581407"/>
            <a:ext cx="1958621" cy="1351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55317" y="314208"/>
            <a:ext cx="4101631" cy="170274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fix is to make sure </a:t>
            </a:r>
            <a:r>
              <a:rPr lang="en-US" sz="2400" dirty="0" err="1" smtClean="0">
                <a:solidFill>
                  <a:schemeClr val="tx1"/>
                </a:solidFill>
              </a:rPr>
              <a:t>driver.c</a:t>
            </a:r>
            <a:r>
              <a:rPr lang="en-US" sz="2400" dirty="0" smtClean="0">
                <a:solidFill>
                  <a:schemeClr val="tx1"/>
                </a:solidFill>
              </a:rPr>
              <a:t> has access to the Rectangle </a:t>
            </a:r>
            <a:r>
              <a:rPr lang="en-US" sz="2400" dirty="0" err="1" smtClean="0">
                <a:solidFill>
                  <a:schemeClr val="tx1"/>
                </a:solidFill>
              </a:rPr>
              <a:t>struct</a:t>
            </a:r>
            <a:r>
              <a:rPr lang="en-US" sz="2400" dirty="0" smtClean="0">
                <a:solidFill>
                  <a:schemeClr val="tx1"/>
                </a:solidFill>
              </a:rPr>
              <a:t> definition.</a:t>
            </a:r>
          </a:p>
        </p:txBody>
      </p:sp>
    </p:spTree>
    <p:extLst>
      <p:ext uri="{BB962C8B-B14F-4D97-AF65-F5344CB8AC3E}">
        <p14:creationId xmlns:p14="http://schemas.microsoft.com/office/powerpoint/2010/main" val="422994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04" y="274638"/>
            <a:ext cx="8824148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4</a:t>
            </a:r>
            <a:r>
              <a:rPr lang="en-US" sz="3600" dirty="0" smtClean="0"/>
              <a:t> files: </a:t>
            </a:r>
            <a:r>
              <a:rPr lang="en-US" sz="3600" dirty="0" err="1" smtClean="0"/>
              <a:t>struct.h</a:t>
            </a:r>
            <a:r>
              <a:rPr lang="en-US" sz="3600" dirty="0" smtClean="0"/>
              <a:t>, </a:t>
            </a:r>
            <a:r>
              <a:rPr lang="en-US" sz="3600" dirty="0" err="1" smtClean="0"/>
              <a:t>prototypes.h</a:t>
            </a:r>
            <a:r>
              <a:rPr lang="en-US" sz="3600" dirty="0" smtClean="0"/>
              <a:t>, </a:t>
            </a:r>
            <a:r>
              <a:rPr lang="en-US" sz="3600" dirty="0" err="1" smtClean="0"/>
              <a:t>rectangle.c</a:t>
            </a:r>
            <a:r>
              <a:rPr lang="en-US" sz="3600" dirty="0" smtClean="0"/>
              <a:t>, </a:t>
            </a:r>
            <a:r>
              <a:rPr lang="en-US" sz="3600" dirty="0" err="1" smtClean="0"/>
              <a:t>driver.c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272815" y="2445924"/>
            <a:ext cx="8607778" cy="620889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00"/>
                </a:solidFill>
              </a:rPr>
              <a:t>#</a:t>
            </a:r>
            <a:r>
              <a:rPr lang="en-US" sz="1600" dirty="0">
                <a:solidFill>
                  <a:srgbClr val="000000"/>
                </a:solidFill>
              </a:rPr>
              <a:t>include &lt;</a:t>
            </a:r>
            <a:r>
              <a:rPr lang="en-US" sz="1600" dirty="0" err="1">
                <a:solidFill>
                  <a:srgbClr val="000000"/>
                </a:solidFill>
              </a:rPr>
              <a:t>struct.h</a:t>
            </a:r>
            <a:r>
              <a:rPr lang="en-US" sz="1600" dirty="0" smtClean="0">
                <a:solidFill>
                  <a:srgbClr val="000000"/>
                </a:solidFill>
              </a:rPr>
              <a:t>&gt;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void </a:t>
            </a:r>
            <a:r>
              <a:rPr lang="en-US" sz="1600" dirty="0" err="1">
                <a:solidFill>
                  <a:srgbClr val="000000"/>
                </a:solidFill>
              </a:rPr>
              <a:t>InitializeRectangle</a:t>
            </a:r>
            <a:r>
              <a:rPr lang="en-US" sz="1600" dirty="0">
                <a:solidFill>
                  <a:srgbClr val="000000"/>
                </a:solidFill>
              </a:rPr>
              <a:t>(</a:t>
            </a:r>
            <a:r>
              <a:rPr lang="en-US" sz="1600" dirty="0" err="1">
                <a:solidFill>
                  <a:srgbClr val="000000"/>
                </a:solidFill>
              </a:rPr>
              <a:t>struct</a:t>
            </a:r>
            <a:r>
              <a:rPr lang="en-US" sz="1600" dirty="0">
                <a:solidFill>
                  <a:srgbClr val="000000"/>
                </a:solidFill>
              </a:rPr>
              <a:t> Rectangle *r, double v1, double v2, double v3, double v4);</a:t>
            </a:r>
          </a:p>
        </p:txBody>
      </p:sp>
      <p:sp>
        <p:nvSpPr>
          <p:cNvPr id="5" name="Rectangle 4"/>
          <p:cNvSpPr/>
          <p:nvPr/>
        </p:nvSpPr>
        <p:spPr>
          <a:xfrm>
            <a:off x="3480741" y="2304810"/>
            <a:ext cx="1994370" cy="42333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prototypes.h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4697" y="3294470"/>
            <a:ext cx="8607778" cy="1644416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00"/>
                </a:solidFill>
              </a:rPr>
              <a:t>#</a:t>
            </a:r>
            <a:r>
              <a:rPr lang="en-US" sz="1600" dirty="0">
                <a:solidFill>
                  <a:srgbClr val="000000"/>
                </a:solidFill>
              </a:rPr>
              <a:t>include &lt;</a:t>
            </a:r>
            <a:r>
              <a:rPr lang="en-US" sz="1600" dirty="0" err="1">
                <a:solidFill>
                  <a:srgbClr val="000000"/>
                </a:solidFill>
              </a:rPr>
              <a:t>struct.h</a:t>
            </a:r>
            <a:r>
              <a:rPr lang="en-US" sz="1600" dirty="0">
                <a:solidFill>
                  <a:srgbClr val="000000"/>
                </a:solidFill>
              </a:rPr>
              <a:t>&gt;</a:t>
            </a:r>
          </a:p>
          <a:p>
            <a:r>
              <a:rPr lang="en-US" sz="1600" dirty="0">
                <a:solidFill>
                  <a:srgbClr val="000000"/>
                </a:solidFill>
              </a:rPr>
              <a:t>#include &lt;</a:t>
            </a:r>
            <a:r>
              <a:rPr lang="en-US" sz="1600" dirty="0" err="1">
                <a:solidFill>
                  <a:srgbClr val="000000"/>
                </a:solidFill>
              </a:rPr>
              <a:t>prototypes.h</a:t>
            </a:r>
            <a:r>
              <a:rPr lang="en-US" sz="1600" dirty="0" smtClean="0">
                <a:solidFill>
                  <a:srgbClr val="000000"/>
                </a:solidFill>
              </a:rPr>
              <a:t>&gt;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void </a:t>
            </a:r>
            <a:r>
              <a:rPr lang="en-US" sz="1600" dirty="0" err="1" smtClean="0">
                <a:solidFill>
                  <a:srgbClr val="000000"/>
                </a:solidFill>
              </a:rPr>
              <a:t>InitializeRectangle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</a:rPr>
              <a:t>struct</a:t>
            </a:r>
            <a:r>
              <a:rPr lang="en-US" sz="1600" dirty="0" smtClean="0">
                <a:solidFill>
                  <a:srgbClr val="000000"/>
                </a:solidFill>
              </a:rPr>
              <a:t> Rectangle *r, double v1, double v2, double v3, double v4)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{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    r-&gt;</a:t>
            </a:r>
            <a:r>
              <a:rPr lang="en-US" sz="1600" dirty="0" err="1">
                <a:solidFill>
                  <a:srgbClr val="000000"/>
                </a:solidFill>
              </a:rPr>
              <a:t>minX</a:t>
            </a:r>
            <a:r>
              <a:rPr lang="en-US" sz="1600" dirty="0">
                <a:solidFill>
                  <a:srgbClr val="000000"/>
                </a:solidFill>
              </a:rPr>
              <a:t> = </a:t>
            </a:r>
            <a:r>
              <a:rPr lang="en-US" sz="1600" dirty="0" smtClean="0">
                <a:solidFill>
                  <a:srgbClr val="000000"/>
                </a:solidFill>
              </a:rPr>
              <a:t>v1</a:t>
            </a:r>
            <a:r>
              <a:rPr lang="en-US" sz="1600" dirty="0">
                <a:solidFill>
                  <a:srgbClr val="000000"/>
                </a:solidFill>
              </a:rPr>
              <a:t>;</a:t>
            </a:r>
            <a:r>
              <a:rPr lang="en-US" sz="1600" dirty="0" smtClean="0">
                <a:solidFill>
                  <a:srgbClr val="000000"/>
                </a:solidFill>
              </a:rPr>
              <a:t>    </a:t>
            </a:r>
            <a:r>
              <a:rPr lang="en-US" sz="1600" dirty="0">
                <a:solidFill>
                  <a:srgbClr val="000000"/>
                </a:solidFill>
              </a:rPr>
              <a:t>r-&gt;</a:t>
            </a:r>
            <a:r>
              <a:rPr lang="en-US" sz="1600" dirty="0" err="1">
                <a:solidFill>
                  <a:srgbClr val="000000"/>
                </a:solidFill>
              </a:rPr>
              <a:t>maxX</a:t>
            </a:r>
            <a:r>
              <a:rPr lang="en-US" sz="1600" dirty="0">
                <a:solidFill>
                  <a:srgbClr val="000000"/>
                </a:solidFill>
              </a:rPr>
              <a:t> = v2</a:t>
            </a:r>
            <a:r>
              <a:rPr lang="en-US" sz="1600" dirty="0" smtClean="0">
                <a:solidFill>
                  <a:srgbClr val="000000"/>
                </a:solidFill>
              </a:rPr>
              <a:t>;    </a:t>
            </a:r>
            <a:r>
              <a:rPr lang="en-US" sz="1600" dirty="0">
                <a:solidFill>
                  <a:srgbClr val="000000"/>
                </a:solidFill>
              </a:rPr>
              <a:t>r-&gt;</a:t>
            </a:r>
            <a:r>
              <a:rPr lang="en-US" sz="1600" dirty="0" err="1">
                <a:solidFill>
                  <a:srgbClr val="000000"/>
                </a:solidFill>
              </a:rPr>
              <a:t>minY</a:t>
            </a:r>
            <a:r>
              <a:rPr lang="en-US" sz="1600" dirty="0">
                <a:solidFill>
                  <a:srgbClr val="000000"/>
                </a:solidFill>
              </a:rPr>
              <a:t> = v3</a:t>
            </a:r>
            <a:r>
              <a:rPr lang="en-US" sz="1600" dirty="0" smtClean="0">
                <a:solidFill>
                  <a:srgbClr val="000000"/>
                </a:solidFill>
              </a:rPr>
              <a:t>;    </a:t>
            </a:r>
            <a:r>
              <a:rPr lang="en-US" sz="1600" dirty="0">
                <a:solidFill>
                  <a:srgbClr val="000000"/>
                </a:solidFill>
              </a:rPr>
              <a:t>r-&gt;</a:t>
            </a:r>
            <a:r>
              <a:rPr lang="en-US" sz="1600" dirty="0" err="1">
                <a:solidFill>
                  <a:srgbClr val="000000"/>
                </a:solidFill>
              </a:rPr>
              <a:t>maxY</a:t>
            </a:r>
            <a:r>
              <a:rPr lang="en-US" sz="1600" dirty="0">
                <a:solidFill>
                  <a:srgbClr val="000000"/>
                </a:solidFill>
              </a:rPr>
              <a:t> = v4;</a:t>
            </a:r>
          </a:p>
          <a:p>
            <a:r>
              <a:rPr lang="en-US" sz="1600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3482623" y="3125138"/>
            <a:ext cx="1994370" cy="42333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rectangle.c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7763" y="5032963"/>
            <a:ext cx="8607778" cy="1825036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00"/>
                </a:solidFill>
              </a:rPr>
              <a:t>#include </a:t>
            </a:r>
            <a:r>
              <a:rPr lang="en-US" sz="1600" dirty="0" smtClean="0">
                <a:solidFill>
                  <a:srgbClr val="000000"/>
                </a:solidFill>
              </a:rPr>
              <a:t>&lt;</a:t>
            </a:r>
            <a:r>
              <a:rPr lang="en-US" sz="1600" dirty="0" err="1" smtClean="0">
                <a:solidFill>
                  <a:srgbClr val="000000"/>
                </a:solidFill>
              </a:rPr>
              <a:t>struct.h</a:t>
            </a:r>
            <a:r>
              <a:rPr lang="en-US" sz="1600" dirty="0" smtClean="0">
                <a:solidFill>
                  <a:srgbClr val="000000"/>
                </a:solidFill>
              </a:rPr>
              <a:t>&gt;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#include &lt;</a:t>
            </a:r>
            <a:r>
              <a:rPr lang="en-US" sz="1600" dirty="0" err="1">
                <a:solidFill>
                  <a:srgbClr val="000000"/>
                </a:solidFill>
              </a:rPr>
              <a:t>prototypes.h</a:t>
            </a:r>
            <a:r>
              <a:rPr lang="en-US" sz="1600" dirty="0" smtClean="0">
                <a:solidFill>
                  <a:srgbClr val="000000"/>
                </a:solidFill>
              </a:rPr>
              <a:t>&gt;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err="1">
                <a:solidFill>
                  <a:srgbClr val="000000"/>
                </a:solidFill>
              </a:rPr>
              <a:t>int</a:t>
            </a:r>
            <a:r>
              <a:rPr lang="en-US" sz="1600" dirty="0">
                <a:solidFill>
                  <a:srgbClr val="000000"/>
                </a:solidFill>
              </a:rPr>
              <a:t> main()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</a:t>
            </a:r>
            <a:r>
              <a:rPr lang="en-US" sz="1600" dirty="0" err="1">
                <a:solidFill>
                  <a:srgbClr val="000000"/>
                </a:solidFill>
              </a:rPr>
              <a:t>struct</a:t>
            </a:r>
            <a:r>
              <a:rPr lang="en-US" sz="1600" dirty="0">
                <a:solidFill>
                  <a:srgbClr val="000000"/>
                </a:solidFill>
              </a:rPr>
              <a:t> Rectangle r;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</a:t>
            </a:r>
            <a:r>
              <a:rPr lang="en-US" sz="1600" dirty="0" err="1">
                <a:solidFill>
                  <a:srgbClr val="000000"/>
                </a:solidFill>
              </a:rPr>
              <a:t>InitializeRectangle</a:t>
            </a:r>
            <a:r>
              <a:rPr lang="en-US" sz="1600" dirty="0" smtClean="0">
                <a:solidFill>
                  <a:srgbClr val="000000"/>
                </a:solidFill>
              </a:rPr>
              <a:t>(&amp;r</a:t>
            </a:r>
            <a:r>
              <a:rPr lang="en-US" sz="1600" dirty="0">
                <a:solidFill>
                  <a:srgbClr val="000000"/>
                </a:solidFill>
              </a:rPr>
              <a:t>, 0, 1, 0, 1.5);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}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5690" y="5036722"/>
            <a:ext cx="1994370" cy="42333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driver.c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5393" y="1254947"/>
            <a:ext cx="8607778" cy="1002831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</a:rPr>
              <a:t>struct</a:t>
            </a:r>
            <a:r>
              <a:rPr lang="en-US" sz="1600" dirty="0">
                <a:solidFill>
                  <a:srgbClr val="000000"/>
                </a:solidFill>
              </a:rPr>
              <a:t> Rectangle</a:t>
            </a:r>
          </a:p>
          <a:p>
            <a:r>
              <a:rPr lang="en-US" sz="1600" dirty="0">
                <a:solidFill>
                  <a:srgbClr val="000000"/>
                </a:solidFill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double </a:t>
            </a:r>
            <a:r>
              <a:rPr lang="en-US" sz="1600" dirty="0" err="1">
                <a:solidFill>
                  <a:srgbClr val="000000"/>
                </a:solidFill>
              </a:rPr>
              <a:t>minX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maxX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minY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maxY</a:t>
            </a:r>
            <a:r>
              <a:rPr lang="en-US" sz="1600" dirty="0">
                <a:solidFill>
                  <a:srgbClr val="000000"/>
                </a:solidFill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</a:rPr>
              <a:t>};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03319" y="1085616"/>
            <a:ext cx="1994370" cy="42333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struct.h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6074" y="6096000"/>
            <a:ext cx="7394223" cy="54563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What is the problem with this configuration?</a:t>
            </a:r>
          </a:p>
        </p:txBody>
      </p:sp>
    </p:spTree>
    <p:extLst>
      <p:ext uri="{BB962C8B-B14F-4D97-AF65-F5344CB8AC3E}">
        <p14:creationId xmlns:p14="http://schemas.microsoft.com/office/powerpoint/2010/main" val="341429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 error</a:t>
            </a:r>
            <a:endParaRPr lang="en-US" dirty="0"/>
          </a:p>
        </p:txBody>
      </p:sp>
      <p:pic>
        <p:nvPicPr>
          <p:cNvPr id="4" name="Picture 3" descr="Screen Shot 2014-04-20 at 5.51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638300"/>
            <a:ext cx="739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Review</a:t>
            </a:r>
          </a:p>
          <a:p>
            <a:r>
              <a:rPr lang="en-US" dirty="0" smtClean="0"/>
              <a:t>Building Large Projects</a:t>
            </a:r>
          </a:p>
          <a:p>
            <a:r>
              <a:rPr lang="en-US" dirty="0" smtClean="0"/>
              <a:t>Beginning C++</a:t>
            </a:r>
          </a:p>
          <a:p>
            <a:r>
              <a:rPr lang="en-US" dirty="0" smtClean="0"/>
              <a:t>C++ &amp; </a:t>
            </a:r>
            <a:r>
              <a:rPr lang="en-US" dirty="0" err="1" smtClean="0"/>
              <a:t>Structs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gcc</a:t>
            </a:r>
            <a:r>
              <a:rPr lang="en-US" dirty="0" smtClean="0"/>
              <a:t> –E </a:t>
            </a:r>
            <a:r>
              <a:rPr lang="en-US" dirty="0" err="1" smtClean="0"/>
              <a:t>rectangle.c</a:t>
            </a:r>
            <a:endParaRPr lang="en-US" dirty="0"/>
          </a:p>
        </p:txBody>
      </p:sp>
      <p:pic>
        <p:nvPicPr>
          <p:cNvPr id="4" name="Picture 3" descr="Screen Shot 2014-04-20 at 5.52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9" y="1187476"/>
            <a:ext cx="6876815" cy="547296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815630" y="2794000"/>
            <a:ext cx="2257777" cy="28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845733" y="4197585"/>
            <a:ext cx="2257777" cy="28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6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 #1: don’t include it twice</a:t>
            </a:r>
          </a:p>
          <a:p>
            <a:pPr lvl="1"/>
            <a:r>
              <a:rPr lang="en-US" dirty="0" smtClean="0">
                <a:sym typeface="Wingdings"/>
              </a:rPr>
              <a:t> Turns out, that is hard</a:t>
            </a:r>
          </a:p>
          <a:p>
            <a:r>
              <a:rPr lang="en-US" dirty="0" smtClean="0">
                <a:sym typeface="Wingdings"/>
              </a:rPr>
              <a:t>Solution #2: need more infrastructure – macros</a:t>
            </a:r>
          </a:p>
          <a:p>
            <a:pPr lvl="1"/>
            <a:r>
              <a:rPr lang="en-US" dirty="0" smtClean="0">
                <a:sym typeface="Wingdings"/>
              </a:rPr>
              <a:t>(This motivates the next ten slides)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Preprocessor:</a:t>
            </a:r>
          </a:p>
          <a:p>
            <a:pPr lvl="1"/>
            <a:r>
              <a:rPr lang="en-US" dirty="0" smtClean="0"/>
              <a:t>takes an input program</a:t>
            </a:r>
          </a:p>
          <a:p>
            <a:pPr lvl="1"/>
            <a:r>
              <a:rPr lang="en-US" dirty="0" smtClean="0"/>
              <a:t>produces another program (which is then compiled)</a:t>
            </a:r>
          </a:p>
          <a:p>
            <a:r>
              <a:rPr lang="en-US" dirty="0" smtClean="0"/>
              <a:t>C has a separate language for preprocessing</a:t>
            </a:r>
          </a:p>
          <a:p>
            <a:pPr lvl="1"/>
            <a:r>
              <a:rPr lang="en-US" dirty="0" smtClean="0"/>
              <a:t>Different syntax than C</a:t>
            </a:r>
          </a:p>
          <a:p>
            <a:pPr lvl="1"/>
            <a:r>
              <a:rPr lang="en-US" dirty="0" smtClean="0"/>
              <a:t>Uses macros (“#”)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90222" y="5277557"/>
            <a:ext cx="6773334" cy="1505184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macro (“macroinstruction”): rule for replacing input characters with output characters</a:t>
            </a:r>
          </a:p>
        </p:txBody>
      </p:sp>
    </p:spTree>
    <p:extLst>
      <p:ext uri="{BB962C8B-B14F-4D97-AF65-F5344CB8AC3E}">
        <p14:creationId xmlns:p14="http://schemas.microsoft.com/office/powerpoint/2010/main" val="235736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Preprocessor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Resolve #includes</a:t>
            </a:r>
          </a:p>
          <a:p>
            <a:pPr lvl="1"/>
            <a:r>
              <a:rPr lang="en-US" dirty="0" smtClean="0"/>
              <a:t>(we understand #include phase)</a:t>
            </a:r>
          </a:p>
          <a:p>
            <a:r>
              <a:rPr lang="en-US" dirty="0" smtClean="0"/>
              <a:t>Conditional compilation (#</a:t>
            </a:r>
            <a:r>
              <a:rPr lang="en-US" dirty="0" err="1" smtClean="0"/>
              <a:t>ifdef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Macro replacement</a:t>
            </a:r>
          </a:p>
          <a:p>
            <a:r>
              <a:rPr lang="en-US" dirty="0" smtClean="0"/>
              <a:t>Special macros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01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#define compilation</a:t>
            </a:r>
            <a:endParaRPr lang="en-US" dirty="0"/>
          </a:p>
        </p:txBody>
      </p:sp>
      <p:pic>
        <p:nvPicPr>
          <p:cNvPr id="4" name="Picture 3" descr="Screen Shot 2014-04-20 at 4.41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816100"/>
            <a:ext cx="5245100" cy="32131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90222" y="5277557"/>
            <a:ext cx="6773334" cy="1505184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This is an example of macro replacement.</a:t>
            </a:r>
          </a:p>
        </p:txBody>
      </p:sp>
    </p:spTree>
    <p:extLst>
      <p:ext uri="{BB962C8B-B14F-4D97-AF65-F5344CB8AC3E}">
        <p14:creationId xmlns:p14="http://schemas.microsoft.com/office/powerpoint/2010/main" val="6596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#define via </a:t>
            </a:r>
            <a:r>
              <a:rPr lang="en-US" dirty="0" err="1" smtClean="0"/>
              <a:t>gcc</a:t>
            </a:r>
            <a:r>
              <a:rPr lang="en-US" dirty="0" smtClean="0"/>
              <a:t> command-line option</a:t>
            </a:r>
            <a:endParaRPr lang="en-US" dirty="0"/>
          </a:p>
        </p:txBody>
      </p:sp>
      <p:pic>
        <p:nvPicPr>
          <p:cNvPr id="4" name="Picture 3" descr="Screen Shot 2014-04-20 at 4.44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095500"/>
            <a:ext cx="63119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Conflicting –D and #define</a:t>
            </a:r>
            <a:endParaRPr lang="en-US" dirty="0"/>
          </a:p>
        </p:txBody>
      </p:sp>
      <p:pic>
        <p:nvPicPr>
          <p:cNvPr id="4" name="Picture 3" descr="Screen Shot 2014-04-20 at 4.45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0" y="1570096"/>
            <a:ext cx="75565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compilation</a:t>
            </a:r>
            <a:endParaRPr lang="en-US" dirty="0"/>
          </a:p>
        </p:txBody>
      </p:sp>
      <p:pic>
        <p:nvPicPr>
          <p:cNvPr id="4" name="Picture 3" descr="Screen Shot 2014-04-20 at 4.51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1816100"/>
            <a:ext cx="58166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compilation controlled via compiler flags</a:t>
            </a:r>
            <a:endParaRPr lang="en-US" dirty="0"/>
          </a:p>
        </p:txBody>
      </p:sp>
      <p:pic>
        <p:nvPicPr>
          <p:cNvPr id="4" name="Picture 3" descr="Screen Shot 2014-04-20 at 4.57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581386"/>
            <a:ext cx="8610600" cy="4165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33777" y="6227704"/>
            <a:ext cx="7394223" cy="54563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This is how configure/</a:t>
            </a:r>
            <a:r>
              <a:rPr lang="en-US" sz="2400" dirty="0" err="1" smtClean="0">
                <a:solidFill>
                  <a:schemeClr val="tx1"/>
                </a:solidFill>
              </a:rPr>
              <a:t>cmake</a:t>
            </a:r>
            <a:r>
              <a:rPr lang="en-US" sz="2400" dirty="0" smtClean="0">
                <a:solidFill>
                  <a:schemeClr val="tx1"/>
                </a:solidFill>
              </a:rPr>
              <a:t> controls the compilation.</a:t>
            </a:r>
          </a:p>
        </p:txBody>
      </p:sp>
    </p:spTree>
    <p:extLst>
      <p:ext uri="{BB962C8B-B14F-4D97-AF65-F5344CB8AC3E}">
        <p14:creationId xmlns:p14="http://schemas.microsoft.com/office/powerpoint/2010/main" val="1263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04" y="274638"/>
            <a:ext cx="8824148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4</a:t>
            </a:r>
            <a:r>
              <a:rPr lang="en-US" sz="3600" dirty="0" smtClean="0"/>
              <a:t> files: </a:t>
            </a:r>
            <a:r>
              <a:rPr lang="en-US" sz="3600" dirty="0" err="1" smtClean="0"/>
              <a:t>struct.h</a:t>
            </a:r>
            <a:r>
              <a:rPr lang="en-US" sz="3600" dirty="0" smtClean="0"/>
              <a:t>, </a:t>
            </a:r>
            <a:r>
              <a:rPr lang="en-US" sz="3600" dirty="0" err="1" smtClean="0"/>
              <a:t>prototypes.h</a:t>
            </a:r>
            <a:r>
              <a:rPr lang="en-US" sz="3600" dirty="0" smtClean="0"/>
              <a:t>, </a:t>
            </a:r>
            <a:r>
              <a:rPr lang="en-US" sz="3600" dirty="0" err="1" smtClean="0"/>
              <a:t>rectangle.c</a:t>
            </a:r>
            <a:r>
              <a:rPr lang="en-US" sz="3600" dirty="0" smtClean="0"/>
              <a:t>, </a:t>
            </a:r>
            <a:r>
              <a:rPr lang="en-US" sz="3600" dirty="0" err="1" smtClean="0"/>
              <a:t>driver.c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272815" y="2445924"/>
            <a:ext cx="8607778" cy="620889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00"/>
                </a:solidFill>
              </a:rPr>
              <a:t>#</a:t>
            </a:r>
            <a:r>
              <a:rPr lang="en-US" sz="1600" dirty="0">
                <a:solidFill>
                  <a:srgbClr val="000000"/>
                </a:solidFill>
              </a:rPr>
              <a:t>include &lt;</a:t>
            </a:r>
            <a:r>
              <a:rPr lang="en-US" sz="1600" dirty="0" err="1">
                <a:solidFill>
                  <a:srgbClr val="000000"/>
                </a:solidFill>
              </a:rPr>
              <a:t>struct.h</a:t>
            </a:r>
            <a:r>
              <a:rPr lang="en-US" sz="1600" dirty="0" smtClean="0">
                <a:solidFill>
                  <a:srgbClr val="000000"/>
                </a:solidFill>
              </a:rPr>
              <a:t>&gt;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void </a:t>
            </a:r>
            <a:r>
              <a:rPr lang="en-US" sz="1600" dirty="0" err="1">
                <a:solidFill>
                  <a:srgbClr val="000000"/>
                </a:solidFill>
              </a:rPr>
              <a:t>InitializeRectangle</a:t>
            </a:r>
            <a:r>
              <a:rPr lang="en-US" sz="1600" dirty="0">
                <a:solidFill>
                  <a:srgbClr val="000000"/>
                </a:solidFill>
              </a:rPr>
              <a:t>(</a:t>
            </a:r>
            <a:r>
              <a:rPr lang="en-US" sz="1600" dirty="0" err="1">
                <a:solidFill>
                  <a:srgbClr val="000000"/>
                </a:solidFill>
              </a:rPr>
              <a:t>struct</a:t>
            </a:r>
            <a:r>
              <a:rPr lang="en-US" sz="1600" dirty="0">
                <a:solidFill>
                  <a:srgbClr val="000000"/>
                </a:solidFill>
              </a:rPr>
              <a:t> Rectangle *r, double v1, double v2, double v3, double v4);</a:t>
            </a:r>
          </a:p>
        </p:txBody>
      </p:sp>
      <p:sp>
        <p:nvSpPr>
          <p:cNvPr id="5" name="Rectangle 4"/>
          <p:cNvSpPr/>
          <p:nvPr/>
        </p:nvSpPr>
        <p:spPr>
          <a:xfrm>
            <a:off x="3480741" y="2304810"/>
            <a:ext cx="1994370" cy="42333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prototypes.h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4697" y="3294470"/>
            <a:ext cx="8607778" cy="1644416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00"/>
                </a:solidFill>
              </a:rPr>
              <a:t>#</a:t>
            </a:r>
            <a:r>
              <a:rPr lang="en-US" sz="1600" dirty="0">
                <a:solidFill>
                  <a:srgbClr val="000000"/>
                </a:solidFill>
              </a:rPr>
              <a:t>include &lt;</a:t>
            </a:r>
            <a:r>
              <a:rPr lang="en-US" sz="1600" dirty="0" err="1">
                <a:solidFill>
                  <a:srgbClr val="000000"/>
                </a:solidFill>
              </a:rPr>
              <a:t>struct.h</a:t>
            </a:r>
            <a:r>
              <a:rPr lang="en-US" sz="1600" dirty="0">
                <a:solidFill>
                  <a:srgbClr val="000000"/>
                </a:solidFill>
              </a:rPr>
              <a:t>&gt;</a:t>
            </a:r>
          </a:p>
          <a:p>
            <a:r>
              <a:rPr lang="en-US" sz="1600" dirty="0">
                <a:solidFill>
                  <a:srgbClr val="000000"/>
                </a:solidFill>
              </a:rPr>
              <a:t>#include &lt;</a:t>
            </a:r>
            <a:r>
              <a:rPr lang="en-US" sz="1600" dirty="0" err="1">
                <a:solidFill>
                  <a:srgbClr val="000000"/>
                </a:solidFill>
              </a:rPr>
              <a:t>prototypes.h</a:t>
            </a:r>
            <a:r>
              <a:rPr lang="en-US" sz="1600" dirty="0" smtClean="0">
                <a:solidFill>
                  <a:srgbClr val="000000"/>
                </a:solidFill>
              </a:rPr>
              <a:t>&gt;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void </a:t>
            </a:r>
            <a:r>
              <a:rPr lang="en-US" sz="1600" dirty="0" err="1" smtClean="0">
                <a:solidFill>
                  <a:srgbClr val="000000"/>
                </a:solidFill>
              </a:rPr>
              <a:t>InitializeRectangle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</a:rPr>
              <a:t>struct</a:t>
            </a:r>
            <a:r>
              <a:rPr lang="en-US" sz="1600" dirty="0" smtClean="0">
                <a:solidFill>
                  <a:srgbClr val="000000"/>
                </a:solidFill>
              </a:rPr>
              <a:t> Rectangle *r, double v1, double v2, double v3, double v4)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{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    r-&gt;</a:t>
            </a:r>
            <a:r>
              <a:rPr lang="en-US" sz="1600" dirty="0" err="1">
                <a:solidFill>
                  <a:srgbClr val="000000"/>
                </a:solidFill>
              </a:rPr>
              <a:t>minX</a:t>
            </a:r>
            <a:r>
              <a:rPr lang="en-US" sz="1600" dirty="0">
                <a:solidFill>
                  <a:srgbClr val="000000"/>
                </a:solidFill>
              </a:rPr>
              <a:t> = </a:t>
            </a:r>
            <a:r>
              <a:rPr lang="en-US" sz="1600" dirty="0" smtClean="0">
                <a:solidFill>
                  <a:srgbClr val="000000"/>
                </a:solidFill>
              </a:rPr>
              <a:t>v1</a:t>
            </a:r>
            <a:r>
              <a:rPr lang="en-US" sz="1600" dirty="0">
                <a:solidFill>
                  <a:srgbClr val="000000"/>
                </a:solidFill>
              </a:rPr>
              <a:t>;</a:t>
            </a:r>
            <a:r>
              <a:rPr lang="en-US" sz="1600" dirty="0" smtClean="0">
                <a:solidFill>
                  <a:srgbClr val="000000"/>
                </a:solidFill>
              </a:rPr>
              <a:t>    </a:t>
            </a:r>
            <a:r>
              <a:rPr lang="en-US" sz="1600" dirty="0">
                <a:solidFill>
                  <a:srgbClr val="000000"/>
                </a:solidFill>
              </a:rPr>
              <a:t>r-&gt;</a:t>
            </a:r>
            <a:r>
              <a:rPr lang="en-US" sz="1600" dirty="0" err="1">
                <a:solidFill>
                  <a:srgbClr val="000000"/>
                </a:solidFill>
              </a:rPr>
              <a:t>maxX</a:t>
            </a:r>
            <a:r>
              <a:rPr lang="en-US" sz="1600" dirty="0">
                <a:solidFill>
                  <a:srgbClr val="000000"/>
                </a:solidFill>
              </a:rPr>
              <a:t> = v2</a:t>
            </a:r>
            <a:r>
              <a:rPr lang="en-US" sz="1600" dirty="0" smtClean="0">
                <a:solidFill>
                  <a:srgbClr val="000000"/>
                </a:solidFill>
              </a:rPr>
              <a:t>;    </a:t>
            </a:r>
            <a:r>
              <a:rPr lang="en-US" sz="1600" dirty="0">
                <a:solidFill>
                  <a:srgbClr val="000000"/>
                </a:solidFill>
              </a:rPr>
              <a:t>r-&gt;</a:t>
            </a:r>
            <a:r>
              <a:rPr lang="en-US" sz="1600" dirty="0" err="1">
                <a:solidFill>
                  <a:srgbClr val="000000"/>
                </a:solidFill>
              </a:rPr>
              <a:t>minY</a:t>
            </a:r>
            <a:r>
              <a:rPr lang="en-US" sz="1600" dirty="0">
                <a:solidFill>
                  <a:srgbClr val="000000"/>
                </a:solidFill>
              </a:rPr>
              <a:t> = v3</a:t>
            </a:r>
            <a:r>
              <a:rPr lang="en-US" sz="1600" dirty="0" smtClean="0">
                <a:solidFill>
                  <a:srgbClr val="000000"/>
                </a:solidFill>
              </a:rPr>
              <a:t>;    </a:t>
            </a:r>
            <a:r>
              <a:rPr lang="en-US" sz="1600" dirty="0">
                <a:solidFill>
                  <a:srgbClr val="000000"/>
                </a:solidFill>
              </a:rPr>
              <a:t>r-&gt;</a:t>
            </a:r>
            <a:r>
              <a:rPr lang="en-US" sz="1600" dirty="0" err="1">
                <a:solidFill>
                  <a:srgbClr val="000000"/>
                </a:solidFill>
              </a:rPr>
              <a:t>maxY</a:t>
            </a:r>
            <a:r>
              <a:rPr lang="en-US" sz="1600" dirty="0">
                <a:solidFill>
                  <a:srgbClr val="000000"/>
                </a:solidFill>
              </a:rPr>
              <a:t> = v4;</a:t>
            </a:r>
          </a:p>
          <a:p>
            <a:r>
              <a:rPr lang="en-US" sz="1600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3482623" y="3125138"/>
            <a:ext cx="1994370" cy="42333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rectangle.c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7763" y="5032963"/>
            <a:ext cx="8607778" cy="1825036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00"/>
                </a:solidFill>
              </a:rPr>
              <a:t>#include </a:t>
            </a:r>
            <a:r>
              <a:rPr lang="en-US" sz="1600" dirty="0" smtClean="0">
                <a:solidFill>
                  <a:srgbClr val="000000"/>
                </a:solidFill>
              </a:rPr>
              <a:t>&lt;</a:t>
            </a:r>
            <a:r>
              <a:rPr lang="en-US" sz="1600" dirty="0" err="1" smtClean="0">
                <a:solidFill>
                  <a:srgbClr val="000000"/>
                </a:solidFill>
              </a:rPr>
              <a:t>struct.h</a:t>
            </a:r>
            <a:r>
              <a:rPr lang="en-US" sz="1600" dirty="0" smtClean="0">
                <a:solidFill>
                  <a:srgbClr val="000000"/>
                </a:solidFill>
              </a:rPr>
              <a:t>&gt;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#include &lt;</a:t>
            </a:r>
            <a:r>
              <a:rPr lang="en-US" sz="1600" dirty="0" err="1">
                <a:solidFill>
                  <a:srgbClr val="000000"/>
                </a:solidFill>
              </a:rPr>
              <a:t>prototypes.h</a:t>
            </a:r>
            <a:r>
              <a:rPr lang="en-US" sz="1600" dirty="0" smtClean="0">
                <a:solidFill>
                  <a:srgbClr val="000000"/>
                </a:solidFill>
              </a:rPr>
              <a:t>&gt;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err="1">
                <a:solidFill>
                  <a:srgbClr val="000000"/>
                </a:solidFill>
              </a:rPr>
              <a:t>int</a:t>
            </a:r>
            <a:r>
              <a:rPr lang="en-US" sz="1600" dirty="0">
                <a:solidFill>
                  <a:srgbClr val="000000"/>
                </a:solidFill>
              </a:rPr>
              <a:t> main()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</a:t>
            </a:r>
            <a:r>
              <a:rPr lang="en-US" sz="1600" dirty="0" err="1">
                <a:solidFill>
                  <a:srgbClr val="000000"/>
                </a:solidFill>
              </a:rPr>
              <a:t>struct</a:t>
            </a:r>
            <a:r>
              <a:rPr lang="en-US" sz="1600" dirty="0">
                <a:solidFill>
                  <a:srgbClr val="000000"/>
                </a:solidFill>
              </a:rPr>
              <a:t> Rectangle r;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</a:t>
            </a:r>
            <a:r>
              <a:rPr lang="en-US" sz="1600" dirty="0" err="1">
                <a:solidFill>
                  <a:srgbClr val="000000"/>
                </a:solidFill>
              </a:rPr>
              <a:t>InitializeRectangle</a:t>
            </a:r>
            <a:r>
              <a:rPr lang="en-US" sz="1600" dirty="0" smtClean="0">
                <a:solidFill>
                  <a:srgbClr val="000000"/>
                </a:solidFill>
              </a:rPr>
              <a:t>(&amp;r</a:t>
            </a:r>
            <a:r>
              <a:rPr lang="en-US" sz="1600" dirty="0">
                <a:solidFill>
                  <a:srgbClr val="000000"/>
                </a:solidFill>
              </a:rPr>
              <a:t>, 0, 1, 0, 1.5);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}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5690" y="5036722"/>
            <a:ext cx="1994370" cy="42333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driver.c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5393" y="1254947"/>
            <a:ext cx="8607778" cy="1002831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</a:rPr>
              <a:t>struct</a:t>
            </a:r>
            <a:r>
              <a:rPr lang="en-US" sz="1600" dirty="0">
                <a:solidFill>
                  <a:srgbClr val="000000"/>
                </a:solidFill>
              </a:rPr>
              <a:t> Rectangle</a:t>
            </a:r>
          </a:p>
          <a:p>
            <a:r>
              <a:rPr lang="en-US" sz="1600" dirty="0">
                <a:solidFill>
                  <a:srgbClr val="000000"/>
                </a:solidFill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double </a:t>
            </a:r>
            <a:r>
              <a:rPr lang="en-US" sz="1600" dirty="0" err="1">
                <a:solidFill>
                  <a:srgbClr val="000000"/>
                </a:solidFill>
              </a:rPr>
              <a:t>minX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maxX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minY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maxY</a:t>
            </a:r>
            <a:r>
              <a:rPr lang="en-US" sz="1600" dirty="0">
                <a:solidFill>
                  <a:srgbClr val="000000"/>
                </a:solidFill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</a:rPr>
              <a:t>};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03319" y="1085616"/>
            <a:ext cx="1994370" cy="42333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struct.h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6074" y="6096000"/>
            <a:ext cx="7394223" cy="54563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What is the problem with this configuration?</a:t>
            </a:r>
          </a:p>
        </p:txBody>
      </p:sp>
    </p:spTree>
    <p:extLst>
      <p:ext uri="{BB962C8B-B14F-4D97-AF65-F5344CB8AC3E}">
        <p14:creationId xmlns:p14="http://schemas.microsoft.com/office/powerpoint/2010/main" val="211434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</a:t>
            </a:r>
          </a:p>
          <a:p>
            <a:pPr lvl="1"/>
            <a:r>
              <a:rPr lang="en-US" dirty="0" smtClean="0"/>
              <a:t>You have a pointer to a function</a:t>
            </a:r>
          </a:p>
          <a:p>
            <a:pPr lvl="1"/>
            <a:r>
              <a:rPr lang="en-US" dirty="0" smtClean="0"/>
              <a:t>This pointer can change based on circumstance</a:t>
            </a:r>
          </a:p>
          <a:p>
            <a:pPr lvl="1"/>
            <a:r>
              <a:rPr lang="en-US" dirty="0" smtClean="0"/>
              <a:t>When you call the function pointer, it is like calling a known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 error</a:t>
            </a:r>
            <a:endParaRPr lang="en-US" dirty="0"/>
          </a:p>
        </p:txBody>
      </p:sp>
      <p:pic>
        <p:nvPicPr>
          <p:cNvPr id="4" name="Picture 3" descr="Screen Shot 2014-04-20 at 5.51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638300"/>
            <a:ext cx="739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gcc</a:t>
            </a:r>
            <a:r>
              <a:rPr lang="en-US" dirty="0" smtClean="0"/>
              <a:t> –E </a:t>
            </a:r>
            <a:r>
              <a:rPr lang="en-US" dirty="0" err="1" smtClean="0"/>
              <a:t>rectangle.c</a:t>
            </a:r>
            <a:endParaRPr lang="en-US" dirty="0"/>
          </a:p>
        </p:txBody>
      </p:sp>
      <p:pic>
        <p:nvPicPr>
          <p:cNvPr id="4" name="Picture 3" descr="Screen Shot 2014-04-20 at 5.52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9" y="1187476"/>
            <a:ext cx="6876815" cy="547296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815630" y="2794000"/>
            <a:ext cx="2257777" cy="28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845733" y="4197585"/>
            <a:ext cx="2257777" cy="28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3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ifndef</a:t>
            </a:r>
            <a:r>
              <a:rPr lang="en-US" dirty="0"/>
              <a:t> </a:t>
            </a:r>
            <a:r>
              <a:rPr lang="en-US" dirty="0" smtClean="0"/>
              <a:t>/ #define to the rescue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14208" y="1706502"/>
            <a:ext cx="8607778" cy="2620905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00"/>
                </a:solidFill>
              </a:rPr>
              <a:t>#</a:t>
            </a:r>
            <a:r>
              <a:rPr lang="en-US" sz="1600" dirty="0" err="1">
                <a:solidFill>
                  <a:srgbClr val="000000"/>
                </a:solidFill>
              </a:rPr>
              <a:t>ifndef</a:t>
            </a:r>
            <a:r>
              <a:rPr lang="en-US" sz="1600" dirty="0">
                <a:solidFill>
                  <a:srgbClr val="000000"/>
                </a:solidFill>
              </a:rPr>
              <a:t> RECTANGLE_330</a:t>
            </a:r>
          </a:p>
          <a:p>
            <a:r>
              <a:rPr lang="en-US" sz="1600" dirty="0">
                <a:solidFill>
                  <a:srgbClr val="000000"/>
                </a:solidFill>
              </a:rPr>
              <a:t>#define RECTANGLE_330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err="1">
                <a:solidFill>
                  <a:srgbClr val="000000"/>
                </a:solidFill>
              </a:rPr>
              <a:t>struct</a:t>
            </a:r>
            <a:r>
              <a:rPr lang="en-US" sz="1600" dirty="0">
                <a:solidFill>
                  <a:srgbClr val="000000"/>
                </a:solidFill>
              </a:rPr>
              <a:t> Rectangle</a:t>
            </a:r>
          </a:p>
          <a:p>
            <a:r>
              <a:rPr lang="en-US" sz="1600" dirty="0">
                <a:solidFill>
                  <a:srgbClr val="000000"/>
                </a:solidFill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double </a:t>
            </a:r>
            <a:r>
              <a:rPr lang="en-US" sz="1600" dirty="0" err="1">
                <a:solidFill>
                  <a:srgbClr val="000000"/>
                </a:solidFill>
              </a:rPr>
              <a:t>minX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maxX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minY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maxY</a:t>
            </a:r>
            <a:r>
              <a:rPr lang="en-US" sz="1600" dirty="0">
                <a:solidFill>
                  <a:srgbClr val="000000"/>
                </a:solidFill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</a:rPr>
              <a:t>};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#</a:t>
            </a:r>
            <a:r>
              <a:rPr lang="en-US" sz="1600" dirty="0" err="1">
                <a:solidFill>
                  <a:srgbClr val="000000"/>
                </a:solidFill>
              </a:rPr>
              <a:t>endif</a:t>
            </a:r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22134" y="1537171"/>
            <a:ext cx="1994370" cy="42333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struct.h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7851" y="4572000"/>
            <a:ext cx="7394223" cy="54563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Why does this work?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9733" y="5740400"/>
            <a:ext cx="7394223" cy="1023526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This problem comes up a lot with big projects, and especially with C++.</a:t>
            </a:r>
          </a:p>
        </p:txBody>
      </p:sp>
    </p:spTree>
    <p:extLst>
      <p:ext uri="{BB962C8B-B14F-4D97-AF65-F5344CB8AC3E}">
        <p14:creationId xmlns:p14="http://schemas.microsoft.com/office/powerpoint/2010/main" val="336322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more to macros…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78" y="1346200"/>
            <a:ext cx="8229600" cy="4525963"/>
          </a:xfrm>
        </p:spPr>
        <p:txBody>
          <a:bodyPr/>
          <a:lstStyle/>
          <a:p>
            <a:r>
              <a:rPr lang="en-US" dirty="0" smtClean="0"/>
              <a:t>Macros are powerful &amp; can be used to generate custom code.</a:t>
            </a:r>
          </a:p>
          <a:p>
            <a:pPr lvl="1"/>
            <a:r>
              <a:rPr lang="en-US" dirty="0" smtClean="0"/>
              <a:t>Beyond what we will do here.</a:t>
            </a:r>
          </a:p>
          <a:p>
            <a:r>
              <a:rPr lang="en-US" dirty="0" smtClean="0"/>
              <a:t>Two special macros that are useful:</a:t>
            </a:r>
          </a:p>
          <a:p>
            <a:pPr lvl="1"/>
            <a:r>
              <a:rPr lang="en-US" dirty="0" smtClean="0"/>
              <a:t>__FILE__ and __LINE__</a:t>
            </a:r>
            <a:endParaRPr lang="en-US" dirty="0"/>
          </a:p>
        </p:txBody>
      </p:sp>
      <p:pic>
        <p:nvPicPr>
          <p:cNvPr id="4" name="Picture 3" descr="Screen Shot 2014-04-20 at 6.04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4224080"/>
            <a:ext cx="7751704" cy="251162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27851" y="4572000"/>
            <a:ext cx="7394223" cy="54563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Do an example with __LINE__, __FILE__)</a:t>
            </a:r>
          </a:p>
        </p:txBody>
      </p:sp>
    </p:spTree>
    <p:extLst>
      <p:ext uri="{BB962C8B-B14F-4D97-AF65-F5344CB8AC3E}">
        <p14:creationId xmlns:p14="http://schemas.microsoft.com/office/powerpoint/2010/main" val="2262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</a:p>
          <a:p>
            <a:r>
              <a:rPr lang="en-US" dirty="0" smtClean="0"/>
              <a:t>Building Large Projects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Beginning C++</a:t>
            </a:r>
          </a:p>
          <a:p>
            <a:r>
              <a:rPr lang="en-US" dirty="0" smtClean="0"/>
              <a:t>C++ &amp; </a:t>
            </a:r>
            <a:r>
              <a:rPr lang="en-US" dirty="0" err="1" smtClean="0"/>
              <a:t>Structs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between C and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adds new features to C</a:t>
            </a:r>
          </a:p>
          <a:p>
            <a:pPr lvl="1"/>
            <a:r>
              <a:rPr lang="en-US" dirty="0" smtClean="0"/>
              <a:t>Increment operator!</a:t>
            </a:r>
          </a:p>
          <a:p>
            <a:r>
              <a:rPr lang="en-US" dirty="0" smtClean="0"/>
              <a:t>For the most part, C++ is a superset of C</a:t>
            </a:r>
          </a:p>
          <a:p>
            <a:pPr lvl="1"/>
            <a:r>
              <a:rPr lang="en-US" dirty="0" smtClean="0"/>
              <a:t>A few invalid C++ programs that are valid C programs</a:t>
            </a:r>
          </a:p>
          <a:p>
            <a:r>
              <a:rPr lang="en-US" dirty="0" smtClean="0"/>
              <a:t>Early C++ “compilers” just converted programs to C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compiler: g++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g++ is the GNU C++ compiler</a:t>
            </a:r>
          </a:p>
          <a:p>
            <a:pPr lvl="1"/>
            <a:r>
              <a:rPr lang="en-US" dirty="0" smtClean="0"/>
              <a:t>Flags are the same</a:t>
            </a:r>
          </a:p>
          <a:p>
            <a:pPr lvl="1"/>
            <a:r>
              <a:rPr lang="en-US" dirty="0" smtClean="0"/>
              <a:t>Compiles C programs as well</a:t>
            </a:r>
          </a:p>
          <a:p>
            <a:pPr lvl="2"/>
            <a:r>
              <a:rPr lang="en-US" dirty="0" smtClean="0"/>
              <a:t>(except those that aren’t valid C++ programs)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.c </a:t>
            </a:r>
            <a:r>
              <a:rPr lang="en-US" dirty="0" err="1" smtClean="0"/>
              <a:t>vs</a:t>
            </a:r>
            <a:r>
              <a:rPr lang="en-US" dirty="0" smtClean="0"/>
              <a:t> .C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Unix is case sensitive</a:t>
            </a:r>
          </a:p>
          <a:p>
            <a:pPr lvl="1"/>
            <a:r>
              <a:rPr lang="en-US" dirty="0" smtClean="0"/>
              <a:t>(So are C and C++)</a:t>
            </a:r>
          </a:p>
          <a:p>
            <a:r>
              <a:rPr lang="en-US" dirty="0" smtClean="0"/>
              <a:t>Conventions:</a:t>
            </a:r>
          </a:p>
          <a:p>
            <a:pPr lvl="1"/>
            <a:r>
              <a:rPr lang="en-US" dirty="0" smtClean="0"/>
              <a:t>.c: C file</a:t>
            </a:r>
          </a:p>
          <a:p>
            <a:pPr lvl="1"/>
            <a:r>
              <a:rPr lang="en-US" dirty="0" smtClean="0"/>
              <a:t>.C: C++ file</a:t>
            </a:r>
          </a:p>
          <a:p>
            <a:pPr lvl="1"/>
            <a:r>
              <a:rPr lang="en-US" dirty="0" smtClean="0"/>
              <a:t>.cxx: C++ file</a:t>
            </a:r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cpp</a:t>
            </a:r>
            <a:r>
              <a:rPr lang="en-US" dirty="0" smtClean="0"/>
              <a:t>: C++ file (this is pretty rare)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28360" y="5659229"/>
            <a:ext cx="7394223" cy="1119969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Gnu compiler will sometimes assume the language based on the extension … CLANG won’t.</a:t>
            </a:r>
          </a:p>
        </p:txBody>
      </p:sp>
    </p:spTree>
    <p:extLst>
      <p:ext uri="{BB962C8B-B14F-4D97-AF65-F5344CB8AC3E}">
        <p14:creationId xmlns:p14="http://schemas.microsoft.com/office/powerpoint/2010/main" val="69779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declaration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51" y="1289563"/>
            <a:ext cx="8229600" cy="4525963"/>
          </a:xfrm>
        </p:spPr>
        <p:txBody>
          <a:bodyPr/>
          <a:lstStyle/>
          <a:p>
            <a:r>
              <a:rPr lang="en-US" dirty="0" smtClean="0"/>
              <a:t>You can declare variables anywhere with C++!</a:t>
            </a:r>
            <a:endParaRPr lang="en-US" dirty="0"/>
          </a:p>
        </p:txBody>
      </p:sp>
      <p:pic>
        <p:nvPicPr>
          <p:cNvPr id="4" name="Picture 3" descr="Screen Shot 2015-04-30 at 6.09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988"/>
            <a:ext cx="9144000" cy="472501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6769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declaration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51" y="1289563"/>
            <a:ext cx="8229600" cy="4525963"/>
          </a:xfrm>
        </p:spPr>
        <p:txBody>
          <a:bodyPr/>
          <a:lstStyle/>
          <a:p>
            <a:r>
              <a:rPr lang="en-US" dirty="0" smtClean="0"/>
              <a:t>You can declare variables anywhere with C++!</a:t>
            </a:r>
            <a:endParaRPr lang="en-US" dirty="0"/>
          </a:p>
        </p:txBody>
      </p:sp>
      <p:pic>
        <p:nvPicPr>
          <p:cNvPr id="5" name="Picture 4" descr="Screen Shot 2015-04-30 at 6.14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2" y="2007581"/>
            <a:ext cx="4102931" cy="4676827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4-30 at 6.15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12" y="2448710"/>
            <a:ext cx="3166547" cy="1562163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591934" y="1955186"/>
            <a:ext cx="222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is this bad?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991" y="4184616"/>
            <a:ext cx="2749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compiler error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would you get?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 descr="Screen Shot 2015-04-30 at 6.17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8" y="2225861"/>
            <a:ext cx="8394645" cy="2179971"/>
          </a:xfrm>
          <a:prstGeom prst="rect">
            <a:avLst/>
          </a:prstGeom>
          <a:ln w="76200" cmpd="tri"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77636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Pointer Example</a:t>
            </a:r>
            <a:endParaRPr lang="en-US" dirty="0"/>
          </a:p>
        </p:txBody>
      </p:sp>
      <p:pic>
        <p:nvPicPr>
          <p:cNvPr id="5" name="Picture 4" descr="Screen Shot 2014-04-13 at 6.58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5" y="1443281"/>
            <a:ext cx="8744042" cy="525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C-style Comments</a:t>
            </a:r>
            <a:endParaRPr lang="en-US" dirty="0"/>
          </a:p>
        </p:txBody>
      </p:sp>
      <p:pic>
        <p:nvPicPr>
          <p:cNvPr id="5" name="Picture 4" descr="Screen Shot 2015-04-30 at 5.58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239937"/>
            <a:ext cx="61341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C++-style comments</a:t>
            </a:r>
            <a:endParaRPr lang="en-US" dirty="0"/>
          </a:p>
        </p:txBody>
      </p:sp>
      <p:pic>
        <p:nvPicPr>
          <p:cNvPr id="4" name="Picture 3" descr="Screen Shot 2015-04-30 at 6.22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763" y="1853481"/>
            <a:ext cx="5054600" cy="24257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73537" y="5165864"/>
            <a:ext cx="7394223" cy="1119969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When you type “//”, the rest of the line is a comment, whether you want it to be or not.</a:t>
            </a:r>
          </a:p>
        </p:txBody>
      </p:sp>
    </p:spTree>
    <p:extLst>
      <p:ext uri="{BB962C8B-B14F-4D97-AF65-F5344CB8AC3E}">
        <p14:creationId xmlns:p14="http://schemas.microsoft.com/office/powerpoint/2010/main" val="32334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 C program that is not a valid C++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now learned enough to spot one (the?) valid C program that is not a valid C++ program</a:t>
            </a:r>
          </a:p>
          <a:p>
            <a:pPr lvl="1"/>
            <a:r>
              <a:rPr lang="en-US" dirty="0" smtClean="0"/>
              <a:t>(lectured on this earlier)</a:t>
            </a:r>
          </a:p>
        </p:txBody>
      </p:sp>
      <p:pic>
        <p:nvPicPr>
          <p:cNvPr id="4" name="Picture 3" descr="Screen Shot 2015-04-30 at 6.28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85" y="4501214"/>
            <a:ext cx="4152900" cy="19177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916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C…</a:t>
            </a:r>
            <a:endParaRPr lang="en-US" dirty="0"/>
          </a:p>
        </p:txBody>
      </p:sp>
      <p:pic>
        <p:nvPicPr>
          <p:cNvPr id="4" name="Picture 3" descr="Screen Shot 2014-04-08 at 10.08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394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C…</a:t>
            </a:r>
            <a:endParaRPr lang="en-US" dirty="0"/>
          </a:p>
        </p:txBody>
      </p:sp>
      <p:pic>
        <p:nvPicPr>
          <p:cNvPr id="3" name="Picture 2" descr="Screen Shot 2014-04-08 at 10.09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36700"/>
            <a:ext cx="7759700" cy="3784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4393260" y="2210741"/>
            <a:ext cx="1335852" cy="1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338697" y="4348104"/>
            <a:ext cx="1335852" cy="1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119483" y="5663258"/>
            <a:ext cx="6453482" cy="931333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 checking of type…</a:t>
            </a:r>
          </a:p>
        </p:txBody>
      </p:sp>
    </p:spTree>
    <p:extLst>
      <p:ext uri="{BB962C8B-B14F-4D97-AF65-F5344CB8AC3E}">
        <p14:creationId xmlns:p14="http://schemas.microsoft.com/office/powerpoint/2010/main" val="341221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is fixed with C++…</a:t>
            </a:r>
            <a:endParaRPr lang="en-US" dirty="0"/>
          </a:p>
        </p:txBody>
      </p:sp>
      <p:pic>
        <p:nvPicPr>
          <p:cNvPr id="4" name="Picture 3" descr="Screen Shot 2014-04-08 at 10.11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5722"/>
            <a:ext cx="9144000" cy="469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is fixed with C++…</a:t>
            </a:r>
            <a:endParaRPr lang="en-US" dirty="0"/>
          </a:p>
        </p:txBody>
      </p:sp>
      <p:pic>
        <p:nvPicPr>
          <p:cNvPr id="3" name="Picture 2" descr="Screen Shot 2014-04-08 at 10.12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780"/>
            <a:ext cx="5905500" cy="3619500"/>
          </a:xfrm>
          <a:prstGeom prst="rect">
            <a:avLst/>
          </a:prstGeom>
        </p:spPr>
      </p:pic>
      <p:pic>
        <p:nvPicPr>
          <p:cNvPr id="5" name="Picture 4" descr="Screen Shot 2014-04-08 at 10.09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73" y="3073400"/>
            <a:ext cx="7759700" cy="3784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191210" y="1950950"/>
            <a:ext cx="1335852" cy="1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088540" y="3289696"/>
            <a:ext cx="1335852" cy="1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119483" y="4644620"/>
            <a:ext cx="6453482" cy="1949971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This will affect you with C++.  Before you got unresolved symbols when you forgot to define the function.  Now you will get it when the arguments don’t match up.  Is this good?</a:t>
            </a:r>
          </a:p>
        </p:txBody>
      </p:sp>
    </p:spTree>
    <p:extLst>
      <p:ext uri="{BB962C8B-B14F-4D97-AF65-F5344CB8AC3E}">
        <p14:creationId xmlns:p14="http://schemas.microsoft.com/office/powerpoint/2010/main" val="59437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Mangling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Mangling refers to combining information about arguments and “mangling” it with function name.</a:t>
            </a:r>
          </a:p>
          <a:p>
            <a:pPr lvl="1"/>
            <a:r>
              <a:rPr lang="en-US" dirty="0" smtClean="0"/>
              <a:t>Way of ensuring that you don’t mix up functions.</a:t>
            </a:r>
          </a:p>
          <a:p>
            <a:pPr lvl="1"/>
            <a:r>
              <a:rPr lang="en-US" dirty="0" smtClean="0"/>
              <a:t>Return type not mangled, though</a:t>
            </a:r>
          </a:p>
          <a:p>
            <a:r>
              <a:rPr lang="en-US" dirty="0" smtClean="0"/>
              <a:t>Causes problems with compiler mismatches</a:t>
            </a:r>
          </a:p>
          <a:p>
            <a:pPr lvl="1"/>
            <a:r>
              <a:rPr lang="en-US" dirty="0" smtClean="0"/>
              <a:t>C++ compilers haven’t standardized.</a:t>
            </a:r>
          </a:p>
          <a:p>
            <a:pPr lvl="1"/>
            <a:r>
              <a:rPr lang="en-US" dirty="0" smtClean="0"/>
              <a:t>Can’t take library from </a:t>
            </a:r>
            <a:r>
              <a:rPr lang="en-US" dirty="0" err="1" smtClean="0"/>
              <a:t>icpc</a:t>
            </a:r>
            <a:r>
              <a:rPr lang="en-US" dirty="0" smtClean="0"/>
              <a:t> and combine it 		with g++.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C++ will let you overload functions with different types</a:t>
            </a:r>
            <a:endParaRPr lang="en-US" dirty="0"/>
          </a:p>
        </p:txBody>
      </p:sp>
      <p:pic>
        <p:nvPicPr>
          <p:cNvPr id="4" name="Picture 3" descr="Screen Shot 2014-04-08 at 10.16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816570"/>
            <a:ext cx="66040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C++ also gives you access to mangling via “namespaces”</a:t>
            </a:r>
            <a:endParaRPr lang="en-US" dirty="0"/>
          </a:p>
        </p:txBody>
      </p:sp>
      <p:pic>
        <p:nvPicPr>
          <p:cNvPr id="4" name="Picture 3" descr="Screen Shot 2014-04-08 at 10.19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78" y="1567086"/>
            <a:ext cx="7135519" cy="513757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14247" y="2346061"/>
            <a:ext cx="1335852" cy="1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270000" y="5127037"/>
            <a:ext cx="658518" cy="5498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31704" y="5821680"/>
            <a:ext cx="8889999" cy="961061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Functions or variables within a namespace are accessed with “::”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“::” is called “scope resolution operator”</a:t>
            </a:r>
          </a:p>
        </p:txBody>
      </p:sp>
    </p:spTree>
    <p:extLst>
      <p:ext uri="{BB962C8B-B14F-4D97-AF65-F5344CB8AC3E}">
        <p14:creationId xmlns:p14="http://schemas.microsoft.com/office/powerpoint/2010/main" val="321821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Pointer Example #2</a:t>
            </a:r>
            <a:endParaRPr lang="en-US" dirty="0"/>
          </a:p>
        </p:txBody>
      </p:sp>
      <p:pic>
        <p:nvPicPr>
          <p:cNvPr id="4" name="Picture 3" descr="Screen Shot 2014-04-13 at 7.0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03" y="1306757"/>
            <a:ext cx="7171456" cy="541653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99530" y="2482447"/>
            <a:ext cx="2158311" cy="442607"/>
            <a:chOff x="2299530" y="2482447"/>
            <a:chExt cx="2158311" cy="442607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299530" y="2646019"/>
              <a:ext cx="432966" cy="27903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13253" y="2482447"/>
              <a:ext cx="1744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Function pointer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91681" y="2471275"/>
            <a:ext cx="2994628" cy="442607"/>
            <a:chOff x="2299530" y="2482447"/>
            <a:chExt cx="2994628" cy="442607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2299530" y="2646019"/>
              <a:ext cx="432966" cy="27903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13253" y="2482447"/>
              <a:ext cx="25809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Part of function signature</a:t>
              </a:r>
              <a:endParaRPr lang="en-US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50152" y="5830863"/>
            <a:ext cx="8447653" cy="940538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Don’t be scared of extra ‘*’s … they just come about because of pointers in the arguments or return values.</a:t>
            </a:r>
          </a:p>
        </p:txBody>
      </p:sp>
    </p:spTree>
    <p:extLst>
      <p:ext uri="{BB962C8B-B14F-4D97-AF65-F5344CB8AC3E}">
        <p14:creationId xmlns:p14="http://schemas.microsoft.com/office/powerpoint/2010/main" val="380064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4-08 at 10.21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5" y="1584359"/>
            <a:ext cx="6124693" cy="4774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C++ also gives you access to mangling via “namespaces”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591951" y="4086431"/>
            <a:ext cx="1335852" cy="1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33778" y="5070593"/>
            <a:ext cx="658518" cy="5498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50515" y="1834445"/>
            <a:ext cx="8889999" cy="1251185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“using” keyword makes all functions and variables from a namespace available without needing “::”.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And you can still access other namespaces.</a:t>
            </a:r>
          </a:p>
        </p:txBody>
      </p:sp>
    </p:spTree>
    <p:extLst>
      <p:ext uri="{BB962C8B-B14F-4D97-AF65-F5344CB8AC3E}">
        <p14:creationId xmlns:p14="http://schemas.microsoft.com/office/powerpoint/2010/main" val="135815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8668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reference is a simplified version of a pointer.</a:t>
            </a:r>
          </a:p>
          <a:p>
            <a:r>
              <a:rPr lang="en-US" dirty="0" smtClean="0"/>
              <a:t>Key differences:</a:t>
            </a:r>
          </a:p>
          <a:p>
            <a:pPr lvl="1"/>
            <a:r>
              <a:rPr lang="en-US" dirty="0" smtClean="0"/>
              <a:t>You cannot do pointer manipulations</a:t>
            </a:r>
          </a:p>
          <a:p>
            <a:pPr lvl="1"/>
            <a:r>
              <a:rPr lang="en-US" dirty="0" smtClean="0"/>
              <a:t>A reference is always valid</a:t>
            </a:r>
          </a:p>
          <a:p>
            <a:pPr lvl="2"/>
            <a:r>
              <a:rPr lang="en-US" dirty="0" smtClean="0"/>
              <a:t>a pointer is not always valid</a:t>
            </a:r>
          </a:p>
          <a:p>
            <a:r>
              <a:rPr lang="en-US" dirty="0" smtClean="0"/>
              <a:t>Accomplished with &amp; (ampersand)</a:t>
            </a:r>
          </a:p>
          <a:p>
            <a:pPr lvl="1"/>
            <a:r>
              <a:rPr lang="en-US" dirty="0" smtClean="0"/>
              <a:t>&amp;: address of variable (C-style, still valid)</a:t>
            </a:r>
          </a:p>
          <a:p>
            <a:pPr lvl="1"/>
            <a:r>
              <a:rPr lang="en-US" dirty="0" smtClean="0"/>
              <a:t>&amp;: reference to a variable (C++-style, also now valid)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65664" y="5816160"/>
            <a:ext cx="8127163" cy="879891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You have to figure out how ‘&amp;’ is being used based on context.</a:t>
            </a:r>
          </a:p>
        </p:txBody>
      </p:sp>
    </p:spTree>
    <p:extLst>
      <p:ext uri="{BB962C8B-B14F-4D97-AF65-F5344CB8AC3E}">
        <p14:creationId xmlns:p14="http://schemas.microsoft.com/office/powerpoint/2010/main" val="14959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References</a:t>
            </a:r>
            <a:endParaRPr lang="en-US" dirty="0"/>
          </a:p>
        </p:txBody>
      </p:sp>
      <p:pic>
        <p:nvPicPr>
          <p:cNvPr id="5" name="Picture 4" descr="Screen Shot 2014-04-27 at 10.46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346200"/>
            <a:ext cx="54229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75" y="274638"/>
            <a:ext cx="889051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 </a:t>
            </a:r>
            <a:r>
              <a:rPr lang="en-US" dirty="0" err="1" smtClean="0"/>
              <a:t>vs</a:t>
            </a:r>
            <a:r>
              <a:rPr lang="en-US" dirty="0" smtClean="0"/>
              <a:t> Pointers </a:t>
            </a:r>
            <a:r>
              <a:rPr lang="en-US" dirty="0" err="1" smtClean="0"/>
              <a:t>vs</a:t>
            </a:r>
            <a:r>
              <a:rPr lang="en-US" dirty="0" smtClean="0"/>
              <a:t> Call-By-Value</a:t>
            </a:r>
            <a:endParaRPr lang="en-US" dirty="0"/>
          </a:p>
        </p:txBody>
      </p:sp>
      <p:pic>
        <p:nvPicPr>
          <p:cNvPr id="5" name="Picture 4" descr="Screen Shot 2014-04-27 at 10.33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17" y="1370296"/>
            <a:ext cx="6908800" cy="5334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0766" y="5816160"/>
            <a:ext cx="8847828" cy="879891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ref_doubler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dirty="0" err="1" smtClean="0">
                <a:solidFill>
                  <a:schemeClr val="tx1"/>
                </a:solidFill>
              </a:rPr>
              <a:t>ptr_doubler</a:t>
            </a:r>
            <a:r>
              <a:rPr lang="en-US" sz="2400" dirty="0" smtClean="0">
                <a:solidFill>
                  <a:schemeClr val="tx1"/>
                </a:solidFill>
              </a:rPr>
              <a:t> are both examples of call-by-reference.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val_doubler</a:t>
            </a:r>
            <a:r>
              <a:rPr lang="en-US" sz="2400" dirty="0" smtClean="0">
                <a:solidFill>
                  <a:schemeClr val="tx1"/>
                </a:solidFill>
              </a:rPr>
              <a:t> is an example of call-by-value.</a:t>
            </a:r>
          </a:p>
        </p:txBody>
      </p:sp>
    </p:spTree>
    <p:extLst>
      <p:ext uri="{BB962C8B-B14F-4D97-AF65-F5344CB8AC3E}">
        <p14:creationId xmlns:p14="http://schemas.microsoft.com/office/powerpoint/2010/main" val="388357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8668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Simplified version of a pointer.</a:t>
            </a:r>
          </a:p>
          <a:p>
            <a:r>
              <a:rPr lang="en-US" dirty="0" smtClean="0"/>
              <a:t>Key differences:</a:t>
            </a:r>
          </a:p>
          <a:p>
            <a:pPr lvl="1"/>
            <a:r>
              <a:rPr lang="en-US" dirty="0" smtClean="0"/>
              <a:t>You cannot manipulate it</a:t>
            </a:r>
          </a:p>
          <a:p>
            <a:pPr lvl="2"/>
            <a:r>
              <a:rPr lang="en-US" dirty="0" smtClean="0"/>
              <a:t>Meaning: you are given a reference to exactly one instance … you can’t do pointer arithmetic to skip forward in an array to find another object</a:t>
            </a:r>
          </a:p>
          <a:p>
            <a:pPr lvl="1"/>
            <a:r>
              <a:rPr lang="en-US" dirty="0" smtClean="0"/>
              <a:t>A reference is always valid</a:t>
            </a:r>
          </a:p>
          <a:p>
            <a:pPr lvl="2"/>
            <a:r>
              <a:rPr lang="en-US" dirty="0" smtClean="0"/>
              <a:t>No equivalent of a NULL pointer … must be a valid instance</a:t>
            </a:r>
          </a:p>
        </p:txBody>
      </p:sp>
    </p:spTree>
    <p:extLst>
      <p:ext uri="{BB962C8B-B14F-4D97-AF65-F5344CB8AC3E}">
        <p14:creationId xmlns:p14="http://schemas.microsoft.com/office/powerpoint/2010/main" val="21497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</a:t>
            </a:r>
            <a:r>
              <a:rPr lang="en-US" dirty="0" err="1" smtClean="0"/>
              <a:t>Misc</a:t>
            </a:r>
            <a:r>
              <a:rPr lang="en-US" dirty="0" smtClean="0"/>
              <a:t> C++ Topic: initialization during declaration using parentheses</a:t>
            </a:r>
            <a:endParaRPr lang="en-US" dirty="0"/>
          </a:p>
        </p:txBody>
      </p:sp>
      <p:pic>
        <p:nvPicPr>
          <p:cNvPr id="4" name="Picture 3" descr="Screen Shot 2014-04-27 at 10.57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78000"/>
            <a:ext cx="5791200" cy="32893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65664" y="5816160"/>
            <a:ext cx="8127163" cy="879891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This isn’t that useful for simple types, but it will be useful when we start dealing with objects.</a:t>
            </a:r>
          </a:p>
        </p:txBody>
      </p:sp>
    </p:spTree>
    <p:extLst>
      <p:ext uri="{BB962C8B-B14F-4D97-AF65-F5344CB8AC3E}">
        <p14:creationId xmlns:p14="http://schemas.microsoft.com/office/powerpoint/2010/main" val="229341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</a:p>
          <a:p>
            <a:r>
              <a:rPr lang="en-US" dirty="0" smtClean="0"/>
              <a:t>Building Large Projects</a:t>
            </a:r>
          </a:p>
          <a:p>
            <a:r>
              <a:rPr lang="en-US" dirty="0" smtClean="0"/>
              <a:t>Beginning C++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C++ &amp; </a:t>
            </a:r>
            <a:r>
              <a:rPr lang="en-US" dirty="0" err="1" smtClean="0">
                <a:solidFill>
                  <a:srgbClr val="FF0000"/>
                </a:solidFill>
              </a:rPr>
              <a:t>Structs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classes via </a:t>
            </a:r>
            <a:r>
              <a:rPr lang="en-US" dirty="0" err="1" smtClean="0"/>
              <a:t>structs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98" y="1621543"/>
            <a:ext cx="8476010" cy="4525963"/>
          </a:xfrm>
        </p:spPr>
        <p:txBody>
          <a:bodyPr/>
          <a:lstStyle/>
          <a:p>
            <a:r>
              <a:rPr lang="en-US" dirty="0" err="1" smtClean="0"/>
              <a:t>structs</a:t>
            </a:r>
            <a:r>
              <a:rPr lang="en-US" dirty="0" smtClean="0"/>
              <a:t> and classes are closely related in C++</a:t>
            </a:r>
          </a:p>
          <a:p>
            <a:r>
              <a:rPr lang="en-US" dirty="0" smtClean="0"/>
              <a:t>I will lecture today on changes on how “</a:t>
            </a:r>
            <a:r>
              <a:rPr lang="en-US" dirty="0" err="1" smtClean="0"/>
              <a:t>structs</a:t>
            </a:r>
            <a:r>
              <a:rPr lang="en-US" dirty="0" smtClean="0"/>
              <a:t> in C++” are different than “</a:t>
            </a:r>
            <a:r>
              <a:rPr lang="en-US" dirty="0" err="1" smtClean="0"/>
              <a:t>structs</a:t>
            </a:r>
            <a:r>
              <a:rPr lang="en-US" dirty="0" smtClean="0"/>
              <a:t> in C”</a:t>
            </a:r>
          </a:p>
          <a:p>
            <a:pPr lvl="1"/>
            <a:r>
              <a:rPr lang="en-US" dirty="0" smtClean="0"/>
              <a:t>… </a:t>
            </a:r>
            <a:r>
              <a:rPr lang="en-US" dirty="0" smtClean="0"/>
              <a:t>when I am done with that topic (probably 1+ lectures more), </a:t>
            </a:r>
            <a:r>
              <a:rPr lang="en-US" dirty="0" smtClean="0"/>
              <a:t>I will describe how classes and </a:t>
            </a:r>
            <a:r>
              <a:rPr lang="en-US" dirty="0" err="1" smtClean="0"/>
              <a:t>structs</a:t>
            </a:r>
            <a:r>
              <a:rPr lang="en-US" dirty="0" smtClean="0"/>
              <a:t> in C++ differ.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Big changes to </a:t>
            </a:r>
            <a:r>
              <a:rPr lang="en-US" dirty="0" err="1" smtClean="0"/>
              <a:t>structs</a:t>
            </a:r>
            <a:r>
              <a:rPr lang="en-US" dirty="0" smtClean="0"/>
              <a:t> in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You can associate “methods” (functions) with </a:t>
            </a:r>
            <a:r>
              <a:rPr lang="en-US" dirty="0" err="1" smtClean="0"/>
              <a:t>structs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53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</a:t>
            </a:r>
            <a:r>
              <a:rPr lang="en-US" dirty="0" err="1" smtClean="0"/>
              <a:t>vs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Methods and Functions are both regions of code that are called by name (“routines”)</a:t>
            </a:r>
          </a:p>
          <a:p>
            <a:r>
              <a:rPr lang="en-US" dirty="0" smtClean="0"/>
              <a:t>With functions: </a:t>
            </a:r>
          </a:p>
          <a:p>
            <a:pPr lvl="1"/>
            <a:r>
              <a:rPr lang="en-US" dirty="0" smtClean="0"/>
              <a:t>the data it operates on (i.e., arguments) are explicitly passed</a:t>
            </a:r>
          </a:p>
          <a:p>
            <a:pPr lvl="1"/>
            <a:r>
              <a:rPr lang="en-US" dirty="0" smtClean="0"/>
              <a:t>the data it generates (i.e., return value) is explicitly passed</a:t>
            </a:r>
          </a:p>
          <a:p>
            <a:pPr lvl="1"/>
            <a:r>
              <a:rPr lang="en-US" dirty="0" smtClean="0"/>
              <a:t>stand-alone / no association with an object</a:t>
            </a:r>
          </a:p>
          <a:p>
            <a:r>
              <a:rPr lang="en-US" dirty="0" smtClean="0"/>
              <a:t>With methods:</a:t>
            </a:r>
          </a:p>
          <a:p>
            <a:pPr lvl="1"/>
            <a:r>
              <a:rPr lang="en-US" dirty="0" smtClean="0"/>
              <a:t>associated with an object &amp; can work on object’s data</a:t>
            </a:r>
          </a:p>
          <a:p>
            <a:pPr lvl="1"/>
            <a:r>
              <a:rPr lang="en-US" dirty="0" smtClean="0"/>
              <a:t>still opportunity for explicit arguments and return value</a:t>
            </a:r>
          </a:p>
        </p:txBody>
      </p:sp>
    </p:spTree>
    <p:extLst>
      <p:ext uri="{BB962C8B-B14F-4D97-AF65-F5344CB8AC3E}">
        <p14:creationId xmlns:p14="http://schemas.microsoft.com/office/powerpoint/2010/main" val="288356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Simple-to-Exotic Function Pointer Declarations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void (*foo)(void);</a:t>
            </a:r>
          </a:p>
          <a:p>
            <a:pPr marL="0" indent="0">
              <a:buNone/>
            </a:pPr>
            <a:r>
              <a:rPr lang="en-US" dirty="0" smtClean="0"/>
              <a:t>void (*foo)(</a:t>
            </a:r>
            <a:r>
              <a:rPr lang="en-US" dirty="0" err="1" smtClean="0"/>
              <a:t>int</a:t>
            </a:r>
            <a:r>
              <a:rPr lang="en-US" dirty="0" smtClean="0"/>
              <a:t> **, char ***);</a:t>
            </a:r>
          </a:p>
          <a:p>
            <a:pPr marL="0" indent="0">
              <a:buNone/>
            </a:pPr>
            <a:r>
              <a:rPr lang="en-US" dirty="0" smtClean="0"/>
              <a:t>char ** (*foo)(</a:t>
            </a:r>
            <a:r>
              <a:rPr lang="en-US" dirty="0" err="1" smtClean="0"/>
              <a:t>int</a:t>
            </a:r>
            <a:r>
              <a:rPr lang="en-US" dirty="0" smtClean="0"/>
              <a:t> **, void (*)(</a:t>
            </a:r>
            <a:r>
              <a:rPr lang="en-US" dirty="0" err="1" smtClean="0"/>
              <a:t>int</a:t>
            </a:r>
            <a:r>
              <a:rPr lang="en-US" dirty="0" smtClean="0"/>
              <a:t>));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0152" y="5830863"/>
            <a:ext cx="8447653" cy="940538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These sometimes come up on interviews.</a:t>
            </a:r>
          </a:p>
        </p:txBody>
      </p:sp>
    </p:spTree>
    <p:extLst>
      <p:ext uri="{BB962C8B-B14F-4D97-AF65-F5344CB8AC3E}">
        <p14:creationId xmlns:p14="http://schemas.microsoft.com/office/powerpoint/2010/main" val="195395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</a:t>
            </a:r>
            <a:r>
              <a:rPr lang="en-US" dirty="0" err="1" smtClean="0"/>
              <a:t>vs</a:t>
            </a:r>
            <a:r>
              <a:rPr lang="en-US" dirty="0" smtClean="0"/>
              <a:t> Method</a:t>
            </a:r>
            <a:endParaRPr lang="en-US" dirty="0"/>
          </a:p>
        </p:txBody>
      </p:sp>
      <p:pic>
        <p:nvPicPr>
          <p:cNvPr id="4" name="Picture 3" descr="Screen Shot 2014-04-26 at 5.1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240"/>
            <a:ext cx="4354540" cy="32734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Shot 2014-04-26 at 5.11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576" y="1970189"/>
            <a:ext cx="4725423" cy="3532371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74710" y="5005100"/>
            <a:ext cx="8551884" cy="1711788"/>
            <a:chOff x="74710" y="5005100"/>
            <a:chExt cx="8551884" cy="1711788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2561496" y="5005100"/>
              <a:ext cx="1366128" cy="7363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6595847" y="5133162"/>
              <a:ext cx="501625" cy="4055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74710" y="5581379"/>
              <a:ext cx="8551884" cy="1135509"/>
            </a:xfrm>
            <a:prstGeom prst="roundRect">
              <a:avLst/>
            </a:prstGeom>
            <a:gradFill>
              <a:gsLst>
                <a:gs pos="0">
                  <a:srgbClr val="FFFF3E"/>
                </a:gs>
                <a:gs pos="100000">
                  <a:srgbClr val="FFFFCA"/>
                </a:gs>
              </a:gsLst>
            </a:gradFill>
            <a:ln w="76200" cmpd="tri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(left) arguments and return value are explicit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(right) arguments and return value are not necessary, since they are associated with the object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5184" y="824726"/>
            <a:ext cx="8551884" cy="2494221"/>
            <a:chOff x="74710" y="5581379"/>
            <a:chExt cx="8551884" cy="2494221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1640648" y="6688259"/>
              <a:ext cx="1227381" cy="13873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6358065" y="6730946"/>
              <a:ext cx="629700" cy="992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74710" y="5581379"/>
              <a:ext cx="8551884" cy="1135509"/>
            </a:xfrm>
            <a:prstGeom prst="roundRect">
              <a:avLst/>
            </a:prstGeom>
            <a:gradFill>
              <a:gsLst>
                <a:gs pos="0">
                  <a:srgbClr val="FFFF3E"/>
                </a:gs>
                <a:gs pos="100000">
                  <a:srgbClr val="FFFFCA"/>
                </a:gs>
              </a:gsLst>
            </a:gradFill>
            <a:ln w="76200" cmpd="tri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(left) function is separate from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struct</a:t>
              </a:r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(right) function (method) is part of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struct</a:t>
              </a:r>
              <a:endParaRPr lang="en-US" sz="2400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63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Tally Counter</a:t>
            </a:r>
            <a:endParaRPr lang="en-US" dirty="0"/>
          </a:p>
        </p:txBody>
      </p:sp>
      <p:pic>
        <p:nvPicPr>
          <p:cNvPr id="5" name="Picture 4" descr="Screen Shot 2014-04-27 at 5.33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9" y="1451371"/>
            <a:ext cx="5174098" cy="513983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30147" y="3330222"/>
            <a:ext cx="2897483" cy="2191926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 Methods: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Increment Count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Get Count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Reset</a:t>
            </a:r>
          </a:p>
        </p:txBody>
      </p:sp>
    </p:spTree>
    <p:extLst>
      <p:ext uri="{BB962C8B-B14F-4D97-AF65-F5344CB8AC3E}">
        <p14:creationId xmlns:p14="http://schemas.microsoft.com/office/powerpoint/2010/main" val="36287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Methods and Functions are both regions of code that are called by name (“routines”)</a:t>
            </a:r>
          </a:p>
          <a:p>
            <a:r>
              <a:rPr lang="en-US" dirty="0" smtClean="0"/>
              <a:t>With functions: </a:t>
            </a:r>
          </a:p>
          <a:p>
            <a:pPr lvl="1"/>
            <a:r>
              <a:rPr lang="en-US" dirty="0" smtClean="0"/>
              <a:t>the data it operates on (i.e., arguments) are explicitly passed</a:t>
            </a:r>
          </a:p>
          <a:p>
            <a:pPr lvl="1"/>
            <a:r>
              <a:rPr lang="en-US" dirty="0" smtClean="0"/>
              <a:t>the data it generates (i.e., return value) is explicitly passed</a:t>
            </a:r>
          </a:p>
          <a:p>
            <a:pPr lvl="1"/>
            <a:r>
              <a:rPr lang="en-US" dirty="0" smtClean="0"/>
              <a:t>stand-alone / no association with an object</a:t>
            </a:r>
          </a:p>
          <a:p>
            <a:r>
              <a:rPr lang="en-US" dirty="0" smtClean="0"/>
              <a:t>With methods: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associated with an object &amp; can work on object’s data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still opportunity for explicit arguments and return value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&amp; Tally Counter</a:t>
            </a:r>
            <a:endParaRPr lang="en-US" dirty="0"/>
          </a:p>
        </p:txBody>
      </p:sp>
      <p:pic>
        <p:nvPicPr>
          <p:cNvPr id="5" name="Picture 4" descr="Screen Shot 2014-04-27 at 5.33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58" y="3943213"/>
            <a:ext cx="910175" cy="90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542"/>
            <a:ext cx="851870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C-style implementation of </a:t>
            </a:r>
            <a:r>
              <a:rPr lang="en-US" dirty="0" err="1" smtClean="0"/>
              <a:t>TallyCounter</a:t>
            </a:r>
            <a:endParaRPr lang="en-US" dirty="0"/>
          </a:p>
        </p:txBody>
      </p:sp>
      <p:pic>
        <p:nvPicPr>
          <p:cNvPr id="4" name="Picture 3" descr="Screen Shot 2014-04-27 at 4.41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8" y="1127063"/>
            <a:ext cx="7652463" cy="562421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276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27 at 5.54.1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3778203" y="594972"/>
            <a:ext cx="5280413" cy="626302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782372" y="3969932"/>
            <a:ext cx="2476111" cy="4802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43076"/>
            <a:ext cx="379061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C++-style implementation of </a:t>
            </a:r>
            <a:r>
              <a:rPr lang="en-US" dirty="0" err="1" smtClean="0"/>
              <a:t>TallyCounter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2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27 at 6.11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457200"/>
            <a:ext cx="6464300" cy="59436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397231" y="4460835"/>
            <a:ext cx="3884932" cy="1494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47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Constructor: method for constructing object.</a:t>
            </a:r>
          </a:p>
          <a:p>
            <a:pPr lvl="1"/>
            <a:r>
              <a:rPr lang="en-US" dirty="0" smtClean="0"/>
              <a:t>Called automatically</a:t>
            </a:r>
          </a:p>
          <a:p>
            <a:r>
              <a:rPr lang="en-US" dirty="0" smtClean="0"/>
              <a:t>There are several flavors of constructors:</a:t>
            </a:r>
          </a:p>
          <a:p>
            <a:pPr lvl="1"/>
            <a:r>
              <a:rPr lang="en-US" dirty="0" smtClean="0"/>
              <a:t>Parameterized constructors</a:t>
            </a:r>
          </a:p>
          <a:p>
            <a:pPr lvl="1"/>
            <a:r>
              <a:rPr lang="en-US" dirty="0" smtClean="0"/>
              <a:t>Default constructors</a:t>
            </a:r>
          </a:p>
          <a:p>
            <a:pPr lvl="1"/>
            <a:r>
              <a:rPr lang="en-US" dirty="0" smtClean="0"/>
              <a:t>Copy constructors</a:t>
            </a:r>
          </a:p>
          <a:p>
            <a:pPr lvl="1"/>
            <a:r>
              <a:rPr lang="en-US" dirty="0" smtClean="0"/>
              <a:t>Conversion constructors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229718" y="3799180"/>
            <a:ext cx="3697914" cy="1722968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 will discuss these flavors in upcoming slides</a:t>
            </a:r>
          </a:p>
        </p:txBody>
      </p:sp>
    </p:spTree>
    <p:extLst>
      <p:ext uri="{BB962C8B-B14F-4D97-AF65-F5344CB8AC3E}">
        <p14:creationId xmlns:p14="http://schemas.microsoft.com/office/powerpoint/2010/main" val="134478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27 at 6.11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78"/>
            <a:ext cx="4598124" cy="4227744"/>
          </a:xfrm>
          <a:prstGeom prst="rect">
            <a:avLst/>
          </a:prstGeom>
        </p:spPr>
      </p:pic>
      <p:pic>
        <p:nvPicPr>
          <p:cNvPr id="2" name="Picture 1" descr="Screen Shot 2014-04-27 at 6.43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07" y="276840"/>
            <a:ext cx="4840893" cy="469624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17870" y="5709442"/>
            <a:ext cx="7177276" cy="98661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Method for constructor has same name as </a:t>
            </a:r>
            <a:r>
              <a:rPr lang="en-US" sz="2400" dirty="0" err="1" smtClean="0">
                <a:solidFill>
                  <a:schemeClr val="tx1"/>
                </a:solidFill>
              </a:rPr>
              <a:t>struct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400483" y="1814215"/>
            <a:ext cx="1910448" cy="106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40568" y="3567393"/>
            <a:ext cx="1910448" cy="106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66068" y="3602403"/>
            <a:ext cx="1910448" cy="106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76336" y="5520343"/>
            <a:ext cx="8034088" cy="98661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Constructor is called automatically when object is instantiated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(This is the flavor called “default constructor”)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9989" y="5096463"/>
            <a:ext cx="8034088" cy="98661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Note the </a:t>
            </a:r>
            <a:r>
              <a:rPr lang="en-US" sz="2400" dirty="0" err="1" smtClean="0">
                <a:solidFill>
                  <a:schemeClr val="tx1"/>
                </a:solidFill>
              </a:rPr>
              <a:t>typedef</a:t>
            </a:r>
            <a:r>
              <a:rPr lang="en-US" sz="2400" dirty="0" smtClean="0">
                <a:solidFill>
                  <a:schemeClr val="tx1"/>
                </a:solidFill>
              </a:rPr>
              <a:t> went away … not needed with C++.</a:t>
            </a:r>
          </a:p>
        </p:txBody>
      </p:sp>
    </p:spTree>
    <p:extLst>
      <p:ext uri="{BB962C8B-B14F-4D97-AF65-F5344CB8AC3E}">
        <p14:creationId xmlns:p14="http://schemas.microsoft.com/office/powerpoint/2010/main" val="322720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27 at 6.55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9" y="0"/>
            <a:ext cx="5881607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881407" y="2390495"/>
            <a:ext cx="4597038" cy="350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79975" y="4546210"/>
            <a:ext cx="2502172" cy="166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407836" y="3425665"/>
            <a:ext cx="4522706" cy="188604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Argument can be passed to constructor.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(This is the flavor called “parameterized constructor”)</a:t>
            </a:r>
          </a:p>
        </p:txBody>
      </p:sp>
    </p:spTree>
    <p:extLst>
      <p:ext uri="{BB962C8B-B14F-4D97-AF65-F5344CB8AC3E}">
        <p14:creationId xmlns:p14="http://schemas.microsoft.com/office/powerpoint/2010/main" val="416724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traditional file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struct</a:t>
            </a:r>
            <a:r>
              <a:rPr lang="en-US" dirty="0" smtClean="0"/>
              <a:t> definition is in .h file</a:t>
            </a:r>
          </a:p>
          <a:p>
            <a:pPr lvl="1"/>
            <a:r>
              <a:rPr lang="en-US" dirty="0" smtClean="0"/>
              <a:t>#</a:t>
            </a:r>
            <a:r>
              <a:rPr lang="en-US" dirty="0" err="1" smtClean="0"/>
              <a:t>ifndef</a:t>
            </a:r>
            <a:r>
              <a:rPr lang="en-US" dirty="0" smtClean="0"/>
              <a:t> / #define</a:t>
            </a:r>
          </a:p>
          <a:p>
            <a:r>
              <a:rPr lang="en-US" dirty="0" smtClean="0"/>
              <a:t>method definitions in .C file</a:t>
            </a:r>
          </a:p>
          <a:p>
            <a:r>
              <a:rPr lang="en-US" dirty="0" smtClean="0"/>
              <a:t>driver file includes headers for all </a:t>
            </a:r>
            <a:r>
              <a:rPr lang="en-US" dirty="0" err="1" smtClean="0"/>
              <a:t>structs</a:t>
            </a:r>
            <a:r>
              <a:rPr lang="en-US" dirty="0" smtClean="0"/>
              <a:t> it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83" y="0"/>
            <a:ext cx="433492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traditional file organization</a:t>
            </a:r>
            <a:endParaRPr lang="en-US" dirty="0"/>
          </a:p>
        </p:txBody>
      </p:sp>
      <p:pic>
        <p:nvPicPr>
          <p:cNvPr id="4" name="Picture 3" descr="Screen Shot 2014-04-27 at 8.14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9" y="1122187"/>
            <a:ext cx="3543399" cy="28941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Shot 2014-04-27 at 8.14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90" y="1415146"/>
            <a:ext cx="3615442" cy="544285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Screen Shot 2014-04-27 at 8.14.4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28" y="92103"/>
            <a:ext cx="4199772" cy="122720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Screen Shot 2014-04-27 at 8.14.5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5" y="4158021"/>
            <a:ext cx="3572336" cy="265729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917867" y="4610240"/>
            <a:ext cx="7417661" cy="1878247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Methods can be defined outside the </a:t>
            </a:r>
            <a:r>
              <a:rPr lang="en-US" sz="2400" dirty="0" err="1" smtClean="0">
                <a:solidFill>
                  <a:schemeClr val="tx1"/>
                </a:solidFill>
              </a:rPr>
              <a:t>struct</a:t>
            </a:r>
            <a:r>
              <a:rPr lang="en-US" sz="2400" dirty="0" smtClean="0">
                <a:solidFill>
                  <a:schemeClr val="tx1"/>
                </a:solidFill>
              </a:rPr>
              <a:t> definition. 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They use C++’s namespace concept, which is automatically in place.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(e.g., </a:t>
            </a:r>
            <a:r>
              <a:rPr lang="en-US" sz="2400" dirty="0" err="1" smtClean="0">
                <a:solidFill>
                  <a:schemeClr val="tx1"/>
                </a:solidFill>
              </a:rPr>
              <a:t>TallyCounter</a:t>
            </a:r>
            <a:r>
              <a:rPr lang="en-US" sz="2400" dirty="0" smtClean="0">
                <a:solidFill>
                  <a:schemeClr val="tx1"/>
                </a:solidFill>
              </a:rPr>
              <a:t>::</a:t>
            </a:r>
            <a:r>
              <a:rPr lang="en-US" sz="2400" dirty="0" err="1" smtClean="0">
                <a:solidFill>
                  <a:schemeClr val="tx1"/>
                </a:solidFill>
              </a:rPr>
              <a:t>IncrementCount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593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“this”: pointer to current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within any </a:t>
            </a:r>
            <a:r>
              <a:rPr lang="en-US" dirty="0" err="1" smtClean="0"/>
              <a:t>struct’s</a:t>
            </a:r>
            <a:r>
              <a:rPr lang="en-US" dirty="0" smtClean="0"/>
              <a:t> method, you can refer to the current object using “this”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4-04-27 at 8.55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09" y="3152641"/>
            <a:ext cx="47752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Constructor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780" y="1258701"/>
            <a:ext cx="8229600" cy="4525963"/>
          </a:xfrm>
        </p:spPr>
        <p:txBody>
          <a:bodyPr/>
          <a:lstStyle/>
          <a:p>
            <a:r>
              <a:rPr lang="en-US" dirty="0" smtClean="0"/>
              <a:t>Copy constructor: a constructor that takes an instance as an argument</a:t>
            </a:r>
          </a:p>
          <a:p>
            <a:pPr lvl="1"/>
            <a:r>
              <a:rPr lang="en-US" dirty="0" smtClean="0"/>
              <a:t>It is a way of making a new instance of an object that is identical to an existing one.</a:t>
            </a:r>
            <a:endParaRPr lang="en-US" dirty="0"/>
          </a:p>
        </p:txBody>
      </p:sp>
      <p:pic>
        <p:nvPicPr>
          <p:cNvPr id="4" name="Picture 3" descr="Screen Shot 2014-04-27 at 5.10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9" y="3416878"/>
            <a:ext cx="5613400" cy="32258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Screen Shot 2014-04-27 at 5.10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41" y="5688100"/>
            <a:ext cx="5094853" cy="1063182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3404652" y="5421302"/>
            <a:ext cx="19531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3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Constructor Types</a:t>
            </a:r>
            <a:endParaRPr lang="en-US" dirty="0"/>
          </a:p>
        </p:txBody>
      </p:sp>
      <p:pic>
        <p:nvPicPr>
          <p:cNvPr id="4" name="Picture 3" descr="Screen Shot 2014-04-27 at 5.10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79" y="2264318"/>
            <a:ext cx="5613400" cy="32258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51530" y="3084166"/>
            <a:ext cx="262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Default constructor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4557325" y="3314999"/>
            <a:ext cx="1494205" cy="1960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50565" y="3492689"/>
            <a:ext cx="2015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Parameterized </a:t>
            </a:r>
          </a:p>
          <a:p>
            <a:r>
              <a:rPr lang="en-US" sz="2400" dirty="0" smtClean="0"/>
              <a:t>constructor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 flipV="1">
            <a:off x="4613670" y="3855534"/>
            <a:ext cx="1536895" cy="526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68161" y="4296072"/>
            <a:ext cx="2331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Copy</a:t>
            </a:r>
            <a:r>
              <a:rPr lang="en-US" sz="2400" dirty="0"/>
              <a:t> </a:t>
            </a:r>
            <a:r>
              <a:rPr lang="en-US" sz="2400" dirty="0" smtClean="0"/>
              <a:t>constructor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4557325" y="4343444"/>
            <a:ext cx="1510836" cy="1834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1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3 Constructors</a:t>
            </a:r>
            <a:endParaRPr lang="en-US" dirty="0"/>
          </a:p>
        </p:txBody>
      </p:sp>
      <p:pic>
        <p:nvPicPr>
          <p:cNvPr id="4" name="Picture 3" descr="Screen Shot 2014-04-27 at 5.16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9" y="1385348"/>
            <a:ext cx="8420912" cy="53467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94897" y="6168331"/>
            <a:ext cx="2977737" cy="5229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??????????</a:t>
            </a:r>
            <a:r>
              <a:rPr lang="en-US" dirty="0" smtClean="0">
                <a:solidFill>
                  <a:schemeClr val="tx1"/>
                </a:solidFill>
              </a:rPr>
              <a:t>??????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6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Constructor</a:t>
            </a:r>
            <a:endParaRPr lang="en-US" dirty="0"/>
          </a:p>
        </p:txBody>
      </p:sp>
      <p:pic>
        <p:nvPicPr>
          <p:cNvPr id="4" name="Picture 3" descr="Screen Shot 2014-04-27 at 5.25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485900"/>
            <a:ext cx="769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big changes to </a:t>
            </a:r>
            <a:r>
              <a:rPr lang="en-US" dirty="0" err="1" smtClean="0"/>
              <a:t>structs</a:t>
            </a:r>
            <a:r>
              <a:rPr lang="en-US" dirty="0" smtClean="0"/>
              <a:t> in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You can associate “methods” (functions) with </a:t>
            </a:r>
            <a:r>
              <a:rPr lang="en-US" dirty="0" err="1" smtClean="0"/>
              <a:t>structs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You can control access to data members and methods</a:t>
            </a:r>
          </a:p>
        </p:txBody>
      </p:sp>
    </p:spTree>
    <p:extLst>
      <p:ext uri="{BB962C8B-B14F-4D97-AF65-F5344CB8AC3E}">
        <p14:creationId xmlns:p14="http://schemas.microsoft.com/office/powerpoint/2010/main" val="7091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133"/>
            <a:ext cx="8229600" cy="4525963"/>
          </a:xfrm>
        </p:spPr>
        <p:txBody>
          <a:bodyPr/>
          <a:lstStyle/>
          <a:p>
            <a:r>
              <a:rPr lang="en-US" dirty="0" smtClean="0"/>
              <a:t>New keywords: public and private</a:t>
            </a:r>
          </a:p>
          <a:p>
            <a:pPr lvl="1"/>
            <a:r>
              <a:rPr lang="en-US" dirty="0" smtClean="0"/>
              <a:t>public: accessible outside the </a:t>
            </a:r>
            <a:r>
              <a:rPr lang="en-US" dirty="0" err="1" smtClean="0"/>
              <a:t>struct</a:t>
            </a:r>
            <a:endParaRPr lang="en-US" dirty="0" smtClean="0"/>
          </a:p>
          <a:p>
            <a:pPr lvl="1"/>
            <a:r>
              <a:rPr lang="en-US" dirty="0" smtClean="0"/>
              <a:t>private: accessible only inside the </a:t>
            </a:r>
            <a:r>
              <a:rPr lang="en-US" dirty="0" err="1" smtClean="0"/>
              <a:t>struct</a:t>
            </a:r>
            <a:endParaRPr lang="en-US" dirty="0" smtClean="0"/>
          </a:p>
          <a:p>
            <a:pPr lvl="2"/>
            <a:r>
              <a:rPr lang="en-US" dirty="0" smtClean="0"/>
              <a:t>Also “protected” … we will talk about that later</a:t>
            </a:r>
          </a:p>
          <a:p>
            <a:endParaRPr lang="en-US" dirty="0"/>
          </a:p>
        </p:txBody>
      </p:sp>
      <p:pic>
        <p:nvPicPr>
          <p:cNvPr id="4" name="Picture 3" descr="Screen Shot 2014-04-29 at 3.20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5" y="3340382"/>
            <a:ext cx="5287677" cy="343933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2183252" y="3375173"/>
            <a:ext cx="6856372" cy="1200329"/>
            <a:chOff x="2183252" y="3375173"/>
            <a:chExt cx="6856372" cy="1200329"/>
          </a:xfrm>
        </p:grpSpPr>
        <p:cxnSp>
          <p:nvCxnSpPr>
            <p:cNvPr id="6" name="Straight Arrow Connector 5"/>
            <p:cNvCxnSpPr>
              <a:stCxn id="7" idx="1"/>
            </p:cNvCxnSpPr>
            <p:nvPr/>
          </p:nvCxnSpPr>
          <p:spPr>
            <a:xfrm flipH="1">
              <a:off x="2183252" y="3975338"/>
              <a:ext cx="4133830" cy="4355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317082" y="3375173"/>
              <a:ext cx="2722542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Everything following is private.  Only will change when new access control keyword is encountered.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09498" y="4710627"/>
            <a:ext cx="6934654" cy="1200329"/>
            <a:chOff x="2183252" y="3940605"/>
            <a:chExt cx="6934654" cy="1200329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2183252" y="4018895"/>
              <a:ext cx="4109727" cy="41302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75582" y="3940605"/>
              <a:ext cx="2842324" cy="1200329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Everything following is now public.  Only will change when new access control keyword is encountered.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635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/ private</a:t>
            </a:r>
            <a:endParaRPr lang="en-US" dirty="0"/>
          </a:p>
        </p:txBody>
      </p:sp>
      <p:pic>
        <p:nvPicPr>
          <p:cNvPr id="4" name="Picture 3" descr="Screen Shot 2014-04-29 at 3.25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6" y="1439279"/>
            <a:ext cx="5816600" cy="4292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288515" y="3436068"/>
            <a:ext cx="3335561" cy="2647005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You can issue public and private as many times as you wish…</a:t>
            </a:r>
          </a:p>
        </p:txBody>
      </p:sp>
    </p:spTree>
    <p:extLst>
      <p:ext uri="{BB962C8B-B14F-4D97-AF65-F5344CB8AC3E}">
        <p14:creationId xmlns:p14="http://schemas.microsoft.com/office/powerpoint/2010/main" val="12493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compiler prevents violations of access controls.</a:t>
            </a:r>
            <a:endParaRPr lang="en-US" dirty="0"/>
          </a:p>
        </p:txBody>
      </p:sp>
      <p:pic>
        <p:nvPicPr>
          <p:cNvPr id="4" name="Picture 3" descr="Screen Shot 2014-04-29 at 3.28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9" y="1535921"/>
            <a:ext cx="8776500" cy="509133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150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Type: a data type (</a:t>
            </a:r>
            <a:r>
              <a:rPr lang="en-US" dirty="0" err="1" smtClean="0"/>
              <a:t>int</a:t>
            </a:r>
            <a:r>
              <a:rPr lang="en-US" dirty="0" smtClean="0"/>
              <a:t>, float, </a:t>
            </a:r>
            <a:r>
              <a:rPr lang="en-US" dirty="0" err="1" smtClean="0"/>
              <a:t>structs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Subtype / </a:t>
            </a:r>
            <a:r>
              <a:rPr lang="en-US" dirty="0" err="1" smtClean="0"/>
              <a:t>supertype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Supertype</a:t>
            </a:r>
            <a:r>
              <a:rPr lang="en-US" dirty="0" smtClean="0"/>
              <a:t>: the abstraction of a type</a:t>
            </a:r>
          </a:p>
          <a:p>
            <a:pPr lvl="2"/>
            <a:r>
              <a:rPr lang="en-US" dirty="0" smtClean="0"/>
              <a:t>(not specific)</a:t>
            </a:r>
          </a:p>
          <a:p>
            <a:pPr lvl="1"/>
            <a:r>
              <a:rPr lang="en-US" dirty="0" smtClean="0"/>
              <a:t>Subtype: a concrete implementation of the </a:t>
            </a:r>
            <a:r>
              <a:rPr lang="en-US" dirty="0" err="1" smtClean="0"/>
              <a:t>supertype</a:t>
            </a:r>
            <a:endParaRPr lang="en-US" dirty="0" smtClean="0"/>
          </a:p>
          <a:p>
            <a:pPr lvl="2"/>
            <a:r>
              <a:rPr lang="en-US" dirty="0" smtClean="0"/>
              <a:t>(specific)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70170" y="5400394"/>
            <a:ext cx="7380056" cy="1331004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fancy term for this is “subtype polymorphism”</a:t>
            </a:r>
          </a:p>
        </p:txBody>
      </p:sp>
    </p:spTree>
    <p:extLst>
      <p:ext uri="{BB962C8B-B14F-4D97-AF65-F5344CB8AC3E}">
        <p14:creationId xmlns:p14="http://schemas.microsoft.com/office/powerpoint/2010/main" val="144808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friend keyword can override access controls.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7627" y="1600200"/>
            <a:ext cx="3801121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Note that the </a:t>
            </a:r>
            <a:r>
              <a:rPr lang="en-US" dirty="0" err="1" smtClean="0"/>
              <a:t>struct</a:t>
            </a:r>
            <a:r>
              <a:rPr lang="en-US" dirty="0" smtClean="0"/>
              <a:t> declares who its friends are, not vice-versa</a:t>
            </a:r>
          </a:p>
          <a:p>
            <a:pPr lvl="1"/>
            <a:r>
              <a:rPr lang="en-US" dirty="0" smtClean="0"/>
              <a:t>You can’t declare yourself a friend and start accessing data members.</a:t>
            </a:r>
          </a:p>
          <a:p>
            <a:r>
              <a:rPr lang="en-US" dirty="0" smtClean="0"/>
              <a:t>friend is used most often to allow objects to access other objects.</a:t>
            </a:r>
            <a:endParaRPr lang="en-US" dirty="0"/>
          </a:p>
        </p:txBody>
      </p:sp>
      <p:pic>
        <p:nvPicPr>
          <p:cNvPr id="5" name="Picture 4" descr="Screen Shot 2014-04-29 at 3.30.2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2"/>
          <a:stretch/>
        </p:blipFill>
        <p:spPr>
          <a:xfrm>
            <a:off x="176471" y="1711713"/>
            <a:ext cx="5120743" cy="288130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0117" y="4723506"/>
            <a:ext cx="4766624" cy="1818072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This will compile, since main now has access to the private data member “count”.</a:t>
            </a:r>
          </a:p>
        </p:txBody>
      </p:sp>
    </p:spTree>
    <p:extLst>
      <p:ext uri="{BB962C8B-B14F-4D97-AF65-F5344CB8AC3E}">
        <p14:creationId xmlns:p14="http://schemas.microsoft.com/office/powerpoint/2010/main" val="352234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struct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class is new keyword in C++</a:t>
            </a:r>
          </a:p>
          <a:p>
            <a:r>
              <a:rPr lang="en-US" dirty="0" smtClean="0"/>
              <a:t>classes are very similar to </a:t>
            </a:r>
            <a:r>
              <a:rPr lang="en-US" dirty="0" err="1" smtClean="0"/>
              <a:t>structs</a:t>
            </a:r>
            <a:endParaRPr lang="en-US" dirty="0" smtClean="0"/>
          </a:p>
          <a:p>
            <a:pPr lvl="1"/>
            <a:r>
              <a:rPr lang="en-US" dirty="0" smtClean="0"/>
              <a:t>the only differences are in access control</a:t>
            </a:r>
          </a:p>
          <a:p>
            <a:pPr lvl="2"/>
            <a:r>
              <a:rPr lang="en-US" dirty="0" smtClean="0"/>
              <a:t>primary difference: </a:t>
            </a:r>
            <a:r>
              <a:rPr lang="en-US" dirty="0" err="1" smtClean="0"/>
              <a:t>struct</a:t>
            </a:r>
            <a:r>
              <a:rPr lang="en-US" dirty="0" smtClean="0"/>
              <a:t> has public access by default, class has private access by default</a:t>
            </a:r>
          </a:p>
          <a:p>
            <a:r>
              <a:rPr lang="en-US" dirty="0" smtClean="0"/>
              <a:t>Almost all C++ developers use classes and not </a:t>
            </a:r>
            <a:r>
              <a:rPr lang="en-US" dirty="0" err="1" smtClean="0"/>
              <a:t>structs</a:t>
            </a:r>
            <a:endParaRPr lang="en-US" dirty="0" smtClean="0"/>
          </a:p>
          <a:p>
            <a:pPr lvl="1"/>
            <a:r>
              <a:rPr lang="en-US" dirty="0" smtClean="0"/>
              <a:t>C++ developers tend to use </a:t>
            </a:r>
            <a:r>
              <a:rPr lang="en-US" dirty="0" err="1" smtClean="0"/>
              <a:t>structs</a:t>
            </a:r>
            <a:r>
              <a:rPr lang="en-US" dirty="0" smtClean="0"/>
              <a:t> when they want to collect data types together (i.e., C-style usage)</a:t>
            </a:r>
          </a:p>
          <a:p>
            <a:pPr lvl="1"/>
            <a:r>
              <a:rPr lang="en-US" dirty="0" smtClean="0"/>
              <a:t>C++ developers use classes for objects … which is most of the time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0648" y="5845665"/>
            <a:ext cx="7497864" cy="869891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You should use classes! 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Even though there isn’t much difference …</a:t>
            </a:r>
          </a:p>
        </p:txBody>
      </p:sp>
    </p:spTree>
    <p:extLst>
      <p:ext uri="{BB962C8B-B14F-4D97-AF65-F5344CB8AC3E}">
        <p14:creationId xmlns:p14="http://schemas.microsoft.com/office/powerpoint/2010/main" val="11933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big changes to </a:t>
            </a:r>
            <a:r>
              <a:rPr lang="en-US" dirty="0" err="1" smtClean="0"/>
              <a:t>structs</a:t>
            </a:r>
            <a:r>
              <a:rPr lang="en-US" dirty="0" smtClean="0"/>
              <a:t> in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You can associate “methods” (functions) with </a:t>
            </a:r>
            <a:r>
              <a:rPr lang="en-US" dirty="0" err="1" smtClean="0"/>
              <a:t>structs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You can control access to data members and methods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89989" y="5096463"/>
            <a:ext cx="8034088" cy="98661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We will discuss </a:t>
            </a:r>
            <a:r>
              <a:rPr lang="en-US" sz="2400" smtClean="0">
                <a:solidFill>
                  <a:schemeClr val="tx1"/>
                </a:solidFill>
              </a:rPr>
              <a:t>inheritance </a:t>
            </a:r>
            <a:r>
              <a:rPr lang="en-US" sz="2400" smtClean="0">
                <a:solidFill>
                  <a:schemeClr val="tx1"/>
                </a:solidFill>
              </a:rPr>
              <a:t>in a future lecture.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4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Backgrounding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“&amp;”: tell shell to run a job in the background</a:t>
            </a:r>
          </a:p>
          <a:p>
            <a:pPr lvl="1"/>
            <a:r>
              <a:rPr lang="en-US" dirty="0" smtClean="0"/>
              <a:t>Background means that the shell acts as normal, but the command you invoke is running at the same time.</a:t>
            </a:r>
          </a:p>
          <a:p>
            <a:r>
              <a:rPr lang="en-US" dirty="0" smtClean="0"/>
              <a:t>“sleep 60” </a:t>
            </a:r>
            <a:r>
              <a:rPr lang="en-US" dirty="0" err="1" smtClean="0"/>
              <a:t>vs</a:t>
            </a:r>
            <a:r>
              <a:rPr lang="en-US" dirty="0" smtClean="0"/>
              <a:t> “sleep 60 &amp;”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51850" y="4741571"/>
            <a:ext cx="6678049" cy="1154415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When would </a:t>
            </a:r>
            <a:r>
              <a:rPr lang="en-US" sz="2400" dirty="0" err="1" smtClean="0">
                <a:solidFill>
                  <a:schemeClr val="tx1"/>
                </a:solidFill>
              </a:rPr>
              <a:t>backgrounding</a:t>
            </a:r>
            <a:r>
              <a:rPr lang="en-US" sz="2400" dirty="0" smtClean="0">
                <a:solidFill>
                  <a:schemeClr val="tx1"/>
                </a:solidFill>
              </a:rPr>
              <a:t> be useful?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7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Suspending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can suspend a job that is running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	Press “Ctrl-Z”</a:t>
            </a:r>
          </a:p>
          <a:p>
            <a:r>
              <a:rPr lang="en-US" dirty="0" smtClean="0"/>
              <a:t>The OS will then stop job from running and not schedule it to run.</a:t>
            </a:r>
          </a:p>
          <a:p>
            <a:r>
              <a:rPr lang="en-US" dirty="0" smtClean="0"/>
              <a:t>You can then:</a:t>
            </a:r>
          </a:p>
          <a:p>
            <a:pPr lvl="1"/>
            <a:r>
              <a:rPr lang="en-US" dirty="0" smtClean="0"/>
              <a:t>make the job run in the background.</a:t>
            </a:r>
          </a:p>
          <a:p>
            <a:pPr lvl="2"/>
            <a:r>
              <a:rPr lang="en-US" dirty="0" smtClean="0"/>
              <a:t>Type “</a:t>
            </a:r>
            <a:r>
              <a:rPr lang="en-US" dirty="0" err="1" smtClean="0"/>
              <a:t>bg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make the job run in the foreground.</a:t>
            </a:r>
          </a:p>
          <a:p>
            <a:pPr lvl="2"/>
            <a:r>
              <a:rPr lang="en-US" dirty="0" smtClean="0"/>
              <a:t>Type “</a:t>
            </a:r>
            <a:r>
              <a:rPr lang="en-US" dirty="0" err="1" smtClean="0"/>
              <a:t>fg</a:t>
            </a:r>
            <a:r>
              <a:rPr lang="en-US" dirty="0" smtClean="0"/>
              <a:t>”</a:t>
            </a:r>
          </a:p>
          <a:p>
            <a:pPr lvl="3"/>
            <a:r>
              <a:rPr lang="en-US" sz="2400" dirty="0" smtClean="0"/>
              <a:t>like you never suspended it at all!!</a:t>
            </a:r>
            <a:endParaRPr lang="en-US" sz="2400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2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ssh</a:t>
            </a:r>
            <a:r>
              <a:rPr lang="en-US" dirty="0" smtClean="0"/>
              <a:t> –l &lt;user name&gt; </a:t>
            </a:r>
            <a:r>
              <a:rPr lang="en-US" dirty="0" err="1" smtClean="0"/>
              <a:t>ix.cs.uoregon.edu</a:t>
            </a:r>
            <a:endParaRPr lang="en-US" dirty="0" smtClean="0"/>
          </a:p>
          <a:p>
            <a:r>
              <a:rPr lang="en-US" dirty="0"/>
              <a:t>cd </a:t>
            </a:r>
            <a:r>
              <a:rPr lang="en-US" dirty="0" err="1"/>
              <a:t>public_html</a:t>
            </a:r>
            <a:endParaRPr lang="en-US" dirty="0"/>
          </a:p>
          <a:p>
            <a:r>
              <a:rPr lang="en-US" dirty="0"/>
              <a:t>put something in </a:t>
            </a:r>
            <a:r>
              <a:rPr lang="en-US" dirty="0" err="1" smtClean="0"/>
              <a:t>index.html</a:t>
            </a:r>
            <a:endParaRPr lang="en-US" dirty="0" smtClean="0"/>
          </a:p>
          <a:p>
            <a:r>
              <a:rPr lang="en-US" dirty="0" smtClean="0">
                <a:sym typeface="Wingdings"/>
              </a:rPr>
              <a:t> it will show up as </a:t>
            </a:r>
          </a:p>
          <a:p>
            <a:pPr marL="457200" lvl="1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  <a:hlinkClick r:id="rId2" invalidUrl="http://ix.cs.uoregon.edu/~&lt;username"/>
              </a:rPr>
              <a:t>http://ix.cs.uoregon.edu/~&lt;username</a:t>
            </a:r>
            <a:r>
              <a:rPr lang="en-US" dirty="0" smtClean="0">
                <a:sym typeface="Wingdings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6831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/>
            </a:endParaRPr>
          </a:p>
          <a:p>
            <a:r>
              <a:rPr lang="en-US" dirty="0" smtClean="0"/>
              <a:t>You can also exchange files this way</a:t>
            </a:r>
          </a:p>
          <a:p>
            <a:pPr lvl="1"/>
            <a:r>
              <a:rPr lang="en-US" dirty="0" err="1" smtClean="0">
                <a:sym typeface="Wingdings"/>
              </a:rPr>
              <a:t>scp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file.pdf</a:t>
            </a:r>
            <a:r>
              <a:rPr lang="en-US" dirty="0" smtClean="0">
                <a:sym typeface="Wingdings"/>
              </a:rPr>
              <a:t> &lt;username&gt;@</a:t>
            </a:r>
            <a:r>
              <a:rPr lang="en-US" dirty="0" err="1" smtClean="0">
                <a:sym typeface="Wingdings"/>
              </a:rPr>
              <a:t>ix.cs.uoregon.edu</a:t>
            </a:r>
            <a:r>
              <a:rPr lang="en-US" dirty="0" smtClean="0">
                <a:sym typeface="Wingdings"/>
              </a:rPr>
              <a:t>:~/</a:t>
            </a:r>
            <a:r>
              <a:rPr lang="en-US" dirty="0" err="1" smtClean="0">
                <a:sym typeface="Wingdings"/>
              </a:rPr>
              <a:t>public_html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point people to http://</a:t>
            </a:r>
            <a:r>
              <a:rPr lang="en-US" dirty="0" err="1" smtClean="0">
                <a:sym typeface="Wingdings"/>
              </a:rPr>
              <a:t>ix.cs.uoregon.edu</a:t>
            </a:r>
            <a:r>
              <a:rPr lang="en-US" dirty="0" smtClean="0">
                <a:sym typeface="Wingdings"/>
              </a:rPr>
              <a:t>/~&lt;username&gt;/</a:t>
            </a:r>
            <a:r>
              <a:rPr lang="en-US" dirty="0" err="1" smtClean="0">
                <a:sym typeface="Wingdings"/>
              </a:rPr>
              <a:t>file.pdf</a:t>
            </a:r>
            <a:endParaRPr lang="en-US" dirty="0" smtClean="0">
              <a:sym typeface="Wingding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38296" y="4901259"/>
            <a:ext cx="7168445" cy="181563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Note that ~/</a:t>
            </a:r>
            <a:r>
              <a:rPr lang="en-US" sz="2400" dirty="0" err="1" smtClean="0">
                <a:solidFill>
                  <a:schemeClr val="tx1"/>
                </a:solidFill>
              </a:rPr>
              <a:t>public_html</a:t>
            </a:r>
            <a:r>
              <a:rPr lang="en-US" sz="2400" dirty="0" smtClean="0">
                <a:solidFill>
                  <a:schemeClr val="tx1"/>
                </a:solidFill>
              </a:rPr>
              <a:t>/dir1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shows up as </a:t>
            </a:r>
            <a:r>
              <a:rPr lang="en-US" sz="2400" dirty="0" smtClean="0">
                <a:solidFill>
                  <a:schemeClr val="tx1"/>
                </a:solidFill>
                <a:hlinkClick r:id="rId2" invalidUrl="http://ix.cs.uoregon.edu/~&lt;username&gt;/dir1"/>
              </a:rPr>
              <a:t>http://ix.cs.uoregon.edu/~&lt;username&gt;/dir1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(“~/dir1” is not accessible via web)</a:t>
            </a:r>
          </a:p>
        </p:txBody>
      </p:sp>
    </p:spTree>
    <p:extLst>
      <p:ext uri="{BB962C8B-B14F-4D97-AF65-F5344CB8AC3E}">
        <p14:creationId xmlns:p14="http://schemas.microsoft.com/office/powerpoint/2010/main" val="2772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Supertype</a:t>
            </a:r>
            <a:r>
              <a:rPr lang="en-US" dirty="0" smtClean="0"/>
              <a:t>: Shape</a:t>
            </a:r>
          </a:p>
          <a:p>
            <a:r>
              <a:rPr lang="en-US" dirty="0" smtClean="0"/>
              <a:t>Subtypes:</a:t>
            </a:r>
          </a:p>
          <a:p>
            <a:pPr lvl="1"/>
            <a:r>
              <a:rPr lang="en-US" dirty="0" smtClean="0"/>
              <a:t>Circle</a:t>
            </a:r>
          </a:p>
          <a:p>
            <a:pPr lvl="1"/>
            <a:r>
              <a:rPr lang="en-US" dirty="0" smtClean="0"/>
              <a:t>Rectangle</a:t>
            </a:r>
          </a:p>
          <a:p>
            <a:pPr lvl="1"/>
            <a:r>
              <a:rPr lang="en-US" dirty="0" smtClean="0"/>
              <a:t>Triangle</a:t>
            </a:r>
          </a:p>
        </p:txBody>
      </p:sp>
    </p:spTree>
    <p:extLst>
      <p:ext uri="{BB962C8B-B14F-4D97-AF65-F5344CB8AC3E}">
        <p14:creationId xmlns:p14="http://schemas.microsoft.com/office/powerpoint/2010/main" val="34957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10917</TotalTime>
  <Words>2995</Words>
  <Application>Microsoft Macintosh PowerPoint</Application>
  <PresentationFormat>On-screen Show (4:3)</PresentationFormat>
  <Paragraphs>478</Paragraphs>
  <Slides>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4" baseType="lpstr">
      <vt:lpstr>Calibri</vt:lpstr>
      <vt:lpstr>Courier</vt:lpstr>
      <vt:lpstr>ＭＳ Ｐゴシック</vt:lpstr>
      <vt:lpstr>Tw Cen MT</vt:lpstr>
      <vt:lpstr>Wingdings</vt:lpstr>
      <vt:lpstr>Arial</vt:lpstr>
      <vt:lpstr>Office Theme</vt:lpstr>
      <vt:lpstr>       CIS 330:            _   _      _                          _   ______    _ _____         / / / /___  (_)  __   ____ _____  ____/ /  / ____/ _/_/ ____/__    __       / / / / __ \/ / |/_/  / __ `/ __ \/ __  /  / /    _/_// /  __/ /___/ /_      / /_/ / / / / /&gt;  &lt;   / /_/ / / / / /_/ /  / /____/_/ / /__/_  __/_  __/      \____/_/ /_/_/_/|_|   \__,_/_/ /_/\__,_/   \____/_/   \____//_/   /_/  </vt:lpstr>
      <vt:lpstr>Outline</vt:lpstr>
      <vt:lpstr>Function Pointers</vt:lpstr>
      <vt:lpstr>Function Pointer Example</vt:lpstr>
      <vt:lpstr>Function Pointer Example #2</vt:lpstr>
      <vt:lpstr>Simple-to-Exotic Function Pointer Declarations</vt:lpstr>
      <vt:lpstr>Subtyping</vt:lpstr>
      <vt:lpstr>Subtyping</vt:lpstr>
      <vt:lpstr>Subtyping: example</vt:lpstr>
      <vt:lpstr>Subtyping works via interfaces</vt:lpstr>
      <vt:lpstr>Subtyping</vt:lpstr>
      <vt:lpstr>Project 2D</vt:lpstr>
      <vt:lpstr>Outline</vt:lpstr>
      <vt:lpstr>3 files: prototypes.h, rectangle.c, driver.c</vt:lpstr>
      <vt:lpstr>Makefile for prototypes.h, rectangle.c, driver.c</vt:lpstr>
      <vt:lpstr>Definition of Rectangle in rectangle.c Why is this a problem?</vt:lpstr>
      <vt:lpstr>New gcc option: “gcc –E”</vt:lpstr>
      <vt:lpstr>4 files: struct.h, prototypes.h, rectangle.c, driver.c</vt:lpstr>
      <vt:lpstr>Compilation error</vt:lpstr>
      <vt:lpstr>gcc –E rectangle.c</vt:lpstr>
      <vt:lpstr>How to fix?</vt:lpstr>
      <vt:lpstr>Preprocessor </vt:lpstr>
      <vt:lpstr>Preprocessor Phases</vt:lpstr>
      <vt:lpstr>#define compilation</vt:lpstr>
      <vt:lpstr>#define via gcc command-line option</vt:lpstr>
      <vt:lpstr>Conflicting –D and #define</vt:lpstr>
      <vt:lpstr>Conditional compilation</vt:lpstr>
      <vt:lpstr>Conditional compilation controlled via compiler flags</vt:lpstr>
      <vt:lpstr>4 files: struct.h, prototypes.h, rectangle.c, driver.c</vt:lpstr>
      <vt:lpstr>Compilation error</vt:lpstr>
      <vt:lpstr>gcc –E rectangle.c</vt:lpstr>
      <vt:lpstr>#ifndef / #define to the rescue</vt:lpstr>
      <vt:lpstr>There is more to macros…</vt:lpstr>
      <vt:lpstr>Outline</vt:lpstr>
      <vt:lpstr>Relationship between C and C++</vt:lpstr>
      <vt:lpstr>A new compiler: g++</vt:lpstr>
      <vt:lpstr>.c vs .C</vt:lpstr>
      <vt:lpstr>Variable declaration (1/2)</vt:lpstr>
      <vt:lpstr>Variable declaration (2/2)</vt:lpstr>
      <vt:lpstr>C-style Comments</vt:lpstr>
      <vt:lpstr>C++-style comments</vt:lpstr>
      <vt:lpstr>Valid C program that is not a valid C++ program</vt:lpstr>
      <vt:lpstr>Problem with C…</vt:lpstr>
      <vt:lpstr>Problem with C…</vt:lpstr>
      <vt:lpstr>Problem is fixed with C++…</vt:lpstr>
      <vt:lpstr>Problem is fixed with C++…</vt:lpstr>
      <vt:lpstr>Mangling</vt:lpstr>
      <vt:lpstr>C++ will let you overload functions with different types</vt:lpstr>
      <vt:lpstr>C++ also gives you access to mangling via “namespaces”</vt:lpstr>
      <vt:lpstr>C++ also gives you access to mangling via “namespaces”</vt:lpstr>
      <vt:lpstr>References</vt:lpstr>
      <vt:lpstr>Examples of References</vt:lpstr>
      <vt:lpstr>References vs Pointers vs Call-By-Value</vt:lpstr>
      <vt:lpstr>References</vt:lpstr>
      <vt:lpstr>Different Misc C++ Topic: initialization during declaration using parentheses</vt:lpstr>
      <vt:lpstr>Outline</vt:lpstr>
      <vt:lpstr>Learning classes via structs</vt:lpstr>
      <vt:lpstr>3 Big changes to structs in C++</vt:lpstr>
      <vt:lpstr>Methods vs Functions</vt:lpstr>
      <vt:lpstr>Function vs Method</vt:lpstr>
      <vt:lpstr>Tally Counter</vt:lpstr>
      <vt:lpstr>Methods &amp; Tally Counter</vt:lpstr>
      <vt:lpstr>C-style implementation of TallyCounter</vt:lpstr>
      <vt:lpstr>C++-style implementation of TallyCounter</vt:lpstr>
      <vt:lpstr>PowerPoint Presentation</vt:lpstr>
      <vt:lpstr>Constructors</vt:lpstr>
      <vt:lpstr>PowerPoint Presentation</vt:lpstr>
      <vt:lpstr>PowerPoint Presentation</vt:lpstr>
      <vt:lpstr>More traditional file organization</vt:lpstr>
      <vt:lpstr>More traditional file organization</vt:lpstr>
      <vt:lpstr>“this”: pointer to current object</vt:lpstr>
      <vt:lpstr>Copy Constructor</vt:lpstr>
      <vt:lpstr>Constructor Types</vt:lpstr>
      <vt:lpstr>Example of 3 Constructors</vt:lpstr>
      <vt:lpstr>Conversion Constructor</vt:lpstr>
      <vt:lpstr>3 big changes to structs in C++</vt:lpstr>
      <vt:lpstr>Access Control</vt:lpstr>
      <vt:lpstr>public / private</vt:lpstr>
      <vt:lpstr>The compiler prevents violations of access controls.</vt:lpstr>
      <vt:lpstr>The friend keyword can override access controls.</vt:lpstr>
      <vt:lpstr>class vs struct</vt:lpstr>
      <vt:lpstr>3 big changes to structs in C++</vt:lpstr>
      <vt:lpstr>Bonus Topics</vt:lpstr>
      <vt:lpstr>Backgrounding</vt:lpstr>
      <vt:lpstr>Suspending Jobs</vt:lpstr>
      <vt:lpstr>Web pages</vt:lpstr>
      <vt:lpstr>Web pages</vt:lpstr>
    </vt:vector>
  </TitlesOfParts>
  <Manager/>
  <Company>University of Oregon</Company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Colin Miller</dc:creator>
  <cp:keywords/>
  <dc:description/>
  <cp:lastModifiedBy>Hank Chidls</cp:lastModifiedBy>
  <cp:revision>145</cp:revision>
  <dcterms:created xsi:type="dcterms:W3CDTF">2013-10-02T16:37:11Z</dcterms:created>
  <dcterms:modified xsi:type="dcterms:W3CDTF">2018-04-29T21:10:05Z</dcterms:modified>
  <cp:category/>
</cp:coreProperties>
</file>