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80"/>
  </p:notesMasterIdLst>
  <p:sldIdLst>
    <p:sldId id="259" r:id="rId2"/>
    <p:sldId id="391" r:id="rId3"/>
    <p:sldId id="307" r:id="rId4"/>
    <p:sldId id="345" r:id="rId5"/>
    <p:sldId id="394" r:id="rId6"/>
    <p:sldId id="335" r:id="rId7"/>
    <p:sldId id="337" r:id="rId8"/>
    <p:sldId id="346" r:id="rId9"/>
    <p:sldId id="339" r:id="rId10"/>
    <p:sldId id="340" r:id="rId11"/>
    <p:sldId id="399" r:id="rId12"/>
    <p:sldId id="347" r:id="rId13"/>
    <p:sldId id="318" r:id="rId14"/>
    <p:sldId id="342" r:id="rId15"/>
    <p:sldId id="314" r:id="rId16"/>
    <p:sldId id="308" r:id="rId17"/>
    <p:sldId id="344" r:id="rId18"/>
    <p:sldId id="273" r:id="rId19"/>
    <p:sldId id="343" r:id="rId20"/>
    <p:sldId id="277" r:id="rId21"/>
    <p:sldId id="398" r:id="rId22"/>
    <p:sldId id="276" r:id="rId23"/>
    <p:sldId id="384" r:id="rId24"/>
    <p:sldId id="395" r:id="rId25"/>
    <p:sldId id="400" r:id="rId26"/>
    <p:sldId id="396" r:id="rId27"/>
    <p:sldId id="397" r:id="rId28"/>
    <p:sldId id="393" r:id="rId29"/>
    <p:sldId id="278" r:id="rId30"/>
    <p:sldId id="405" r:id="rId31"/>
    <p:sldId id="401" r:id="rId32"/>
    <p:sldId id="402" r:id="rId33"/>
    <p:sldId id="290" r:id="rId34"/>
    <p:sldId id="291" r:id="rId35"/>
    <p:sldId id="388" r:id="rId36"/>
    <p:sldId id="389" r:id="rId37"/>
    <p:sldId id="348" r:id="rId38"/>
    <p:sldId id="407" r:id="rId39"/>
    <p:sldId id="406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8" r:id="rId49"/>
    <p:sldId id="357" r:id="rId50"/>
    <p:sldId id="359" r:id="rId51"/>
    <p:sldId id="361" r:id="rId52"/>
    <p:sldId id="366" r:id="rId53"/>
    <p:sldId id="368" r:id="rId54"/>
    <p:sldId id="362" r:id="rId55"/>
    <p:sldId id="365" r:id="rId56"/>
    <p:sldId id="363" r:id="rId57"/>
    <p:sldId id="364" r:id="rId58"/>
    <p:sldId id="369" r:id="rId59"/>
    <p:sldId id="370" r:id="rId60"/>
    <p:sldId id="392" r:id="rId61"/>
    <p:sldId id="371" r:id="rId62"/>
    <p:sldId id="372" r:id="rId63"/>
    <p:sldId id="403" r:id="rId64"/>
    <p:sldId id="373" r:id="rId65"/>
    <p:sldId id="374" r:id="rId66"/>
    <p:sldId id="375" r:id="rId67"/>
    <p:sldId id="376" r:id="rId68"/>
    <p:sldId id="377" r:id="rId69"/>
    <p:sldId id="378" r:id="rId70"/>
    <p:sldId id="404" r:id="rId71"/>
    <p:sldId id="379" r:id="rId72"/>
    <p:sldId id="380" r:id="rId73"/>
    <p:sldId id="381" r:id="rId74"/>
    <p:sldId id="385" r:id="rId75"/>
    <p:sldId id="390" r:id="rId76"/>
    <p:sldId id="386" r:id="rId77"/>
    <p:sldId id="383" r:id="rId78"/>
    <p:sldId id="306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74" autoAdjust="0"/>
  </p:normalViewPr>
  <p:slideViewPr>
    <p:cSldViewPr snapToGrid="0">
      <p:cViewPr varScale="1">
        <p:scale>
          <a:sx n="148" d="100"/>
          <a:sy n="148" d="100"/>
        </p:scale>
        <p:origin x="-6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takeaways:</a:t>
            </a:r>
            <a:r>
              <a:rPr lang="en-US" baseline="0" dirty="0" smtClean="0"/>
              <a:t> Unix/C/C++ very important, plus I know a lot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96E-1204-6D45-A7B7-2B1650A50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nk@ix.cs.uoregon.edu:~/file1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x.cs.uoregon.edu/~hank/41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94229" y="6135688"/>
            <a:ext cx="2007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April 2, 2018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							CIS 330: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  _   _      _                          _   ______    _ _____ </a:t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/___  (_)  __   ____ _____  ____/ /  / ____/ _/_/ ____/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__    __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\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1: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Course Overview &amp;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Introduction to Unix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We Develop Excellence in C, C++, and Unix?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many, many projects</a:t>
            </a:r>
          </a:p>
          <a:p>
            <a:r>
              <a:rPr lang="en-US" dirty="0" smtClean="0"/>
              <a:t>Very hard to learn this material from lecture</a:t>
            </a:r>
          </a:p>
          <a:p>
            <a:pPr lvl="1"/>
            <a:r>
              <a:rPr lang="en-US" dirty="0" smtClean="0"/>
              <a:t>Really need to get your hands dirty and “do it”</a:t>
            </a:r>
          </a:p>
        </p:txBody>
      </p:sp>
    </p:spTree>
    <p:extLst>
      <p:ext uri="{BB962C8B-B14F-4D97-AF65-F5344CB8AC3E}">
        <p14:creationId xmlns:p14="http://schemas.microsoft.com/office/powerpoint/2010/main" val="19993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Getting Ready for 415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07559" y="5044611"/>
            <a:ext cx="65035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07559" y="1799690"/>
            <a:ext cx="1712" cy="3244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741" y="2928134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Difficulty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2823" y="5101119"/>
            <a:ext cx="17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 </a:t>
            </a:r>
            <a:r>
              <a:rPr lang="en-US" smtClean="0"/>
              <a:t>Classes at UO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561671" y="1746607"/>
            <a:ext cx="6965879" cy="3102795"/>
          </a:xfrm>
          <a:custGeom>
            <a:avLst/>
            <a:gdLst>
              <a:gd name="connsiteX0" fmla="*/ 0 w 6965879"/>
              <a:gd name="connsiteY0" fmla="*/ 3102795 h 3102795"/>
              <a:gd name="connsiteX1" fmla="*/ 832207 w 6965879"/>
              <a:gd name="connsiteY1" fmla="*/ 3051425 h 3102795"/>
              <a:gd name="connsiteX2" fmla="*/ 1818526 w 6965879"/>
              <a:gd name="connsiteY2" fmla="*/ 2845941 h 3102795"/>
              <a:gd name="connsiteX3" fmla="*/ 2681556 w 6965879"/>
              <a:gd name="connsiteY3" fmla="*/ 2671281 h 3102795"/>
              <a:gd name="connsiteX4" fmla="*/ 3226086 w 6965879"/>
              <a:gd name="connsiteY4" fmla="*/ 1058238 h 3102795"/>
              <a:gd name="connsiteX5" fmla="*/ 3945277 w 6965879"/>
              <a:gd name="connsiteY5" fmla="*/ 0 h 3102795"/>
              <a:gd name="connsiteX6" fmla="*/ 4808306 w 6965879"/>
              <a:gd name="connsiteY6" fmla="*/ 1006867 h 3102795"/>
              <a:gd name="connsiteX7" fmla="*/ 6174769 w 6965879"/>
              <a:gd name="connsiteY7" fmla="*/ 1078786 h 3102795"/>
              <a:gd name="connsiteX8" fmla="*/ 6965879 w 6965879"/>
              <a:gd name="connsiteY8" fmla="*/ 1109609 h 3102795"/>
              <a:gd name="connsiteX9" fmla="*/ 6965879 w 6965879"/>
              <a:gd name="connsiteY9" fmla="*/ 1109609 h 310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5879" h="3102795">
                <a:moveTo>
                  <a:pt x="0" y="3102795"/>
                </a:moveTo>
                <a:lnTo>
                  <a:pt x="832207" y="3051425"/>
                </a:lnTo>
                <a:lnTo>
                  <a:pt x="1818526" y="2845941"/>
                </a:lnTo>
                <a:lnTo>
                  <a:pt x="2681556" y="2671281"/>
                </a:lnTo>
                <a:lnTo>
                  <a:pt x="3226086" y="1058238"/>
                </a:lnTo>
                <a:lnTo>
                  <a:pt x="3945277" y="0"/>
                </a:lnTo>
                <a:lnTo>
                  <a:pt x="4808306" y="1006867"/>
                </a:lnTo>
                <a:lnTo>
                  <a:pt x="6174769" y="1078786"/>
                </a:lnTo>
                <a:lnTo>
                  <a:pt x="6965879" y="1109609"/>
                </a:lnTo>
                <a:lnTo>
                  <a:pt x="6965879" y="1109609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07559" y="5003515"/>
            <a:ext cx="6493268" cy="41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1396" y="26409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330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07243" y="16037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61671" y="43930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Syllabus</a:t>
            </a:r>
          </a:p>
          <a:p>
            <a:r>
              <a:rPr lang="en-US" dirty="0" smtClean="0"/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/>
              <a:t>Shell Prompts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0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171"/>
            <a:ext cx="7652369" cy="4926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is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346"/>
            <a:ext cx="8229600" cy="4525963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ix.cs.uoregon.edu</a:t>
            </a:r>
            <a:r>
              <a:rPr lang="en-US" dirty="0" smtClean="0"/>
              <a:t>/~hank/330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64129" y="2701039"/>
            <a:ext cx="3422033" cy="163914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Propose Hank OH as Tues 2-3, Fri 12-1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Brent’s OH TBD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64270" y="4484373"/>
            <a:ext cx="3422033" cy="76607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Goal: OH all 5 days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For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Final: 30%</a:t>
            </a:r>
          </a:p>
          <a:p>
            <a:r>
              <a:rPr lang="en-US" dirty="0" smtClean="0"/>
              <a:t>Projects: 70% </a:t>
            </a:r>
            <a:r>
              <a:rPr lang="en-US" dirty="0" smtClean="0"/>
              <a:t>(made up of multiple pieces)</a:t>
            </a:r>
          </a:p>
          <a:p>
            <a:pPr lvl="1"/>
            <a:r>
              <a:rPr lang="en-US" dirty="0" smtClean="0"/>
              <a:t>Project 1: Learning Unix (5%)</a:t>
            </a:r>
          </a:p>
          <a:p>
            <a:pPr lvl="2"/>
            <a:r>
              <a:rPr lang="en-US" dirty="0" smtClean="0"/>
              <a:t>1A (1%</a:t>
            </a:r>
            <a:r>
              <a:rPr lang="en-US" dirty="0"/>
              <a:t>), 1B </a:t>
            </a:r>
            <a:r>
              <a:rPr lang="en-US" dirty="0" smtClean="0"/>
              <a:t>(2%), 1C (2%)</a:t>
            </a:r>
          </a:p>
          <a:p>
            <a:pPr lvl="1"/>
            <a:r>
              <a:rPr lang="en-US" dirty="0" smtClean="0"/>
              <a:t>Project 2: C/C++ Primer (15%)</a:t>
            </a:r>
          </a:p>
          <a:p>
            <a:pPr lvl="1"/>
            <a:r>
              <a:rPr lang="en-US" dirty="0" smtClean="0"/>
              <a:t>Project 3: Large System + 								Object Oriented Programming (40%)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4</a:t>
            </a:r>
            <a:r>
              <a:rPr lang="en-US" dirty="0" smtClean="0"/>
              <a:t>: Debugging/Profiling (10%)</a:t>
            </a:r>
          </a:p>
          <a:p>
            <a:r>
              <a:rPr lang="en-US" dirty="0" smtClean="0"/>
              <a:t>Extra Credit through:</a:t>
            </a:r>
          </a:p>
          <a:p>
            <a:pPr lvl="1"/>
            <a:r>
              <a:rPr lang="en-US" dirty="0" smtClean="0"/>
              <a:t>Community participation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18172" y="3633821"/>
            <a:ext cx="3422033" cy="30248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These percentages </a:t>
            </a:r>
            <a:r>
              <a:rPr lang="en-US" sz="2400" i="1" dirty="0" smtClean="0">
                <a:solidFill>
                  <a:schemeClr val="tx1"/>
                </a:solidFill>
              </a:rPr>
              <a:t>might</a:t>
            </a:r>
            <a:r>
              <a:rPr lang="en-US" sz="2400" dirty="0" smtClean="0">
                <a:solidFill>
                  <a:schemeClr val="tx1"/>
                </a:solidFill>
              </a:rPr>
              <a:t> be adapted as the quarter goes on.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will notify you all via email and via class lecture if this happens.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For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 314 is the only prerequisite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5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Projects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65733"/>
              </p:ext>
            </p:extLst>
          </p:nvPr>
        </p:nvGraphicFramePr>
        <p:xfrm>
          <a:off x="1513589" y="1490695"/>
          <a:ext cx="6096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971"/>
                <a:gridCol w="1061833"/>
                <a:gridCol w="936912"/>
                <a:gridCol w="1966084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Editing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Scripts/Permissions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Unions + Function Pointers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48989" y="5341945"/>
            <a:ext cx="8581742" cy="115248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(This is notional …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here to give you an idea)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scary…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my end:</a:t>
            </a:r>
          </a:p>
          <a:p>
            <a:pPr lvl="1"/>
            <a:r>
              <a:rPr lang="en-US" dirty="0" smtClean="0"/>
              <a:t>Huge amount of material to cover…</a:t>
            </a:r>
          </a:p>
          <a:p>
            <a:r>
              <a:rPr lang="en-US" dirty="0" smtClean="0"/>
              <a:t>From your end:</a:t>
            </a:r>
          </a:p>
          <a:p>
            <a:pPr lvl="1"/>
            <a:r>
              <a:rPr lang="en-US" dirty="0" smtClean="0"/>
              <a:t>Being asked to learn so much…</a:t>
            </a:r>
          </a:p>
          <a:p>
            <a:pPr lvl="1"/>
            <a:endParaRPr lang="en-US" dirty="0"/>
          </a:p>
          <a:p>
            <a:r>
              <a:rPr lang="en-US" dirty="0" smtClean="0"/>
              <a:t>I really want to put you in a winning position</a:t>
            </a:r>
          </a:p>
          <a:p>
            <a:pPr lvl="1"/>
            <a:r>
              <a:rPr lang="en-US" dirty="0" smtClean="0"/>
              <a:t>Let me know if you think I’m not</a:t>
            </a:r>
          </a:p>
          <a:p>
            <a:r>
              <a:rPr lang="en-US" dirty="0" smtClean="0"/>
              <a:t>Take this seriously</a:t>
            </a:r>
          </a:p>
          <a:p>
            <a:pPr lvl="1"/>
            <a:r>
              <a:rPr lang="en-US" dirty="0" smtClean="0"/>
              <a:t>You’ve probably never had a class like this before</a:t>
            </a:r>
          </a:p>
        </p:txBody>
      </p:sp>
    </p:spTree>
    <p:extLst>
      <p:ext uri="{BB962C8B-B14F-4D97-AF65-F5344CB8AC3E}">
        <p14:creationId xmlns:p14="http://schemas.microsoft.com/office/powerpoint/2010/main" val="37672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Expectations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I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ask you put a lot of time into this course, and I believe the payoff will be significant for each of you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The grading is designed to make sure you are keeping up with the assignments. </a:t>
            </a:r>
          </a:p>
          <a:p>
            <a:pPr lvl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Staying on top of the projects will be critical to succeeding in this class.</a:t>
            </a: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projects in this class will be hard work. </a:t>
            </a:r>
            <a:endParaRPr lang="en-US" u="sng" dirty="0" smtClean="0"/>
          </a:p>
          <a:p>
            <a:r>
              <a:rPr lang="en-US" dirty="0" smtClean="0"/>
              <a:t>It </a:t>
            </a:r>
            <a:r>
              <a:rPr lang="en-US" dirty="0"/>
              <a:t>is difficult to quote exactly how much time, since there is variation in background and programming skill. 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/>
              <a:t>expect those who have less developed programming skills will find this class to be a considerable effort, but also that they will have significant improvement by the end of the course</a:t>
            </a:r>
          </a:p>
        </p:txBody>
      </p:sp>
    </p:spTree>
    <p:extLst>
      <p:ext uri="{BB962C8B-B14F-4D97-AF65-F5344CB8AC3E}">
        <p14:creationId xmlns:p14="http://schemas.microsoft.com/office/powerpoint/2010/main" val="234773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in the class?</a:t>
            </a:r>
          </a:p>
          <a:p>
            <a:r>
              <a:rPr lang="en-US" dirty="0" smtClean="0"/>
              <a:t>Who’s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This Class </a:t>
            </a:r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In a Nutshell…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01435"/>
            <a:ext cx="8153400" cy="46945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Learn the basics of Unix so that we can be functional</a:t>
            </a:r>
          </a:p>
          <a:p>
            <a:pPr lvl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More Unix introduced as needed throughout course</a:t>
            </a:r>
          </a:p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Learn more C, and gently ease into C++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Do a large C++-based project that embraces object-oriented programming</a:t>
            </a:r>
          </a:p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Learn basics of development: debugging and profiling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w Cen MT" charset="0"/>
                <a:ea typeface="ＭＳ Ｐゴシック" charset="0"/>
                <a:cs typeface="ＭＳ Ｐゴシック" charset="0"/>
              </a:rPr>
              <a:t>Most of the learning will happen with projects.  The lectures are designed to help you do the projects.</a:t>
            </a:r>
            <a:endParaRPr lang="en-US" dirty="0">
              <a:solidFill>
                <a:srgbClr val="FF0000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Class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assuming that you have never done Unix or C++ and only got minimal C in 314</a:t>
            </a:r>
          </a:p>
          <a:p>
            <a:pPr lvl="1"/>
            <a:r>
              <a:rPr lang="en-US" dirty="0" smtClean="0"/>
              <a:t>The class is designed for this profile.</a:t>
            </a:r>
          </a:p>
          <a:p>
            <a:r>
              <a:rPr lang="en-US" dirty="0" smtClean="0"/>
              <a:t>If you do know a lot of Unix/C/C++, then please try to avoid asking super advanced questions during lecture. </a:t>
            </a:r>
          </a:p>
          <a:p>
            <a:pPr lvl="1"/>
            <a:r>
              <a:rPr lang="en-US" dirty="0" smtClean="0"/>
              <a:t>Rather, try asking and accept that I may say “too advanced” in response.</a:t>
            </a:r>
          </a:p>
        </p:txBody>
      </p:sp>
    </p:spTree>
    <p:extLst>
      <p:ext uri="{BB962C8B-B14F-4D97-AF65-F5344CB8AC3E}">
        <p14:creationId xmlns:p14="http://schemas.microsoft.com/office/powerpoint/2010/main" val="13142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ask questions</a:t>
            </a:r>
          </a:p>
          <a:p>
            <a:r>
              <a:rPr lang="en-US" dirty="0" smtClean="0"/>
              <a:t>Please ask me to slow down</a:t>
            </a:r>
          </a:p>
          <a:p>
            <a:r>
              <a:rPr lang="en-US" dirty="0" smtClean="0"/>
              <a:t>Please give 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Quiet classroom greatly valued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1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To Attend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81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Short answer: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 smtClean="0"/>
              <a:t>would be dumb to miss class</a:t>
            </a:r>
          </a:p>
          <a:p>
            <a:pPr lvl="1"/>
            <a:r>
              <a:rPr lang="en-US" dirty="0" smtClean="0"/>
              <a:t>Unless you are really, really good.  Then: your call.</a:t>
            </a:r>
          </a:p>
          <a:p>
            <a:r>
              <a:rPr lang="en-US" dirty="0" smtClean="0"/>
              <a:t>It is a really bad situation if you miss class and then want me or the TA’s to “catch you up”</a:t>
            </a:r>
          </a:p>
          <a:p>
            <a:pPr lvl="1"/>
            <a:r>
              <a:rPr lang="en-US" dirty="0" smtClean="0"/>
              <a:t>we won’t do it</a:t>
            </a:r>
          </a:p>
          <a:p>
            <a:pPr lvl="2"/>
            <a:r>
              <a:rPr lang="en-US" dirty="0" smtClean="0"/>
              <a:t>unless you had a good reason for missing (in which case, of course you will be accommodated)</a:t>
            </a:r>
          </a:p>
          <a:p>
            <a:r>
              <a:rPr lang="en-US" dirty="0" smtClean="0"/>
              <a:t>99% of the material will come via lecture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20% of S16 class failed </a:t>
            </a:r>
            <a:br>
              <a:rPr lang="en-US" dirty="0" smtClean="0"/>
            </a:br>
            <a:r>
              <a:rPr lang="en-US" dirty="0" smtClean="0"/>
              <a:t>(~10% in S13, S14, S15)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fail</a:t>
            </a:r>
          </a:p>
          <a:p>
            <a:pPr lvl="1"/>
            <a:r>
              <a:rPr lang="en-US" dirty="0" smtClean="0"/>
              <a:t>Get behind on projects</a:t>
            </a:r>
          </a:p>
          <a:p>
            <a:pPr lvl="1"/>
            <a:r>
              <a:rPr lang="en-US" dirty="0" smtClean="0"/>
              <a:t>Stop attending class</a:t>
            </a:r>
          </a:p>
          <a:p>
            <a:pPr lvl="2"/>
            <a:r>
              <a:rPr lang="en-US" dirty="0" smtClean="0"/>
              <a:t>Every class is basically on how to do the HW</a:t>
            </a:r>
          </a:p>
          <a:p>
            <a:r>
              <a:rPr lang="en-US" dirty="0" smtClean="0"/>
              <a:t>How to succeed</a:t>
            </a:r>
          </a:p>
          <a:p>
            <a:pPr lvl="1"/>
            <a:r>
              <a:rPr lang="en-US" dirty="0" smtClean="0"/>
              <a:t>Come to class</a:t>
            </a:r>
          </a:p>
          <a:p>
            <a:pPr lvl="1"/>
            <a:r>
              <a:rPr lang="en-US" dirty="0" smtClean="0"/>
              <a:t>Get every project completed on time</a:t>
            </a:r>
          </a:p>
          <a:p>
            <a:pPr lvl="1"/>
            <a:r>
              <a:rPr lang="en-US" dirty="0" smtClean="0"/>
              <a:t>Have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3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25% of S17 class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it get worse? </a:t>
            </a:r>
          </a:p>
          <a:p>
            <a:pPr lvl="1"/>
            <a:r>
              <a:rPr lang="en-US" dirty="0" smtClean="0"/>
              <a:t>(stay tuned)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2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mental model about getting behind in this class</a:t>
            </a:r>
            <a:endParaRPr lang="en-US" dirty="0"/>
          </a:p>
        </p:txBody>
      </p:sp>
      <p:pic>
        <p:nvPicPr>
          <p:cNvPr id="4" name="Picture 3" descr="tra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28" y="1701511"/>
            <a:ext cx="7162800" cy="40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014" y="5967048"/>
            <a:ext cx="8331139" cy="890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If you get too far behind, then it will not be possible to catch up.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this class get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never done Unix, it might feel hard right away</a:t>
            </a:r>
          </a:p>
          <a:p>
            <a:r>
              <a:rPr lang="en-US" dirty="0" smtClean="0"/>
              <a:t>If you have done Unix/C, it might feel a bit easy at the beginning, but don’t be fooled.</a:t>
            </a:r>
          </a:p>
          <a:p>
            <a:pPr lvl="1"/>
            <a:r>
              <a:rPr lang="en-US" dirty="0" smtClean="0"/>
              <a:t>Project 3 is challenging for just about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Norms for interacting with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are welcome to call me Hank</a:t>
            </a:r>
          </a:p>
          <a:p>
            <a:r>
              <a:rPr lang="en-US" dirty="0" smtClean="0"/>
              <a:t>You can email me with a bug </a:t>
            </a:r>
            <a:r>
              <a:rPr lang="en-US" i="1" dirty="0" smtClean="0"/>
              <a:t>once</a:t>
            </a:r>
          </a:p>
          <a:p>
            <a:pPr lvl="1"/>
            <a:r>
              <a:rPr lang="en-US" dirty="0" smtClean="0"/>
              <a:t>More than once becomes problematic</a:t>
            </a:r>
          </a:p>
          <a:p>
            <a:r>
              <a:rPr lang="en-US" dirty="0" smtClean="0"/>
              <a:t>Getting in touch with me:</a:t>
            </a:r>
          </a:p>
          <a:p>
            <a:pPr lvl="1"/>
            <a:r>
              <a:rPr lang="en-US" dirty="0" smtClean="0"/>
              <a:t>OH</a:t>
            </a:r>
            <a:endParaRPr lang="en-US" dirty="0"/>
          </a:p>
          <a:p>
            <a:pPr lvl="1"/>
            <a:r>
              <a:rPr lang="en-US" dirty="0"/>
              <a:t>I’m pretty good about email</a:t>
            </a:r>
          </a:p>
          <a:p>
            <a:pPr lvl="2"/>
            <a:r>
              <a:rPr lang="en-US" dirty="0"/>
              <a:t>If I don’t respond within 24 hours, resend</a:t>
            </a:r>
          </a:p>
          <a:p>
            <a:pPr lvl="1"/>
            <a:r>
              <a:rPr lang="en-US" dirty="0"/>
              <a:t>It is almost never a good idea to drop by my office without an appointment</a:t>
            </a:r>
          </a:p>
          <a:p>
            <a:pPr lvl="2"/>
            <a:r>
              <a:rPr lang="en-US" dirty="0"/>
              <a:t>If you want to meet personally, set up an appointment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cdux.cs.uoregon.edu</a:t>
            </a:r>
            <a:r>
              <a:rPr lang="en-US" dirty="0"/>
              <a:t>/</a:t>
            </a:r>
            <a:r>
              <a:rPr lang="en-US" dirty="0" err="1"/>
              <a:t>childs_calendar.html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6-03-29 at 2.2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1" y="1427459"/>
            <a:ext cx="8633911" cy="4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Course Materials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42253" y="1600200"/>
            <a:ext cx="8503796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PowerPoint lectures will be posted online.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 will “live code” frequently.</a:t>
            </a:r>
          </a:p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Textbook: </a:t>
            </a:r>
          </a:p>
          <a:p>
            <a:pPr lvl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Past terms: none</a:t>
            </a:r>
          </a:p>
          <a:p>
            <a:pPr lvl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This term: incorporating “C and Data Structures” by </a:t>
            </a:r>
            <a:r>
              <a:rPr lang="en-US" dirty="0" err="1" smtClean="0">
                <a:latin typeface="Tw Cen MT" charset="0"/>
                <a:ea typeface="ＭＳ Ｐゴシック" charset="0"/>
                <a:cs typeface="ＭＳ Ｐゴシック" charset="0"/>
              </a:rPr>
              <a:t>Sventek</a:t>
            </a:r>
            <a:endParaRPr lang="en-US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On Canvas (legal statement next slide)</a:t>
            </a: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/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/>
              <a:t>Shell Prompts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0"/>
            <a:ext cx="8040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Misconduct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programming projects are individual efforts</a:t>
            </a:r>
          </a:p>
          <a:p>
            <a:pPr lvl="1"/>
            <a:r>
              <a:rPr lang="en-US" dirty="0"/>
              <a:t>You may discuss the projects with your classmates.</a:t>
            </a:r>
          </a:p>
          <a:p>
            <a:pPr lvl="1"/>
            <a:r>
              <a:rPr lang="en-US" dirty="0"/>
              <a:t>Do not let someone look at your code on your screen</a:t>
            </a:r>
            <a:r>
              <a:rPr lang="en-US" dirty="0" smtClean="0"/>
              <a:t>. (BUT: helper can look at </a:t>
            </a:r>
            <a:r>
              <a:rPr lang="en-US" dirty="0" err="1" smtClean="0"/>
              <a:t>helpee’s</a:t>
            </a:r>
            <a:r>
              <a:rPr lang="en-US" dirty="0" smtClean="0"/>
              <a:t> code)</a:t>
            </a:r>
            <a:endParaRPr lang="en-US" dirty="0"/>
          </a:p>
          <a:p>
            <a:pPr lvl="1"/>
            <a:r>
              <a:rPr lang="en-US" dirty="0"/>
              <a:t>Absolutely, positively do not email code.</a:t>
            </a:r>
          </a:p>
          <a:p>
            <a:pPr lvl="1"/>
            <a:r>
              <a:rPr lang="en-US" dirty="0"/>
              <a:t>Do not search the internet for previous </a:t>
            </a:r>
            <a:r>
              <a:rPr lang="en-US" dirty="0" smtClean="0"/>
              <a:t>implementations</a:t>
            </a:r>
            <a:r>
              <a:rPr lang="en-US" dirty="0"/>
              <a:t> </a:t>
            </a:r>
            <a:r>
              <a:rPr lang="en-US" dirty="0" smtClean="0"/>
              <a:t>(includes 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Misconduct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I detect collusion, all individuals involved will receive an F in the course immediately</a:t>
            </a:r>
          </a:p>
          <a:p>
            <a:pPr lvl="1"/>
            <a:r>
              <a:rPr lang="en-US" dirty="0"/>
              <a:t>I choose to not enumerate cases that involve </a:t>
            </a:r>
            <a:r>
              <a:rPr lang="en-US" dirty="0" smtClean="0"/>
              <a:t>collusion.  Whiteboard </a:t>
            </a:r>
            <a:r>
              <a:rPr lang="en-US" dirty="0"/>
              <a:t>conversations are fine. </a:t>
            </a:r>
            <a:r>
              <a:rPr lang="en-US" dirty="0" smtClean="0"/>
              <a:t>If appropriate, the helper can look at the </a:t>
            </a:r>
            <a:r>
              <a:rPr lang="en-US" dirty="0" err="1" smtClean="0"/>
              <a:t>helpee’s</a:t>
            </a:r>
            <a:r>
              <a:rPr lang="en-US" dirty="0" smtClean="0"/>
              <a:t> code.  If </a:t>
            </a:r>
            <a:r>
              <a:rPr lang="en-US" dirty="0"/>
              <a:t>you feel you are in a gray area, then you should email me.</a:t>
            </a:r>
          </a:p>
          <a:p>
            <a:pPr lvl="1"/>
            <a:r>
              <a:rPr lang="en-US" dirty="0"/>
              <a:t>Please note that if you are the one providing too much help, then you will also get an </a:t>
            </a:r>
            <a:r>
              <a:rPr lang="en-US" dirty="0" smtClean="0"/>
              <a:t>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9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0519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have 2 "late passes." </a:t>
            </a:r>
          </a:p>
          <a:p>
            <a:r>
              <a:rPr lang="en-US" dirty="0" smtClean="0"/>
              <a:t>Late passes allow you to turn in your project two days after the due date for full credit.</a:t>
            </a:r>
          </a:p>
          <a:p>
            <a:r>
              <a:rPr lang="en-US" dirty="0" smtClean="0"/>
              <a:t>If you run out of late passes, then you may continue to earn half credit on any project.</a:t>
            </a:r>
          </a:p>
          <a:p>
            <a:r>
              <a:rPr lang="en-US" dirty="0" smtClean="0"/>
              <a:t>Every unused late pass is worth 0% extra credit.</a:t>
            </a:r>
          </a:p>
          <a:p>
            <a:r>
              <a:rPr lang="en-US" dirty="0" smtClean="0"/>
              <a:t>Don’t need to tell me if you want to use it</a:t>
            </a:r>
          </a:p>
          <a:p>
            <a:pPr lvl="1"/>
            <a:r>
              <a:rPr lang="en-US" dirty="0" smtClean="0"/>
              <a:t>Late pass assignment will be a question on the final</a:t>
            </a:r>
          </a:p>
          <a:p>
            <a:pPr lvl="1"/>
            <a:r>
              <a:rPr lang="en-US" dirty="0" smtClean="0"/>
              <a:t>All late projects will be scored at 50% and then credit from late passes will be awarded at the end of the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3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465111" cy="4525963"/>
          </a:xfrm>
        </p:spPr>
        <p:txBody>
          <a:bodyPr/>
          <a:lstStyle/>
          <a:p>
            <a:r>
              <a:rPr lang="en-US" dirty="0" smtClean="0"/>
              <a:t>This class will teach you about Unix, C, and C++</a:t>
            </a:r>
          </a:p>
          <a:p>
            <a:r>
              <a:rPr lang="en-US" dirty="0" smtClean="0"/>
              <a:t>This class will improve your programming skills</a:t>
            </a:r>
          </a:p>
          <a:p>
            <a:r>
              <a:rPr lang="en-US" dirty="0" smtClean="0"/>
              <a:t>This class will likely help you succeed at a job</a:t>
            </a:r>
          </a:p>
          <a:p>
            <a:r>
              <a:rPr lang="en-US" dirty="0" smtClean="0"/>
              <a:t>This class will require a lot of work</a:t>
            </a:r>
          </a:p>
          <a:p>
            <a:r>
              <a:rPr lang="en-US" dirty="0" smtClean="0"/>
              <a:t>The projects are the heart of the class</a:t>
            </a:r>
          </a:p>
          <a:p>
            <a:pPr lvl="1"/>
            <a:r>
              <a:rPr lang="en-US" dirty="0" smtClean="0"/>
              <a:t>The lectures are designed to help you do the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IDEs are great</a:t>
            </a:r>
          </a:p>
          <a:p>
            <a:pPr lvl="1"/>
            <a:r>
              <a:rPr lang="en-US" dirty="0" smtClean="0"/>
              <a:t>… but in this class, we will learn how to get by without them</a:t>
            </a:r>
          </a:p>
          <a:p>
            <a:r>
              <a:rPr lang="en-US" dirty="0" smtClean="0"/>
              <a:t>Many, many Unix-based projects don’t use IDEs</a:t>
            </a:r>
          </a:p>
          <a:p>
            <a:pPr lvl="1"/>
            <a:r>
              <a:rPr lang="en-US" dirty="0" smtClean="0"/>
              <a:t>The skills you are using will be useful going forward in your careers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 Unix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Rm</a:t>
            </a:r>
            <a:r>
              <a:rPr lang="en-US" dirty="0" smtClean="0"/>
              <a:t> 100, Deschutes</a:t>
            </a:r>
          </a:p>
          <a:p>
            <a:r>
              <a:rPr lang="en-US" dirty="0" smtClean="0"/>
              <a:t>Remote logins (</a:t>
            </a:r>
            <a:r>
              <a:rPr lang="en-US" dirty="0" err="1" smtClean="0"/>
              <a:t>ssh</a:t>
            </a:r>
            <a:r>
              <a:rPr lang="en-US" dirty="0" smtClean="0"/>
              <a:t>, </a:t>
            </a:r>
            <a:r>
              <a:rPr lang="en-US" dirty="0" err="1" smtClean="0"/>
              <a:t>scp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Windows options</a:t>
            </a:r>
          </a:p>
          <a:p>
            <a:pPr lvl="1"/>
            <a:r>
              <a:rPr lang="en-US" dirty="0" smtClean="0"/>
              <a:t>Cygwin / MSYS</a:t>
            </a:r>
          </a:p>
          <a:p>
            <a:pPr lvl="1"/>
            <a:r>
              <a:rPr lang="en-US" u="sng" dirty="0" smtClean="0"/>
              <a:t>Virtual machines</a:t>
            </a:r>
            <a:endParaRPr lang="en-US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1045829" y="4538537"/>
            <a:ext cx="7229761" cy="62568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Who has home access to a Unix environment?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94042" y="5472392"/>
            <a:ext cx="6323997" cy="130410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Who has </a:t>
            </a:r>
            <a:r>
              <a:rPr lang="en-US" sz="2400" dirty="0" smtClean="0">
                <a:solidFill>
                  <a:schemeClr val="tx1"/>
                </a:solidFill>
              </a:rPr>
              <a:t>Windows?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/>
              <a:t>Shells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0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</a:t>
            </a:r>
            <a:r>
              <a:rPr lang="en-US" dirty="0"/>
              <a:t>and Data </a:t>
            </a:r>
            <a:r>
              <a:rPr lang="en-US" smtClean="0"/>
              <a:t>Structures:</a:t>
            </a:r>
          </a:p>
          <a:p>
            <a:pPr lvl="1"/>
            <a:r>
              <a:rPr lang="en-US" smtClean="0"/>
              <a:t>Chapter </a:t>
            </a:r>
            <a:r>
              <a:rPr lang="en-US" dirty="0"/>
              <a:t>2.1, 2.2, 2.3, 2.4., 2.5, and 2.6.1.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2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Unix History</a:t>
            </a:r>
          </a:p>
          <a:p>
            <a:pPr lvl="1"/>
            <a:r>
              <a:rPr lang="en-US" dirty="0" smtClean="0"/>
              <a:t>Shells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 Overview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/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/>
              <a:t>Shell Prompts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3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Multi-tasking</a:t>
            </a:r>
          </a:p>
          <a:p>
            <a:pPr lvl="1"/>
            <a:r>
              <a:rPr lang="en-US" dirty="0" smtClean="0"/>
              <a:t>Multi-user</a:t>
            </a:r>
          </a:p>
          <a:p>
            <a:r>
              <a:rPr lang="en-US" dirty="0" smtClean="0"/>
              <a:t>Started at AT&amp;T Bell Labs in late </a:t>
            </a:r>
            <a:r>
              <a:rPr lang="fr-FR" dirty="0" smtClean="0"/>
              <a:t>’</a:t>
            </a:r>
            <a:r>
              <a:rPr lang="en-US" dirty="0" smtClean="0"/>
              <a:t>60s, early ‘70s</a:t>
            </a:r>
          </a:p>
          <a:p>
            <a:r>
              <a:rPr lang="en-US" dirty="0" smtClean="0"/>
              <a:t>First release in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9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557"/>
            <a:ext cx="8229600" cy="47391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80s &amp; 90s: many competing versions, all conforming to same standard</a:t>
            </a:r>
          </a:p>
          <a:p>
            <a:pPr lvl="1"/>
            <a:r>
              <a:rPr lang="en-US" dirty="0" smtClean="0"/>
              <a:t>AIX (IBM), Solaris (Sun), HP-UX (Hewlett-Packard)</a:t>
            </a:r>
          </a:p>
          <a:p>
            <a:r>
              <a:rPr lang="en-US" dirty="0" smtClean="0"/>
              <a:t>1990s: Linux takes off</a:t>
            </a:r>
          </a:p>
          <a:p>
            <a:pPr lvl="1"/>
            <a:r>
              <a:rPr lang="en-US" dirty="0" smtClean="0"/>
              <a:t>Open source</a:t>
            </a:r>
          </a:p>
          <a:p>
            <a:r>
              <a:rPr lang="en-US" dirty="0" smtClean="0"/>
              <a:t>2000s: commercial </a:t>
            </a:r>
            <a:r>
              <a:rPr lang="en-US" dirty="0" err="1" smtClean="0"/>
              <a:t>Unixes</a:t>
            </a:r>
            <a:r>
              <a:rPr lang="en-US" dirty="0" smtClean="0"/>
              <a:t> abandoned, companies use Linux, back Linux</a:t>
            </a:r>
          </a:p>
          <a:p>
            <a:pPr lvl="1"/>
            <a:r>
              <a:rPr lang="en-US" dirty="0" smtClean="0"/>
              <a:t>Several variants of Linux</a:t>
            </a:r>
          </a:p>
          <a:p>
            <a:r>
              <a:rPr lang="en-US" dirty="0" smtClean="0"/>
              <a:t>OS X: used on Macs since 2002</a:t>
            </a:r>
          </a:p>
          <a:p>
            <a:pPr lvl="1"/>
            <a:r>
              <a:rPr lang="en-US" dirty="0" smtClean="0"/>
              <a:t>Meets Unix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7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Shells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48" y="1282687"/>
            <a:ext cx="8229600" cy="4525963"/>
          </a:xfrm>
        </p:spPr>
        <p:txBody>
          <a:bodyPr/>
          <a:lstStyle/>
          <a:p>
            <a:r>
              <a:rPr lang="en-US" dirty="0" smtClean="0"/>
              <a:t>Shells are accessed through a terminal program</a:t>
            </a:r>
          </a:p>
          <a:p>
            <a:pPr lvl="1"/>
            <a:r>
              <a:rPr lang="en-US" dirty="0" smtClean="0"/>
              <a:t>Typically exposed on all Linux</a:t>
            </a:r>
          </a:p>
          <a:p>
            <a:pPr lvl="1"/>
            <a:r>
              <a:rPr lang="en-US" dirty="0" smtClean="0"/>
              <a:t>Mac: Applications-&gt;Utilities-&gt;Terminal</a:t>
            </a:r>
          </a:p>
          <a:p>
            <a:pPr lvl="2"/>
            <a:r>
              <a:rPr lang="en-US" dirty="0" smtClean="0"/>
              <a:t>(I always post this on the dock immediately upon getting a new Mac)</a:t>
            </a:r>
            <a:endParaRPr lang="en-US" dirty="0"/>
          </a:p>
        </p:txBody>
      </p:sp>
      <p:pic>
        <p:nvPicPr>
          <p:cNvPr id="5" name="Picture 4" descr="Screen shot 2014-03-31 at 6.4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8" y="4707832"/>
            <a:ext cx="746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Shells are interpreters</a:t>
            </a:r>
          </a:p>
          <a:p>
            <a:pPr lvl="1"/>
            <a:r>
              <a:rPr lang="en-US" dirty="0" smtClean="0"/>
              <a:t>Like Python</a:t>
            </a:r>
          </a:p>
          <a:p>
            <a:r>
              <a:rPr lang="en-US" dirty="0" smtClean="0"/>
              <a:t>You type a command, it carries out the command</a:t>
            </a:r>
            <a:endParaRPr lang="en-US" dirty="0"/>
          </a:p>
        </p:txBody>
      </p:sp>
      <p:pic>
        <p:nvPicPr>
          <p:cNvPr id="4" name="Picture 3" descr="Screen shot 2014-03-31 at 6.4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0" y="3944081"/>
            <a:ext cx="7442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types of shells</a:t>
            </a:r>
          </a:p>
          <a:p>
            <a:r>
              <a:rPr lang="en-US" dirty="0" smtClean="0"/>
              <a:t>Two most popular:</a:t>
            </a:r>
          </a:p>
          <a:p>
            <a:pPr lvl="1"/>
            <a:r>
              <a:rPr lang="en-US" dirty="0" err="1" smtClean="0"/>
              <a:t>sh</a:t>
            </a:r>
            <a:r>
              <a:rPr lang="en-US" dirty="0" smtClean="0"/>
              <a:t>  (= bash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ksh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sh</a:t>
            </a:r>
            <a:r>
              <a:rPr lang="en-US" dirty="0" smtClean="0"/>
              <a:t> (= </a:t>
            </a:r>
            <a:r>
              <a:rPr lang="en-US" dirty="0" err="1" smtClean="0"/>
              <a:t>tcsh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differ in syntax, particularly for</a:t>
            </a:r>
          </a:p>
          <a:p>
            <a:pPr lvl="1"/>
            <a:r>
              <a:rPr lang="en-US" dirty="0" smtClean="0"/>
              <a:t>Environment variables</a:t>
            </a:r>
          </a:p>
          <a:p>
            <a:pPr lvl="1"/>
            <a:r>
              <a:rPr lang="en-US" dirty="0" smtClean="0"/>
              <a:t>Iteration / loops / conditionals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8977" y="5715228"/>
            <a:ext cx="6502888" cy="98949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examples in this course will use syntax for </a:t>
            </a:r>
            <a:r>
              <a:rPr lang="en-US" sz="2400" dirty="0" err="1" smtClean="0">
                <a:solidFill>
                  <a:schemeClr val="tx1"/>
                </a:solidFill>
              </a:rPr>
              <a:t>sh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2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variables: variables stored by shell interpreter</a:t>
            </a:r>
          </a:p>
          <a:p>
            <a:r>
              <a:rPr lang="en-US" dirty="0" smtClean="0"/>
              <a:t>Some environment variables create side effects in the shell</a:t>
            </a:r>
          </a:p>
          <a:p>
            <a:r>
              <a:rPr lang="en-US" dirty="0" smtClean="0"/>
              <a:t>Other environment variables can be just for your own private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3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</a:t>
            </a:r>
            <a:endParaRPr lang="en-US" dirty="0"/>
          </a:p>
        </p:txBody>
      </p:sp>
      <p:pic>
        <p:nvPicPr>
          <p:cNvPr id="5" name="Picture 4" descr="Screen shot 2014-03-31 at 6.5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" y="1115187"/>
            <a:ext cx="7904182" cy="5742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124" y="1894127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152" y="2287399"/>
            <a:ext cx="7707125" cy="41066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2691" y="5868510"/>
            <a:ext cx="7569819" cy="78397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commands: export, echo, </a:t>
            </a:r>
            <a:r>
              <a:rPr lang="en-US" sz="2400" dirty="0" err="1" smtClean="0">
                <a:solidFill>
                  <a:schemeClr val="tx1"/>
                </a:solidFill>
              </a:rPr>
              <a:t>env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lots more to shells … we will learn about them as we go through the quarter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Shells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Hi, I’m Hank…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91420" cy="4525963"/>
          </a:xfrm>
        </p:spPr>
        <p:txBody>
          <a:bodyPr/>
          <a:lstStyle/>
          <a:p>
            <a:r>
              <a:rPr lang="en-US" dirty="0" smtClean="0"/>
              <a:t>Associate Professor of CIS at UO</a:t>
            </a:r>
          </a:p>
          <a:p>
            <a:r>
              <a:rPr lang="en-US" dirty="0" smtClean="0"/>
              <a:t>Arrived at UO March 2013</a:t>
            </a:r>
          </a:p>
          <a:p>
            <a:r>
              <a:rPr lang="en-US" dirty="0" smtClean="0"/>
              <a:t>Research interests include visualization, high-performance computing, computer graphics</a:t>
            </a:r>
          </a:p>
          <a:p>
            <a:r>
              <a:rPr lang="en-US" dirty="0" smtClean="0"/>
              <a:t>Director of CDUX Research Group (9 PhD, 3 MS,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BS) </a:t>
            </a:r>
            <a:endParaRPr lang="en-US" dirty="0"/>
          </a:p>
        </p:txBody>
      </p:sp>
      <p:pic>
        <p:nvPicPr>
          <p:cNvPr id="7" name="Picture 6" descr="2FGREENSVJ_958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4" t="16284" r="31974" b="43644"/>
          <a:stretch/>
        </p:blipFill>
        <p:spPr>
          <a:xfrm>
            <a:off x="7315748" y="0"/>
            <a:ext cx="1828252" cy="27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maintains a file system</a:t>
            </a:r>
          </a:p>
          <a:p>
            <a:pPr lvl="1"/>
            <a:r>
              <a:rPr lang="en-US" dirty="0" smtClean="0"/>
              <a:t>File system controls how data is stored and retrieved</a:t>
            </a:r>
          </a:p>
          <a:p>
            <a:r>
              <a:rPr lang="en-US" dirty="0" smtClean="0"/>
              <a:t>Primary abstractions: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Files</a:t>
            </a:r>
          </a:p>
          <a:p>
            <a:r>
              <a:rPr lang="en-US" dirty="0" smtClean="0"/>
              <a:t>Files are contained within 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 are 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Directories can be placed within other directories</a:t>
            </a:r>
          </a:p>
          <a:p>
            <a:r>
              <a:rPr lang="en-US" dirty="0" smtClean="0"/>
              <a:t>“</a:t>
            </a:r>
            <a:r>
              <a:rPr lang="en-US" dirty="0"/>
              <a:t>/” -- The root </a:t>
            </a:r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Note “/”, where Windows uses “\”</a:t>
            </a:r>
          </a:p>
          <a:p>
            <a:r>
              <a:rPr lang="en-US" dirty="0" smtClean="0"/>
              <a:t>“/dir1/dir2/file1”</a:t>
            </a:r>
          </a:p>
          <a:p>
            <a:pPr lvl="1"/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93290" y="5025459"/>
            <a:ext cx="6962686" cy="16598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File file1 is contained in directory dir2,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 is contained in directory dir1,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 is in the root directory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9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supports multiple users</a:t>
            </a:r>
          </a:p>
          <a:p>
            <a:r>
              <a:rPr lang="en-US" dirty="0" smtClean="0"/>
              <a:t>Each user has their own directory that they control</a:t>
            </a:r>
          </a:p>
          <a:p>
            <a:r>
              <a:rPr lang="en-US" dirty="0" smtClean="0"/>
              <a:t>Location varies over Unix implementation, but typically something like “/home/username”</a:t>
            </a:r>
          </a:p>
          <a:p>
            <a:r>
              <a:rPr lang="en-US" dirty="0" smtClean="0"/>
              <a:t>Stored in environment variables</a:t>
            </a:r>
            <a:endParaRPr lang="en-US" dirty="0"/>
          </a:p>
        </p:txBody>
      </p:sp>
      <p:pic>
        <p:nvPicPr>
          <p:cNvPr id="4" name="Picture 3" descr="Screen shot 2014-04-01 at 5.2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8" y="5091466"/>
            <a:ext cx="5207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shell formatting</a:t>
            </a:r>
            <a:endParaRPr lang="en-US" dirty="0"/>
          </a:p>
        </p:txBody>
      </p:sp>
      <p:pic>
        <p:nvPicPr>
          <p:cNvPr id="4" name="Picture 3" descr="Screen shot 2014-04-01 at 5.2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5" y="2792236"/>
            <a:ext cx="5207000" cy="660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718776" y="2156896"/>
            <a:ext cx="558329" cy="56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914" y="1784640"/>
            <a:ext cx="158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name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15658" y="2210758"/>
            <a:ext cx="97662" cy="64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8881" y="1302014"/>
            <a:ext cx="1035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</a:p>
          <a:p>
            <a:r>
              <a:rPr lang="en-US" dirty="0" smtClean="0"/>
              <a:t>working </a:t>
            </a:r>
          </a:p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901" y="3690524"/>
            <a:ext cx="8681463" cy="155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“~” (tilde) is shorthand for your home directory</a:t>
            </a:r>
          </a:p>
          <a:p>
            <a:pPr lvl="1"/>
            <a:r>
              <a:rPr lang="en-US" dirty="0" smtClean="0"/>
              <a:t>You can use it when invoking commands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91467" y="2155132"/>
            <a:ext cx="458068" cy="65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6467" y="1771926"/>
            <a:ext cx="11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193290" y="5003562"/>
            <a:ext cx="6962686" cy="16598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shell formatting varies over Unix implementation and can be customized with environment variables. (PS1, PS2, </a:t>
            </a:r>
            <a:r>
              <a:rPr lang="en-US" sz="2400" dirty="0" err="1" smtClean="0">
                <a:solidFill>
                  <a:schemeClr val="tx1"/>
                </a:solidFill>
              </a:rPr>
              <a:t>etc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p"/>
      <p:bldP spid="14" grpId="0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manipulation</a:t>
            </a:r>
            <a:endParaRPr lang="en-US" dirty="0"/>
          </a:p>
        </p:txBody>
      </p:sp>
      <p:pic>
        <p:nvPicPr>
          <p:cNvPr id="4" name="Picture 3" descr="Screen shot 2014-04-01 at 5.0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5" y="1471020"/>
            <a:ext cx="82550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381" y="2332076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671" y="2648706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595" y="2987235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938" y="3654225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966" y="4255523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2099" y="4856821"/>
            <a:ext cx="7707125" cy="1121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94761" y="5988946"/>
            <a:ext cx="6962686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commands: </a:t>
            </a:r>
            <a:r>
              <a:rPr lang="en-US" sz="2400" dirty="0" err="1" smtClean="0">
                <a:solidFill>
                  <a:schemeClr val="tx1"/>
                </a:solidFill>
              </a:rPr>
              <a:t>mkdir</a:t>
            </a:r>
            <a:r>
              <a:rPr lang="en-US" sz="2400" dirty="0" smtClean="0">
                <a:solidFill>
                  <a:schemeClr val="tx1"/>
                </a:solidFill>
              </a:rPr>
              <a:t>, cd, touch, </a:t>
            </a:r>
            <a:r>
              <a:rPr lang="en-US" sz="2400" dirty="0" err="1" smtClean="0">
                <a:solidFill>
                  <a:schemeClr val="tx1"/>
                </a:solidFill>
              </a:rPr>
              <a:t>ls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rmdir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rm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cd: change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shell always has a “present working directory”</a:t>
            </a:r>
          </a:p>
          <a:p>
            <a:pPr lvl="1"/>
            <a:r>
              <a:rPr lang="en-US" dirty="0" smtClean="0"/>
              <a:t>directory that commands are relative to</a:t>
            </a:r>
          </a:p>
          <a:p>
            <a:r>
              <a:rPr lang="en-US" dirty="0" smtClean="0"/>
              <a:t>“cd” changes the present working directory</a:t>
            </a:r>
          </a:p>
          <a:p>
            <a:r>
              <a:rPr lang="en-US" dirty="0" smtClean="0"/>
              <a:t>When you start a shell, the shell is in your “home”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commands: </a:t>
            </a:r>
            <a:r>
              <a:rPr lang="en-US" dirty="0" err="1" smtClean="0"/>
              <a:t>mkdir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mkdir</a:t>
            </a:r>
            <a:r>
              <a:rPr lang="en-US" dirty="0" smtClean="0"/>
              <a:t>: makes a directory</a:t>
            </a:r>
          </a:p>
          <a:p>
            <a:pPr lvl="1"/>
            <a:r>
              <a:rPr lang="en-US" dirty="0" smtClean="0"/>
              <a:t>Two flavors</a:t>
            </a:r>
          </a:p>
          <a:p>
            <a:pPr lvl="2"/>
            <a:r>
              <a:rPr lang="en-US" dirty="0" smtClean="0"/>
              <a:t>Relative to current directory</a:t>
            </a:r>
          </a:p>
          <a:p>
            <a:pPr lvl="3"/>
            <a:r>
              <a:rPr lang="en-US" dirty="0" err="1" smtClean="0"/>
              <a:t>mkdir</a:t>
            </a:r>
            <a:r>
              <a:rPr lang="en-US" dirty="0" smtClean="0"/>
              <a:t> </a:t>
            </a:r>
            <a:r>
              <a:rPr lang="en-US" dirty="0" err="1" smtClean="0"/>
              <a:t>dirNew</a:t>
            </a:r>
            <a:endParaRPr lang="en-US" dirty="0" smtClean="0"/>
          </a:p>
          <a:p>
            <a:pPr lvl="2"/>
            <a:r>
              <a:rPr lang="en-US" dirty="0" smtClean="0"/>
              <a:t>Relative to absolute path</a:t>
            </a:r>
          </a:p>
          <a:p>
            <a:pPr lvl="3"/>
            <a:r>
              <a:rPr lang="en-US" dirty="0" err="1"/>
              <a:t>m</a:t>
            </a:r>
            <a:r>
              <a:rPr lang="en-US" dirty="0" err="1" smtClean="0"/>
              <a:t>kdir</a:t>
            </a:r>
            <a:r>
              <a:rPr lang="en-US" dirty="0" smtClean="0"/>
              <a:t> /dir1/dir2/</a:t>
            </a:r>
            <a:r>
              <a:rPr lang="en-US" dirty="0" err="1" smtClean="0"/>
              <a:t>dirNew</a:t>
            </a:r>
            <a:endParaRPr lang="en-US" dirty="0" smtClean="0"/>
          </a:p>
          <a:p>
            <a:pPr lvl="4"/>
            <a:r>
              <a:rPr lang="en-US" dirty="0" smtClean="0"/>
              <a:t>(dir1 and dir2 already exist)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commands: </a:t>
            </a:r>
            <a:r>
              <a:rPr lang="en-US" dirty="0" err="1" smtClean="0"/>
              <a:t>rmdir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169"/>
            <a:ext cx="8229600" cy="4525963"/>
          </a:xfrm>
        </p:spPr>
        <p:txBody>
          <a:bodyPr/>
          <a:lstStyle/>
          <a:p>
            <a:r>
              <a:rPr lang="en-US" dirty="0" err="1" smtClean="0"/>
              <a:t>rmdir</a:t>
            </a:r>
            <a:r>
              <a:rPr lang="en-US" dirty="0" smtClean="0"/>
              <a:t>: removes a directory</a:t>
            </a:r>
          </a:p>
          <a:p>
            <a:pPr lvl="1"/>
            <a:r>
              <a:rPr lang="en-US" dirty="0" smtClean="0"/>
              <a:t>Two flavors</a:t>
            </a:r>
          </a:p>
          <a:p>
            <a:pPr lvl="2"/>
            <a:r>
              <a:rPr lang="en-US" dirty="0" smtClean="0"/>
              <a:t>Relative to current directory</a:t>
            </a:r>
          </a:p>
          <a:p>
            <a:pPr lvl="3"/>
            <a:r>
              <a:rPr lang="en-US" dirty="0" err="1" smtClean="0"/>
              <a:t>rmdir</a:t>
            </a:r>
            <a:r>
              <a:rPr lang="en-US" dirty="0" smtClean="0"/>
              <a:t> </a:t>
            </a:r>
            <a:r>
              <a:rPr lang="en-US" dirty="0" err="1" smtClean="0"/>
              <a:t>badDir</a:t>
            </a:r>
            <a:endParaRPr lang="en-US" dirty="0" smtClean="0"/>
          </a:p>
          <a:p>
            <a:pPr lvl="2"/>
            <a:r>
              <a:rPr lang="en-US" dirty="0" smtClean="0"/>
              <a:t>Relative to absolute path</a:t>
            </a:r>
          </a:p>
          <a:p>
            <a:pPr lvl="3"/>
            <a:r>
              <a:rPr lang="en-US" dirty="0" err="1" smtClean="0"/>
              <a:t>rmdir</a:t>
            </a:r>
            <a:r>
              <a:rPr lang="en-US" dirty="0" smtClean="0"/>
              <a:t> /dir1/dir2/</a:t>
            </a:r>
            <a:r>
              <a:rPr lang="en-US" dirty="0" err="1" smtClean="0"/>
              <a:t>badDir</a:t>
            </a:r>
            <a:endParaRPr lang="en-US" dirty="0" smtClean="0"/>
          </a:p>
          <a:p>
            <a:pPr lvl="4"/>
            <a:r>
              <a:rPr lang="en-US" dirty="0" smtClean="0"/>
              <a:t>Removes </a:t>
            </a:r>
            <a:r>
              <a:rPr lang="en-US" dirty="0" err="1" smtClean="0"/>
              <a:t>badDir</a:t>
            </a:r>
            <a:r>
              <a:rPr lang="en-US" dirty="0" smtClean="0"/>
              <a:t>, leaves dir1, dir2 in place</a:t>
            </a:r>
          </a:p>
          <a:p>
            <a:r>
              <a:rPr lang="en-US" dirty="0" smtClean="0"/>
              <a:t>Only works on empty directories!</a:t>
            </a:r>
          </a:p>
          <a:p>
            <a:pPr lvl="1"/>
            <a:r>
              <a:rPr lang="en-US" dirty="0" smtClean="0"/>
              <a:t>“Empty” directories are directories with no files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063" y="5605739"/>
            <a:ext cx="8462510" cy="11646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Most Unix commands can distinguish between absolute and relative path, via the “/” at beginning of filename.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(I’m not going to point this feature out for subsequent commands.)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commands: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ouch: “touch” a file</a:t>
            </a:r>
          </a:p>
          <a:p>
            <a:r>
              <a:rPr lang="en-US" dirty="0" smtClean="0"/>
              <a:t>Behavior:</a:t>
            </a:r>
          </a:p>
          <a:p>
            <a:pPr lvl="1"/>
            <a:r>
              <a:rPr lang="en-US" dirty="0" smtClean="0"/>
              <a:t>If the file doesn’t exist</a:t>
            </a:r>
          </a:p>
          <a:p>
            <a:pPr lvl="2"/>
            <a:r>
              <a:rPr lang="en-US" dirty="0" smtClean="0">
                <a:sym typeface="Wingdings"/>
              </a:rPr>
              <a:t> create it</a:t>
            </a:r>
          </a:p>
          <a:p>
            <a:pPr lvl="1"/>
            <a:r>
              <a:rPr lang="en-US" dirty="0" smtClean="0">
                <a:sym typeface="Wingdings"/>
              </a:rPr>
              <a:t>If the file does exist</a:t>
            </a:r>
          </a:p>
          <a:p>
            <a:pPr lvl="2"/>
            <a:r>
              <a:rPr lang="en-US" dirty="0" smtClean="0">
                <a:sym typeface="Wingdings"/>
              </a:rPr>
              <a:t> update time stamp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24012" y="4817434"/>
            <a:ext cx="8024607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Time stamps record the last modification to a file or directory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198" y="5780038"/>
            <a:ext cx="8024607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could time stamps be useful?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commands: </a:t>
            </a:r>
            <a:r>
              <a:rPr lang="en-US" dirty="0" err="1" smtClean="0"/>
              <a:t>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s</a:t>
            </a:r>
            <a:r>
              <a:rPr lang="en-US" dirty="0" smtClean="0"/>
              <a:t>: list the contents of a directory</a:t>
            </a:r>
          </a:p>
          <a:p>
            <a:pPr lvl="1"/>
            <a:r>
              <a:rPr lang="en-US" dirty="0" smtClean="0"/>
              <a:t>Note this is “LS”, not “is” with a capital ‘</a:t>
            </a:r>
            <a:r>
              <a:rPr lang="en-US" dirty="0" err="1" smtClean="0"/>
              <a:t>i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Many flags, which we will discuss later</a:t>
            </a:r>
          </a:p>
          <a:p>
            <a:pPr lvl="1"/>
            <a:r>
              <a:rPr lang="en-US" dirty="0" smtClean="0"/>
              <a:t>A flag is a mechanism for modifying a Unix programs behavior.</a:t>
            </a:r>
          </a:p>
          <a:p>
            <a:pPr lvl="1"/>
            <a:r>
              <a:rPr lang="en-US" dirty="0" smtClean="0"/>
              <a:t>Convention of using hyphens to signify special status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” is also useful with “wild cards”, which we will also discuss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90"/>
            <a:ext cx="8229600" cy="4525963"/>
          </a:xfrm>
        </p:spPr>
        <p:txBody>
          <a:bodyPr/>
          <a:lstStyle/>
          <a:p>
            <a:r>
              <a:rPr lang="en-US" dirty="0" smtClean="0"/>
              <a:t>Previously:</a:t>
            </a:r>
          </a:p>
          <a:p>
            <a:pPr lvl="1"/>
            <a:r>
              <a:rPr lang="en-US" dirty="0" smtClean="0"/>
              <a:t>Lawrence Livermore, 1999-2009</a:t>
            </a:r>
          </a:p>
          <a:p>
            <a:pPr lvl="1"/>
            <a:r>
              <a:rPr lang="en-US" dirty="0" smtClean="0"/>
              <a:t>Lawrence Berkeley, 2009-2016</a:t>
            </a:r>
          </a:p>
          <a:p>
            <a:pPr lvl="1"/>
            <a:r>
              <a:rPr lang="en-US" dirty="0" smtClean="0"/>
              <a:t>UC Davis 2009-2013</a:t>
            </a:r>
          </a:p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B.S. (CS/Math), 1994-1999</a:t>
            </a:r>
          </a:p>
          <a:p>
            <a:pPr lvl="1"/>
            <a:r>
              <a:rPr lang="en-US" dirty="0" smtClean="0"/>
              <a:t>Ph.D., 2000-2006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3510" y="5865474"/>
            <a:ext cx="6621099" cy="89193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have spent 15 years programming,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almost </a:t>
            </a:r>
            <a:r>
              <a:rPr lang="en-US" sz="2400" dirty="0">
                <a:solidFill>
                  <a:schemeClr val="tx1"/>
                </a:solidFill>
              </a:rPr>
              <a:t>exclusively using C, C++, and </a:t>
            </a:r>
            <a:r>
              <a:rPr lang="en-US" sz="2400" dirty="0" smtClean="0">
                <a:solidFill>
                  <a:schemeClr val="tx1"/>
                </a:solidFill>
              </a:rPr>
              <a:t>Unix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Important: “man”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080"/>
            <a:ext cx="8229600" cy="4525963"/>
          </a:xfrm>
        </p:spPr>
        <p:txBody>
          <a:bodyPr/>
          <a:lstStyle/>
          <a:p>
            <a:r>
              <a:rPr lang="en-US" dirty="0" smtClean="0"/>
              <a:t>Get a man page:</a:t>
            </a:r>
          </a:p>
          <a:p>
            <a:r>
              <a:rPr lang="en-US" dirty="0" smtClean="0">
                <a:sym typeface="Wingdings"/>
              </a:rPr>
              <a:t> “man </a:t>
            </a:r>
            <a:r>
              <a:rPr lang="en-US" dirty="0" err="1" smtClean="0">
                <a:sym typeface="Wingdings"/>
              </a:rPr>
              <a:t>rmdir</a:t>
            </a:r>
            <a:r>
              <a:rPr lang="en-US" dirty="0" smtClean="0">
                <a:sym typeface="Wingdings"/>
              </a:rPr>
              <a:t>” gives:</a:t>
            </a:r>
          </a:p>
          <a:p>
            <a:endParaRPr lang="en-US" dirty="0"/>
          </a:p>
        </p:txBody>
      </p:sp>
      <p:pic>
        <p:nvPicPr>
          <p:cNvPr id="4" name="Picture 3" descr="Screen Shot 2015-04-01 at 1.3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6" y="2692400"/>
            <a:ext cx="7175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Shells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file editors:</a:t>
            </a:r>
          </a:p>
          <a:p>
            <a:pPr lvl="1"/>
            <a:r>
              <a:rPr lang="en-US" dirty="0" smtClean="0"/>
              <a:t>Vi</a:t>
            </a:r>
          </a:p>
          <a:p>
            <a:pPr lvl="1"/>
            <a:r>
              <a:rPr lang="en-US" dirty="0" err="1" smtClean="0"/>
              <a:t>Emacs</a:t>
            </a:r>
            <a:endParaRPr lang="en-US" dirty="0" smtClean="0"/>
          </a:p>
          <a:p>
            <a:pPr lvl="1"/>
            <a:r>
              <a:rPr lang="en-US" dirty="0" smtClean="0"/>
              <a:t>Two or three hot new editors that everyone loves (and ultimately fade away and die)</a:t>
            </a:r>
          </a:p>
          <a:p>
            <a:r>
              <a:rPr lang="en-US" dirty="0" smtClean="0"/>
              <a:t>This has been the state of things for 25 years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90303" y="4926921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will teach “vi” in this course.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are welcome to use whatever editor you want.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2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Mental </a:t>
            </a:r>
            <a:r>
              <a:rPr lang="en-US" dirty="0" smtClean="0"/>
              <a:t>Model for File Editors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07559" y="5044611"/>
            <a:ext cx="65035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07559" y="1799690"/>
            <a:ext cx="1712" cy="3244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546350"/>
            <a:ext cx="1255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 efficient you can </a:t>
            </a:r>
            <a:r>
              <a:rPr lang="en-US" smtClean="0"/>
              <a:t>be after </a:t>
            </a:r>
            <a:r>
              <a:rPr lang="en-US" dirty="0" smtClean="0"/>
              <a:t>you </a:t>
            </a:r>
            <a:r>
              <a:rPr lang="en-US" smtClean="0"/>
              <a:t>are proficient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7874" y="5161810"/>
            <a:ext cx="43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Investment to be proficient with your editor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07559" y="5003515"/>
            <a:ext cx="6493268" cy="41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2693" y="1526856"/>
            <a:ext cx="78258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emacs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961" y="1623605"/>
            <a:ext cx="3417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vi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1698" y="2546350"/>
            <a:ext cx="1212351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What you choose if you don’t use vi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has two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mode</a:t>
            </a:r>
          </a:p>
          <a:p>
            <a:pPr lvl="1"/>
            <a:r>
              <a:rPr lang="en-US" dirty="0" smtClean="0"/>
              <a:t>When you type keystrokes, they are telling vi a command you want to perform, and the keystrokes don’t appear in the file</a:t>
            </a:r>
          </a:p>
          <a:p>
            <a:r>
              <a:rPr lang="en-US" dirty="0" smtClean="0"/>
              <a:t>Edit mode</a:t>
            </a:r>
          </a:p>
          <a:p>
            <a:pPr lvl="1"/>
            <a:r>
              <a:rPr lang="en-US" dirty="0" smtClean="0"/>
              <a:t>When you type keystrokes, they appear in the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8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mode to edit mode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: enter into edit mode at the current cursor position</a:t>
            </a:r>
          </a:p>
          <a:p>
            <a:pPr lvl="1"/>
            <a:r>
              <a:rPr lang="en-US" dirty="0" smtClean="0"/>
              <a:t>a: enter into edit mode at the cursor position immediately to the right of the current position</a:t>
            </a:r>
          </a:p>
          <a:p>
            <a:pPr lvl="1"/>
            <a:r>
              <a:rPr lang="en-US" dirty="0" smtClean="0"/>
              <a:t>I: enter into edit mode at the beginning of the current line</a:t>
            </a:r>
          </a:p>
          <a:p>
            <a:pPr lvl="1"/>
            <a:r>
              <a:rPr lang="en-US" dirty="0" smtClean="0"/>
              <a:t>A: enter into edit mode at the end of the current line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2198" y="5976373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There are other ways to enter edit mode as well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9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mode to command mode</a:t>
            </a:r>
          </a:p>
          <a:p>
            <a:pPr lvl="1"/>
            <a:r>
              <a:rPr lang="en-US" dirty="0" smtClean="0"/>
              <a:t>Press Escape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5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47" y="13812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yy</a:t>
            </a:r>
            <a:r>
              <a:rPr lang="en-US" dirty="0" smtClean="0"/>
              <a:t>: yank the current line and put it in a buffer</a:t>
            </a:r>
          </a:p>
          <a:p>
            <a:pPr lvl="1"/>
            <a:r>
              <a:rPr lang="en-US" dirty="0" smtClean="0"/>
              <a:t>2yy: yank the current line and the line below it</a:t>
            </a:r>
          </a:p>
          <a:p>
            <a:r>
              <a:rPr lang="en-US" dirty="0" smtClean="0"/>
              <a:t>p: paste the contents of the </a:t>
            </a:r>
            <a:r>
              <a:rPr lang="en-US" dirty="0" smtClean="0"/>
              <a:t>buffer</a:t>
            </a:r>
          </a:p>
          <a:p>
            <a:pPr lvl="1"/>
            <a:r>
              <a:rPr lang="en-US" dirty="0" smtClean="0"/>
              <a:t>2pp: past the contents of the buffer two times</a:t>
            </a:r>
            <a:endParaRPr lang="en-US" dirty="0" smtClean="0"/>
          </a:p>
          <a:p>
            <a:r>
              <a:rPr lang="en-US" dirty="0" smtClean="0"/>
              <a:t>x: delete the character at the current cursor</a:t>
            </a:r>
          </a:p>
          <a:p>
            <a:r>
              <a:rPr lang="en-US" dirty="0" smtClean="0"/>
              <a:t>“:100” go to line 100 in the file</a:t>
            </a:r>
          </a:p>
          <a:p>
            <a:r>
              <a:rPr lang="en-US" dirty="0" smtClean="0"/>
              <a:t>Arrows can be used to navigate the cursor position (while in command mode)</a:t>
            </a:r>
          </a:p>
          <a:p>
            <a:pPr lvl="1"/>
            <a:r>
              <a:rPr lang="en-US" dirty="0" smtClean="0"/>
              <a:t>So do h, j, k, and 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3669" y="5866918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will discuss more tips for “vi” throughout the quarter.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They will mostly be student-driven (Q&amp;A time each class)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4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vi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shell, type: “vi cis330file”</a:t>
            </a:r>
          </a:p>
          <a:p>
            <a:r>
              <a:rPr lang="en-US" dirty="0" smtClean="0"/>
              <a:t>Press ‘</a:t>
            </a:r>
            <a:r>
              <a:rPr lang="en-US" dirty="0" err="1" smtClean="0"/>
              <a:t>i</a:t>
            </a:r>
            <a:r>
              <a:rPr lang="en-US" dirty="0" smtClean="0"/>
              <a:t>’ (to enter edit mode)</a:t>
            </a:r>
          </a:p>
          <a:p>
            <a:r>
              <a:rPr lang="en-US" dirty="0" smtClean="0"/>
              <a:t>Type “I am using vi and it is fun” (text appears on the screen)</a:t>
            </a:r>
          </a:p>
          <a:p>
            <a:r>
              <a:rPr lang="en-US" dirty="0" smtClean="0"/>
              <a:t>Press “Escape” (to enter command mode)</a:t>
            </a:r>
          </a:p>
          <a:p>
            <a:r>
              <a:rPr lang="en-US" dirty="0" smtClean="0"/>
              <a:t>Press “:</a:t>
            </a:r>
            <a:r>
              <a:rPr lang="en-US" dirty="0" err="1" smtClean="0"/>
              <a:t>wq</a:t>
            </a:r>
            <a:r>
              <a:rPr lang="en-US" dirty="0" smtClean="0"/>
              <a:t>” (command mode sequence for “write and quit”) </a:t>
            </a:r>
          </a:p>
        </p:txBody>
      </p:sp>
    </p:spTree>
    <p:extLst>
      <p:ext uri="{BB962C8B-B14F-4D97-AF65-F5344CB8AC3E}">
        <p14:creationId xmlns:p14="http://schemas.microsoft.com/office/powerpoint/2010/main" val="131529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-vim-cheat-she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0"/>
            <a:ext cx="9144000" cy="646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267" y="6488668"/>
            <a:ext cx="45448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www.viemu.com</a:t>
            </a:r>
            <a:r>
              <a:rPr lang="en-US" dirty="0"/>
              <a:t>/vi-vim-cheat-</a:t>
            </a:r>
            <a:r>
              <a:rPr lang="en-US" dirty="0" err="1"/>
              <a:t>sheet.gif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4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VisIt</a:t>
            </a:r>
            <a:r>
              <a:rPr lang="en-US" dirty="0" smtClean="0"/>
              <a:t>: Application for Visualizing and Analyzing of Very Large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165"/>
            <a:ext cx="39051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source tool</a:t>
            </a:r>
          </a:p>
          <a:p>
            <a:r>
              <a:rPr lang="en-US" dirty="0" smtClean="0"/>
              <a:t>1.5M lines of C++ code</a:t>
            </a:r>
          </a:p>
          <a:p>
            <a:pPr lvl="1"/>
            <a:r>
              <a:rPr lang="en-US" dirty="0" smtClean="0"/>
              <a:t>also Python &amp; Java bindings</a:t>
            </a:r>
          </a:p>
          <a:p>
            <a:r>
              <a:rPr lang="en-US" dirty="0" smtClean="0"/>
              <a:t>Downloaded &gt;200K times, run on many different UNIX environments</a:t>
            </a:r>
            <a:endParaRPr lang="en-US" dirty="0"/>
          </a:p>
        </p:txBody>
      </p:sp>
      <p:pic>
        <p:nvPicPr>
          <p:cNvPr id="4" name="Picture 3" descr="Rayleigh-Taylor_instabi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45" y="1589979"/>
            <a:ext cx="4546955" cy="4546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5024" y="6175714"/>
            <a:ext cx="45489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Simulation of Rayleigh-Taylor Instability, run on LLNL BG/L supercomputer with MIRANDA code, visualized with </a:t>
            </a:r>
            <a:r>
              <a:rPr lang="en-US" sz="1400" dirty="0" err="1" smtClean="0"/>
              <a:t>VisIt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8777" y="5661879"/>
            <a:ext cx="4507777" cy="117673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also served as the CSWA of multiple teams, leading SW integration efforts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4640" y="3088049"/>
            <a:ext cx="4507777" cy="117673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Because of these experiences, I am pretty conservative in what features I make use of.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0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vimtutor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students have liked </a:t>
            </a:r>
            <a:r>
              <a:rPr lang="en-US" dirty="0" err="1" smtClean="0"/>
              <a:t>vimtutor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using an editor</a:t>
            </a:r>
          </a:p>
          <a:p>
            <a:r>
              <a:rPr lang="en-US" dirty="0" smtClean="0"/>
              <a:t>Must be written using editor on Unix platform</a:t>
            </a:r>
          </a:p>
          <a:p>
            <a:pPr lvl="1"/>
            <a:r>
              <a:rPr lang="en-US" dirty="0" smtClean="0"/>
              <a:t>I realize this is unenforceable.</a:t>
            </a:r>
          </a:p>
          <a:p>
            <a:pPr lvl="1"/>
            <a:r>
              <a:rPr lang="en-US" dirty="0" smtClean="0"/>
              <a:t>If you want to do it with another mechanism, I can’t stop you</a:t>
            </a:r>
          </a:p>
          <a:p>
            <a:pPr lvl="2"/>
            <a:r>
              <a:rPr lang="en-US" dirty="0" smtClean="0"/>
              <a:t>But realize this project is simply to prepare you for later projects</a:t>
            </a:r>
          </a:p>
          <a:p>
            <a:r>
              <a:rPr lang="en-US" dirty="0" smtClean="0"/>
              <a:t>Due Wednesday (</a:t>
            </a:r>
            <a:r>
              <a:rPr lang="en-US" dirty="0" smtClean="0">
                <a:sym typeface="Wingdings"/>
              </a:rPr>
              <a:t> 6am Thursday)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86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&gt;=300 words using editor (vi, </a:t>
            </a:r>
            <a:r>
              <a:rPr lang="en-US" dirty="0" err="1" smtClean="0"/>
              <a:t>emacs</a:t>
            </a:r>
            <a:r>
              <a:rPr lang="en-US" dirty="0" smtClean="0"/>
              <a:t>, other)</a:t>
            </a:r>
          </a:p>
          <a:p>
            <a:r>
              <a:rPr lang="en-US" dirty="0" smtClean="0"/>
              <a:t>Topic: what you know about C programming language</a:t>
            </a:r>
          </a:p>
          <a:p>
            <a:r>
              <a:rPr lang="en-US" dirty="0" smtClean="0"/>
              <a:t>Can’t write 300 words?</a:t>
            </a:r>
          </a:p>
          <a:p>
            <a:pPr lvl="1"/>
            <a:r>
              <a:rPr lang="en-US" dirty="0" smtClean="0"/>
              <a:t>Bonus topic: what you want from this course</a:t>
            </a:r>
          </a:p>
          <a:p>
            <a:r>
              <a:rPr lang="en-US" dirty="0" smtClean="0"/>
              <a:t>How will you know if it is 300 words?</a:t>
            </a:r>
          </a:p>
          <a:p>
            <a:pPr lvl="1"/>
            <a:r>
              <a:rPr lang="en-US" dirty="0" smtClean="0"/>
              <a:t>Unix command: “</a:t>
            </a:r>
            <a:r>
              <a:rPr lang="en-US" dirty="0" err="1" smtClean="0"/>
              <a:t>wc</a:t>
            </a:r>
            <a:r>
              <a:rPr lang="en-US" dirty="0" smtClean="0"/>
              <a:t>” (word count)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2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command: </a:t>
            </a:r>
            <a:r>
              <a:rPr lang="en-US" dirty="0" err="1" smtClean="0"/>
              <a:t>wc</a:t>
            </a:r>
            <a:r>
              <a:rPr lang="en-US" dirty="0" smtClean="0"/>
              <a:t> (word count)</a:t>
            </a:r>
            <a:endParaRPr lang="en-US" dirty="0"/>
          </a:p>
        </p:txBody>
      </p:sp>
      <p:pic>
        <p:nvPicPr>
          <p:cNvPr id="4" name="Picture 3" descr="Screen shot 2014-04-01 at 6.2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57" y="1933008"/>
            <a:ext cx="6654800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843" y="4390433"/>
            <a:ext cx="41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(63 = lines, 252 = words, 1071 = character)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5" y="1344630"/>
            <a:ext cx="7505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8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remote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Windows-&gt;Unix</a:t>
            </a:r>
          </a:p>
          <a:p>
            <a:pPr lvl="1"/>
            <a:r>
              <a:rPr lang="en-US" dirty="0" smtClean="0"/>
              <a:t>??? (Hummingbird Exceed was the answer last time I used Windows)</a:t>
            </a:r>
          </a:p>
          <a:p>
            <a:r>
              <a:rPr lang="en-US" dirty="0" smtClean="0"/>
              <a:t>Unix-&gt;Unix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: secure shell</a:t>
            </a:r>
          </a:p>
          <a:p>
            <a:pPr lvl="1"/>
            <a:r>
              <a:rPr lang="en-US" dirty="0" err="1" smtClean="0"/>
              <a:t>scp</a:t>
            </a:r>
            <a:r>
              <a:rPr lang="en-US" dirty="0" smtClean="0"/>
              <a:t>: secure copy</a:t>
            </a:r>
          </a:p>
          <a:p>
            <a:pPr lvl="2"/>
            <a:r>
              <a:rPr lang="en-US" dirty="0" smtClean="0"/>
              <a:t>Also, ftp: file transfer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6098" y="3763437"/>
            <a:ext cx="29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sh</a:t>
            </a:r>
            <a:r>
              <a:rPr lang="en-US" dirty="0" smtClean="0"/>
              <a:t> –l hank </a:t>
            </a:r>
            <a:r>
              <a:rPr lang="en-US" dirty="0" err="1" smtClean="0"/>
              <a:t>ix.cs.uoregon.edu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9094" y="4270702"/>
            <a:ext cx="3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scp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hank@ix.cs.uoregon.edu:~/file1</a:t>
            </a:r>
            <a:r>
              <a:rPr lang="en-US" dirty="0" smtClean="0"/>
              <a:t>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6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</a:t>
            </a:r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1A due on Wednesday</a:t>
            </a:r>
          </a:p>
          <a:p>
            <a:r>
              <a:rPr lang="en-US" dirty="0" smtClean="0"/>
              <a:t>Project 2A will be assigned on Wednesday</a:t>
            </a:r>
          </a:p>
          <a:p>
            <a:pPr lvl="1"/>
            <a:r>
              <a:rPr lang="en-US" dirty="0" smtClean="0"/>
              <a:t>Due </a:t>
            </a:r>
            <a:r>
              <a:rPr lang="en-US" dirty="0" smtClean="0">
                <a:solidFill>
                  <a:srgbClr val="FF0000"/>
                </a:solidFill>
              </a:rPr>
              <a:t>in class </a:t>
            </a:r>
            <a:r>
              <a:rPr lang="en-US" dirty="0" smtClean="0"/>
              <a:t>on Monday</a:t>
            </a:r>
          </a:p>
          <a:p>
            <a:r>
              <a:rPr lang="en-US" dirty="0" smtClean="0"/>
              <a:t>Project 1B will be assigned on Friday</a:t>
            </a:r>
          </a:p>
          <a:p>
            <a:pPr lvl="1"/>
            <a:r>
              <a:rPr lang="en-US" dirty="0" smtClean="0"/>
              <a:t>Due on Weds, April 11</a:t>
            </a:r>
          </a:p>
          <a:p>
            <a:r>
              <a:rPr lang="en-US" dirty="0" smtClean="0"/>
              <a:t>I will lecture on Friday (instead of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6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</a:p>
          <a:p>
            <a:r>
              <a:rPr lang="en-US" dirty="0" smtClean="0"/>
              <a:t>If you run into trouble:</a:t>
            </a:r>
          </a:p>
          <a:p>
            <a:pPr lvl="1"/>
            <a:r>
              <a:rPr lang="en-US" dirty="0" smtClean="0"/>
              <a:t>Email me your solution</a:t>
            </a:r>
          </a:p>
        </p:txBody>
      </p:sp>
    </p:spTree>
    <p:extLst>
      <p:ext uri="{BB962C8B-B14F-4D97-AF65-F5344CB8AC3E}">
        <p14:creationId xmlns:p14="http://schemas.microsoft.com/office/powerpoint/2010/main" val="317922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>
              <a:latin typeface="Tw Cen MT" charset="0"/>
              <a:ea typeface="ＭＳ Ｐゴシック" charset="0"/>
            </a:endParaRPr>
          </a:p>
          <a:p>
            <a:r>
              <a:rPr lang="en-US" dirty="0" smtClean="0">
                <a:latin typeface="+mj-lt"/>
                <a:ea typeface="ＭＳ Ｐゴシック" charset="0"/>
              </a:rPr>
              <a:t>This lecture is available online</a:t>
            </a:r>
          </a:p>
          <a:p>
            <a:pPr lvl="1"/>
            <a:r>
              <a:rPr lang="en-US" dirty="0">
                <a:latin typeface="+mj-lt"/>
                <a:hlinkClick r:id="rId2"/>
              </a:rPr>
              <a:t>http://ix.cs.uoregon.edu/~hank</a:t>
            </a:r>
            <a:r>
              <a:rPr lang="en-US" dirty="0" smtClean="0">
                <a:latin typeface="+mj-lt"/>
                <a:hlinkClick r:id="rId2"/>
              </a:rPr>
              <a:t>/330</a:t>
            </a: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All project prompts are available online</a:t>
            </a:r>
            <a:endParaRPr lang="en-US" dirty="0">
              <a:latin typeface="+mj-lt"/>
            </a:endParaRPr>
          </a:p>
          <a:p>
            <a:endParaRPr lang="en-US" dirty="0" smtClean="0">
              <a:latin typeface="Tw Cen MT" charset="0"/>
              <a:ea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Overview</a:t>
            </a:r>
          </a:p>
          <a:p>
            <a:pPr lvl="1"/>
            <a:r>
              <a:rPr lang="en-US" dirty="0" smtClean="0"/>
              <a:t>My Background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Goals</a:t>
            </a:r>
          </a:p>
          <a:p>
            <a:pPr lvl="1"/>
            <a:r>
              <a:rPr lang="en-US" dirty="0" smtClean="0"/>
              <a:t>Syllabus</a:t>
            </a:r>
          </a:p>
          <a:p>
            <a:r>
              <a:rPr lang="en-US" dirty="0" smtClean="0"/>
              <a:t>Getting Started With Unix</a:t>
            </a:r>
          </a:p>
          <a:p>
            <a:pPr lvl="1"/>
            <a:r>
              <a:rPr lang="en-US" dirty="0" smtClean="0"/>
              <a:t>Unix History</a:t>
            </a:r>
          </a:p>
          <a:p>
            <a:pPr lvl="1"/>
            <a:r>
              <a:rPr lang="en-US" dirty="0" smtClean="0"/>
              <a:t>Shell Prompts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0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330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6" y="14741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Goals: </a:t>
            </a:r>
            <a:r>
              <a:rPr lang="en-US" u="sng" dirty="0" smtClean="0"/>
              <a:t>excellence</a:t>
            </a:r>
            <a:r>
              <a:rPr lang="en-US" dirty="0" smtClean="0"/>
              <a:t> in C, C++, and Unix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Many of our 400-level classes require strong knowledge in C, C++, and Unix</a:t>
            </a:r>
          </a:p>
          <a:p>
            <a:pPr lvl="1"/>
            <a:r>
              <a:rPr lang="en-US" dirty="0" smtClean="0"/>
              <a:t>Critical for success with many development jobs</a:t>
            </a:r>
          </a:p>
          <a:p>
            <a:pPr lvl="2"/>
            <a:r>
              <a:rPr lang="en-US" dirty="0" smtClean="0"/>
              <a:t>Development jobs are good jobs!!!</a:t>
            </a:r>
          </a:p>
          <a:p>
            <a:pPr lvl="2"/>
            <a:endParaRPr lang="en-US" dirty="0"/>
          </a:p>
          <a:p>
            <a:r>
              <a:rPr lang="en-US" dirty="0" smtClean="0"/>
              <a:t>Programming Languages Beacon</a:t>
            </a:r>
            <a:r>
              <a:rPr lang="en-US" dirty="0"/>
              <a:t>: http://</a:t>
            </a:r>
            <a:r>
              <a:rPr lang="en-US" dirty="0" err="1"/>
              <a:t>www.lextrait.com</a:t>
            </a:r>
            <a:r>
              <a:rPr lang="en-US" dirty="0"/>
              <a:t>/</a:t>
            </a:r>
            <a:r>
              <a:rPr lang="en-US" dirty="0" err="1"/>
              <a:t>vincent</a:t>
            </a:r>
            <a:r>
              <a:rPr lang="en-US" dirty="0"/>
              <a:t>/</a:t>
            </a:r>
            <a:r>
              <a:rPr lang="en-US" dirty="0" err="1"/>
              <a:t>implementations.html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7846</TotalTime>
  <Words>3275</Words>
  <Application>Microsoft Macintosh PowerPoint</Application>
  <PresentationFormat>On-screen Show (4:3)</PresentationFormat>
  <Paragraphs>540</Paragraphs>
  <Slides>78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       CIS 330: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Enrollment</vt:lpstr>
      <vt:lpstr>Outline</vt:lpstr>
      <vt:lpstr>Outline</vt:lpstr>
      <vt:lpstr>Hi, I’m Hank…</vt:lpstr>
      <vt:lpstr>My Background</vt:lpstr>
      <vt:lpstr>VisIt: Application for Visualizing and Analyzing of Very Large Data</vt:lpstr>
      <vt:lpstr>Outline</vt:lpstr>
      <vt:lpstr>CIS 330 Goals</vt:lpstr>
      <vt:lpstr>How Will We Develop Excellence in C, C++, and Unix?</vt:lpstr>
      <vt:lpstr>Goal: Getting Ready for 415</vt:lpstr>
      <vt:lpstr>Outline</vt:lpstr>
      <vt:lpstr>Syllabus is Online</vt:lpstr>
      <vt:lpstr>Grading For This Course</vt:lpstr>
      <vt:lpstr>Prerequisites For This Course</vt:lpstr>
      <vt:lpstr>Introductory Projects</vt:lpstr>
      <vt:lpstr>This is scary…</vt:lpstr>
      <vt:lpstr>Expectations</vt:lpstr>
      <vt:lpstr>Expectations</vt:lpstr>
      <vt:lpstr>This Class In a Nutshell…</vt:lpstr>
      <vt:lpstr>Who Is This Class For?</vt:lpstr>
      <vt:lpstr>Norms for this class</vt:lpstr>
      <vt:lpstr>Do You Need To Attend Class?</vt:lpstr>
      <vt:lpstr>20% of S16 class failed  (~10% in S13, S14, S15)</vt:lpstr>
      <vt:lpstr>25% of S17 class failed</vt:lpstr>
      <vt:lpstr>My mental model about getting behind in this class</vt:lpstr>
      <vt:lpstr>When does this class get hard?</vt:lpstr>
      <vt:lpstr>Norms for interacting with me</vt:lpstr>
      <vt:lpstr>Course Materials</vt:lpstr>
      <vt:lpstr>PowerPoint Presentation</vt:lpstr>
      <vt:lpstr>Academic Misconduct (1 of 2)</vt:lpstr>
      <vt:lpstr>Academic Misconduct (2 of 2)</vt:lpstr>
      <vt:lpstr>Late Passes</vt:lpstr>
      <vt:lpstr>Class Summary</vt:lpstr>
      <vt:lpstr>IDEs</vt:lpstr>
      <vt:lpstr>Accessing a Unix environment</vt:lpstr>
      <vt:lpstr>Outline</vt:lpstr>
      <vt:lpstr>Reading</vt:lpstr>
      <vt:lpstr>Outline</vt:lpstr>
      <vt:lpstr>What is Unix?</vt:lpstr>
      <vt:lpstr>What is Unix?</vt:lpstr>
      <vt:lpstr>Outline</vt:lpstr>
      <vt:lpstr>Shells</vt:lpstr>
      <vt:lpstr>Shells</vt:lpstr>
      <vt:lpstr>Shells</vt:lpstr>
      <vt:lpstr>Environment Variables</vt:lpstr>
      <vt:lpstr>Environment Variables</vt:lpstr>
      <vt:lpstr>Shells</vt:lpstr>
      <vt:lpstr>Outline</vt:lpstr>
      <vt:lpstr>Files</vt:lpstr>
      <vt:lpstr>Directories are hierarchical</vt:lpstr>
      <vt:lpstr>Home directory</vt:lpstr>
      <vt:lpstr>Anatomy of shell formatting</vt:lpstr>
      <vt:lpstr>File manipulation</vt:lpstr>
      <vt:lpstr>cd: change directory</vt:lpstr>
      <vt:lpstr>Unix commands: mkdir</vt:lpstr>
      <vt:lpstr>Unix commands: rmdir</vt:lpstr>
      <vt:lpstr>Unix commands: touch</vt:lpstr>
      <vt:lpstr>Unix commands: ls</vt:lpstr>
      <vt:lpstr>Important: “man”</vt:lpstr>
      <vt:lpstr>Outline</vt:lpstr>
      <vt:lpstr>File Editors</vt:lpstr>
      <vt:lpstr>My Mental Model for File Editors</vt:lpstr>
      <vt:lpstr>Vi has two modes</vt:lpstr>
      <vt:lpstr>Transitioning between modes</vt:lpstr>
      <vt:lpstr>Transitioning between modes</vt:lpstr>
      <vt:lpstr>Useful commands</vt:lpstr>
      <vt:lpstr>My first vi sequence</vt:lpstr>
      <vt:lpstr>PowerPoint Presentation</vt:lpstr>
      <vt:lpstr>vimtutor</vt:lpstr>
      <vt:lpstr>Project 1A</vt:lpstr>
      <vt:lpstr>Project 1A</vt:lpstr>
      <vt:lpstr>Unix command: wc (word count)</vt:lpstr>
      <vt:lpstr>Project 1A</vt:lpstr>
      <vt:lpstr>Accessing remote machines</vt:lpstr>
      <vt:lpstr>Note on Homeworks</vt:lpstr>
      <vt:lpstr>How to submit</vt:lpstr>
      <vt:lpstr>Don’t forget</vt:lpstr>
    </vt:vector>
  </TitlesOfParts>
  <Manager/>
  <Company>University of Oregon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Childs</cp:lastModifiedBy>
  <cp:revision>114</cp:revision>
  <cp:lastPrinted>2018-04-01T21:01:27Z</cp:lastPrinted>
  <dcterms:created xsi:type="dcterms:W3CDTF">2013-10-02T16:37:11Z</dcterms:created>
  <dcterms:modified xsi:type="dcterms:W3CDTF">2018-04-02T15:49:08Z</dcterms:modified>
  <cp:category/>
</cp:coreProperties>
</file>