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384" r:id="rId3"/>
    <p:sldId id="386" r:id="rId4"/>
    <p:sldId id="269" r:id="rId5"/>
    <p:sldId id="368" r:id="rId6"/>
    <p:sldId id="369" r:id="rId7"/>
    <p:sldId id="373" r:id="rId8"/>
    <p:sldId id="345" r:id="rId9"/>
    <p:sldId id="381" r:id="rId10"/>
    <p:sldId id="754" r:id="rId11"/>
    <p:sldId id="755" r:id="rId12"/>
    <p:sldId id="342" r:id="rId13"/>
    <p:sldId id="759" r:id="rId14"/>
    <p:sldId id="758" r:id="rId15"/>
    <p:sldId id="726" r:id="rId16"/>
    <p:sldId id="760" r:id="rId17"/>
    <p:sldId id="761" r:id="rId18"/>
    <p:sldId id="763" r:id="rId19"/>
    <p:sldId id="762" r:id="rId20"/>
    <p:sldId id="757" r:id="rId21"/>
    <p:sldId id="727" r:id="rId22"/>
    <p:sldId id="729" r:id="rId23"/>
    <p:sldId id="747" r:id="rId24"/>
    <p:sldId id="742" r:id="rId25"/>
    <p:sldId id="745" r:id="rId26"/>
    <p:sldId id="746" r:id="rId27"/>
    <p:sldId id="751" r:id="rId28"/>
    <p:sldId id="753" r:id="rId29"/>
    <p:sldId id="749" r:id="rId30"/>
    <p:sldId id="752" r:id="rId31"/>
    <p:sldId id="764" r:id="rId32"/>
    <p:sldId id="263" r:id="rId33"/>
    <p:sldId id="374" r:id="rId34"/>
    <p:sldId id="380" r:id="rId35"/>
    <p:sldId id="378" r:id="rId36"/>
    <p:sldId id="377" r:id="rId37"/>
    <p:sldId id="379" r:id="rId38"/>
    <p:sldId id="748" r:id="rId39"/>
    <p:sldId id="25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65"/>
    <p:restoredTop sz="86382"/>
  </p:normalViewPr>
  <p:slideViewPr>
    <p:cSldViewPr snapToGrid="0" snapToObjects="1">
      <p:cViewPr varScale="1">
        <p:scale>
          <a:sx n="135" d="100"/>
          <a:sy n="135" d="100"/>
        </p:scale>
        <p:origin x="192" y="5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4BED83-F9F8-9E4D-9C1F-1F7105E781E2}" type="datetimeFigureOut">
              <a:rPr lang="en-US" smtClean="0"/>
              <a:t>1/24/19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2D6BA6-92EA-BF4A-818B-C8C882CDC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787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2D6BA6-92EA-BF4A-818B-C8C882CDC5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122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85998B-30AE-6648-A9BF-DEDBBACCA44D}" type="slidenum">
              <a:rPr lang="en-US"/>
              <a:pPr/>
              <a:t>20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40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2D6BA6-92EA-BF4A-818B-C8C882CDC5E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052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2D6BA6-92EA-BF4A-818B-C8C882CDC5E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58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2D6BA6-92EA-BF4A-818B-C8C882CDC5E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882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2D6BA6-92EA-BF4A-818B-C8C882CDC5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68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2D6BA6-92EA-BF4A-818B-C8C882CDC5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21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2D6BA6-92EA-BF4A-818B-C8C882CDC5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87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2D6BA6-92EA-BF4A-818B-C8C882CDC5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465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85998B-30AE-6648-A9BF-DEDBBACCA44D}" type="slidenum">
              <a:rPr lang="en-US"/>
              <a:pPr/>
              <a:t>9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454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85998B-30AE-6648-A9BF-DEDBBACCA44D}" type="slidenum">
              <a:rPr lang="en-US"/>
              <a:pPr/>
              <a:t>10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398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85998B-30AE-6648-A9BF-DEDBBACCA44D}" type="slidenum">
              <a:rPr lang="en-US"/>
              <a:pPr/>
              <a:t>11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331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E3487-ED11-0C41-89FE-C6B1CB7569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E102FD-5C0D-904C-B2FC-C8AB50ACE3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CC7E9-2BD3-9041-A0BB-4DC7331E5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43E01-BB65-4D44-9C5C-4C57766C9ED2}" type="datetime1">
              <a:rPr lang="en-US" smtClean="0"/>
              <a:t>1/24/19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F0ECD-1D7A-1746-8C2B-9E8F309A0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807E5-A1F9-4C43-93FB-18615B50D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07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76DD0-BA32-8C44-8438-AD7345857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184E39-C974-E949-8F86-F14A21E65C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BA410-2CF6-5C4E-ACCC-3865D4747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46276-928D-BF45-9B57-BACCE42BE47C}" type="datetime1">
              <a:rPr lang="en-US" smtClean="0"/>
              <a:t>1/24/19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38489-4484-4540-9211-2D8E72342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D38B8-5CAE-7F4C-8B24-55C93CB90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36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0E8A60-964B-1242-8B21-451830E120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305D9C-A873-F949-9247-AD659A02E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8D439-67C0-EE43-B75A-5301E8674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574AA-8ACC-B64A-842E-CB5C1DE4341C}" type="datetime1">
              <a:rPr lang="en-US" smtClean="0"/>
              <a:t>1/24/19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F4C4A-D509-0044-9062-CD7272506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C9839-3ED3-6F47-B611-E68B9E19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215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74447-9D0B-C54E-9201-C5CC34835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66280-4EAA-BE49-A71B-4DF9CEB72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A1E6D-0EE5-0343-8C4A-E2BC568B1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1CA0F-08DE-F94E-BA0A-3DE6BE04E0A5}" type="datetime1">
              <a:rPr lang="en-US" smtClean="0"/>
              <a:t>1/24/19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FC021-ADCF-4F48-901B-438C9D2B2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B9F8B-4868-5745-AA3F-682D7D23C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947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ECBCE-CBA9-5842-9B3F-08F66996E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E662C8-C12D-7446-8D87-2446C8CE3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079E7-A978-3A49-BD7E-18E344DB5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62004-704D-794A-AEE8-EFF5B2741F6B}" type="datetime1">
              <a:rPr lang="en-US" smtClean="0"/>
              <a:t>1/24/19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13B2A-BC2C-FD4B-B972-4A33BF9BF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3C342-B867-464E-98F2-E6727546A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514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CD79F-935D-DF4F-8956-A25D797B9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2FEB8-A5C2-D24A-AC76-08984DACBE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585FFB-F548-EF4C-8FEA-DF1F341D64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DD50B-7961-CB4C-B76C-3E628F122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F072A-5784-3A4B-8643-63D5B44964F2}" type="datetime1">
              <a:rPr lang="en-US" smtClean="0"/>
              <a:t>1/24/19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2E66D0-8647-B842-9CFD-D10945F5F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6A3A0-B542-9240-BAF8-33E2DEF61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60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1A9FD-418F-BB47-99F9-CF66B02CE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E551BC-A604-4140-86D1-6D1E4ADE3F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0B1F94-37B7-A044-ABC6-B410DC0CF9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218B91-7ACE-8442-95E4-00A3A37E36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D4574B-7BBB-7A4B-9FD0-A07EAE0238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C9EAB5-7F6C-DB41-A5D8-4FD9A3ADA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67740-62D9-2240-AC7A-C9B02E90FEFB}" type="datetime1">
              <a:rPr lang="en-US" smtClean="0"/>
              <a:t>1/24/19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40A243-E631-9D43-BB40-AE8410B49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5750B4-70E2-7049-90AB-4273E0B33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903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A016B-233B-E840-9DB2-FC0DEA504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07CA13-38F2-A742-BD9E-E288122FF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0137F-4595-6647-BB61-71676DCF699F}" type="datetime1">
              <a:rPr lang="en-US" smtClean="0"/>
              <a:t>1/24/19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7BDCEA-46B5-EB4A-A1D6-B1F559118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96DE85-1F66-2148-AC8A-5EEE70D07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18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D64CA3-8764-654C-8AED-CB7F2FFBF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DD026-0CE6-954E-8B04-72A80B7E31EE}" type="datetime1">
              <a:rPr lang="en-US" smtClean="0"/>
              <a:t>1/24/19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56BA5F-CD4B-2248-A64C-AE9998741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A9FBA-40B8-5F48-BA66-AF9C29E1C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43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B2BB1-9B20-8740-AD59-2D6ACCAF7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ADE7C-BDEF-7346-B4D5-95C847CB3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C7BF38-626F-EC4F-AAF4-CA56B7889F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2B668-97C4-064E-8F00-04DF556CB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29AC-EA42-5046-9202-5B67C6504AC5}" type="datetime1">
              <a:rPr lang="en-US" smtClean="0"/>
              <a:t>1/24/19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367C21-6341-0642-BCD8-DA6BAE301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0F38CD-B911-AE44-9728-B2BDC3CB4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47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A711D-5385-5643-B255-44313D90E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F979D2-5C53-A549-B519-C7FEABB658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2A0474-E2F0-E940-84D5-06223B960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D65D8C-1501-B544-8EF2-CA8DEC4DE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DB63-BE1C-2E42-9D91-63B6D3842580}" type="datetime1">
              <a:rPr lang="en-US" smtClean="0"/>
              <a:t>1/24/19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3358F4-A86F-DB44-8562-A208DA48A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B421D1-FC88-9C47-A51D-E4B233ED1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03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ADEDB3-2BB4-8F4B-818D-6BCAA46C5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86635-903C-8142-837B-F715E0CB11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C38D5-8189-8A4C-B1FE-7A60AF94C2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D7669-5C9C-944A-9B1F-E6D1B45EB1CC}" type="datetime1">
              <a:rPr lang="en-US" smtClean="0"/>
              <a:t>1/24/19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02015-3482-C84D-9A7D-4801A6E09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72D8A-00B7-3943-A2F9-840AC9D08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0E305-2ED7-C549-9F0A-4D794F0BF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557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E02E3-2ECF-0442-B82B-82C62836A7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When Should We Trust Artificial</a:t>
            </a:r>
            <a:r>
              <a:rPr lang="en-US" baseline="0" dirty="0"/>
              <a:t> Intelligence?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26E1D8-2BA1-D74F-AB9C-9A484C1EB7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05404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Daniel Lowd</a:t>
            </a:r>
          </a:p>
          <a:p>
            <a:r>
              <a:rPr lang="en-US" dirty="0"/>
              <a:t>Associate Professor</a:t>
            </a:r>
          </a:p>
          <a:p>
            <a:r>
              <a:rPr lang="en-US" dirty="0"/>
              <a:t>Dept. of Computer and Information Science</a:t>
            </a:r>
          </a:p>
          <a:p>
            <a:r>
              <a:rPr lang="en-US" dirty="0"/>
              <a:t>University of Oregon</a:t>
            </a:r>
          </a:p>
          <a:p>
            <a:r>
              <a:rPr lang="en-US" dirty="0"/>
              <a:t>January 24,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63A1F2-7DDC-034D-A554-2AC1515C3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43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Spam Filtering with Linear Models</a:t>
            </a: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491068" y="1596109"/>
            <a:ext cx="4583346" cy="830997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Arial"/>
                <a:ea typeface="ＭＳ Ｐゴシック" charset="-128"/>
                <a:cs typeface="Arial"/>
              </a:rPr>
              <a:t>From: </a:t>
            </a:r>
            <a:r>
              <a:rPr lang="en-US" sz="2400" dirty="0" err="1">
                <a:latin typeface="Arial"/>
                <a:ea typeface="ＭＳ Ｐゴシック" charset="-128"/>
                <a:cs typeface="Arial"/>
              </a:rPr>
              <a:t>spammer@example.com</a:t>
            </a:r>
            <a:endParaRPr lang="en-US" sz="2400" dirty="0">
              <a:latin typeface="Arial"/>
              <a:ea typeface="ＭＳ Ｐゴシック" charset="-128"/>
              <a:cs typeface="Arial"/>
            </a:endParaRPr>
          </a:p>
          <a:p>
            <a:r>
              <a:rPr lang="en-US" sz="2400" dirty="0">
                <a:latin typeface="Arial"/>
                <a:ea typeface="ＭＳ Ｐゴシック" charset="-128"/>
                <a:cs typeface="Arial"/>
              </a:rPr>
              <a:t>Cheap mortgage now!!!  </a:t>
            </a:r>
            <a:endParaRPr lang="en-US" sz="2800" dirty="0"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78857" name="AutoShape 9"/>
          <p:cNvSpPr>
            <a:spLocks noChangeArrowheads="1"/>
          </p:cNvSpPr>
          <p:nvPr/>
        </p:nvSpPr>
        <p:spPr bwMode="auto">
          <a:xfrm>
            <a:off x="573157" y="2020498"/>
            <a:ext cx="979452" cy="392739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8" name="AutoShape 10"/>
          <p:cNvSpPr>
            <a:spLocks noChangeArrowheads="1"/>
          </p:cNvSpPr>
          <p:nvPr/>
        </p:nvSpPr>
        <p:spPr bwMode="auto">
          <a:xfrm>
            <a:off x="1597623" y="2020498"/>
            <a:ext cx="1281043" cy="389465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8FD65B-EDF6-B441-AC88-D1620827C09E}"/>
              </a:ext>
            </a:extLst>
          </p:cNvPr>
          <p:cNvSpPr txBox="1"/>
          <p:nvPr/>
        </p:nvSpPr>
        <p:spPr>
          <a:xfrm>
            <a:off x="4758274" y="2967227"/>
            <a:ext cx="3522118" cy="31085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u="sng"/>
              <a:t>Weights:</a:t>
            </a:r>
          </a:p>
          <a:p>
            <a:endParaRPr lang="en-US" sz="2800"/>
          </a:p>
          <a:p>
            <a:r>
              <a:rPr lang="en-US" sz="2800"/>
              <a:t>“cheap”: 		1.0</a:t>
            </a:r>
          </a:p>
          <a:p>
            <a:r>
              <a:rPr lang="en-US" sz="2800"/>
              <a:t>“mortgage”: 	1.5</a:t>
            </a:r>
          </a:p>
          <a:p>
            <a:r>
              <a:rPr lang="en-US" sz="2800"/>
              <a:t>“congratulations”:	1.2</a:t>
            </a:r>
          </a:p>
          <a:p>
            <a:r>
              <a:rPr lang="en-US" sz="2800"/>
              <a:t>“Oregon”:		-1.0</a:t>
            </a:r>
          </a:p>
          <a:p>
            <a:r>
              <a:rPr lang="en-US" sz="2800"/>
              <a:t>“Eugene”:		-1.0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2C7E4E-35A5-6B41-A8F1-A46DC405390B}"/>
              </a:ext>
            </a:extLst>
          </p:cNvPr>
          <p:cNvSpPr txBox="1"/>
          <p:nvPr/>
        </p:nvSpPr>
        <p:spPr>
          <a:xfrm>
            <a:off x="504083" y="2956157"/>
            <a:ext cx="3137397" cy="31085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u="sng"/>
              <a:t>Words:</a:t>
            </a:r>
          </a:p>
          <a:p>
            <a:endParaRPr lang="en-US" sz="2800"/>
          </a:p>
          <a:p>
            <a:r>
              <a:rPr lang="en-US" sz="2800"/>
              <a:t>“cheap”: 		1</a:t>
            </a:r>
          </a:p>
          <a:p>
            <a:r>
              <a:rPr lang="en-US" sz="2800"/>
              <a:t>“mortgage”: 	1</a:t>
            </a:r>
          </a:p>
          <a:p>
            <a:r>
              <a:rPr lang="en-US" sz="2800"/>
              <a:t>“congratulations”:	0</a:t>
            </a:r>
          </a:p>
          <a:p>
            <a:r>
              <a:rPr lang="en-US" sz="2800"/>
              <a:t>“Oregon”:		0</a:t>
            </a:r>
          </a:p>
          <a:p>
            <a:r>
              <a:rPr lang="en-US" sz="2800"/>
              <a:t>“Eugene”:		0</a:t>
            </a:r>
          </a:p>
        </p:txBody>
      </p:sp>
      <p:sp>
        <p:nvSpPr>
          <p:cNvPr id="30" name="Line 7">
            <a:extLst>
              <a:ext uri="{FF2B5EF4-FFF2-40B4-BE49-F238E27FC236}">
                <a16:creationId xmlns:a16="http://schemas.microsoft.com/office/drawing/2014/main" id="{7297886B-49EA-BD44-9B26-36F452F6B10C}"/>
              </a:ext>
            </a:extLst>
          </p:cNvPr>
          <p:cNvSpPr>
            <a:spLocks noChangeShapeType="1"/>
          </p:cNvSpPr>
          <p:nvPr/>
        </p:nvSpPr>
        <p:spPr bwMode="auto">
          <a:xfrm>
            <a:off x="2150533" y="2427106"/>
            <a:ext cx="16934" cy="494566"/>
          </a:xfrm>
          <a:prstGeom prst="line">
            <a:avLst/>
          </a:prstGeom>
          <a:noFill/>
          <a:ln w="76200">
            <a:solidFill>
              <a:srgbClr val="1800C6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53F343-8DFB-C341-93C5-812B19817800}"/>
              </a:ext>
            </a:extLst>
          </p:cNvPr>
          <p:cNvSpPr txBox="1"/>
          <p:nvPr/>
        </p:nvSpPr>
        <p:spPr>
          <a:xfrm>
            <a:off x="3957663" y="4204898"/>
            <a:ext cx="4844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/>
              <a:t>x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0ED7C4-8D5F-9148-A508-044CD74C7582}"/>
              </a:ext>
            </a:extLst>
          </p:cNvPr>
          <p:cNvSpPr txBox="1"/>
          <p:nvPr/>
        </p:nvSpPr>
        <p:spPr>
          <a:xfrm>
            <a:off x="8596575" y="4204898"/>
            <a:ext cx="3148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= 1.0 + 1.5 = 2.5</a:t>
            </a:r>
          </a:p>
        </p:txBody>
      </p:sp>
      <p:sp>
        <p:nvSpPr>
          <p:cNvPr id="38" name="AutoShape 15">
            <a:extLst>
              <a:ext uri="{FF2B5EF4-FFF2-40B4-BE49-F238E27FC236}">
                <a16:creationId xmlns:a16="http://schemas.microsoft.com/office/drawing/2014/main" id="{5A08A082-3A55-0D44-B09C-0D60F0F25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3684" y="5128228"/>
            <a:ext cx="914400" cy="9144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>
                <a:ea typeface="ＭＳ Ｐゴシック" charset="-128"/>
                <a:cs typeface="ＭＳ Ｐゴシック" charset="-128"/>
              </a:rPr>
              <a:t>Spam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510C28-AAB5-0C4E-AA2C-F8A0164FE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3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Spam Filtering with Neural Networks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2C7E4E-35A5-6B41-A8F1-A46DC405390B}"/>
              </a:ext>
            </a:extLst>
          </p:cNvPr>
          <p:cNvSpPr txBox="1"/>
          <p:nvPr/>
        </p:nvSpPr>
        <p:spPr>
          <a:xfrm>
            <a:off x="436350" y="2296260"/>
            <a:ext cx="3137397" cy="31085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u="sng"/>
              <a:t>Words:</a:t>
            </a:r>
          </a:p>
          <a:p>
            <a:endParaRPr lang="en-US" sz="2800"/>
          </a:p>
          <a:p>
            <a:r>
              <a:rPr lang="en-US" sz="2800"/>
              <a:t>“cheap”: 		1</a:t>
            </a:r>
          </a:p>
          <a:p>
            <a:r>
              <a:rPr lang="en-US" sz="2800"/>
              <a:t>“mortgage”: 	1</a:t>
            </a:r>
          </a:p>
          <a:p>
            <a:r>
              <a:rPr lang="en-US" sz="2800"/>
              <a:t>“congratulations”:	0</a:t>
            </a:r>
          </a:p>
          <a:p>
            <a:r>
              <a:rPr lang="en-US" sz="2800"/>
              <a:t>“Oregon”:		0</a:t>
            </a:r>
          </a:p>
          <a:p>
            <a:r>
              <a:rPr lang="en-US" sz="2800"/>
              <a:t>“Eugene”:		0</a:t>
            </a:r>
          </a:p>
        </p:txBody>
      </p:sp>
      <p:sp>
        <p:nvSpPr>
          <p:cNvPr id="38" name="AutoShape 15">
            <a:extLst>
              <a:ext uri="{FF2B5EF4-FFF2-40B4-BE49-F238E27FC236}">
                <a16:creationId xmlns:a16="http://schemas.microsoft.com/office/drawing/2014/main" id="{5A08A082-3A55-0D44-B09C-0D60F0F25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3684" y="5128228"/>
            <a:ext cx="914400" cy="9144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>
                <a:ea typeface="ＭＳ Ｐゴシック" charset="-128"/>
                <a:cs typeface="ＭＳ Ｐゴシック" charset="-128"/>
              </a:rPr>
              <a:t>Spam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DDEFD2C-0CAC-CC44-8FDD-39953B07471C}"/>
              </a:ext>
            </a:extLst>
          </p:cNvPr>
          <p:cNvSpPr/>
          <p:nvPr/>
        </p:nvSpPr>
        <p:spPr>
          <a:xfrm>
            <a:off x="4709470" y="2142075"/>
            <a:ext cx="3021825" cy="10257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/>
              <a:t>Linear</a:t>
            </a:r>
          </a:p>
          <a:p>
            <a:r>
              <a:rPr lang="en-US" sz="2800"/>
              <a:t>Model 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03A1B30-EB4A-C943-B275-99ABD1417815}"/>
              </a:ext>
            </a:extLst>
          </p:cNvPr>
          <p:cNvSpPr/>
          <p:nvPr/>
        </p:nvSpPr>
        <p:spPr>
          <a:xfrm>
            <a:off x="4709470" y="3484670"/>
            <a:ext cx="3021825" cy="10257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/>
              <a:t>Linear</a:t>
            </a:r>
          </a:p>
          <a:p>
            <a:r>
              <a:rPr lang="en-US" sz="2800"/>
              <a:t>Model 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99AB05D-7174-7D46-9F67-7E48CC2501AB}"/>
              </a:ext>
            </a:extLst>
          </p:cNvPr>
          <p:cNvSpPr/>
          <p:nvPr/>
        </p:nvSpPr>
        <p:spPr>
          <a:xfrm>
            <a:off x="4709470" y="4917837"/>
            <a:ext cx="3021825" cy="10257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/>
              <a:t>Linear</a:t>
            </a:r>
          </a:p>
          <a:p>
            <a:r>
              <a:rPr lang="en-US" sz="2800"/>
              <a:t>Model 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DD85139-A718-334C-8DCF-BD9A72C198C1}"/>
              </a:ext>
            </a:extLst>
          </p:cNvPr>
          <p:cNvSpPr/>
          <p:nvPr/>
        </p:nvSpPr>
        <p:spPr>
          <a:xfrm>
            <a:off x="8867018" y="3484670"/>
            <a:ext cx="2624667" cy="10257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/>
              <a:t>Linear</a:t>
            </a:r>
            <a:br>
              <a:rPr lang="en-US" sz="2800"/>
            </a:br>
            <a:r>
              <a:rPr lang="en-US" sz="2800"/>
              <a:t>Model 4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BFAAB01-15CA-3443-98F0-423D0BE34D9A}"/>
              </a:ext>
            </a:extLst>
          </p:cNvPr>
          <p:cNvCxnSpPr/>
          <p:nvPr/>
        </p:nvCxnSpPr>
        <p:spPr>
          <a:xfrm flipV="1">
            <a:off x="3684408" y="2654954"/>
            <a:ext cx="1025062" cy="69784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B178726-1914-FF40-9B89-0C2F0C51DB91}"/>
              </a:ext>
            </a:extLst>
          </p:cNvPr>
          <p:cNvCxnSpPr>
            <a:cxnSpLocks/>
          </p:cNvCxnSpPr>
          <p:nvPr/>
        </p:nvCxnSpPr>
        <p:spPr>
          <a:xfrm flipV="1">
            <a:off x="3684408" y="2782674"/>
            <a:ext cx="1025062" cy="106785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67DEF5E-A8F2-A74D-88D3-9D333B992AF2}"/>
              </a:ext>
            </a:extLst>
          </p:cNvPr>
          <p:cNvCxnSpPr>
            <a:cxnSpLocks/>
          </p:cNvCxnSpPr>
          <p:nvPr/>
        </p:nvCxnSpPr>
        <p:spPr>
          <a:xfrm>
            <a:off x="3684408" y="4652494"/>
            <a:ext cx="1025062" cy="67278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9D49397-30B6-CC49-98A0-9B4B4649230D}"/>
              </a:ext>
            </a:extLst>
          </p:cNvPr>
          <p:cNvCxnSpPr>
            <a:cxnSpLocks/>
          </p:cNvCxnSpPr>
          <p:nvPr/>
        </p:nvCxnSpPr>
        <p:spPr>
          <a:xfrm>
            <a:off x="3684408" y="5150226"/>
            <a:ext cx="1025062" cy="25457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6C95F38-ADEF-5141-AF9E-A6982D0B493F}"/>
              </a:ext>
            </a:extLst>
          </p:cNvPr>
          <p:cNvCxnSpPr>
            <a:cxnSpLocks/>
            <a:endCxn id="13" idx="2"/>
          </p:cNvCxnSpPr>
          <p:nvPr/>
        </p:nvCxnSpPr>
        <p:spPr>
          <a:xfrm flipV="1">
            <a:off x="3684408" y="3997549"/>
            <a:ext cx="1025062" cy="24834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F2F528F-E10D-0746-B098-DBD9640CA137}"/>
              </a:ext>
            </a:extLst>
          </p:cNvPr>
          <p:cNvCxnSpPr>
            <a:cxnSpLocks/>
            <a:stCxn id="2" idx="6"/>
          </p:cNvCxnSpPr>
          <p:nvPr/>
        </p:nvCxnSpPr>
        <p:spPr>
          <a:xfrm>
            <a:off x="7731295" y="2654954"/>
            <a:ext cx="1260305" cy="119557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F2D01C8-2508-1B47-992B-8B3466A68D08}"/>
              </a:ext>
            </a:extLst>
          </p:cNvPr>
          <p:cNvCxnSpPr>
            <a:cxnSpLocks/>
            <a:stCxn id="13" idx="6"/>
            <a:endCxn id="17" idx="2"/>
          </p:cNvCxnSpPr>
          <p:nvPr/>
        </p:nvCxnSpPr>
        <p:spPr>
          <a:xfrm>
            <a:off x="7731295" y="3997549"/>
            <a:ext cx="1135723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A4ACD72-9518-4E48-895E-4F4F7419FB7E}"/>
              </a:ext>
            </a:extLst>
          </p:cNvPr>
          <p:cNvCxnSpPr>
            <a:cxnSpLocks/>
            <a:stCxn id="14" idx="6"/>
          </p:cNvCxnSpPr>
          <p:nvPr/>
        </p:nvCxnSpPr>
        <p:spPr>
          <a:xfrm flipV="1">
            <a:off x="7731295" y="4083491"/>
            <a:ext cx="1260305" cy="134722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2097690-7ECD-3644-9D0A-5FF9C8820CC3}"/>
              </a:ext>
            </a:extLst>
          </p:cNvPr>
          <p:cNvSpPr txBox="1"/>
          <p:nvPr/>
        </p:nvSpPr>
        <p:spPr>
          <a:xfrm>
            <a:off x="6638301" y="2381021"/>
            <a:ext cx="641522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/>
              <a:t>1.2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CFE5A4B-B068-8D45-A06A-3943100B7235}"/>
              </a:ext>
            </a:extLst>
          </p:cNvPr>
          <p:cNvSpPr txBox="1"/>
          <p:nvPr/>
        </p:nvSpPr>
        <p:spPr>
          <a:xfrm>
            <a:off x="6638301" y="3722677"/>
            <a:ext cx="641522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/>
              <a:t>0.1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EE48481-6BB6-4A42-BC55-509DDE614E36}"/>
              </a:ext>
            </a:extLst>
          </p:cNvPr>
          <p:cNvSpPr txBox="1"/>
          <p:nvPr/>
        </p:nvSpPr>
        <p:spPr>
          <a:xfrm>
            <a:off x="6633146" y="5140277"/>
            <a:ext cx="752129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/>
              <a:t>-0.1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8B2F834-B96E-EE42-8D20-BACEF8253FA4}"/>
              </a:ext>
            </a:extLst>
          </p:cNvPr>
          <p:cNvSpPr txBox="1"/>
          <p:nvPr/>
        </p:nvSpPr>
        <p:spPr>
          <a:xfrm>
            <a:off x="10601671" y="3599785"/>
            <a:ext cx="641522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/>
              <a:t>2.1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B55DC1-0710-0E46-BDFF-7E2CF3BBB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8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 autoUpdateAnimBg="0"/>
      <p:bldP spid="2" grpId="0" animBg="1"/>
      <p:bldP spid="13" grpId="0" animBg="1"/>
      <p:bldP spid="14" grpId="0" animBg="1"/>
      <p:bldP spid="17" grpId="0" animBg="1"/>
      <p:bldP spid="34" grpId="0" animBg="1"/>
      <p:bldP spid="42" grpId="0" animBg="1"/>
      <p:bldP spid="43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With 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Simple version:</a:t>
            </a:r>
          </a:p>
          <a:p>
            <a:pPr lvl="1"/>
            <a:r>
              <a:rPr lang="en-US" dirty="0"/>
              <a:t>Try changing each weight a tiny bit.</a:t>
            </a:r>
          </a:p>
          <a:p>
            <a:pPr lvl="1"/>
            <a:r>
              <a:rPr lang="en-US" dirty="0"/>
              <a:t>If changing it makes the predictions better, keep it.</a:t>
            </a:r>
          </a:p>
          <a:p>
            <a:pPr lvl="1"/>
            <a:r>
              <a:rPr lang="en-US" dirty="0"/>
              <a:t>Keep going until it works or you run out of time.</a:t>
            </a:r>
          </a:p>
          <a:p>
            <a:pPr lvl="1"/>
            <a:endParaRPr lang="en-US" dirty="0"/>
          </a:p>
          <a:p>
            <a:r>
              <a:rPr lang="en-US" dirty="0"/>
              <a:t>Calculus version (stochastic gradient descent):</a:t>
            </a:r>
          </a:p>
          <a:p>
            <a:pPr lvl="1"/>
            <a:r>
              <a:rPr lang="en-US" dirty="0"/>
              <a:t>Choose a loss function to minimize, such as the number of mistakes.</a:t>
            </a:r>
          </a:p>
          <a:p>
            <a:pPr lvl="1"/>
            <a:r>
              <a:rPr lang="en-US" dirty="0"/>
              <a:t>Compute derivatives of the loss function with respect to each weight.</a:t>
            </a:r>
          </a:p>
          <a:p>
            <a:pPr lvl="1"/>
            <a:r>
              <a:rPr lang="en-US" dirty="0"/>
              <a:t>This derivative describes how much changing each weight could help.</a:t>
            </a:r>
          </a:p>
          <a:p>
            <a:pPr lvl="1"/>
            <a:r>
              <a:rPr lang="en-US" dirty="0"/>
              <a:t>Increase or decrease each weight based on these derivatives.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9C6CFC-1B6E-F742-8EED-8AD77785D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450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40B3D-EB84-A847-BAA5-7C1EF1CA9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Neural Networks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C235C-4E11-CC4F-B76D-700583C74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44AF0A-6C25-6B4B-BE74-5DF809E466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2551" y="1402827"/>
            <a:ext cx="10481533" cy="22182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9602EF-E8B5-0444-817A-A6EBBFD68F02}"/>
              </a:ext>
            </a:extLst>
          </p:cNvPr>
          <p:cNvSpPr txBox="1"/>
          <p:nvPr/>
        </p:nvSpPr>
        <p:spPr>
          <a:xfrm>
            <a:off x="9683541" y="3621094"/>
            <a:ext cx="1624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 et al. (2015)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460BB0-642B-604C-9C75-74E126BF69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1858" y="3705757"/>
            <a:ext cx="2728283" cy="2324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6A7D3E-0CBA-064C-B1F6-1DCC14611A4F}"/>
              </a:ext>
            </a:extLst>
          </p:cNvPr>
          <p:cNvSpPr txBox="1"/>
          <p:nvPr/>
        </p:nvSpPr>
        <p:spPr>
          <a:xfrm>
            <a:off x="7659397" y="5660525"/>
            <a:ext cx="2024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Devlin et al. (2018)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D39FF9B-A672-1D49-9C64-34A1962DB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5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80EF5-635F-C642-9046-885FA1647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2EE7E-D598-3B42-B2AC-2D5E09FCB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56A40F-F91E-6145-A76F-7A9BBE50D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433" y="365125"/>
            <a:ext cx="9491133" cy="59556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EB6071-887E-8942-B1A3-25A189B28179}"/>
              </a:ext>
            </a:extLst>
          </p:cNvPr>
          <p:cNvSpPr/>
          <p:nvPr/>
        </p:nvSpPr>
        <p:spPr>
          <a:xfrm>
            <a:off x="185516" y="6366848"/>
            <a:ext cx="7412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Source: Facebook Research, 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facebookresearch</a:t>
            </a:r>
            <a:r>
              <a:rPr lang="en-US" dirty="0"/>
              <a:t>/</a:t>
            </a:r>
            <a:r>
              <a:rPr lang="en-US" dirty="0" err="1"/>
              <a:t>Detectron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91E5F-1A32-024C-A7E7-B685BFEDB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339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Artificial Gullibility: Adversarial Examples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1" y="2133600"/>
            <a:ext cx="8249293" cy="3124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69757" y="6199271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Image credit: https://</a:t>
            </a:r>
            <a:r>
              <a:rPr lang="en-US" dirty="0" err="1"/>
              <a:t>blog.openai.com</a:t>
            </a:r>
            <a:r>
              <a:rPr lang="en-US" dirty="0"/>
              <a:t>/adversarial-example-research/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53596A5-0707-5444-91F0-9C3780821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090E305-2ED7-C549-9F0A-4D794F0BF0F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681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11FC3-ACCD-1343-9891-B34FDDE35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FA388-0B95-4B41-BCA0-CD70386A44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C72C86-50AC-0C4C-9764-D3918437B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8848" y="1"/>
            <a:ext cx="1422874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0139DD-A57D-4F40-9584-44F5E71C4A4C}"/>
              </a:ext>
            </a:extLst>
          </p:cNvPr>
          <p:cNvSpPr txBox="1"/>
          <p:nvPr/>
        </p:nvSpPr>
        <p:spPr>
          <a:xfrm>
            <a:off x="406400" y="239713"/>
            <a:ext cx="1974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Brown et al. (2017)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74A6D-ABDB-3E43-B9E8-51D4EEA06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845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9472E-8868-034A-8BA3-9ACD60841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CAABA-ECAB-0F4E-9BC1-2171C005D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58A0C0-2A2F-494E-B3ED-B9C332F55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3" y="134915"/>
            <a:ext cx="11953934" cy="65876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D8D617-2968-2D40-BD22-CB6B3DCAA161}"/>
              </a:ext>
            </a:extLst>
          </p:cNvPr>
          <p:cNvSpPr txBox="1"/>
          <p:nvPr/>
        </p:nvSpPr>
        <p:spPr>
          <a:xfrm>
            <a:off x="440267" y="6299200"/>
            <a:ext cx="2071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Athalye et al. (2018)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EFBE5-B2A6-7A42-969A-A90A7279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275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61D00-7EE9-4C4D-A4A0-110A2FDAC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47E0D-A9CF-9C4D-B963-33BE7B8B8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4B1E06-219B-A74A-BB2E-581198A5E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327025"/>
            <a:ext cx="10672893" cy="61584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9EB2F2-A4B7-F440-99CE-EA717DF4977F}"/>
              </a:ext>
            </a:extLst>
          </p:cNvPr>
          <p:cNvSpPr txBox="1"/>
          <p:nvPr/>
        </p:nvSpPr>
        <p:spPr>
          <a:xfrm>
            <a:off x="9028862" y="6316877"/>
            <a:ext cx="1906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Sharif et al. (2017)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A554F-6BC2-5A42-A56F-FD8CBBDC0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270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A3920-5E42-2D47-88D5-66BC2B0E8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45D04-3424-3640-846B-C5B077640F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017B4A-3C6B-1D43-B8F8-9C9CA39F5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3912"/>
            <a:ext cx="8825382" cy="61203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4C72AB-2E90-6B47-80E0-ED5F94786E24}"/>
              </a:ext>
            </a:extLst>
          </p:cNvPr>
          <p:cNvSpPr txBox="1"/>
          <p:nvPr/>
        </p:nvSpPr>
        <p:spPr>
          <a:xfrm>
            <a:off x="9097777" y="6385889"/>
            <a:ext cx="1959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Carlini</a:t>
            </a:r>
            <a:r>
              <a:rPr lang="en-US" dirty="0"/>
              <a:t> et al. (2016)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62C37-4A36-F34E-AC4E-45608B514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41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B40D4-6807-4E49-BF9B-7E910D59D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this talk about?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045AF-AFFA-CA4B-A3A4-7744F33461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I will (briefly) answer </a:t>
            </a:r>
            <a:r>
              <a:rPr lang="en-US" u="sng"/>
              <a:t>four</a:t>
            </a:r>
            <a:r>
              <a:rPr lang="en-US"/>
              <a:t> big questions about artificial intelligence (AI):</a:t>
            </a:r>
          </a:p>
          <a:p>
            <a:r>
              <a:rPr lang="en-US"/>
              <a:t>How is AI used today?</a:t>
            </a:r>
          </a:p>
          <a:p>
            <a:r>
              <a:rPr lang="en-US"/>
              <a:t>How does AI work?</a:t>
            </a:r>
          </a:p>
          <a:p>
            <a:r>
              <a:rPr lang="en-US"/>
              <a:t>How can AI go wrong?</a:t>
            </a:r>
          </a:p>
          <a:p>
            <a:r>
              <a:rPr lang="en-US"/>
              <a:t>How can we reduce the risks?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0AE9B5-6E3A-8648-BF3F-1E266F9B1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00" y="4534562"/>
            <a:ext cx="3810000" cy="1905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5928F4-5AEF-8A43-BC3F-3A74ADDB16AD}"/>
              </a:ext>
            </a:extLst>
          </p:cNvPr>
          <p:cNvSpPr txBox="1"/>
          <p:nvPr/>
        </p:nvSpPr>
        <p:spPr>
          <a:xfrm>
            <a:off x="1574800" y="4791968"/>
            <a:ext cx="5410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Outside of the scope: Is that robot really sent from the future, and is it trying to kill you or protect you?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36B45A-FF23-9149-AF9B-75FB36FEE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24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Spam Filtering with Neural Networks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2C7E4E-35A5-6B41-A8F1-A46DC405390B}"/>
              </a:ext>
            </a:extLst>
          </p:cNvPr>
          <p:cNvSpPr txBox="1"/>
          <p:nvPr/>
        </p:nvSpPr>
        <p:spPr>
          <a:xfrm>
            <a:off x="436350" y="2296260"/>
            <a:ext cx="3137397" cy="31085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u="sng"/>
              <a:t>Words:</a:t>
            </a:r>
          </a:p>
          <a:p>
            <a:endParaRPr lang="en-US" sz="2800"/>
          </a:p>
          <a:p>
            <a:r>
              <a:rPr lang="en-US" sz="2800"/>
              <a:t>“cheap”: 		1</a:t>
            </a:r>
          </a:p>
          <a:p>
            <a:r>
              <a:rPr lang="en-US" sz="2800"/>
              <a:t>“mortgage”: 	1</a:t>
            </a:r>
          </a:p>
          <a:p>
            <a:r>
              <a:rPr lang="en-US" sz="2800"/>
              <a:t>“congratulations”:	0</a:t>
            </a:r>
          </a:p>
          <a:p>
            <a:r>
              <a:rPr lang="en-US" sz="2800"/>
              <a:t>“Oregon”:		</a:t>
            </a:r>
            <a:r>
              <a:rPr lang="en-US" sz="2800" b="1">
                <a:solidFill>
                  <a:srgbClr val="00B050"/>
                </a:solidFill>
              </a:rPr>
              <a:t>1</a:t>
            </a:r>
          </a:p>
          <a:p>
            <a:r>
              <a:rPr lang="en-US" sz="2800"/>
              <a:t>“Eugene”:		</a:t>
            </a:r>
            <a:r>
              <a:rPr lang="en-US" sz="2800" b="1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DDEFD2C-0CAC-CC44-8FDD-39953B07471C}"/>
              </a:ext>
            </a:extLst>
          </p:cNvPr>
          <p:cNvSpPr/>
          <p:nvPr/>
        </p:nvSpPr>
        <p:spPr>
          <a:xfrm>
            <a:off x="4709470" y="2142075"/>
            <a:ext cx="3021825" cy="10257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/>
              <a:t>Linear</a:t>
            </a:r>
          </a:p>
          <a:p>
            <a:r>
              <a:rPr lang="en-US" sz="2800"/>
              <a:t>Model 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03A1B30-EB4A-C943-B275-99ABD1417815}"/>
              </a:ext>
            </a:extLst>
          </p:cNvPr>
          <p:cNvSpPr/>
          <p:nvPr/>
        </p:nvSpPr>
        <p:spPr>
          <a:xfrm>
            <a:off x="4709470" y="3484670"/>
            <a:ext cx="3021825" cy="10257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/>
              <a:t>Linear</a:t>
            </a:r>
          </a:p>
          <a:p>
            <a:r>
              <a:rPr lang="en-US" sz="2800"/>
              <a:t>Model 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99AB05D-7174-7D46-9F67-7E48CC2501AB}"/>
              </a:ext>
            </a:extLst>
          </p:cNvPr>
          <p:cNvSpPr/>
          <p:nvPr/>
        </p:nvSpPr>
        <p:spPr>
          <a:xfrm>
            <a:off x="4709470" y="4917837"/>
            <a:ext cx="3021825" cy="10257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/>
              <a:t>Linear</a:t>
            </a:r>
          </a:p>
          <a:p>
            <a:r>
              <a:rPr lang="en-US" sz="2800"/>
              <a:t>Model 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DD85139-A718-334C-8DCF-BD9A72C198C1}"/>
              </a:ext>
            </a:extLst>
          </p:cNvPr>
          <p:cNvSpPr/>
          <p:nvPr/>
        </p:nvSpPr>
        <p:spPr>
          <a:xfrm>
            <a:off x="8867018" y="3484670"/>
            <a:ext cx="2624667" cy="10257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/>
              <a:t>Linear</a:t>
            </a:r>
            <a:br>
              <a:rPr lang="en-US" sz="2800"/>
            </a:br>
            <a:r>
              <a:rPr lang="en-US" sz="2800"/>
              <a:t>Model 4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BFAAB01-15CA-3443-98F0-423D0BE34D9A}"/>
              </a:ext>
            </a:extLst>
          </p:cNvPr>
          <p:cNvCxnSpPr/>
          <p:nvPr/>
        </p:nvCxnSpPr>
        <p:spPr>
          <a:xfrm flipV="1">
            <a:off x="3684408" y="2654954"/>
            <a:ext cx="1025062" cy="69784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B178726-1914-FF40-9B89-0C2F0C51DB91}"/>
              </a:ext>
            </a:extLst>
          </p:cNvPr>
          <p:cNvCxnSpPr>
            <a:cxnSpLocks/>
          </p:cNvCxnSpPr>
          <p:nvPr/>
        </p:nvCxnSpPr>
        <p:spPr>
          <a:xfrm flipV="1">
            <a:off x="3684408" y="2782674"/>
            <a:ext cx="1025062" cy="106785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67DEF5E-A8F2-A74D-88D3-9D333B992AF2}"/>
              </a:ext>
            </a:extLst>
          </p:cNvPr>
          <p:cNvCxnSpPr>
            <a:cxnSpLocks/>
          </p:cNvCxnSpPr>
          <p:nvPr/>
        </p:nvCxnSpPr>
        <p:spPr>
          <a:xfrm>
            <a:off x="3684408" y="4652494"/>
            <a:ext cx="1025062" cy="67278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9D49397-30B6-CC49-98A0-9B4B4649230D}"/>
              </a:ext>
            </a:extLst>
          </p:cNvPr>
          <p:cNvCxnSpPr>
            <a:cxnSpLocks/>
          </p:cNvCxnSpPr>
          <p:nvPr/>
        </p:nvCxnSpPr>
        <p:spPr>
          <a:xfrm>
            <a:off x="3684408" y="5150226"/>
            <a:ext cx="1025062" cy="25457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6C95F38-ADEF-5141-AF9E-A6982D0B493F}"/>
              </a:ext>
            </a:extLst>
          </p:cNvPr>
          <p:cNvCxnSpPr>
            <a:cxnSpLocks/>
            <a:endCxn id="13" idx="2"/>
          </p:cNvCxnSpPr>
          <p:nvPr/>
        </p:nvCxnSpPr>
        <p:spPr>
          <a:xfrm flipV="1">
            <a:off x="3684408" y="3997549"/>
            <a:ext cx="1025062" cy="24834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F2F528F-E10D-0746-B098-DBD9640CA137}"/>
              </a:ext>
            </a:extLst>
          </p:cNvPr>
          <p:cNvCxnSpPr>
            <a:cxnSpLocks/>
            <a:stCxn id="2" idx="6"/>
          </p:cNvCxnSpPr>
          <p:nvPr/>
        </p:nvCxnSpPr>
        <p:spPr>
          <a:xfrm>
            <a:off x="7731295" y="2654954"/>
            <a:ext cx="1260305" cy="119557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F2D01C8-2508-1B47-992B-8B3466A68D08}"/>
              </a:ext>
            </a:extLst>
          </p:cNvPr>
          <p:cNvCxnSpPr>
            <a:cxnSpLocks/>
            <a:stCxn id="13" idx="6"/>
            <a:endCxn id="17" idx="2"/>
          </p:cNvCxnSpPr>
          <p:nvPr/>
        </p:nvCxnSpPr>
        <p:spPr>
          <a:xfrm>
            <a:off x="7731295" y="3997549"/>
            <a:ext cx="1135723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A4ACD72-9518-4E48-895E-4F4F7419FB7E}"/>
              </a:ext>
            </a:extLst>
          </p:cNvPr>
          <p:cNvCxnSpPr>
            <a:cxnSpLocks/>
            <a:stCxn id="14" idx="6"/>
          </p:cNvCxnSpPr>
          <p:nvPr/>
        </p:nvCxnSpPr>
        <p:spPr>
          <a:xfrm flipV="1">
            <a:off x="7731295" y="4083491"/>
            <a:ext cx="1260305" cy="134722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2097690-7ECD-3644-9D0A-5FF9C8820CC3}"/>
              </a:ext>
            </a:extLst>
          </p:cNvPr>
          <p:cNvSpPr txBox="1"/>
          <p:nvPr/>
        </p:nvSpPr>
        <p:spPr>
          <a:xfrm>
            <a:off x="6638301" y="2381021"/>
            <a:ext cx="641522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/>
              <a:t>1.2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CFE5A4B-B068-8D45-A06A-3943100B7235}"/>
              </a:ext>
            </a:extLst>
          </p:cNvPr>
          <p:cNvSpPr txBox="1"/>
          <p:nvPr/>
        </p:nvSpPr>
        <p:spPr>
          <a:xfrm>
            <a:off x="6638301" y="3722677"/>
            <a:ext cx="641522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/>
              <a:t>0.1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EE48481-6BB6-4A42-BC55-509DDE614E36}"/>
              </a:ext>
            </a:extLst>
          </p:cNvPr>
          <p:cNvSpPr txBox="1"/>
          <p:nvPr/>
        </p:nvSpPr>
        <p:spPr>
          <a:xfrm>
            <a:off x="6633146" y="5140277"/>
            <a:ext cx="641522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</a:rPr>
              <a:t>1.1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8B2F834-B96E-EE42-8D20-BACEF8253FA4}"/>
              </a:ext>
            </a:extLst>
          </p:cNvPr>
          <p:cNvSpPr txBox="1"/>
          <p:nvPr/>
        </p:nvSpPr>
        <p:spPr>
          <a:xfrm>
            <a:off x="10601671" y="3599785"/>
            <a:ext cx="752129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</a:rPr>
              <a:t>-0.1</a:t>
            </a:r>
          </a:p>
        </p:txBody>
      </p:sp>
      <p:sp>
        <p:nvSpPr>
          <p:cNvPr id="21" name="Oval 16">
            <a:extLst>
              <a:ext uri="{FF2B5EF4-FFF2-40B4-BE49-F238E27FC236}">
                <a16:creationId xmlns:a16="http://schemas.microsoft.com/office/drawing/2014/main" id="{0DA542F3-E39C-0D40-A669-358705334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2120" y="5328346"/>
            <a:ext cx="762000" cy="7620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>
                <a:ea typeface="ＭＳ Ｐゴシック" charset="-128"/>
                <a:cs typeface="ＭＳ Ｐゴシック" charset="-128"/>
              </a:rPr>
              <a:t>OK</a:t>
            </a:r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3D0599-6AC1-ED49-BE18-C1C067BCE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045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Character-level Adversarial Examples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65" b="3265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2209801" y="6175400"/>
            <a:ext cx="244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Ebrahimi &amp; Lowd (2018)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E7F0E0-5C0A-CA49-B0DA-34D30E2FC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090E305-2ED7-C549-9F0A-4D794F0BF0F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581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3-5 Character Changes Can</a:t>
            </a:r>
            <a:br>
              <a:rPr lang="en-US" dirty="0"/>
            </a:br>
            <a:r>
              <a:rPr lang="en-US" dirty="0"/>
              <a:t>Break Natural Language Processing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057400"/>
            <a:ext cx="6516130" cy="1066800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65" b="3265"/>
          <a:stretch>
            <a:fillRect/>
          </a:stretch>
        </p:blipFill>
        <p:spPr bwMode="auto">
          <a:xfrm>
            <a:off x="3124200" y="3409950"/>
            <a:ext cx="6172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D7E6D39-65D0-494D-9CF1-9D7CCA3E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090E305-2ED7-C549-9F0A-4D794F0BF0F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7885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1BEF2-F179-784B-87B9-44A6FAF1F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E353B-761A-1A47-A9BA-0989261292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C2C9A1-B5D2-4D4A-B666-FC2A20160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950" y="0"/>
            <a:ext cx="7740650" cy="685920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88F53-1097-EC49-8AE4-DDE98D2F1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0236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C0133-019C-3C49-A251-46FEFA49D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57200"/>
            <a:ext cx="8229600" cy="838200"/>
          </a:xfrm>
        </p:spPr>
        <p:txBody>
          <a:bodyPr/>
          <a:lstStyle/>
          <a:p>
            <a:r>
              <a:rPr lang="en-US"/>
              <a:t>Attacking Translation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72184-2674-BA41-9D23-4018E44DB8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81200" y="3124200"/>
            <a:ext cx="4038600" cy="3124200"/>
          </a:xfr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400" b="1"/>
              <a:t>DE: </a:t>
            </a:r>
            <a:r>
              <a:rPr lang="en-US" sz="2400"/>
              <a:t>1901 wurde eine Frau namens </a:t>
            </a:r>
            <a:r>
              <a:rPr lang="en-US" sz="2400" u="sng"/>
              <a:t>Auguste</a:t>
            </a:r>
            <a:r>
              <a:rPr lang="en-US" sz="2400"/>
              <a:t> in eine medizinische Anstalt in Frankfurt gebracht.</a:t>
            </a:r>
          </a:p>
          <a:p>
            <a:r>
              <a:rPr lang="en-US" sz="2400" b="1"/>
              <a:t>EN: </a:t>
            </a:r>
            <a:r>
              <a:rPr lang="en-US" sz="2400"/>
              <a:t>In 1931, a woman named </a:t>
            </a:r>
            <a:r>
              <a:rPr lang="en-US" sz="2400" u="sng"/>
              <a:t>Augustine</a:t>
            </a:r>
            <a:r>
              <a:rPr lang="en-US" sz="2400"/>
              <a:t> was brought into a medical institution in France.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AD0A9-3E4D-6C4F-ABB3-B93F82C00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124200"/>
            <a:ext cx="4038600" cy="3124200"/>
          </a:xfr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400" b="1"/>
              <a:t>DE: </a:t>
            </a:r>
            <a:r>
              <a:rPr lang="en-US" sz="2400"/>
              <a:t>1901 wurde eine Frau namens </a:t>
            </a:r>
            <a:r>
              <a:rPr lang="en-US" sz="2400" u="sng"/>
              <a:t>Afuiguste</a:t>
            </a:r>
            <a:r>
              <a:rPr lang="en-US" sz="2400"/>
              <a:t> in eine medizinische Anstalt in Frankfurt gebracht. </a:t>
            </a:r>
          </a:p>
          <a:p>
            <a:r>
              <a:rPr lang="en-US" sz="2400" b="1"/>
              <a:t>EN: </a:t>
            </a:r>
            <a:r>
              <a:rPr lang="en-US" sz="2400"/>
              <a:t>In 1931, a woman named </a:t>
            </a:r>
            <a:r>
              <a:rPr lang="en-US" sz="2400" u="sng"/>
              <a:t>Rutgers</a:t>
            </a:r>
            <a:r>
              <a:rPr lang="en-US" sz="2400"/>
              <a:t> was brought into a medical institution in France. </a:t>
            </a:r>
          </a:p>
          <a:p>
            <a:endParaRPr lang="en-US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74676-4DDD-7640-A73F-E3893CE42F3A}"/>
              </a:ext>
            </a:extLst>
          </p:cNvPr>
          <p:cNvSpPr txBox="1"/>
          <p:nvPr/>
        </p:nvSpPr>
        <p:spPr>
          <a:xfrm>
            <a:off x="2463052" y="1419917"/>
            <a:ext cx="68493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Goal:</a:t>
            </a:r>
            <a:r>
              <a:rPr lang="en-US" sz="2800"/>
              <a:t> Remove the woman’s name (Augustine)</a:t>
            </a:r>
            <a:br>
              <a:rPr lang="en-US" sz="2800"/>
            </a:br>
            <a:r>
              <a:rPr lang="en-US" sz="2800"/>
              <a:t>from the translation.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75774E-DFE3-1D48-A9C1-6A08A9D189AF}"/>
              </a:ext>
            </a:extLst>
          </p:cNvPr>
          <p:cNvSpPr txBox="1"/>
          <p:nvPr/>
        </p:nvSpPr>
        <p:spPr>
          <a:xfrm>
            <a:off x="3048000" y="2581365"/>
            <a:ext cx="1191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Original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E5E322-C7AF-1B43-966E-024D3646067A}"/>
              </a:ext>
            </a:extLst>
          </p:cNvPr>
          <p:cNvSpPr txBox="1"/>
          <p:nvPr/>
        </p:nvSpPr>
        <p:spPr>
          <a:xfrm>
            <a:off x="7162800" y="2581365"/>
            <a:ext cx="1627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Adversarial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F064B1C-20C3-BF4F-9533-B79336664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090E305-2ED7-C549-9F0A-4D794F0BF0F1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9474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C0133-019C-3C49-A251-46FEFA49D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57200"/>
            <a:ext cx="8229600" cy="838200"/>
          </a:xfrm>
        </p:spPr>
        <p:txBody>
          <a:bodyPr/>
          <a:lstStyle/>
          <a:p>
            <a:r>
              <a:rPr lang="en-US"/>
              <a:t>Attacking Translation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72184-2674-BA41-9D23-4018E44DB8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81200" y="3124200"/>
            <a:ext cx="4038600" cy="3124200"/>
          </a:xfr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400" b="1"/>
              <a:t>DE: </a:t>
            </a:r>
            <a:r>
              <a:rPr lang="en-US" sz="2400"/>
              <a:t>Das ist Dr. Bob Childs – er ist Geigenbauer und </a:t>
            </a:r>
            <a:r>
              <a:rPr lang="en-US" sz="2400" u="sng"/>
              <a:t>Psychotherapeut</a:t>
            </a:r>
            <a:r>
              <a:rPr lang="en-US" sz="2400"/>
              <a:t>.</a:t>
            </a:r>
          </a:p>
          <a:p>
            <a:endParaRPr lang="en-US" sz="2400"/>
          </a:p>
          <a:p>
            <a:r>
              <a:rPr lang="en-US" sz="2400" b="1"/>
              <a:t>EN: </a:t>
            </a:r>
            <a:r>
              <a:rPr lang="en-US" sz="2400"/>
              <a:t>This is Dr. Bob Childs – he’s a wizard maker and a </a:t>
            </a:r>
            <a:r>
              <a:rPr lang="en-US" sz="2400" u="sng"/>
              <a:t>therapist</a:t>
            </a:r>
            <a:r>
              <a:rPr lang="en-US" sz="2400"/>
              <a:t>’s </a:t>
            </a:r>
            <a:r>
              <a:rPr lang="en-US" sz="2400" u="sng"/>
              <a:t>therapist</a:t>
            </a:r>
            <a:r>
              <a:rPr lang="en-US" sz="2400"/>
              <a:t>.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AD0A9-3E4D-6C4F-ABB3-B93F82C00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124200"/>
            <a:ext cx="4038600" cy="3124200"/>
          </a:xfr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400" b="1"/>
              <a:t>DE: </a:t>
            </a:r>
            <a:r>
              <a:rPr lang="en-US" sz="2400"/>
              <a:t>Das ist Dr. Bob Childs – er ist Geigenbauer und </a:t>
            </a:r>
            <a:r>
              <a:rPr lang="en-US" sz="2400" u="sng"/>
              <a:t>Psy6hothearpeiut</a:t>
            </a:r>
            <a:r>
              <a:rPr lang="en-US" sz="2400"/>
              <a:t>. </a:t>
            </a:r>
          </a:p>
          <a:p>
            <a:endParaRPr lang="en-US" sz="2400"/>
          </a:p>
          <a:p>
            <a:r>
              <a:rPr lang="en-US" sz="2400" b="1"/>
              <a:t>EN: </a:t>
            </a:r>
            <a:r>
              <a:rPr lang="en-US" sz="2400"/>
              <a:t>This is Dr. Bob Childs – he’s a brick maker and a </a:t>
            </a:r>
            <a:r>
              <a:rPr lang="en-US" sz="2400" u="sng"/>
              <a:t>psychopath</a:t>
            </a:r>
            <a:r>
              <a:rPr lang="en-US" sz="240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74676-4DDD-7640-A73F-E3893CE42F3A}"/>
              </a:ext>
            </a:extLst>
          </p:cNvPr>
          <p:cNvSpPr txBox="1"/>
          <p:nvPr/>
        </p:nvSpPr>
        <p:spPr>
          <a:xfrm>
            <a:off x="2463052" y="1447800"/>
            <a:ext cx="6747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Goal:</a:t>
            </a:r>
            <a:r>
              <a:rPr lang="en-US" sz="2800"/>
              <a:t> Replace “therapist” with “psychopath.”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75774E-DFE3-1D48-A9C1-6A08A9D189AF}"/>
              </a:ext>
            </a:extLst>
          </p:cNvPr>
          <p:cNvSpPr txBox="1"/>
          <p:nvPr/>
        </p:nvSpPr>
        <p:spPr>
          <a:xfrm>
            <a:off x="3048000" y="2581365"/>
            <a:ext cx="1191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Original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E5E322-C7AF-1B43-966E-024D3646067A}"/>
              </a:ext>
            </a:extLst>
          </p:cNvPr>
          <p:cNvSpPr txBox="1"/>
          <p:nvPr/>
        </p:nvSpPr>
        <p:spPr>
          <a:xfrm>
            <a:off x="7162800" y="2581365"/>
            <a:ext cx="1627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Adversarial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4B7ADEB-D35D-9D47-886C-4E56F6484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090E305-2ED7-C549-9F0A-4D794F0BF0F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532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928382C-7425-5848-9190-BFDDE5784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Adversarial Training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1C922CD-FD55-CC41-9AAA-E461D5C56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52600"/>
            <a:ext cx="8229600" cy="388620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Don’t wait for the adversary to break our models – simulate the adversary’s attacks and learn to detect them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EE91D3-616A-5442-824D-2D8CE2472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596" y="3114814"/>
            <a:ext cx="5970204" cy="320978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6CC8B-EA4B-AA4E-9F76-E842BE564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090E305-2ED7-C549-9F0A-4D794F0BF0F1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74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90993-F3CC-2A43-B1F5-BCBEBD4C1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Artificial Prejudice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C7544-BAD5-564E-BCDE-60C6BA3ADA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EB2ABB-D954-F246-BD13-EB57A265B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284" y="1504424"/>
            <a:ext cx="7452784" cy="49146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3E93A8-FC9B-A74B-A0FF-66939495D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741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F78C7-8567-8146-850C-28AD7B874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Face Detection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4C4FBF-CE0D-1546-AA96-49D82DB34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529" y="1631130"/>
            <a:ext cx="7078135" cy="39701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1A916F-20B0-0442-8064-2E707D6AD43C}"/>
              </a:ext>
            </a:extLst>
          </p:cNvPr>
          <p:cNvSpPr txBox="1"/>
          <p:nvPr/>
        </p:nvSpPr>
        <p:spPr>
          <a:xfrm>
            <a:off x="2120318" y="5601238"/>
            <a:ext cx="79504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Joy </a:t>
            </a:r>
            <a:r>
              <a:rPr lang="en-US" sz="2800" dirty="0" err="1"/>
              <a:t>Buolamwimi</a:t>
            </a:r>
            <a:r>
              <a:rPr lang="en-US" sz="2800" dirty="0"/>
              <a:t> discovered that face detection would recognize a white mask but not her real face.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D6FA81-EC1C-7544-BDB3-3B6E0EB7B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926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DE33B-6C11-FA49-9D8B-16402E747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Facial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B76C0-6D56-F44C-ACE2-C8DDE8583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799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/>
              <a:t>Google, Microsoft, IBM, and Face++ provide facial analysis services, including face recognition, gender prediction, and more.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...but the error rates are much higher for darker female faces.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More info: </a:t>
            </a:r>
            <a:r>
              <a:rPr lang="en-US">
                <a:solidFill>
                  <a:srgbClr val="0070C0"/>
                </a:solidFill>
              </a:rPr>
              <a:t>http://gendershades.org/overview.html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62DCFE-0610-E547-8DBB-283CA7D87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2589733"/>
            <a:ext cx="10308065" cy="25410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1302DB-72FA-E040-AB94-8701EA523CD1}"/>
              </a:ext>
            </a:extLst>
          </p:cNvPr>
          <p:cNvSpPr txBox="1"/>
          <p:nvPr/>
        </p:nvSpPr>
        <p:spPr>
          <a:xfrm>
            <a:off x="8991600" y="524933"/>
            <a:ext cx="2802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Buolamwini</a:t>
            </a:r>
            <a:r>
              <a:rPr lang="en-US" dirty="0"/>
              <a:t> &amp; </a:t>
            </a:r>
            <a:r>
              <a:rPr lang="en-US" dirty="0" err="1"/>
              <a:t>Gebru</a:t>
            </a:r>
            <a:r>
              <a:rPr lang="en-US" dirty="0"/>
              <a:t> (2018)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393B6-8033-204C-AB6B-71F71E39F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679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62E87-9AEC-8A43-84BF-A170D212F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has AI affected your life this week?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0A183-249A-3747-8142-61AC738A0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28E5F2-2CD7-EA47-9DE8-1F3BAAA8FD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235" y="1825625"/>
            <a:ext cx="2988733" cy="20051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23EF41-87AC-154C-A1DC-080193C81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2153" y="4220047"/>
            <a:ext cx="3810000" cy="1993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4F400D-2A0F-8943-9476-51B13B4675B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1803" y="4944498"/>
            <a:ext cx="1558368" cy="7177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29258F-94A0-334D-BF82-ECFC9D2E22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104" y="4218001"/>
            <a:ext cx="3129429" cy="17642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7456DA-EF49-A44B-91EC-25B03126F26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5355" y="4253914"/>
            <a:ext cx="3152350" cy="14624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970474-93AB-694B-AA86-A6FE46E0BA9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1" y="1825625"/>
            <a:ext cx="3931121" cy="20423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4C0411-1E47-3648-84CA-283E22CE99F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8907" y="2124012"/>
            <a:ext cx="3215217" cy="168416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99CA3-0D4A-AB42-B3B3-F533B6BA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846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9D72C-6F42-5D49-9AAE-6B4C338DB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Language Bias in Google Translate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B943B-7C21-B046-BD47-D1D4F16B6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D7BBA3-1CA3-9F4F-855F-505161C04A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067" y="1487492"/>
            <a:ext cx="8105157" cy="5397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2819C5-BCB3-B944-A31E-D3042EC15BE8}"/>
              </a:ext>
            </a:extLst>
          </p:cNvPr>
          <p:cNvSpPr/>
          <p:nvPr/>
        </p:nvSpPr>
        <p:spPr>
          <a:xfrm>
            <a:off x="0" y="6488668"/>
            <a:ext cx="100501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Source: https://</a:t>
            </a:r>
            <a:r>
              <a:rPr lang="en-US" dirty="0" err="1"/>
              <a:t>www.blog.google</a:t>
            </a:r>
            <a:r>
              <a:rPr lang="en-US" dirty="0"/>
              <a:t>/products/translate/reducing-gender-bias-google-translate/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0141E-3E03-E344-973F-ACD8E92A2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796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5CF14-BB40-2F4D-8D9F-F0166D66D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COMPAS Recidivism Risk Score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36556-FD70-D740-AE7D-AFB417194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028B04-A1CF-1B4D-A837-FCC913AAF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10818244" cy="43513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8CA0E34-6BD8-B14A-8100-EE7119721939}"/>
              </a:ext>
            </a:extLst>
          </p:cNvPr>
          <p:cNvSpPr/>
          <p:nvPr/>
        </p:nvSpPr>
        <p:spPr>
          <a:xfrm>
            <a:off x="838199" y="6288176"/>
            <a:ext cx="10146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Source: https://</a:t>
            </a:r>
            <a:r>
              <a:rPr lang="en-US" dirty="0" err="1"/>
              <a:t>www.propublica.org</a:t>
            </a:r>
            <a:r>
              <a:rPr lang="en-US" dirty="0"/>
              <a:t>/article/how-we-analyzed-the-</a:t>
            </a:r>
            <a:r>
              <a:rPr lang="en-US" dirty="0" err="1"/>
              <a:t>compas</a:t>
            </a:r>
            <a:r>
              <a:rPr lang="en-US" dirty="0"/>
              <a:t>-recidivism-algorithm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4F5C7-2C6D-814F-B0F6-D49D84762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124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7CDB3-B156-8C43-898F-5A3AB4CC5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AI more</a:t>
            </a:r>
            <a:r>
              <a:rPr lang="en-US" baseline="0" dirty="0"/>
              <a:t> accountable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8BC0D-3A6C-7845-AE00-C1C9D65AF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8CF14B-1C6A-3A49-990D-52256E81C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5" y="1718245"/>
            <a:ext cx="5245100" cy="39338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9D28C9-ECF0-AB44-AA8D-94ABDF6B1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718246"/>
            <a:ext cx="4724400" cy="38612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9B87F8-52C5-104A-9156-D6E295845214}"/>
              </a:ext>
            </a:extLst>
          </p:cNvPr>
          <p:cNvSpPr/>
          <p:nvPr/>
        </p:nvSpPr>
        <p:spPr>
          <a:xfrm>
            <a:off x="677328" y="5985988"/>
            <a:ext cx="102785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/>
              <a:t>Facebook, Google, and IBM have created tools for detecting bias.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1C1759-C256-9A46-94F5-6198421C4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825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63344-08BF-114A-9231-230A96FA2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Explaining Predictions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56836-8471-7E49-8945-A3CF9EB84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Why?</a:t>
            </a:r>
          </a:p>
          <a:p>
            <a:pPr lvl="1"/>
            <a:r>
              <a:rPr lang="en-US"/>
              <a:t>To understand predictions</a:t>
            </a:r>
          </a:p>
          <a:p>
            <a:pPr lvl="1"/>
            <a:r>
              <a:rPr lang="en-US"/>
              <a:t>Determine whether or not we should trust the predictions</a:t>
            </a:r>
          </a:p>
          <a:p>
            <a:pPr lvl="1"/>
            <a:r>
              <a:rPr lang="en-US"/>
              <a:t>Debug and improve models</a:t>
            </a:r>
          </a:p>
          <a:p>
            <a:r>
              <a:rPr lang="en-US"/>
              <a:t>Explaining a prediction</a:t>
            </a:r>
          </a:p>
          <a:p>
            <a:pPr lvl="1"/>
            <a:r>
              <a:rPr lang="en-US"/>
              <a:t>Which input features are responsible for this prediction?</a:t>
            </a:r>
          </a:p>
          <a:p>
            <a:pPr lvl="1"/>
            <a:r>
              <a:rPr lang="en-US"/>
              <a:t>What training data is responsible for this prediction?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CEDCE-B9CE-2943-9755-1C3E23C3A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8957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019D3-F105-9846-8D48-3A6078530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Explaining With Features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D6A7A24-7F92-DB47-8391-3F4B10ED08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8E5103-74E9-5145-A394-C5894D28C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0" y="1480383"/>
            <a:ext cx="12061955" cy="34013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BF471B-80C2-864F-B1F0-DCE6A4F39B42}"/>
              </a:ext>
            </a:extLst>
          </p:cNvPr>
          <p:cNvSpPr txBox="1"/>
          <p:nvPr/>
        </p:nvSpPr>
        <p:spPr>
          <a:xfrm>
            <a:off x="9539149" y="307108"/>
            <a:ext cx="2031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Ribeiro et al. (2016)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F035B4-5E5F-1A4D-B2F6-3316C72F1DED}"/>
              </a:ext>
            </a:extLst>
          </p:cNvPr>
          <p:cNvSpPr txBox="1"/>
          <p:nvPr/>
        </p:nvSpPr>
        <p:spPr>
          <a:xfrm>
            <a:off x="318054" y="4877132"/>
            <a:ext cx="256692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Top predictions:</a:t>
            </a:r>
            <a:br>
              <a:rPr lang="en-US" sz="2800" b="1"/>
            </a:br>
            <a:r>
              <a:rPr lang="en-US" sz="2800"/>
              <a:t>Electric guitar</a:t>
            </a:r>
          </a:p>
          <a:p>
            <a:r>
              <a:rPr lang="en-US" sz="2800"/>
              <a:t>Acoustic guitar</a:t>
            </a:r>
            <a:br>
              <a:rPr lang="en-US" sz="2800"/>
            </a:br>
            <a:r>
              <a:rPr lang="en-US" sz="2800"/>
              <a:t>Labrador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E44582-159A-694B-9609-486A7923B166}"/>
              </a:ext>
            </a:extLst>
          </p:cNvPr>
          <p:cNvSpPr txBox="1"/>
          <p:nvPr/>
        </p:nvSpPr>
        <p:spPr>
          <a:xfrm>
            <a:off x="3173479" y="5016677"/>
            <a:ext cx="38221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Changing these pixels would decrease the confidence of the “Electric guitar” prediction.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A7C9A5F-E81B-1740-85FA-4D840FBB1D90}"/>
              </a:ext>
            </a:extLst>
          </p:cNvPr>
          <p:cNvCxnSpPr/>
          <p:nvPr/>
        </p:nvCxnSpPr>
        <p:spPr>
          <a:xfrm flipV="1">
            <a:off x="5083569" y="3796747"/>
            <a:ext cx="0" cy="124555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236EB5-7929-AB4E-A21A-1ECF793A3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278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9F4E1-AF2F-E945-9D93-E64A89A61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Explaining With Features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C2D84B-7492-B440-8FD1-E7D37268C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80" y="1414196"/>
            <a:ext cx="6954081" cy="4967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B42F76-F5F9-7549-995F-EB4356442B4C}"/>
              </a:ext>
            </a:extLst>
          </p:cNvPr>
          <p:cNvSpPr txBox="1"/>
          <p:nvPr/>
        </p:nvSpPr>
        <p:spPr>
          <a:xfrm>
            <a:off x="0" y="6488668"/>
            <a:ext cx="7064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Source: https://christophm.github.io/interpretable-ml-book/shapley.html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F9AE614-FFFB-E341-B9BD-860C47B43EBB}"/>
              </a:ext>
            </a:extLst>
          </p:cNvPr>
          <p:cNvCxnSpPr>
            <a:cxnSpLocks/>
          </p:cNvCxnSpPr>
          <p:nvPr/>
        </p:nvCxnSpPr>
        <p:spPr>
          <a:xfrm flipH="1" flipV="1">
            <a:off x="6877878" y="2431634"/>
            <a:ext cx="653762" cy="78483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21FC773-93AC-6944-B7A7-CC9F9599B31A}"/>
              </a:ext>
            </a:extLst>
          </p:cNvPr>
          <p:cNvSpPr txBox="1"/>
          <p:nvPr/>
        </p:nvSpPr>
        <p:spPr>
          <a:xfrm>
            <a:off x="7531638" y="2431634"/>
            <a:ext cx="40573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cervical cancer prediction is most influenced by these 2 features: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STDs...Number of diagnosis=1</a:t>
            </a:r>
          </a:p>
          <a:p>
            <a:r>
              <a:rPr lang="en-US" sz="2400" dirty="0"/>
              <a:t>STDs=1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BC126A-60C1-0B4A-9181-E9A1F02196D0}"/>
              </a:ext>
            </a:extLst>
          </p:cNvPr>
          <p:cNvSpPr txBox="1"/>
          <p:nvPr/>
        </p:nvSpPr>
        <p:spPr>
          <a:xfrm>
            <a:off x="9560332" y="263693"/>
            <a:ext cx="2324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Lundberg &amp; Lee (2016)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EE55004-8C09-4B4C-BED3-BDF23923C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18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118FF-C70B-4E4E-8264-453173013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Explaining With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08C62-5257-5A45-8FD4-F0CA891D7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F7C257-0E4C-9D4A-AF56-380D3B16E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6496" y="2957018"/>
            <a:ext cx="2225307" cy="2320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F8D793-B943-104B-BB72-40A3DE588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007" y="3024704"/>
            <a:ext cx="4471093" cy="22721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7F5262-DFB6-B04F-870F-DE9E124E1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558" y="2836520"/>
            <a:ext cx="2375452" cy="23754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2C13FC-211A-A74E-914E-6353A199EAE5}"/>
              </a:ext>
            </a:extLst>
          </p:cNvPr>
          <p:cNvSpPr txBox="1"/>
          <p:nvPr/>
        </p:nvSpPr>
        <p:spPr>
          <a:xfrm>
            <a:off x="699743" y="1902263"/>
            <a:ext cx="23754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Q: Is this a dog</a:t>
            </a:r>
            <a:br>
              <a:rPr lang="en-US" sz="2800"/>
            </a:br>
            <a:r>
              <a:rPr lang="en-US" sz="2800"/>
              <a:t>or a fish?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81290D-C7FA-B343-BDB2-22106439E2B2}"/>
              </a:ext>
            </a:extLst>
          </p:cNvPr>
          <p:cNvSpPr txBox="1"/>
          <p:nvPr/>
        </p:nvSpPr>
        <p:spPr>
          <a:xfrm>
            <a:off x="3995530" y="1944894"/>
            <a:ext cx="61622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Q: Which training examples helped the model make the right prediction?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037361-AC6F-7047-AF6A-6763BC69573C}"/>
              </a:ext>
            </a:extLst>
          </p:cNvPr>
          <p:cNvSpPr txBox="1"/>
          <p:nvPr/>
        </p:nvSpPr>
        <p:spPr>
          <a:xfrm>
            <a:off x="9539149" y="307108"/>
            <a:ext cx="1961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Koh &amp; Liang (2017)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FE4A53-1EE6-6246-88A3-8C2C75113E93}"/>
              </a:ext>
            </a:extLst>
          </p:cNvPr>
          <p:cNvSpPr txBox="1"/>
          <p:nvPr/>
        </p:nvSpPr>
        <p:spPr>
          <a:xfrm>
            <a:off x="3721068" y="5521993"/>
            <a:ext cx="7592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Key Idea:</a:t>
            </a:r>
            <a:r>
              <a:rPr lang="en-US" sz="2800"/>
              <a:t> Find the examples that would make the model even more confident if we duplicated them.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4658DE-B93D-C54E-8328-C7D576673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211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118FF-C70B-4E4E-8264-453173013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Misleading With Examples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037361-AC6F-7047-AF6A-6763BC69573C}"/>
              </a:ext>
            </a:extLst>
          </p:cNvPr>
          <p:cNvSpPr txBox="1"/>
          <p:nvPr/>
        </p:nvSpPr>
        <p:spPr>
          <a:xfrm>
            <a:off x="9539149" y="307108"/>
            <a:ext cx="1961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Koh &amp; Liang (2017)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69E5B5-2E31-F14F-9F92-ED9342393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EDCD2B-B07E-A249-AC9F-80687FE32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02" y="1500497"/>
            <a:ext cx="11635795" cy="486175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780E95-4EC3-4341-ACAF-FF2E17309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334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4C180-DDF8-6B41-A862-98938EDED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659533" cy="1325563"/>
          </a:xfrm>
        </p:spPr>
        <p:txBody>
          <a:bodyPr/>
          <a:lstStyle/>
          <a:p>
            <a:r>
              <a:rPr lang="en-US"/>
              <a:t>When Can We Trust Smoke Detectors?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13501-1F9D-394D-A6DB-236A3B29A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91C4B7-B72C-EF48-9986-561B18F918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5083" y="1661054"/>
            <a:ext cx="6201833" cy="465137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5388C8-2670-E440-802F-C5781B306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354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8E2AB-5A0A-2E43-935A-F9C0742EA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Conclusion: When Can We Trust AI?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2CEB4-39B9-DE4F-9212-3528167D9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When it’s ok to make a few mistakes</a:t>
            </a:r>
          </a:p>
          <a:p>
            <a:r>
              <a:rPr lang="en-US"/>
              <a:t>When we can verify that the model is accurate and fair</a:t>
            </a:r>
          </a:p>
          <a:p>
            <a:r>
              <a:rPr lang="en-US"/>
              <a:t>When it’s part of a robust system with human oversight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E0DE1C-08F7-AE43-8216-41B78292F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50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254C4-6722-D447-85A6-532104DB0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artificial intelligence?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E3A7A-0E02-4F4C-B693-E2CDD57940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Automating tasks that require human intelligence</a:t>
            </a:r>
          </a:p>
          <a:p>
            <a:r>
              <a:rPr lang="en-US"/>
              <a:t>Solving complex problems without having a step-by-step solution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FA47D9-BA0E-7747-B906-4A43B93C4C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4182" y="2862709"/>
            <a:ext cx="1745974" cy="17459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7D8E9-22B1-8349-B232-940B46EE5F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2464" y="4791457"/>
            <a:ext cx="1311966" cy="16693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2D2384-6E7D-0845-99D5-18FFB4D147E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6061" y="2954355"/>
            <a:ext cx="2224773" cy="15626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D736C3-CDD2-FD40-9259-583E04817F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4182" y="4868168"/>
            <a:ext cx="2095425" cy="155519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86397D2-89EC-5143-A044-A507A2A2C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76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04801"/>
            <a:ext cx="8382000" cy="1173163"/>
          </a:xfrm>
        </p:spPr>
        <p:txBody>
          <a:bodyPr/>
          <a:lstStyle/>
          <a:p>
            <a:r>
              <a:rPr lang="en-US"/>
              <a:t>What is machine learning?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Automating automation</a:t>
            </a:r>
          </a:p>
          <a:p>
            <a:r>
              <a:rPr lang="en-US" dirty="0"/>
              <a:t>Getting computers to program themselves</a:t>
            </a:r>
          </a:p>
          <a:p>
            <a:r>
              <a:rPr lang="en-US" dirty="0"/>
              <a:t>Writing software is the bottleneck</a:t>
            </a:r>
          </a:p>
          <a:p>
            <a:r>
              <a:rPr lang="en-US" dirty="0"/>
              <a:t>Let the data do the work instead!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3471B7-509D-7B44-8F42-D391C77290DD}"/>
              </a:ext>
            </a:extLst>
          </p:cNvPr>
          <p:cNvSpPr txBox="1"/>
          <p:nvPr/>
        </p:nvSpPr>
        <p:spPr>
          <a:xfrm>
            <a:off x="8185313" y="6538912"/>
            <a:ext cx="29124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(Based on slides by Pedro </a:t>
            </a:r>
            <a:r>
              <a:rPr lang="en-US" sz="1400" dirty="0" err="1"/>
              <a:t>Domingos</a:t>
            </a:r>
            <a:r>
              <a:rPr lang="en-US" sz="1400" dirty="0"/>
              <a:t>.)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40D9DC-0841-9C41-8139-BB1C90AF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83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1896533" y="995065"/>
            <a:ext cx="8305800" cy="5181600"/>
          </a:xfrm>
        </p:spPr>
        <p:txBody>
          <a:bodyPr/>
          <a:lstStyle/>
          <a:p>
            <a:pPr>
              <a:buFontTx/>
              <a:buNone/>
            </a:pPr>
            <a:r>
              <a:rPr lang="en-US" b="1">
                <a:solidFill>
                  <a:schemeClr val="accent2"/>
                </a:solidFill>
              </a:rPr>
              <a:t>  Traditional Programming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 b="1">
              <a:solidFill>
                <a:schemeClr val="accent2"/>
              </a:solidFill>
            </a:endParaRPr>
          </a:p>
          <a:p>
            <a:pPr>
              <a:buFontTx/>
              <a:buNone/>
            </a:pPr>
            <a:r>
              <a:rPr lang="en-US" b="1">
                <a:solidFill>
                  <a:schemeClr val="accent2"/>
                </a:solidFill>
              </a:rPr>
              <a:t>  Machine Learning</a:t>
            </a: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876800" y="1600200"/>
            <a:ext cx="2667000" cy="15240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/>
              <a:t>Computer</a:t>
            </a: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3962400" y="2057400"/>
            <a:ext cx="914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3962400" y="2743200"/>
            <a:ext cx="914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7543800" y="2286000"/>
            <a:ext cx="762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2879726" y="1692276"/>
            <a:ext cx="9613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Data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2209800" y="2362201"/>
            <a:ext cx="16027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Program</a:t>
            </a:r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8305801" y="1981200"/>
            <a:ext cx="1401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Output</a:t>
            </a:r>
          </a:p>
        </p:txBody>
      </p:sp>
      <p:sp>
        <p:nvSpPr>
          <p:cNvPr id="3091" name="Rectangle 19"/>
          <p:cNvSpPr>
            <a:spLocks noChangeArrowheads="1"/>
          </p:cNvSpPr>
          <p:nvPr/>
        </p:nvSpPr>
        <p:spPr bwMode="auto">
          <a:xfrm>
            <a:off x="4953000" y="4419600"/>
            <a:ext cx="2667000" cy="15240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/>
              <a:t>Computer</a:t>
            </a:r>
          </a:p>
        </p:txBody>
      </p:sp>
      <p:sp>
        <p:nvSpPr>
          <p:cNvPr id="3092" name="Line 20"/>
          <p:cNvSpPr>
            <a:spLocks noChangeShapeType="1"/>
          </p:cNvSpPr>
          <p:nvPr/>
        </p:nvSpPr>
        <p:spPr bwMode="auto">
          <a:xfrm>
            <a:off x="4038600" y="4876800"/>
            <a:ext cx="914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3" name="Line 21"/>
          <p:cNvSpPr>
            <a:spLocks noChangeShapeType="1"/>
          </p:cNvSpPr>
          <p:nvPr/>
        </p:nvSpPr>
        <p:spPr bwMode="auto">
          <a:xfrm>
            <a:off x="4038600" y="5562600"/>
            <a:ext cx="914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4" name="Line 22"/>
          <p:cNvSpPr>
            <a:spLocks noChangeShapeType="1"/>
          </p:cNvSpPr>
          <p:nvPr/>
        </p:nvSpPr>
        <p:spPr bwMode="auto">
          <a:xfrm>
            <a:off x="7620000" y="5105400"/>
            <a:ext cx="762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5" name="Text Box 23"/>
          <p:cNvSpPr txBox="1">
            <a:spLocks noChangeArrowheads="1"/>
          </p:cNvSpPr>
          <p:nvPr/>
        </p:nvSpPr>
        <p:spPr bwMode="auto">
          <a:xfrm>
            <a:off x="2955926" y="4511676"/>
            <a:ext cx="9613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Data</a:t>
            </a:r>
          </a:p>
        </p:txBody>
      </p:sp>
      <p:sp>
        <p:nvSpPr>
          <p:cNvPr id="3096" name="Text Box 24"/>
          <p:cNvSpPr txBox="1">
            <a:spLocks noChangeArrowheads="1"/>
          </p:cNvSpPr>
          <p:nvPr/>
        </p:nvSpPr>
        <p:spPr bwMode="auto">
          <a:xfrm>
            <a:off x="2590801" y="5257800"/>
            <a:ext cx="1401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Output</a:t>
            </a:r>
          </a:p>
        </p:txBody>
      </p:sp>
      <p:sp>
        <p:nvSpPr>
          <p:cNvPr id="3097" name="Text Box 25"/>
          <p:cNvSpPr txBox="1">
            <a:spLocks noChangeArrowheads="1"/>
          </p:cNvSpPr>
          <p:nvPr/>
        </p:nvSpPr>
        <p:spPr bwMode="auto">
          <a:xfrm>
            <a:off x="8382000" y="4800601"/>
            <a:ext cx="16027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Program</a:t>
            </a:r>
          </a:p>
        </p:txBody>
      </p:sp>
      <p:sp>
        <p:nvSpPr>
          <p:cNvPr id="2" name="Rectangle 1"/>
          <p:cNvSpPr/>
          <p:nvPr/>
        </p:nvSpPr>
        <p:spPr>
          <a:xfrm>
            <a:off x="7620000" y="533400"/>
            <a:ext cx="2819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Automating automation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Getting computers to program themselves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450E8A-7238-1243-871D-6E213B469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6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6FEE1-E519-8847-B179-145FE5DAAD05}"/>
              </a:ext>
            </a:extLst>
          </p:cNvPr>
          <p:cNvSpPr txBox="1"/>
          <p:nvPr/>
        </p:nvSpPr>
        <p:spPr>
          <a:xfrm>
            <a:off x="8185313" y="6538912"/>
            <a:ext cx="29124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(Based on slides by Pedro </a:t>
            </a:r>
            <a:r>
              <a:rPr lang="en-US" sz="1400" dirty="0" err="1"/>
              <a:t>Domingos</a:t>
            </a:r>
            <a:r>
              <a:rPr lang="en-US" sz="1400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4249231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Machine learning has grown in leaps and bounds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main approach for</a:t>
            </a:r>
          </a:p>
          <a:p>
            <a:pPr lvl="1"/>
            <a:r>
              <a:rPr lang="en-US" dirty="0"/>
              <a:t>Speech Recognition</a:t>
            </a:r>
          </a:p>
          <a:p>
            <a:pPr lvl="1"/>
            <a:r>
              <a:rPr lang="en-US" dirty="0"/>
              <a:t>Robotics</a:t>
            </a:r>
          </a:p>
          <a:p>
            <a:pPr lvl="1"/>
            <a:r>
              <a:rPr lang="en-US" dirty="0"/>
              <a:t>Natural Language Processing</a:t>
            </a:r>
          </a:p>
          <a:p>
            <a:pPr lvl="1"/>
            <a:r>
              <a:rPr lang="en-US" dirty="0"/>
              <a:t>Computational Biology</a:t>
            </a:r>
          </a:p>
          <a:p>
            <a:pPr lvl="1"/>
            <a:r>
              <a:rPr lang="en-US" dirty="0"/>
              <a:t>Sensor networks</a:t>
            </a:r>
          </a:p>
          <a:p>
            <a:pPr lvl="1"/>
            <a:r>
              <a:rPr lang="en-US" dirty="0"/>
              <a:t>Computer Vision</a:t>
            </a:r>
          </a:p>
          <a:p>
            <a:pPr lvl="1"/>
            <a:r>
              <a:rPr lang="en-US" dirty="0"/>
              <a:t>Web</a:t>
            </a:r>
          </a:p>
          <a:p>
            <a:pPr lvl="1"/>
            <a:r>
              <a:rPr lang="en-US" dirty="0"/>
              <a:t>…and many more each year…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61B09A-C767-114B-AD71-F7BDBCEC6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21EF1E-89C0-5D46-B2F6-AB6F3B5FDABF}"/>
              </a:ext>
            </a:extLst>
          </p:cNvPr>
          <p:cNvSpPr txBox="1"/>
          <p:nvPr/>
        </p:nvSpPr>
        <p:spPr>
          <a:xfrm>
            <a:off x="8185313" y="6538912"/>
            <a:ext cx="29124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(Based on slides by Pedro </a:t>
            </a:r>
            <a:r>
              <a:rPr lang="en-US" sz="1400" dirty="0" err="1"/>
              <a:t>Domingos</a:t>
            </a:r>
            <a:r>
              <a:rPr lang="en-US" sz="1400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1129540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/>
              <a:t>Decision Tree:</a:t>
            </a:r>
            <a:br>
              <a:rPr lang="en-US" sz="3600"/>
            </a:br>
            <a:r>
              <a:rPr lang="en-US" sz="3600"/>
              <a:t>Flu vaccine doses for children 6 mos – 8 yrs</a:t>
            </a:r>
            <a:br>
              <a:rPr lang="en-US" sz="3600"/>
            </a:br>
            <a:endParaRPr lang="en-US" altLang="en-US" sz="3600">
              <a:ea typeface="ＭＳ Ｐゴシック" charset="-128"/>
            </a:endParaRP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pic>
        <p:nvPicPr>
          <p:cNvPr id="2355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01384" y="1449193"/>
            <a:ext cx="5367973" cy="510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C04CFD-D8EC-3C41-BE63-4C0EB6A21499}"/>
              </a:ext>
            </a:extLst>
          </p:cNvPr>
          <p:cNvSpPr txBox="1"/>
          <p:nvPr/>
        </p:nvSpPr>
        <p:spPr>
          <a:xfrm>
            <a:off x="599664" y="72737"/>
            <a:ext cx="18473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sz="32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EA122C-8C28-FF47-8E7D-1AC1766FB9BD}"/>
              </a:ext>
            </a:extLst>
          </p:cNvPr>
          <p:cNvSpPr/>
          <p:nvPr/>
        </p:nvSpPr>
        <p:spPr>
          <a:xfrm>
            <a:off x="97410" y="6492875"/>
            <a:ext cx="79436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Source: https://</a:t>
            </a:r>
            <a:r>
              <a:rPr lang="en-US" sz="1400" dirty="0" err="1"/>
              <a:t>www.cdc.gov</a:t>
            </a:r>
            <a:r>
              <a:rPr lang="en-US" sz="1400" dirty="0"/>
              <a:t>/</a:t>
            </a:r>
            <a:r>
              <a:rPr lang="en-US" sz="1400" dirty="0" err="1"/>
              <a:t>mmwr</a:t>
            </a:r>
            <a:r>
              <a:rPr lang="en-US" sz="1400" dirty="0"/>
              <a:t>/preview/</a:t>
            </a:r>
            <a:r>
              <a:rPr lang="en-US" sz="1400" dirty="0" err="1"/>
              <a:t>mmwrhtml</a:t>
            </a:r>
            <a:r>
              <a:rPr lang="en-US" sz="1400" dirty="0"/>
              <a:t>/figures/r5908a1f3.gif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6E94B8-56B6-4841-8490-1426FF8D8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558181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Line 7">
            <a:extLst>
              <a:ext uri="{FF2B5EF4-FFF2-40B4-BE49-F238E27FC236}">
                <a16:creationId xmlns:a16="http://schemas.microsoft.com/office/drawing/2014/main" id="{B6FFC77F-E449-2749-9E33-CFCD2014D3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0290" y="4310969"/>
            <a:ext cx="755324" cy="942734"/>
          </a:xfrm>
          <a:prstGeom prst="line">
            <a:avLst/>
          </a:prstGeom>
          <a:noFill/>
          <a:ln w="76200">
            <a:solidFill>
              <a:srgbClr val="1800C6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Line 7">
            <a:extLst>
              <a:ext uri="{FF2B5EF4-FFF2-40B4-BE49-F238E27FC236}">
                <a16:creationId xmlns:a16="http://schemas.microsoft.com/office/drawing/2014/main" id="{F824864B-02A8-2343-8E57-52D6A87DDC5B}"/>
              </a:ext>
            </a:extLst>
          </p:cNvPr>
          <p:cNvSpPr>
            <a:spLocks noChangeShapeType="1"/>
          </p:cNvSpPr>
          <p:nvPr/>
        </p:nvSpPr>
        <p:spPr bwMode="auto">
          <a:xfrm>
            <a:off x="8296362" y="4310969"/>
            <a:ext cx="856792" cy="942734"/>
          </a:xfrm>
          <a:prstGeom prst="line">
            <a:avLst/>
          </a:prstGeom>
          <a:noFill/>
          <a:ln w="76200">
            <a:solidFill>
              <a:srgbClr val="1800C6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7">
            <a:extLst>
              <a:ext uri="{FF2B5EF4-FFF2-40B4-BE49-F238E27FC236}">
                <a16:creationId xmlns:a16="http://schemas.microsoft.com/office/drawing/2014/main" id="{89C013D9-E9D0-4A48-81AD-4D972AB451C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92087" y="4310969"/>
            <a:ext cx="755324" cy="942734"/>
          </a:xfrm>
          <a:prstGeom prst="line">
            <a:avLst/>
          </a:prstGeom>
          <a:noFill/>
          <a:ln w="76200">
            <a:solidFill>
              <a:srgbClr val="1800C6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7">
            <a:extLst>
              <a:ext uri="{FF2B5EF4-FFF2-40B4-BE49-F238E27FC236}">
                <a16:creationId xmlns:a16="http://schemas.microsoft.com/office/drawing/2014/main" id="{09C45B3A-98DB-0043-991E-961EB116BA06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8159" y="4310969"/>
            <a:ext cx="856792" cy="942734"/>
          </a:xfrm>
          <a:prstGeom prst="line">
            <a:avLst/>
          </a:prstGeom>
          <a:noFill/>
          <a:ln w="76200">
            <a:solidFill>
              <a:srgbClr val="1800C6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7">
            <a:extLst>
              <a:ext uri="{FF2B5EF4-FFF2-40B4-BE49-F238E27FC236}">
                <a16:creationId xmlns:a16="http://schemas.microsoft.com/office/drawing/2014/main" id="{EA3B4598-7AA1-054D-BF4F-56E54DA748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25161" y="2533061"/>
            <a:ext cx="1320799" cy="942734"/>
          </a:xfrm>
          <a:prstGeom prst="line">
            <a:avLst/>
          </a:prstGeom>
          <a:noFill/>
          <a:ln w="76200">
            <a:solidFill>
              <a:srgbClr val="1800C6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7">
            <a:extLst>
              <a:ext uri="{FF2B5EF4-FFF2-40B4-BE49-F238E27FC236}">
                <a16:creationId xmlns:a16="http://schemas.microsoft.com/office/drawing/2014/main" id="{BB9A16CD-08BF-1441-8935-9C6FA13BA4FF}"/>
              </a:ext>
            </a:extLst>
          </p:cNvPr>
          <p:cNvSpPr>
            <a:spLocks noChangeShapeType="1"/>
          </p:cNvSpPr>
          <p:nvPr/>
        </p:nvSpPr>
        <p:spPr bwMode="auto">
          <a:xfrm>
            <a:off x="6696707" y="2533061"/>
            <a:ext cx="1461052" cy="942734"/>
          </a:xfrm>
          <a:prstGeom prst="line">
            <a:avLst/>
          </a:prstGeom>
          <a:noFill/>
          <a:ln w="76200">
            <a:solidFill>
              <a:srgbClr val="1800C6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Spam Filtering with Decision Trees</a:t>
            </a: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491068" y="1596109"/>
            <a:ext cx="4583346" cy="830997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Arial"/>
                <a:ea typeface="ＭＳ Ｐゴシック" charset="-128"/>
                <a:cs typeface="Arial"/>
              </a:rPr>
              <a:t>From: </a:t>
            </a:r>
            <a:r>
              <a:rPr lang="en-US" sz="2400" dirty="0" err="1">
                <a:latin typeface="Arial"/>
                <a:ea typeface="ＭＳ Ｐゴシック" charset="-128"/>
                <a:cs typeface="Arial"/>
              </a:rPr>
              <a:t>spammer@example.com</a:t>
            </a:r>
            <a:endParaRPr lang="en-US" sz="2400" dirty="0">
              <a:latin typeface="Arial"/>
              <a:ea typeface="ＭＳ Ｐゴシック" charset="-128"/>
              <a:cs typeface="Arial"/>
            </a:endParaRPr>
          </a:p>
          <a:p>
            <a:r>
              <a:rPr lang="en-US" sz="2400" dirty="0">
                <a:latin typeface="Arial"/>
                <a:ea typeface="ＭＳ Ｐゴシック" charset="-128"/>
                <a:cs typeface="Arial"/>
              </a:rPr>
              <a:t>Cheap mortgage now!!!  </a:t>
            </a:r>
            <a:endParaRPr lang="en-US" sz="2800" dirty="0"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78857" name="AutoShape 9"/>
          <p:cNvSpPr>
            <a:spLocks noChangeArrowheads="1"/>
          </p:cNvSpPr>
          <p:nvPr/>
        </p:nvSpPr>
        <p:spPr bwMode="auto">
          <a:xfrm>
            <a:off x="573157" y="2020498"/>
            <a:ext cx="979452" cy="392739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8" name="AutoShape 10"/>
          <p:cNvSpPr>
            <a:spLocks noChangeArrowheads="1"/>
          </p:cNvSpPr>
          <p:nvPr/>
        </p:nvSpPr>
        <p:spPr bwMode="auto">
          <a:xfrm>
            <a:off x="1597623" y="2020498"/>
            <a:ext cx="1281043" cy="389465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63" name="AutoShape 15"/>
          <p:cNvSpPr>
            <a:spLocks noChangeArrowheads="1"/>
          </p:cNvSpPr>
          <p:nvPr/>
        </p:nvSpPr>
        <p:spPr bwMode="auto">
          <a:xfrm>
            <a:off x="5398030" y="5253703"/>
            <a:ext cx="914400" cy="9144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>
                <a:ea typeface="ＭＳ Ｐゴシック" charset="-128"/>
                <a:cs typeface="ＭＳ Ｐゴシック" charset="-128"/>
              </a:rPr>
              <a:t>Spam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05800-8059-6543-96A9-150230C2AE57}"/>
              </a:ext>
            </a:extLst>
          </p:cNvPr>
          <p:cNvSpPr txBox="1"/>
          <p:nvPr/>
        </p:nvSpPr>
        <p:spPr>
          <a:xfrm>
            <a:off x="5774371" y="1665391"/>
            <a:ext cx="1844672" cy="8925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Has the word</a:t>
            </a:r>
            <a:br>
              <a:rPr lang="en-US" sz="2400"/>
            </a:br>
            <a:r>
              <a:rPr lang="en-US" sz="2800"/>
              <a:t>“Cheap”</a:t>
            </a:r>
            <a:r>
              <a:rPr lang="en-US" sz="2400"/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798601-93EA-574E-87FF-C659CAC0F98D}"/>
              </a:ext>
            </a:extLst>
          </p:cNvPr>
          <p:cNvSpPr txBox="1"/>
          <p:nvPr/>
        </p:nvSpPr>
        <p:spPr>
          <a:xfrm>
            <a:off x="3621218" y="3447106"/>
            <a:ext cx="2932598" cy="8925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Has the word</a:t>
            </a:r>
            <a:br>
              <a:rPr lang="en-US" sz="2400"/>
            </a:br>
            <a:r>
              <a:rPr lang="en-US" sz="2800"/>
              <a:t>“Congratulations”</a:t>
            </a:r>
            <a:r>
              <a:rPr lang="en-US" sz="2400"/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4E7F50-0C7D-CA44-B584-DCD34A3F63B4}"/>
              </a:ext>
            </a:extLst>
          </p:cNvPr>
          <p:cNvSpPr txBox="1"/>
          <p:nvPr/>
        </p:nvSpPr>
        <p:spPr>
          <a:xfrm>
            <a:off x="7109918" y="3475795"/>
            <a:ext cx="2047355" cy="8925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Has the word</a:t>
            </a:r>
            <a:br>
              <a:rPr lang="en-US" sz="2400"/>
            </a:br>
            <a:r>
              <a:rPr lang="en-US" sz="2800"/>
              <a:t>“Mortgage”</a:t>
            </a:r>
            <a:r>
              <a:rPr lang="en-US" sz="2400"/>
              <a:t>?</a:t>
            </a:r>
          </a:p>
        </p:txBody>
      </p:sp>
      <p:sp>
        <p:nvSpPr>
          <p:cNvPr id="19" name="Oval 16">
            <a:extLst>
              <a:ext uri="{FF2B5EF4-FFF2-40B4-BE49-F238E27FC236}">
                <a16:creationId xmlns:a16="http://schemas.microsoft.com/office/drawing/2014/main" id="{1902410F-2CC7-6146-9E28-26051A41F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7454" y="5259712"/>
            <a:ext cx="762000" cy="7620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>
                <a:ea typeface="ＭＳ Ｐゴシック" charset="-128"/>
                <a:cs typeface="ＭＳ Ｐゴシック" charset="-128"/>
              </a:rPr>
              <a:t>OK</a:t>
            </a:r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74C97B-6C92-7D44-9A99-515D91F98405}"/>
              </a:ext>
            </a:extLst>
          </p:cNvPr>
          <p:cNvSpPr txBox="1"/>
          <p:nvPr/>
        </p:nvSpPr>
        <p:spPr>
          <a:xfrm rot="2100177">
            <a:off x="7399770" y="2612798"/>
            <a:ext cx="652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Yes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E673C9-2A42-9948-9AD6-1FB5A1B1C17F}"/>
              </a:ext>
            </a:extLst>
          </p:cNvPr>
          <p:cNvSpPr txBox="1"/>
          <p:nvPr/>
        </p:nvSpPr>
        <p:spPr>
          <a:xfrm rot="19800000">
            <a:off x="5377560" y="2529753"/>
            <a:ext cx="606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No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1D418A-BFC7-2C42-8C0F-1689A493B9DC}"/>
              </a:ext>
            </a:extLst>
          </p:cNvPr>
          <p:cNvSpPr txBox="1"/>
          <p:nvPr/>
        </p:nvSpPr>
        <p:spPr>
          <a:xfrm rot="2869495">
            <a:off x="5325222" y="4355667"/>
            <a:ext cx="652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Yes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0EF93D3-EBAE-CD42-8A2E-1D038EAF3693}"/>
              </a:ext>
            </a:extLst>
          </p:cNvPr>
          <p:cNvSpPr txBox="1"/>
          <p:nvPr/>
        </p:nvSpPr>
        <p:spPr>
          <a:xfrm rot="18540089">
            <a:off x="4035691" y="4328881"/>
            <a:ext cx="606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No</a:t>
            </a:r>
          </a:p>
        </p:txBody>
      </p:sp>
      <p:sp>
        <p:nvSpPr>
          <p:cNvPr id="34" name="AutoShape 15">
            <a:extLst>
              <a:ext uri="{FF2B5EF4-FFF2-40B4-BE49-F238E27FC236}">
                <a16:creationId xmlns:a16="http://schemas.microsoft.com/office/drawing/2014/main" id="{898C8DA8-ED54-C649-86FB-DA8B78EA3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6233" y="5253703"/>
            <a:ext cx="914400" cy="9144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>
                <a:ea typeface="ＭＳ Ｐゴシック" charset="-128"/>
                <a:cs typeface="ＭＳ Ｐゴシック" charset="-128"/>
              </a:rPr>
              <a:t>Spam</a:t>
            </a:r>
          </a:p>
        </p:txBody>
      </p:sp>
      <p:sp>
        <p:nvSpPr>
          <p:cNvPr id="35" name="Oval 16">
            <a:extLst>
              <a:ext uri="{FF2B5EF4-FFF2-40B4-BE49-F238E27FC236}">
                <a16:creationId xmlns:a16="http://schemas.microsoft.com/office/drawing/2014/main" id="{34A09C28-4F3A-FA4C-9873-64708BAFE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657" y="5259712"/>
            <a:ext cx="762000" cy="7620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>
                <a:ea typeface="ＭＳ Ｐゴシック" charset="-128"/>
                <a:cs typeface="ＭＳ Ｐゴシック" charset="-128"/>
              </a:rPr>
              <a:t>OK</a:t>
            </a:r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9887ABD-E27B-6746-A86F-0F0C54CA5096}"/>
              </a:ext>
            </a:extLst>
          </p:cNvPr>
          <p:cNvSpPr txBox="1"/>
          <p:nvPr/>
        </p:nvSpPr>
        <p:spPr>
          <a:xfrm rot="2869495">
            <a:off x="8623425" y="4355667"/>
            <a:ext cx="652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Yes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1D4AA3-DE34-6D47-8F0C-45248D6E304B}"/>
              </a:ext>
            </a:extLst>
          </p:cNvPr>
          <p:cNvSpPr txBox="1"/>
          <p:nvPr/>
        </p:nvSpPr>
        <p:spPr>
          <a:xfrm rot="18540089">
            <a:off x="7333894" y="4328881"/>
            <a:ext cx="606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No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D0C8F-87B4-8448-83C2-18C97AD5E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0E305-2ED7-C549-9F0A-4D794F0BF0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899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3850</TotalTime>
  <Words>1122</Words>
  <Application>Microsoft Macintosh PowerPoint</Application>
  <PresentationFormat>Widescreen</PresentationFormat>
  <Paragraphs>277</Paragraphs>
  <Slides>39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Office Theme</vt:lpstr>
      <vt:lpstr>When Should We Trust Artificial Intelligence?</vt:lpstr>
      <vt:lpstr>What is this talk about?</vt:lpstr>
      <vt:lpstr>How has AI affected your life this week?</vt:lpstr>
      <vt:lpstr>What is artificial intelligence?</vt:lpstr>
      <vt:lpstr>What is machine learning?</vt:lpstr>
      <vt:lpstr>PowerPoint Presentation</vt:lpstr>
      <vt:lpstr>Machine learning has grown in leaps and bounds</vt:lpstr>
      <vt:lpstr>Decision Tree: Flu vaccine doses for children 6 mos – 8 yrs </vt:lpstr>
      <vt:lpstr>Spam Filtering with Decision Trees</vt:lpstr>
      <vt:lpstr>Spam Filtering with Linear Models</vt:lpstr>
      <vt:lpstr>Spam Filtering with Neural Networks</vt:lpstr>
      <vt:lpstr>Learning With Neural Networks</vt:lpstr>
      <vt:lpstr>Neural Networks Today</vt:lpstr>
      <vt:lpstr>PowerPoint Presentation</vt:lpstr>
      <vt:lpstr>Artificial Gullibility: Adversarial Examples</vt:lpstr>
      <vt:lpstr>PowerPoint Presentation</vt:lpstr>
      <vt:lpstr>PowerPoint Presentation</vt:lpstr>
      <vt:lpstr>PowerPoint Presentation</vt:lpstr>
      <vt:lpstr>PowerPoint Presentation</vt:lpstr>
      <vt:lpstr>Spam Filtering with Neural Networks</vt:lpstr>
      <vt:lpstr>Character-level Adversarial Examples</vt:lpstr>
      <vt:lpstr>3-5 Character Changes Can Break Natural Language Processing</vt:lpstr>
      <vt:lpstr>PowerPoint Presentation</vt:lpstr>
      <vt:lpstr>Attacking Translation</vt:lpstr>
      <vt:lpstr>Attacking Translation</vt:lpstr>
      <vt:lpstr>Adversarial Training</vt:lpstr>
      <vt:lpstr>Artificial Prejudice</vt:lpstr>
      <vt:lpstr>Face Detection</vt:lpstr>
      <vt:lpstr>Facial Analysis</vt:lpstr>
      <vt:lpstr>Language Bias in Google Translate</vt:lpstr>
      <vt:lpstr>COMPAS Recidivism Risk Score</vt:lpstr>
      <vt:lpstr>Making AI more accountable</vt:lpstr>
      <vt:lpstr>Explaining Predictions</vt:lpstr>
      <vt:lpstr>Explaining With Features</vt:lpstr>
      <vt:lpstr>Explaining With Features</vt:lpstr>
      <vt:lpstr>Explaining With Examples</vt:lpstr>
      <vt:lpstr>Misleading With Examples</vt:lpstr>
      <vt:lpstr>When Can We Trust Smoke Detectors?</vt:lpstr>
      <vt:lpstr>Conclusion: When Can We Trust AI?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When Should We Trust Artificial Intelligence?</dc:title>
  <dc:creator>Daniel Lowd</dc:creator>
  <cp:lastModifiedBy>Daniel Lowd</cp:lastModifiedBy>
  <cp:revision>72</cp:revision>
  <cp:lastPrinted>2019-01-25T03:57:49Z</cp:lastPrinted>
  <dcterms:created xsi:type="dcterms:W3CDTF">2019-01-20T23:24:30Z</dcterms:created>
  <dcterms:modified xsi:type="dcterms:W3CDTF">2019-01-25T04:12:20Z</dcterms:modified>
</cp:coreProperties>
</file>