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embeddings/Microsoft_Equation3.bin" ContentType="application/vnd.openxmlformats-officedocument.oleObject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66" r:id="rId3"/>
    <p:sldId id="313" r:id="rId4"/>
    <p:sldId id="307" r:id="rId5"/>
    <p:sldId id="268" r:id="rId6"/>
    <p:sldId id="269" r:id="rId7"/>
    <p:sldId id="270" r:id="rId8"/>
    <p:sldId id="271" r:id="rId9"/>
    <p:sldId id="309" r:id="rId10"/>
    <p:sldId id="259" r:id="rId11"/>
    <p:sldId id="276" r:id="rId12"/>
    <p:sldId id="281" r:id="rId13"/>
    <p:sldId id="283" r:id="rId14"/>
    <p:sldId id="284" r:id="rId15"/>
    <p:sldId id="311" r:id="rId16"/>
    <p:sldId id="286" r:id="rId17"/>
    <p:sldId id="292" r:id="rId18"/>
    <p:sldId id="293" r:id="rId19"/>
    <p:sldId id="291" r:id="rId20"/>
    <p:sldId id="290" r:id="rId21"/>
    <p:sldId id="314" r:id="rId22"/>
    <p:sldId id="287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00000"/>
    <a:srgbClr val="FFF09A"/>
    <a:srgbClr val="FFFF66"/>
    <a:srgbClr val="FF6666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4081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416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owd:Documents:Talks:colloquium-talk-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Sheet1!$C$25</c:f>
              <c:strCache>
                <c:ptCount val="1"/>
                <c:pt idx="0">
                  <c:v>DTSL</c:v>
                </c:pt>
              </c:strCache>
            </c:strRef>
          </c:tx>
          <c:cat>
            <c:strRef>
              <c:f>Sheet1!$B$26:$B$38</c:f>
              <c:strCache>
                <c:ptCount val="13"/>
                <c:pt idx="0">
                  <c:v>NLTCS</c:v>
                </c:pt>
                <c:pt idx="1">
                  <c:v>MSNBC</c:v>
                </c:pt>
                <c:pt idx="2">
                  <c:v>KDDCup2000</c:v>
                </c:pt>
                <c:pt idx="3">
                  <c:v>Plants</c:v>
                </c:pt>
                <c:pt idx="4">
                  <c:v>Audio</c:v>
                </c:pt>
                <c:pt idx="5">
                  <c:v>Jester</c:v>
                </c:pt>
                <c:pt idx="6">
                  <c:v>Netflix</c:v>
                </c:pt>
                <c:pt idx="7">
                  <c:v>MSWeb</c:v>
                </c:pt>
                <c:pt idx="8">
                  <c:v>Book</c:v>
                </c:pt>
                <c:pt idx="9">
                  <c:v>EachMovie</c:v>
                </c:pt>
                <c:pt idx="10">
                  <c:v>WebKB</c:v>
                </c:pt>
                <c:pt idx="11">
                  <c:v>20Newsgroups</c:v>
                </c:pt>
                <c:pt idx="12">
                  <c:v>Reuters-52</c:v>
                </c:pt>
              </c:strCache>
            </c:strRef>
          </c:cat>
          <c:val>
            <c:numRef>
              <c:f>Sheet1!$C$26:$C$38</c:f>
              <c:numCache>
                <c:formatCode>General</c:formatCode>
                <c:ptCount val="13"/>
                <c:pt idx="0">
                  <c:v>0.1</c:v>
                </c:pt>
                <c:pt idx="1">
                  <c:v>0.4</c:v>
                </c:pt>
                <c:pt idx="2">
                  <c:v>2.0</c:v>
                </c:pt>
                <c:pt idx="3">
                  <c:v>0.2</c:v>
                </c:pt>
                <c:pt idx="4">
                  <c:v>0.3</c:v>
                </c:pt>
                <c:pt idx="5">
                  <c:v>0.2</c:v>
                </c:pt>
                <c:pt idx="6">
                  <c:v>0.3</c:v>
                </c:pt>
                <c:pt idx="7">
                  <c:v>2.2</c:v>
                </c:pt>
                <c:pt idx="8">
                  <c:v>1.9</c:v>
                </c:pt>
                <c:pt idx="9">
                  <c:v>1.1</c:v>
                </c:pt>
                <c:pt idx="10">
                  <c:v>1.6</c:v>
                </c:pt>
                <c:pt idx="11">
                  <c:v>11.0</c:v>
                </c:pt>
                <c:pt idx="12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Sheet1!$D$25</c:f>
              <c:strCache>
                <c:ptCount val="1"/>
                <c:pt idx="0">
                  <c:v>L1</c:v>
                </c:pt>
              </c:strCache>
            </c:strRef>
          </c:tx>
          <c:cat>
            <c:strRef>
              <c:f>Sheet1!$B$26:$B$38</c:f>
              <c:strCache>
                <c:ptCount val="13"/>
                <c:pt idx="0">
                  <c:v>NLTCS</c:v>
                </c:pt>
                <c:pt idx="1">
                  <c:v>MSNBC</c:v>
                </c:pt>
                <c:pt idx="2">
                  <c:v>KDDCup2000</c:v>
                </c:pt>
                <c:pt idx="3">
                  <c:v>Plants</c:v>
                </c:pt>
                <c:pt idx="4">
                  <c:v>Audio</c:v>
                </c:pt>
                <c:pt idx="5">
                  <c:v>Jester</c:v>
                </c:pt>
                <c:pt idx="6">
                  <c:v>Netflix</c:v>
                </c:pt>
                <c:pt idx="7">
                  <c:v>MSWeb</c:v>
                </c:pt>
                <c:pt idx="8">
                  <c:v>Book</c:v>
                </c:pt>
                <c:pt idx="9">
                  <c:v>EachMovie</c:v>
                </c:pt>
                <c:pt idx="10">
                  <c:v>WebKB</c:v>
                </c:pt>
                <c:pt idx="11">
                  <c:v>20Newsgroups</c:v>
                </c:pt>
                <c:pt idx="12">
                  <c:v>Reuters-52</c:v>
                </c:pt>
              </c:strCache>
            </c:strRef>
          </c:cat>
          <c:val>
            <c:numRef>
              <c:f>Sheet1!$D$26:$D$38</c:f>
              <c:numCache>
                <c:formatCode>General</c:formatCode>
                <c:ptCount val="13"/>
                <c:pt idx="0">
                  <c:v>0.1</c:v>
                </c:pt>
                <c:pt idx="1">
                  <c:v>1.1</c:v>
                </c:pt>
                <c:pt idx="2">
                  <c:v>9.8</c:v>
                </c:pt>
                <c:pt idx="3">
                  <c:v>3.2</c:v>
                </c:pt>
                <c:pt idx="4">
                  <c:v>2.7</c:v>
                </c:pt>
                <c:pt idx="5">
                  <c:v>4.4</c:v>
                </c:pt>
                <c:pt idx="6">
                  <c:v>6.1</c:v>
                </c:pt>
                <c:pt idx="7">
                  <c:v>43.9</c:v>
                </c:pt>
                <c:pt idx="8">
                  <c:v>24.2</c:v>
                </c:pt>
                <c:pt idx="9">
                  <c:v>39.5</c:v>
                </c:pt>
                <c:pt idx="10">
                  <c:v>45.0</c:v>
                </c:pt>
                <c:pt idx="11">
                  <c:v>347.7</c:v>
                </c:pt>
                <c:pt idx="12">
                  <c:v>105.5</c:v>
                </c:pt>
              </c:numCache>
            </c:numRef>
          </c:val>
        </c:ser>
        <c:ser>
          <c:idx val="2"/>
          <c:order val="2"/>
          <c:tx>
            <c:strRef>
              <c:f>Sheet1!$E$25</c:f>
              <c:strCache>
                <c:ptCount val="1"/>
                <c:pt idx="0">
                  <c:v>BLM</c:v>
                </c:pt>
              </c:strCache>
            </c:strRef>
          </c:tx>
          <c:cat>
            <c:strRef>
              <c:f>Sheet1!$B$26:$B$38</c:f>
              <c:strCache>
                <c:ptCount val="13"/>
                <c:pt idx="0">
                  <c:v>NLTCS</c:v>
                </c:pt>
                <c:pt idx="1">
                  <c:v>MSNBC</c:v>
                </c:pt>
                <c:pt idx="2">
                  <c:v>KDDCup2000</c:v>
                </c:pt>
                <c:pt idx="3">
                  <c:v>Plants</c:v>
                </c:pt>
                <c:pt idx="4">
                  <c:v>Audio</c:v>
                </c:pt>
                <c:pt idx="5">
                  <c:v>Jester</c:v>
                </c:pt>
                <c:pt idx="6">
                  <c:v>Netflix</c:v>
                </c:pt>
                <c:pt idx="7">
                  <c:v>MSWeb</c:v>
                </c:pt>
                <c:pt idx="8">
                  <c:v>Book</c:v>
                </c:pt>
                <c:pt idx="9">
                  <c:v>EachMovie</c:v>
                </c:pt>
                <c:pt idx="10">
                  <c:v>WebKB</c:v>
                </c:pt>
                <c:pt idx="11">
                  <c:v>20Newsgroups</c:v>
                </c:pt>
                <c:pt idx="12">
                  <c:v>Reuters-52</c:v>
                </c:pt>
              </c:strCache>
            </c:strRef>
          </c:cat>
          <c:val>
            <c:numRef>
              <c:f>Sheet1!$E$26:$E$38</c:f>
              <c:numCache>
                <c:formatCode>General</c:formatCode>
                <c:ptCount val="13"/>
                <c:pt idx="0">
                  <c:v>24.5</c:v>
                </c:pt>
                <c:pt idx="1">
                  <c:v>203.5</c:v>
                </c:pt>
                <c:pt idx="2">
                  <c:v>62.9</c:v>
                </c:pt>
                <c:pt idx="3">
                  <c:v>514.6</c:v>
                </c:pt>
                <c:pt idx="4">
                  <c:v>434.3</c:v>
                </c:pt>
                <c:pt idx="5">
                  <c:v>350.2</c:v>
                </c:pt>
                <c:pt idx="6">
                  <c:v>1367.8</c:v>
                </c:pt>
                <c:pt idx="7">
                  <c:v>64.8</c:v>
                </c:pt>
                <c:pt idx="8">
                  <c:v>47.3</c:v>
                </c:pt>
                <c:pt idx="9">
                  <c:v>41.3</c:v>
                </c:pt>
                <c:pt idx="10">
                  <c:v>49.9</c:v>
                </c:pt>
                <c:pt idx="11">
                  <c:v>468.9</c:v>
                </c:pt>
                <c:pt idx="12">
                  <c:v>170.9</c:v>
                </c:pt>
              </c:numCache>
            </c:numRef>
          </c:val>
        </c:ser>
        <c:ser>
          <c:idx val="3"/>
          <c:order val="3"/>
          <c:tx>
            <c:strRef>
              <c:f>Sheet1!$F$25</c:f>
              <c:strCache>
                <c:ptCount val="1"/>
                <c:pt idx="0">
                  <c:v>DLP</c:v>
                </c:pt>
              </c:strCache>
            </c:strRef>
          </c:tx>
          <c:cat>
            <c:strRef>
              <c:f>Sheet1!$B$26:$B$38</c:f>
              <c:strCache>
                <c:ptCount val="13"/>
                <c:pt idx="0">
                  <c:v>NLTCS</c:v>
                </c:pt>
                <c:pt idx="1">
                  <c:v>MSNBC</c:v>
                </c:pt>
                <c:pt idx="2">
                  <c:v>KDDCup2000</c:v>
                </c:pt>
                <c:pt idx="3">
                  <c:v>Plants</c:v>
                </c:pt>
                <c:pt idx="4">
                  <c:v>Audio</c:v>
                </c:pt>
                <c:pt idx="5">
                  <c:v>Jester</c:v>
                </c:pt>
                <c:pt idx="6">
                  <c:v>Netflix</c:v>
                </c:pt>
                <c:pt idx="7">
                  <c:v>MSWeb</c:v>
                </c:pt>
                <c:pt idx="8">
                  <c:v>Book</c:v>
                </c:pt>
                <c:pt idx="9">
                  <c:v>EachMovie</c:v>
                </c:pt>
                <c:pt idx="10">
                  <c:v>WebKB</c:v>
                </c:pt>
                <c:pt idx="11">
                  <c:v>20Newsgroups</c:v>
                </c:pt>
                <c:pt idx="12">
                  <c:v>Reuters-52</c:v>
                </c:pt>
              </c:strCache>
            </c:strRef>
          </c:cat>
          <c:val>
            <c:numRef>
              <c:f>Sheet1!$F$26:$F$38</c:f>
              <c:numCache>
                <c:formatCode>General</c:formatCode>
                <c:ptCount val="13"/>
                <c:pt idx="0">
                  <c:v>15.8</c:v>
                </c:pt>
                <c:pt idx="1">
                  <c:v>1440.0</c:v>
                </c:pt>
                <c:pt idx="2">
                  <c:v>1440.0</c:v>
                </c:pt>
                <c:pt idx="3">
                  <c:v>1440.0</c:v>
                </c:pt>
                <c:pt idx="4">
                  <c:v>1398.5</c:v>
                </c:pt>
                <c:pt idx="5">
                  <c:v>1440.0</c:v>
                </c:pt>
                <c:pt idx="6">
                  <c:v>1440.0</c:v>
                </c:pt>
                <c:pt idx="7">
                  <c:v>1440.0</c:v>
                </c:pt>
                <c:pt idx="8">
                  <c:v>1440.0</c:v>
                </c:pt>
                <c:pt idx="9">
                  <c:v>1440.0</c:v>
                </c:pt>
                <c:pt idx="10">
                  <c:v>1440.0</c:v>
                </c:pt>
                <c:pt idx="11">
                  <c:v>1440.0</c:v>
                </c:pt>
                <c:pt idx="12">
                  <c:v>1440.0</c:v>
                </c:pt>
              </c:numCache>
            </c:numRef>
          </c:val>
        </c:ser>
        <c:axId val="552013656"/>
        <c:axId val="552016952"/>
      </c:barChart>
      <c:catAx>
        <c:axId val="55201365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552016952"/>
        <c:crosses val="autoZero"/>
        <c:auto val="1"/>
        <c:lblAlgn val="ctr"/>
        <c:lblOffset val="100"/>
      </c:catAx>
      <c:valAx>
        <c:axId val="552016952"/>
        <c:scaling>
          <c:orientation val="minMax"/>
        </c:scaling>
        <c:axPos val="l"/>
        <c:majorGridlines/>
        <c:numFmt formatCode="General" sourceLinked="1"/>
        <c:tickLblPos val="nextTo"/>
        <c:crossAx val="5520136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Sheet1!$C$25</c:f>
              <c:strCache>
                <c:ptCount val="1"/>
                <c:pt idx="0">
                  <c:v>DTSL</c:v>
                </c:pt>
              </c:strCache>
            </c:strRef>
          </c:tx>
          <c:cat>
            <c:strRef>
              <c:f>Sheet1!$B$26:$B$38</c:f>
              <c:strCache>
                <c:ptCount val="13"/>
                <c:pt idx="0">
                  <c:v>NLTCS</c:v>
                </c:pt>
                <c:pt idx="1">
                  <c:v>MSNBC</c:v>
                </c:pt>
                <c:pt idx="2">
                  <c:v>KDDCup2000</c:v>
                </c:pt>
                <c:pt idx="3">
                  <c:v>Plants</c:v>
                </c:pt>
                <c:pt idx="4">
                  <c:v>Audio</c:v>
                </c:pt>
                <c:pt idx="5">
                  <c:v>Jester</c:v>
                </c:pt>
                <c:pt idx="6">
                  <c:v>Netflix</c:v>
                </c:pt>
                <c:pt idx="7">
                  <c:v>MSWeb</c:v>
                </c:pt>
                <c:pt idx="8">
                  <c:v>Book</c:v>
                </c:pt>
                <c:pt idx="9">
                  <c:v>EachMovie</c:v>
                </c:pt>
                <c:pt idx="10">
                  <c:v>WebKB</c:v>
                </c:pt>
                <c:pt idx="11">
                  <c:v>20Newsgroups</c:v>
                </c:pt>
                <c:pt idx="12">
                  <c:v>Reuters-52</c:v>
                </c:pt>
              </c:strCache>
            </c:strRef>
          </c:cat>
          <c:val>
            <c:numRef>
              <c:f>Sheet1!$C$26:$C$38</c:f>
              <c:numCache>
                <c:formatCode>General</c:formatCode>
                <c:ptCount val="13"/>
                <c:pt idx="0">
                  <c:v>0.1</c:v>
                </c:pt>
                <c:pt idx="1">
                  <c:v>0.4</c:v>
                </c:pt>
                <c:pt idx="2">
                  <c:v>2.0</c:v>
                </c:pt>
                <c:pt idx="3">
                  <c:v>0.2</c:v>
                </c:pt>
                <c:pt idx="4">
                  <c:v>0.3</c:v>
                </c:pt>
                <c:pt idx="5">
                  <c:v>0.2</c:v>
                </c:pt>
                <c:pt idx="6">
                  <c:v>0.3</c:v>
                </c:pt>
                <c:pt idx="7">
                  <c:v>2.2</c:v>
                </c:pt>
                <c:pt idx="8">
                  <c:v>1.9</c:v>
                </c:pt>
                <c:pt idx="9">
                  <c:v>1.1</c:v>
                </c:pt>
                <c:pt idx="10">
                  <c:v>1.6</c:v>
                </c:pt>
                <c:pt idx="11">
                  <c:v>11.0</c:v>
                </c:pt>
                <c:pt idx="12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Sheet1!$D$25</c:f>
              <c:strCache>
                <c:ptCount val="1"/>
                <c:pt idx="0">
                  <c:v>L1</c:v>
                </c:pt>
              </c:strCache>
            </c:strRef>
          </c:tx>
          <c:cat>
            <c:strRef>
              <c:f>Sheet1!$B$26:$B$38</c:f>
              <c:strCache>
                <c:ptCount val="13"/>
                <c:pt idx="0">
                  <c:v>NLTCS</c:v>
                </c:pt>
                <c:pt idx="1">
                  <c:v>MSNBC</c:v>
                </c:pt>
                <c:pt idx="2">
                  <c:v>KDDCup2000</c:v>
                </c:pt>
                <c:pt idx="3">
                  <c:v>Plants</c:v>
                </c:pt>
                <c:pt idx="4">
                  <c:v>Audio</c:v>
                </c:pt>
                <c:pt idx="5">
                  <c:v>Jester</c:v>
                </c:pt>
                <c:pt idx="6">
                  <c:v>Netflix</c:v>
                </c:pt>
                <c:pt idx="7">
                  <c:v>MSWeb</c:v>
                </c:pt>
                <c:pt idx="8">
                  <c:v>Book</c:v>
                </c:pt>
                <c:pt idx="9">
                  <c:v>EachMovie</c:v>
                </c:pt>
                <c:pt idx="10">
                  <c:v>WebKB</c:v>
                </c:pt>
                <c:pt idx="11">
                  <c:v>20Newsgroups</c:v>
                </c:pt>
                <c:pt idx="12">
                  <c:v>Reuters-52</c:v>
                </c:pt>
              </c:strCache>
            </c:strRef>
          </c:cat>
          <c:val>
            <c:numRef>
              <c:f>Sheet1!$D$26:$D$38</c:f>
              <c:numCache>
                <c:formatCode>General</c:formatCode>
                <c:ptCount val="13"/>
                <c:pt idx="0">
                  <c:v>0.1</c:v>
                </c:pt>
                <c:pt idx="1">
                  <c:v>1.1</c:v>
                </c:pt>
                <c:pt idx="2">
                  <c:v>9.8</c:v>
                </c:pt>
                <c:pt idx="3">
                  <c:v>3.2</c:v>
                </c:pt>
                <c:pt idx="4">
                  <c:v>2.7</c:v>
                </c:pt>
                <c:pt idx="5">
                  <c:v>4.4</c:v>
                </c:pt>
                <c:pt idx="6">
                  <c:v>6.1</c:v>
                </c:pt>
                <c:pt idx="7">
                  <c:v>43.9</c:v>
                </c:pt>
                <c:pt idx="8">
                  <c:v>24.2</c:v>
                </c:pt>
                <c:pt idx="9">
                  <c:v>39.5</c:v>
                </c:pt>
                <c:pt idx="10">
                  <c:v>45.0</c:v>
                </c:pt>
                <c:pt idx="11">
                  <c:v>347.7</c:v>
                </c:pt>
                <c:pt idx="12">
                  <c:v>105.5</c:v>
                </c:pt>
              </c:numCache>
            </c:numRef>
          </c:val>
        </c:ser>
        <c:ser>
          <c:idx val="2"/>
          <c:order val="2"/>
          <c:tx>
            <c:strRef>
              <c:f>Sheet1!$E$25</c:f>
              <c:strCache>
                <c:ptCount val="1"/>
                <c:pt idx="0">
                  <c:v>BLM</c:v>
                </c:pt>
              </c:strCache>
            </c:strRef>
          </c:tx>
          <c:cat>
            <c:strRef>
              <c:f>Sheet1!$B$26:$B$38</c:f>
              <c:strCache>
                <c:ptCount val="13"/>
                <c:pt idx="0">
                  <c:v>NLTCS</c:v>
                </c:pt>
                <c:pt idx="1">
                  <c:v>MSNBC</c:v>
                </c:pt>
                <c:pt idx="2">
                  <c:v>KDDCup2000</c:v>
                </c:pt>
                <c:pt idx="3">
                  <c:v>Plants</c:v>
                </c:pt>
                <c:pt idx="4">
                  <c:v>Audio</c:v>
                </c:pt>
                <c:pt idx="5">
                  <c:v>Jester</c:v>
                </c:pt>
                <c:pt idx="6">
                  <c:v>Netflix</c:v>
                </c:pt>
                <c:pt idx="7">
                  <c:v>MSWeb</c:v>
                </c:pt>
                <c:pt idx="8">
                  <c:v>Book</c:v>
                </c:pt>
                <c:pt idx="9">
                  <c:v>EachMovie</c:v>
                </c:pt>
                <c:pt idx="10">
                  <c:v>WebKB</c:v>
                </c:pt>
                <c:pt idx="11">
                  <c:v>20Newsgroups</c:v>
                </c:pt>
                <c:pt idx="12">
                  <c:v>Reuters-52</c:v>
                </c:pt>
              </c:strCache>
            </c:strRef>
          </c:cat>
          <c:val>
            <c:numRef>
              <c:f>Sheet1!$E$26:$E$38</c:f>
              <c:numCache>
                <c:formatCode>General</c:formatCode>
                <c:ptCount val="13"/>
                <c:pt idx="0">
                  <c:v>24.5</c:v>
                </c:pt>
                <c:pt idx="1">
                  <c:v>203.5</c:v>
                </c:pt>
                <c:pt idx="2">
                  <c:v>62.9</c:v>
                </c:pt>
                <c:pt idx="3">
                  <c:v>514.6</c:v>
                </c:pt>
                <c:pt idx="4">
                  <c:v>434.3</c:v>
                </c:pt>
                <c:pt idx="5">
                  <c:v>350.2</c:v>
                </c:pt>
                <c:pt idx="6">
                  <c:v>1367.8</c:v>
                </c:pt>
                <c:pt idx="7">
                  <c:v>64.8</c:v>
                </c:pt>
                <c:pt idx="8">
                  <c:v>47.3</c:v>
                </c:pt>
                <c:pt idx="9">
                  <c:v>41.3</c:v>
                </c:pt>
                <c:pt idx="10">
                  <c:v>49.9</c:v>
                </c:pt>
                <c:pt idx="11">
                  <c:v>468.9</c:v>
                </c:pt>
                <c:pt idx="12">
                  <c:v>170.9</c:v>
                </c:pt>
              </c:numCache>
            </c:numRef>
          </c:val>
        </c:ser>
        <c:ser>
          <c:idx val="3"/>
          <c:order val="3"/>
          <c:tx>
            <c:strRef>
              <c:f>Sheet1!$F$25</c:f>
              <c:strCache>
                <c:ptCount val="1"/>
                <c:pt idx="0">
                  <c:v>DLP</c:v>
                </c:pt>
              </c:strCache>
            </c:strRef>
          </c:tx>
          <c:cat>
            <c:strRef>
              <c:f>Sheet1!$B$26:$B$38</c:f>
              <c:strCache>
                <c:ptCount val="13"/>
                <c:pt idx="0">
                  <c:v>NLTCS</c:v>
                </c:pt>
                <c:pt idx="1">
                  <c:v>MSNBC</c:v>
                </c:pt>
                <c:pt idx="2">
                  <c:v>KDDCup2000</c:v>
                </c:pt>
                <c:pt idx="3">
                  <c:v>Plants</c:v>
                </c:pt>
                <c:pt idx="4">
                  <c:v>Audio</c:v>
                </c:pt>
                <c:pt idx="5">
                  <c:v>Jester</c:v>
                </c:pt>
                <c:pt idx="6">
                  <c:v>Netflix</c:v>
                </c:pt>
                <c:pt idx="7">
                  <c:v>MSWeb</c:v>
                </c:pt>
                <c:pt idx="8">
                  <c:v>Book</c:v>
                </c:pt>
                <c:pt idx="9">
                  <c:v>EachMovie</c:v>
                </c:pt>
                <c:pt idx="10">
                  <c:v>WebKB</c:v>
                </c:pt>
                <c:pt idx="11">
                  <c:v>20Newsgroups</c:v>
                </c:pt>
                <c:pt idx="12">
                  <c:v>Reuters-52</c:v>
                </c:pt>
              </c:strCache>
            </c:strRef>
          </c:cat>
          <c:val>
            <c:numRef>
              <c:f>Sheet1!$F$26:$F$38</c:f>
              <c:numCache>
                <c:formatCode>General</c:formatCode>
                <c:ptCount val="13"/>
                <c:pt idx="0">
                  <c:v>15.8</c:v>
                </c:pt>
                <c:pt idx="1">
                  <c:v>1440.0</c:v>
                </c:pt>
                <c:pt idx="2">
                  <c:v>1440.0</c:v>
                </c:pt>
                <c:pt idx="3">
                  <c:v>1440.0</c:v>
                </c:pt>
                <c:pt idx="4">
                  <c:v>1398.5</c:v>
                </c:pt>
                <c:pt idx="5">
                  <c:v>1440.0</c:v>
                </c:pt>
                <c:pt idx="6">
                  <c:v>1440.0</c:v>
                </c:pt>
                <c:pt idx="7">
                  <c:v>1440.0</c:v>
                </c:pt>
                <c:pt idx="8">
                  <c:v>1440.0</c:v>
                </c:pt>
                <c:pt idx="9">
                  <c:v>1440.0</c:v>
                </c:pt>
                <c:pt idx="10">
                  <c:v>1440.0</c:v>
                </c:pt>
                <c:pt idx="11">
                  <c:v>1440.0</c:v>
                </c:pt>
                <c:pt idx="12">
                  <c:v>1440.0</c:v>
                </c:pt>
              </c:numCache>
            </c:numRef>
          </c:val>
        </c:ser>
        <c:axId val="551866120"/>
        <c:axId val="551839752"/>
      </c:barChart>
      <c:catAx>
        <c:axId val="55186612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551839752"/>
        <c:crossesAt val="0.1"/>
        <c:auto val="1"/>
        <c:lblAlgn val="ctr"/>
        <c:lblOffset val="100"/>
      </c:catAx>
      <c:valAx>
        <c:axId val="551839752"/>
        <c:scaling>
          <c:logBase val="10.0"/>
          <c:orientation val="minMax"/>
        </c:scaling>
        <c:axPos val="l"/>
        <c:majorGridlines/>
        <c:numFmt formatCode="General" sourceLinked="1"/>
        <c:tickLblPos val="nextTo"/>
        <c:crossAx val="5518661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Sheet1!$D$65</c:f>
              <c:strCache>
                <c:ptCount val="1"/>
                <c:pt idx="0">
                  <c:v>DTSL Feature Length </c:v>
                </c:pt>
              </c:strCache>
            </c:strRef>
          </c:tx>
          <c:cat>
            <c:strRef>
              <c:f>Sheet1!$C$66:$C$78</c:f>
              <c:strCache>
                <c:ptCount val="13"/>
                <c:pt idx="0">
                  <c:v>MSNBC </c:v>
                </c:pt>
                <c:pt idx="1">
                  <c:v>Plants </c:v>
                </c:pt>
                <c:pt idx="2">
                  <c:v>Book </c:v>
                </c:pt>
                <c:pt idx="3">
                  <c:v>EachMovie </c:v>
                </c:pt>
                <c:pt idx="4">
                  <c:v>NLTCS </c:v>
                </c:pt>
                <c:pt idx="5">
                  <c:v>KDD Cup </c:v>
                </c:pt>
                <c:pt idx="6">
                  <c:v>20 Newsgroups </c:v>
                </c:pt>
                <c:pt idx="7">
                  <c:v>WebKB </c:v>
                </c:pt>
                <c:pt idx="8">
                  <c:v>MSWeb </c:v>
                </c:pt>
                <c:pt idx="9">
                  <c:v>Reuters </c:v>
                </c:pt>
                <c:pt idx="10">
                  <c:v>Audio </c:v>
                </c:pt>
                <c:pt idx="11">
                  <c:v>Jester </c:v>
                </c:pt>
                <c:pt idx="12">
                  <c:v>Netflix </c:v>
                </c:pt>
              </c:strCache>
            </c:strRef>
          </c:cat>
          <c:val>
            <c:numRef>
              <c:f>Sheet1!$D$66:$D$78</c:f>
              <c:numCache>
                <c:formatCode>General</c:formatCode>
                <c:ptCount val="13"/>
                <c:pt idx="0">
                  <c:v>10.4</c:v>
                </c:pt>
                <c:pt idx="1">
                  <c:v>7.6</c:v>
                </c:pt>
                <c:pt idx="2">
                  <c:v>3.6</c:v>
                </c:pt>
                <c:pt idx="3">
                  <c:v>4.4</c:v>
                </c:pt>
                <c:pt idx="4">
                  <c:v>6.2</c:v>
                </c:pt>
                <c:pt idx="5">
                  <c:v>3.9</c:v>
                </c:pt>
                <c:pt idx="6">
                  <c:v>2.7</c:v>
                </c:pt>
                <c:pt idx="7">
                  <c:v>2.2</c:v>
                </c:pt>
                <c:pt idx="8">
                  <c:v>2.5</c:v>
                </c:pt>
                <c:pt idx="9">
                  <c:v>2.4</c:v>
                </c:pt>
                <c:pt idx="10">
                  <c:v>3.1</c:v>
                </c:pt>
                <c:pt idx="11">
                  <c:v>3.7</c:v>
                </c:pt>
                <c:pt idx="12">
                  <c:v>3.8</c:v>
                </c:pt>
              </c:numCache>
            </c:numRef>
          </c:val>
        </c:ser>
        <c:axId val="458203384"/>
        <c:axId val="777110664"/>
      </c:barChart>
      <c:catAx>
        <c:axId val="45820338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777110664"/>
        <c:crosses val="autoZero"/>
        <c:auto val="1"/>
        <c:lblAlgn val="ctr"/>
        <c:lblOffset val="100"/>
      </c:catAx>
      <c:valAx>
        <c:axId val="777110664"/>
        <c:scaling>
          <c:orientation val="minMax"/>
        </c:scaling>
        <c:axPos val="l"/>
        <c:majorGridlines/>
        <c:numFmt formatCode="General" sourceLinked="1"/>
        <c:tickLblPos val="nextTo"/>
        <c:crossAx val="458203384"/>
        <c:crosses val="autoZero"/>
        <c:crossBetween val="between"/>
      </c:valAx>
    </c:plotArea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04D64-E4F7-EB41-AAC6-13116C0AC9E6}" type="datetimeFigureOut">
              <a:rPr lang="en-US" smtClean="0"/>
              <a:pPr/>
              <a:t>12/14/10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D908D-244F-E340-8D01-6B873F62F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D908D-244F-E340-8D01-6B873F62FD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A169-C8ED-8C41-B03E-8B1424B502F6}" type="datetimeFigureOut">
              <a:rPr lang="en-US" smtClean="0"/>
              <a:pPr/>
              <a:t>12/14/10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754C-E493-8A4D-BCC4-81C9A28D9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A169-C8ED-8C41-B03E-8B1424B502F6}" type="datetimeFigureOut">
              <a:rPr lang="en-US" smtClean="0"/>
              <a:pPr/>
              <a:t>12/14/10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754C-E493-8A4D-BCC4-81C9A28D9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A169-C8ED-8C41-B03E-8B1424B502F6}" type="datetimeFigureOut">
              <a:rPr lang="en-US" smtClean="0"/>
              <a:pPr/>
              <a:t>12/14/10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754C-E493-8A4D-BCC4-81C9A28D9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A169-C8ED-8C41-B03E-8B1424B502F6}" type="datetimeFigureOut">
              <a:rPr lang="en-US" smtClean="0"/>
              <a:pPr/>
              <a:t>12/14/10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754C-E493-8A4D-BCC4-81C9A28D9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A169-C8ED-8C41-B03E-8B1424B502F6}" type="datetimeFigureOut">
              <a:rPr lang="en-US" smtClean="0"/>
              <a:pPr/>
              <a:t>12/14/10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754C-E493-8A4D-BCC4-81C9A28D9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A169-C8ED-8C41-B03E-8B1424B502F6}" type="datetimeFigureOut">
              <a:rPr lang="en-US" smtClean="0"/>
              <a:pPr/>
              <a:t>12/14/10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754C-E493-8A4D-BCC4-81C9A28D9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A169-C8ED-8C41-B03E-8B1424B502F6}" type="datetimeFigureOut">
              <a:rPr lang="en-US" smtClean="0"/>
              <a:pPr/>
              <a:t>12/14/10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754C-E493-8A4D-BCC4-81C9A28D9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A169-C8ED-8C41-B03E-8B1424B502F6}" type="datetimeFigureOut">
              <a:rPr lang="en-US" smtClean="0"/>
              <a:pPr/>
              <a:t>12/14/10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754C-E493-8A4D-BCC4-81C9A28D9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A169-C8ED-8C41-B03E-8B1424B502F6}" type="datetimeFigureOut">
              <a:rPr lang="en-US" smtClean="0"/>
              <a:pPr/>
              <a:t>12/14/10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754C-E493-8A4D-BCC4-81C9A28D9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A169-C8ED-8C41-B03E-8B1424B502F6}" type="datetimeFigureOut">
              <a:rPr lang="en-US" smtClean="0"/>
              <a:pPr/>
              <a:t>12/14/10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754C-E493-8A4D-BCC4-81C9A28D9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A169-C8ED-8C41-B03E-8B1424B502F6}" type="datetimeFigureOut">
              <a:rPr lang="en-US" smtClean="0"/>
              <a:pPr/>
              <a:t>12/14/10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754C-E493-8A4D-BCC4-81C9A28D9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3A169-C8ED-8C41-B03E-8B1424B502F6}" type="datetimeFigureOut">
              <a:rPr lang="en-US" smtClean="0"/>
              <a:pPr/>
              <a:t>12/14/10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6754C-E493-8A4D-BCC4-81C9A28D9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56"/>
            <a:ext cx="7772400" cy="1470025"/>
          </a:xfrm>
        </p:spPr>
        <p:txBody>
          <a:bodyPr/>
          <a:lstStyle/>
          <a:p>
            <a:r>
              <a:rPr lang="en-US" dirty="0" smtClean="0"/>
              <a:t>Learning Markov Network Structure with Decision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76831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Daniel Lowd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Oregon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&lt;</a:t>
            </a:r>
            <a:r>
              <a:rPr lang="en-US" dirty="0" err="1" smtClean="0">
                <a:solidFill>
                  <a:schemeClr val="tx1"/>
                </a:solidFill>
              </a:rPr>
              <a:t>lowd@cs.uoregon.edu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5921" y="5410200"/>
            <a:ext cx="6212157" cy="1200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Jesse </a:t>
            </a:r>
            <a:r>
              <a:rPr lang="en-US" sz="2400" dirty="0" smtClean="0"/>
              <a:t>Davis</a:t>
            </a:r>
          </a:p>
          <a:p>
            <a:pPr algn="ctr"/>
            <a:r>
              <a:rPr lang="en-US" sz="2400" dirty="0" err="1" smtClean="0"/>
              <a:t>Katholieke</a:t>
            </a:r>
            <a:r>
              <a:rPr lang="en-US" sz="2400" dirty="0" smtClean="0"/>
              <a:t> </a:t>
            </a:r>
            <a:r>
              <a:rPr lang="en-US" sz="2400" dirty="0" err="1" smtClean="0"/>
              <a:t>Universiteit</a:t>
            </a:r>
            <a:r>
              <a:rPr lang="en-US" sz="2400" dirty="0" smtClean="0"/>
              <a:t> Leuven</a:t>
            </a:r>
          </a:p>
          <a:p>
            <a:pPr algn="ctr"/>
            <a:r>
              <a:rPr lang="en-US" sz="2400" dirty="0" smtClean="0"/>
              <a:t>&lt;</a:t>
            </a:r>
            <a:r>
              <a:rPr lang="en-US" sz="2400" dirty="0" err="1" smtClean="0"/>
              <a:t>jesse.davis@</a:t>
            </a:r>
            <a:r>
              <a:rPr lang="en-US" sz="2400" dirty="0" err="1" smtClean="0"/>
              <a:t>cs.kuleuven.be</a:t>
            </a:r>
            <a:r>
              <a:rPr lang="en-US" sz="2400" dirty="0" smtClean="0"/>
              <a:t>&gt;</a:t>
            </a: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667427" y="5040868"/>
            <a:ext cx="1848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Joint work with: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L1 Structure Learning</a:t>
            </a:r>
            <a:br>
              <a:rPr lang="en-US" sz="4400" dirty="0" smtClean="0"/>
            </a:br>
            <a:r>
              <a:rPr lang="en-US" sz="2200" dirty="0" smtClean="0"/>
              <a:t>[</a:t>
            </a:r>
            <a:r>
              <a:rPr lang="en-US" sz="2200" dirty="0" err="1" smtClean="0"/>
              <a:t>Ravikumar</a:t>
            </a:r>
            <a:r>
              <a:rPr lang="en-US" sz="2200" dirty="0" smtClean="0"/>
              <a:t> et al., 2009]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378952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Given: </a:t>
            </a:r>
            <a:r>
              <a:rPr lang="en-US" sz="2400" dirty="0" smtClean="0"/>
              <a:t>Set of variables= {</a:t>
            </a:r>
            <a:r>
              <a:rPr lang="en-US" sz="2400" b="1" dirty="0" smtClean="0"/>
              <a:t>F, W, A, S, C</a:t>
            </a:r>
            <a:r>
              <a:rPr lang="en-US" sz="2400" dirty="0" smtClean="0"/>
              <a:t>}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Do: </a:t>
            </a:r>
            <a:r>
              <a:rPr lang="en-US" sz="2400" dirty="0" smtClean="0"/>
              <a:t>L1 logistic regression to predict each variable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endParaRPr lang="en-US" sz="600" dirty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r>
              <a:rPr lang="en-US" sz="2400" dirty="0" smtClean="0"/>
              <a:t>Construct </a:t>
            </a:r>
            <a:r>
              <a:rPr lang="en-US" sz="2400" dirty="0" err="1" smtClean="0"/>
              <a:t>pairwise</a:t>
            </a:r>
            <a:r>
              <a:rPr lang="en-US" sz="2400" dirty="0" smtClean="0"/>
              <a:t> features between target and each variable with non-zero weight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</p:txBody>
      </p:sp>
      <p:grpSp>
        <p:nvGrpSpPr>
          <p:cNvPr id="9" name="Group 46"/>
          <p:cNvGrpSpPr/>
          <p:nvPr/>
        </p:nvGrpSpPr>
        <p:grpSpPr>
          <a:xfrm>
            <a:off x="5943600" y="2438400"/>
            <a:ext cx="2971800" cy="2057400"/>
            <a:chOff x="5943600" y="2667000"/>
            <a:chExt cx="2971800" cy="2057400"/>
          </a:xfrm>
        </p:grpSpPr>
        <p:sp>
          <p:nvSpPr>
            <p:cNvPr id="4" name="Oval 3"/>
            <p:cNvSpPr>
              <a:spLocks noChangeAspect="1" noChangeArrowheads="1"/>
            </p:cNvSpPr>
            <p:nvPr/>
          </p:nvSpPr>
          <p:spPr bwMode="auto">
            <a:xfrm>
              <a:off x="5943600" y="2667000"/>
              <a:ext cx="457200" cy="457200"/>
            </a:xfrm>
            <a:prstGeom prst="ellips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C</a:t>
              </a:r>
              <a:endParaRPr lang="en-US" sz="24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" name="Oval 5"/>
            <p:cNvSpPr>
              <a:spLocks noChangeAspect="1" noChangeArrowheads="1"/>
            </p:cNvSpPr>
            <p:nvPr/>
          </p:nvSpPr>
          <p:spPr bwMode="auto">
            <a:xfrm>
              <a:off x="5943600" y="3200400"/>
              <a:ext cx="457200" cy="457200"/>
            </a:xfrm>
            <a:prstGeom prst="ellips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W</a:t>
              </a:r>
              <a:endParaRPr lang="en-US" sz="24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" name="Oval 6"/>
            <p:cNvSpPr>
              <a:spLocks noChangeAspect="1" noChangeArrowheads="1"/>
            </p:cNvSpPr>
            <p:nvPr/>
          </p:nvSpPr>
          <p:spPr bwMode="auto">
            <a:xfrm>
              <a:off x="5943600" y="3733800"/>
              <a:ext cx="457200" cy="457200"/>
            </a:xfrm>
            <a:prstGeom prst="ellips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A</a:t>
              </a:r>
              <a:endParaRPr lang="en-US" sz="24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8" name="Oval 7"/>
            <p:cNvSpPr>
              <a:spLocks noChangeAspect="1" noChangeArrowheads="1"/>
            </p:cNvSpPr>
            <p:nvPr/>
          </p:nvSpPr>
          <p:spPr bwMode="auto">
            <a:xfrm>
              <a:off x="5943600" y="4267200"/>
              <a:ext cx="457200" cy="457200"/>
            </a:xfrm>
            <a:prstGeom prst="ellips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S</a:t>
              </a:r>
              <a:endParaRPr lang="en-US" sz="2400" baseline="-25000" dirty="0">
                <a:solidFill>
                  <a:srgbClr val="000000"/>
                </a:solidFill>
              </a:endParaRPr>
            </a:p>
          </p:txBody>
        </p:sp>
        <p:grpSp>
          <p:nvGrpSpPr>
            <p:cNvPr id="10" name="Group 8"/>
            <p:cNvGrpSpPr/>
            <p:nvPr/>
          </p:nvGrpSpPr>
          <p:grpSpPr>
            <a:xfrm>
              <a:off x="7162800" y="3429000"/>
              <a:ext cx="762000" cy="762000"/>
              <a:chOff x="5715000" y="2590800"/>
              <a:chExt cx="762000" cy="762000"/>
            </a:xfrm>
          </p:grpSpPr>
          <p:grpSp>
            <p:nvGrpSpPr>
              <p:cNvPr id="13" name="Group 13"/>
              <p:cNvGrpSpPr/>
              <p:nvPr/>
            </p:nvGrpSpPr>
            <p:grpSpPr>
              <a:xfrm>
                <a:off x="5715000" y="2590800"/>
                <a:ext cx="762000" cy="762000"/>
                <a:chOff x="6172200" y="2590800"/>
                <a:chExt cx="762000" cy="762000"/>
              </a:xfrm>
            </p:grpSpPr>
            <p:sp>
              <p:nvSpPr>
                <p:cNvPr id="12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6172200" y="2590800"/>
                  <a:ext cx="762000" cy="762000"/>
                </a:xfrm>
                <a:prstGeom prst="ellipse">
                  <a:avLst/>
                </a:prstGeom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/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30" name="Group 28"/>
                <p:cNvGrpSpPr/>
                <p:nvPr/>
              </p:nvGrpSpPr>
              <p:grpSpPr>
                <a:xfrm>
                  <a:off x="6172200" y="2590800"/>
                  <a:ext cx="762000" cy="762000"/>
                  <a:chOff x="5029200" y="3810000"/>
                  <a:chExt cx="762000" cy="762000"/>
                </a:xfrm>
              </p:grpSpPr>
              <p:cxnSp>
                <p:nvCxnSpPr>
                  <p:cNvPr id="14" name="Straight Connector 13"/>
                  <p:cNvCxnSpPr/>
                  <p:nvPr/>
                </p:nvCxnSpPr>
                <p:spPr bwMode="auto">
                  <a:xfrm>
                    <a:off x="5029200" y="4191000"/>
                    <a:ext cx="762000" cy="0"/>
                  </a:xfrm>
                  <a:prstGeom prst="line">
                    <a:avLst/>
                  </a:prstGeom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15" name="Straight Connector 14"/>
                  <p:cNvCxnSpPr>
                    <a:stCxn id="12" idx="0"/>
                    <a:endCxn id="12" idx="4"/>
                  </p:cNvCxnSpPr>
                  <p:nvPr/>
                </p:nvCxnSpPr>
                <p:spPr bwMode="auto">
                  <a:xfrm rot="16200000" flipH="1">
                    <a:off x="5029200" y="4191000"/>
                    <a:ext cx="762000" cy="0"/>
                  </a:xfrm>
                  <a:prstGeom prst="line">
                    <a:avLst/>
                  </a:prstGeom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</p:cxnSp>
            </p:grpSp>
          </p:grp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5867400" y="2743200"/>
                <a:ext cx="457200" cy="422226"/>
              </a:xfrm>
              <a:custGeom>
                <a:avLst/>
                <a:gdLst/>
                <a:ahLst/>
                <a:cxnLst>
                  <a:cxn ang="0">
                    <a:pos x="0" y="728"/>
                  </a:cxn>
                  <a:cxn ang="0">
                    <a:pos x="1296" y="632"/>
                  </a:cxn>
                  <a:cxn ang="0">
                    <a:pos x="2112" y="104"/>
                  </a:cxn>
                  <a:cxn ang="0">
                    <a:pos x="3408" y="8"/>
                  </a:cxn>
                </a:cxnLst>
                <a:rect l="0" t="0" r="r" b="b"/>
                <a:pathLst>
                  <a:path w="3408" h="736">
                    <a:moveTo>
                      <a:pt x="0" y="728"/>
                    </a:moveTo>
                    <a:cubicBezTo>
                      <a:pt x="472" y="732"/>
                      <a:pt x="944" y="736"/>
                      <a:pt x="1296" y="632"/>
                    </a:cubicBezTo>
                    <a:cubicBezTo>
                      <a:pt x="1648" y="528"/>
                      <a:pt x="1760" y="208"/>
                      <a:pt x="2112" y="104"/>
                    </a:cubicBezTo>
                    <a:cubicBezTo>
                      <a:pt x="2464" y="0"/>
                      <a:pt x="3192" y="24"/>
                      <a:pt x="3408" y="8"/>
                    </a:cubicBezTo>
                  </a:path>
                </a:pathLst>
              </a:cu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6" name="Straight Arrow Connector 15"/>
            <p:cNvCxnSpPr>
              <a:stCxn id="4" idx="6"/>
            </p:cNvCxnSpPr>
            <p:nvPr/>
          </p:nvCxnSpPr>
          <p:spPr>
            <a:xfrm>
              <a:off x="6400800" y="2895600"/>
              <a:ext cx="762000" cy="914400"/>
            </a:xfrm>
            <a:prstGeom prst="straightConnector1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7" name="Straight Arrow Connector 16"/>
            <p:cNvCxnSpPr>
              <a:stCxn id="6" idx="6"/>
            </p:cNvCxnSpPr>
            <p:nvPr/>
          </p:nvCxnSpPr>
          <p:spPr>
            <a:xfrm>
              <a:off x="6400800" y="3429000"/>
              <a:ext cx="762000" cy="381000"/>
            </a:xfrm>
            <a:prstGeom prst="straightConnector1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" name="Straight Arrow Connector 17"/>
            <p:cNvCxnSpPr>
              <a:stCxn id="7" idx="6"/>
            </p:cNvCxnSpPr>
            <p:nvPr/>
          </p:nvCxnSpPr>
          <p:spPr>
            <a:xfrm flipV="1">
              <a:off x="6400800" y="3810000"/>
              <a:ext cx="762000" cy="152400"/>
            </a:xfrm>
            <a:prstGeom prst="straightConnector1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Straight Arrow Connector 18"/>
            <p:cNvCxnSpPr>
              <a:stCxn id="8" idx="6"/>
            </p:cNvCxnSpPr>
            <p:nvPr/>
          </p:nvCxnSpPr>
          <p:spPr>
            <a:xfrm flipV="1">
              <a:off x="6400800" y="3810000"/>
              <a:ext cx="762000" cy="685800"/>
            </a:xfrm>
            <a:prstGeom prst="straightConnector1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20" name="Oval 19"/>
            <p:cNvSpPr>
              <a:spLocks noChangeAspect="1" noChangeArrowheads="1"/>
            </p:cNvSpPr>
            <p:nvPr/>
          </p:nvSpPr>
          <p:spPr bwMode="auto">
            <a:xfrm>
              <a:off x="8458200" y="3581400"/>
              <a:ext cx="457200" cy="457200"/>
            </a:xfrm>
            <a:prstGeom prst="ellipse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F</a:t>
              </a:r>
              <a:endParaRPr lang="en-US" sz="2400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21" name="Straight Arrow Connector 20"/>
            <p:cNvCxnSpPr>
              <a:endCxn id="20" idx="2"/>
            </p:cNvCxnSpPr>
            <p:nvPr/>
          </p:nvCxnSpPr>
          <p:spPr>
            <a:xfrm>
              <a:off x="7924800" y="3810000"/>
              <a:ext cx="533400" cy="1588"/>
            </a:xfrm>
            <a:prstGeom prst="straightConnector1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31" name="Group 49"/>
          <p:cNvGrpSpPr/>
          <p:nvPr/>
        </p:nvGrpSpPr>
        <p:grpSpPr>
          <a:xfrm>
            <a:off x="5334000" y="2438400"/>
            <a:ext cx="1066800" cy="2061865"/>
            <a:chOff x="5334000" y="2667000"/>
            <a:chExt cx="1066800" cy="2061865"/>
          </a:xfrm>
        </p:grpSpPr>
        <p:sp>
          <p:nvSpPr>
            <p:cNvPr id="5" name="Text Box 14"/>
            <p:cNvSpPr txBox="1">
              <a:spLocks noChangeAspect="1" noChangeArrowheads="1"/>
            </p:cNvSpPr>
            <p:nvPr/>
          </p:nvSpPr>
          <p:spPr bwMode="auto">
            <a:xfrm>
              <a:off x="5334000" y="4267200"/>
              <a:ext cx="1066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/>
                <a:t>0.0</a:t>
              </a:r>
              <a:endParaRPr lang="en-US" sz="2400" dirty="0"/>
            </a:p>
          </p:txBody>
        </p:sp>
        <p:sp>
          <p:nvSpPr>
            <p:cNvPr id="22" name="Text Box 14"/>
            <p:cNvSpPr txBox="1">
              <a:spLocks noChangeAspect="1" noChangeArrowheads="1"/>
            </p:cNvSpPr>
            <p:nvPr/>
          </p:nvSpPr>
          <p:spPr bwMode="auto">
            <a:xfrm>
              <a:off x="5334000" y="3733800"/>
              <a:ext cx="1066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/>
                <a:t>0.0</a:t>
              </a:r>
              <a:endParaRPr lang="en-US" sz="2400" dirty="0"/>
            </a:p>
          </p:txBody>
        </p:sp>
        <p:sp>
          <p:nvSpPr>
            <p:cNvPr id="23" name="Text Box 14"/>
            <p:cNvSpPr txBox="1">
              <a:spLocks noChangeAspect="1" noChangeArrowheads="1"/>
            </p:cNvSpPr>
            <p:nvPr/>
          </p:nvSpPr>
          <p:spPr bwMode="auto">
            <a:xfrm>
              <a:off x="5334000" y="3200400"/>
              <a:ext cx="1066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1</a:t>
              </a:r>
              <a:r>
                <a:rPr lang="en-US" sz="2400" dirty="0" smtClean="0"/>
                <a:t>.0</a:t>
              </a:r>
              <a:endParaRPr lang="en-US" sz="2400" dirty="0"/>
            </a:p>
          </p:txBody>
        </p:sp>
        <p:sp>
          <p:nvSpPr>
            <p:cNvPr id="24" name="Text Box 14"/>
            <p:cNvSpPr txBox="1">
              <a:spLocks noChangeAspect="1" noChangeArrowheads="1"/>
            </p:cNvSpPr>
            <p:nvPr/>
          </p:nvSpPr>
          <p:spPr bwMode="auto">
            <a:xfrm>
              <a:off x="5334000" y="2667000"/>
              <a:ext cx="1066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/>
                <a:t>0.0</a:t>
              </a:r>
              <a:endParaRPr lang="en-US" sz="2400" dirty="0"/>
            </a:p>
          </p:txBody>
        </p:sp>
      </p:grpSp>
      <p:grpSp>
        <p:nvGrpSpPr>
          <p:cNvPr id="34" name="Group 47"/>
          <p:cNvGrpSpPr/>
          <p:nvPr/>
        </p:nvGrpSpPr>
        <p:grpSpPr>
          <a:xfrm>
            <a:off x="990600" y="2442865"/>
            <a:ext cx="2971800" cy="2057400"/>
            <a:chOff x="990600" y="2671465"/>
            <a:chExt cx="2971800" cy="2057400"/>
          </a:xfrm>
        </p:grpSpPr>
        <p:sp>
          <p:nvSpPr>
            <p:cNvPr id="25" name="Oval 24"/>
            <p:cNvSpPr>
              <a:spLocks noChangeAspect="1" noChangeArrowheads="1"/>
            </p:cNvSpPr>
            <p:nvPr/>
          </p:nvSpPr>
          <p:spPr bwMode="auto">
            <a:xfrm>
              <a:off x="990600" y="2671465"/>
              <a:ext cx="457200" cy="457200"/>
            </a:xfrm>
            <a:prstGeom prst="ellipse">
              <a:avLst/>
            </a:prstGeom>
            <a:ln w="19050" cap="flat" cmpd="sng" algn="ctr">
              <a:solidFill>
                <a:srgbClr val="000000"/>
              </a:solidFill>
              <a:prstDash val="solid"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 smtClean="0"/>
                <a:t>F</a:t>
              </a:r>
              <a:endParaRPr lang="en-US" sz="2400" baseline="-25000" dirty="0"/>
            </a:p>
          </p:txBody>
        </p:sp>
        <p:sp>
          <p:nvSpPr>
            <p:cNvPr id="27" name="Oval 26"/>
            <p:cNvSpPr>
              <a:spLocks noChangeAspect="1" noChangeArrowheads="1"/>
            </p:cNvSpPr>
            <p:nvPr/>
          </p:nvSpPr>
          <p:spPr bwMode="auto">
            <a:xfrm>
              <a:off x="990600" y="3204865"/>
              <a:ext cx="457200" cy="457200"/>
            </a:xfrm>
            <a:prstGeom prst="ellipse">
              <a:avLst/>
            </a:prstGeom>
            <a:ln w="19050" cap="flat" cmpd="sng" algn="ctr">
              <a:solidFill>
                <a:srgbClr val="000000"/>
              </a:solidFill>
              <a:prstDash val="solid"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W</a:t>
              </a:r>
              <a:endParaRPr lang="en-US" sz="24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8" name="Oval 27"/>
            <p:cNvSpPr>
              <a:spLocks noChangeAspect="1" noChangeArrowheads="1"/>
            </p:cNvSpPr>
            <p:nvPr/>
          </p:nvSpPr>
          <p:spPr bwMode="auto">
            <a:xfrm>
              <a:off x="990600" y="3738265"/>
              <a:ext cx="457200" cy="457200"/>
            </a:xfrm>
            <a:prstGeom prst="ellipse">
              <a:avLst/>
            </a:prstGeom>
            <a:ln w="19050" cap="flat" cmpd="sng" algn="ctr">
              <a:solidFill>
                <a:srgbClr val="000000"/>
              </a:solidFill>
              <a:prstDash val="solid"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A</a:t>
              </a:r>
              <a:endParaRPr lang="en-US" sz="24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9" name="Oval 28"/>
            <p:cNvSpPr>
              <a:spLocks noChangeAspect="1" noChangeArrowheads="1"/>
            </p:cNvSpPr>
            <p:nvPr/>
          </p:nvSpPr>
          <p:spPr bwMode="auto">
            <a:xfrm>
              <a:off x="990600" y="4271665"/>
              <a:ext cx="457200" cy="457200"/>
            </a:xfrm>
            <a:prstGeom prst="ellipse">
              <a:avLst/>
            </a:prstGeom>
            <a:ln w="19050" cap="flat" cmpd="sng" algn="ctr">
              <a:solidFill>
                <a:srgbClr val="000000"/>
              </a:solidFill>
              <a:prstDash val="solid"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S</a:t>
              </a:r>
              <a:endParaRPr lang="en-US" sz="2400" baseline="-25000" dirty="0">
                <a:solidFill>
                  <a:srgbClr val="000000"/>
                </a:solidFill>
              </a:endParaRPr>
            </a:p>
          </p:txBody>
        </p:sp>
        <p:grpSp>
          <p:nvGrpSpPr>
            <p:cNvPr id="47" name="Group 29"/>
            <p:cNvGrpSpPr/>
            <p:nvPr/>
          </p:nvGrpSpPr>
          <p:grpSpPr>
            <a:xfrm>
              <a:off x="2209800" y="3433465"/>
              <a:ext cx="762000" cy="762000"/>
              <a:chOff x="5715000" y="2590800"/>
              <a:chExt cx="762000" cy="762000"/>
            </a:xfrm>
          </p:grpSpPr>
          <p:grpSp>
            <p:nvGrpSpPr>
              <p:cNvPr id="48" name="Group 13"/>
              <p:cNvGrpSpPr/>
              <p:nvPr/>
            </p:nvGrpSpPr>
            <p:grpSpPr>
              <a:xfrm>
                <a:off x="5715000" y="2590800"/>
                <a:ext cx="762000" cy="762000"/>
                <a:chOff x="6172200" y="2590800"/>
                <a:chExt cx="762000" cy="762000"/>
              </a:xfrm>
            </p:grpSpPr>
            <p:sp>
              <p:nvSpPr>
                <p:cNvPr id="33" name="Oval 32"/>
                <p:cNvSpPr>
                  <a:spLocks noChangeAspect="1" noChangeArrowheads="1"/>
                </p:cNvSpPr>
                <p:nvPr/>
              </p:nvSpPr>
              <p:spPr bwMode="auto">
                <a:xfrm>
                  <a:off x="6172200" y="2590800"/>
                  <a:ext cx="762000" cy="762000"/>
                </a:xfrm>
                <a:prstGeom prst="ellipse">
                  <a:avLst/>
                </a:prstGeom>
                <a:ln w="19050" cap="flat" cmpd="sng" algn="ctr">
                  <a:solidFill>
                    <a:srgbClr val="000000"/>
                  </a:solidFill>
                  <a:prstDash val="solid"/>
                  <a:headEnd type="none" w="med" len="med"/>
                  <a:tailEnd w="med" len="med"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/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49" name="Group 28"/>
                <p:cNvGrpSpPr/>
                <p:nvPr/>
              </p:nvGrpSpPr>
              <p:grpSpPr>
                <a:xfrm>
                  <a:off x="6172200" y="2590800"/>
                  <a:ext cx="762000" cy="762000"/>
                  <a:chOff x="5029200" y="3810000"/>
                  <a:chExt cx="762000" cy="762000"/>
                </a:xfrm>
              </p:grpSpPr>
              <p:cxnSp>
                <p:nvCxnSpPr>
                  <p:cNvPr id="35" name="Straight Connector 34"/>
                  <p:cNvCxnSpPr/>
                  <p:nvPr/>
                </p:nvCxnSpPr>
                <p:spPr bwMode="auto">
                  <a:xfrm>
                    <a:off x="5029200" y="4191000"/>
                    <a:ext cx="7620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6" name="Straight Connector 35"/>
                  <p:cNvCxnSpPr>
                    <a:stCxn id="33" idx="0"/>
                    <a:endCxn id="33" idx="4"/>
                  </p:cNvCxnSpPr>
                  <p:nvPr/>
                </p:nvCxnSpPr>
                <p:spPr bwMode="auto">
                  <a:xfrm rot="16200000" flipH="1">
                    <a:off x="5029200" y="4191000"/>
                    <a:ext cx="7620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5867400" y="2743200"/>
                <a:ext cx="457200" cy="422226"/>
              </a:xfrm>
              <a:custGeom>
                <a:avLst/>
                <a:gdLst/>
                <a:ahLst/>
                <a:cxnLst>
                  <a:cxn ang="0">
                    <a:pos x="0" y="728"/>
                  </a:cxn>
                  <a:cxn ang="0">
                    <a:pos x="1296" y="632"/>
                  </a:cxn>
                  <a:cxn ang="0">
                    <a:pos x="2112" y="104"/>
                  </a:cxn>
                  <a:cxn ang="0">
                    <a:pos x="3408" y="8"/>
                  </a:cxn>
                </a:cxnLst>
                <a:rect l="0" t="0" r="r" b="b"/>
                <a:pathLst>
                  <a:path w="3408" h="736">
                    <a:moveTo>
                      <a:pt x="0" y="728"/>
                    </a:moveTo>
                    <a:cubicBezTo>
                      <a:pt x="472" y="732"/>
                      <a:pt x="944" y="736"/>
                      <a:pt x="1296" y="632"/>
                    </a:cubicBezTo>
                    <a:cubicBezTo>
                      <a:pt x="1648" y="528"/>
                      <a:pt x="1760" y="208"/>
                      <a:pt x="2112" y="104"/>
                    </a:cubicBezTo>
                    <a:cubicBezTo>
                      <a:pt x="2464" y="0"/>
                      <a:pt x="3192" y="24"/>
                      <a:pt x="3408" y="8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7" name="Straight Arrow Connector 36"/>
            <p:cNvCxnSpPr>
              <a:stCxn id="25" idx="6"/>
            </p:cNvCxnSpPr>
            <p:nvPr/>
          </p:nvCxnSpPr>
          <p:spPr>
            <a:xfrm>
              <a:off x="1447800" y="2900065"/>
              <a:ext cx="762000" cy="914400"/>
            </a:xfrm>
            <a:prstGeom prst="straightConnector1">
              <a:avLst/>
            </a:prstGeom>
            <a:ln w="1905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7" idx="6"/>
            </p:cNvCxnSpPr>
            <p:nvPr/>
          </p:nvCxnSpPr>
          <p:spPr>
            <a:xfrm>
              <a:off x="1447800" y="3433465"/>
              <a:ext cx="762000" cy="381000"/>
            </a:xfrm>
            <a:prstGeom prst="straightConnector1">
              <a:avLst/>
            </a:prstGeom>
            <a:ln w="1905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8" idx="6"/>
            </p:cNvCxnSpPr>
            <p:nvPr/>
          </p:nvCxnSpPr>
          <p:spPr>
            <a:xfrm flipV="1">
              <a:off x="1447800" y="3814465"/>
              <a:ext cx="762000" cy="152400"/>
            </a:xfrm>
            <a:prstGeom prst="straightConnector1">
              <a:avLst/>
            </a:prstGeom>
            <a:ln w="1905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9" idx="6"/>
            </p:cNvCxnSpPr>
            <p:nvPr/>
          </p:nvCxnSpPr>
          <p:spPr>
            <a:xfrm flipV="1">
              <a:off x="1447800" y="3814465"/>
              <a:ext cx="762000" cy="685800"/>
            </a:xfrm>
            <a:prstGeom prst="straightConnector1">
              <a:avLst/>
            </a:prstGeom>
            <a:ln w="1905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>
              <a:spLocks noChangeAspect="1" noChangeArrowheads="1"/>
            </p:cNvSpPr>
            <p:nvPr/>
          </p:nvSpPr>
          <p:spPr bwMode="auto">
            <a:xfrm>
              <a:off x="3505200" y="3585865"/>
              <a:ext cx="457200" cy="457200"/>
            </a:xfrm>
            <a:prstGeom prst="ellipse">
              <a:avLst/>
            </a:prstGeom>
            <a:ln w="19050" cap="flat" cmpd="sng" algn="ctr">
              <a:solidFill>
                <a:srgbClr val="000000"/>
              </a:solidFill>
              <a:prstDash val="solid"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C</a:t>
              </a:r>
              <a:endParaRPr lang="en-US" sz="2400" baseline="-25000" dirty="0">
                <a:solidFill>
                  <a:srgbClr val="000000"/>
                </a:solidFill>
              </a:endParaRPr>
            </a:p>
          </p:txBody>
        </p:sp>
        <p:cxnSp>
          <p:nvCxnSpPr>
            <p:cNvPr id="42" name="Straight Arrow Connector 41"/>
            <p:cNvCxnSpPr>
              <a:endCxn id="41" idx="2"/>
            </p:cNvCxnSpPr>
            <p:nvPr/>
          </p:nvCxnSpPr>
          <p:spPr>
            <a:xfrm>
              <a:off x="2971800" y="3814465"/>
              <a:ext cx="533400" cy="1588"/>
            </a:xfrm>
            <a:prstGeom prst="straightConnector1">
              <a:avLst/>
            </a:prstGeom>
            <a:ln w="1905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8"/>
          <p:cNvGrpSpPr/>
          <p:nvPr/>
        </p:nvGrpSpPr>
        <p:grpSpPr>
          <a:xfrm>
            <a:off x="381000" y="2442865"/>
            <a:ext cx="1066800" cy="2061865"/>
            <a:chOff x="381000" y="2671465"/>
            <a:chExt cx="1066800" cy="2061865"/>
          </a:xfrm>
        </p:grpSpPr>
        <p:sp>
          <p:nvSpPr>
            <p:cNvPr id="26" name="Text Box 14"/>
            <p:cNvSpPr txBox="1">
              <a:spLocks noChangeAspect="1" noChangeArrowheads="1"/>
            </p:cNvSpPr>
            <p:nvPr/>
          </p:nvSpPr>
          <p:spPr bwMode="auto">
            <a:xfrm>
              <a:off x="381000" y="4271665"/>
              <a:ext cx="1066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/>
                <a:t>1.5</a:t>
              </a:r>
              <a:endParaRPr lang="en-US" sz="2400" dirty="0"/>
            </a:p>
          </p:txBody>
        </p:sp>
        <p:sp>
          <p:nvSpPr>
            <p:cNvPr id="43" name="Text Box 14"/>
            <p:cNvSpPr txBox="1">
              <a:spLocks noChangeAspect="1" noChangeArrowheads="1"/>
            </p:cNvSpPr>
            <p:nvPr/>
          </p:nvSpPr>
          <p:spPr bwMode="auto">
            <a:xfrm>
              <a:off x="381000" y="3738265"/>
              <a:ext cx="1066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/>
                <a:t>0.0</a:t>
              </a:r>
              <a:endParaRPr lang="en-US" sz="2400" dirty="0"/>
            </a:p>
          </p:txBody>
        </p:sp>
        <p:sp>
          <p:nvSpPr>
            <p:cNvPr id="44" name="Text Box 14"/>
            <p:cNvSpPr txBox="1">
              <a:spLocks noChangeAspect="1" noChangeArrowheads="1"/>
            </p:cNvSpPr>
            <p:nvPr/>
          </p:nvSpPr>
          <p:spPr bwMode="auto">
            <a:xfrm>
              <a:off x="381000" y="3204865"/>
              <a:ext cx="1066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/>
                <a:t>0.0</a:t>
              </a:r>
              <a:endParaRPr lang="en-US" sz="2400" dirty="0"/>
            </a:p>
          </p:txBody>
        </p:sp>
        <p:sp>
          <p:nvSpPr>
            <p:cNvPr id="45" name="Text Box 14"/>
            <p:cNvSpPr txBox="1">
              <a:spLocks noChangeAspect="1" noChangeArrowheads="1"/>
            </p:cNvSpPr>
            <p:nvPr/>
          </p:nvSpPr>
          <p:spPr bwMode="auto">
            <a:xfrm>
              <a:off x="381000" y="2671465"/>
              <a:ext cx="1066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/>
                <a:t>0.0</a:t>
              </a:r>
              <a:endParaRPr lang="en-US" sz="2400" dirty="0"/>
            </a:p>
          </p:txBody>
        </p:sp>
      </p:grpSp>
      <p:sp>
        <p:nvSpPr>
          <p:cNvPr id="46" name="Text Box 14"/>
          <p:cNvSpPr txBox="1">
            <a:spLocks noChangeAspect="1" noChangeArrowheads="1"/>
          </p:cNvSpPr>
          <p:nvPr/>
        </p:nvSpPr>
        <p:spPr bwMode="auto">
          <a:xfrm>
            <a:off x="4114800" y="2976265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…</a:t>
            </a:r>
            <a:endParaRPr lang="en-US" sz="4800" dirty="0"/>
          </a:p>
        </p:txBody>
      </p:sp>
      <p:sp>
        <p:nvSpPr>
          <p:cNvPr id="51" name="TextBox 50"/>
          <p:cNvSpPr txBox="1"/>
          <p:nvPr/>
        </p:nvSpPr>
        <p:spPr>
          <a:xfrm>
            <a:off x="612648" y="54864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Model = {</a:t>
            </a:r>
            <a:r>
              <a:rPr lang="en-US" sz="2800" b="1" dirty="0" smtClean="0">
                <a:solidFill>
                  <a:srgbClr val="0070C0"/>
                </a:solidFill>
              </a:rPr>
              <a:t>S</a:t>
            </a:r>
            <a:r>
              <a:rPr lang="en-US" sz="2800" b="1" dirty="0" smtClean="0">
                <a:solidFill>
                  <a:srgbClr val="0070C0"/>
                </a:solidFill>
                <a:sym typeface="Symbol" pitchFamily="18" charset="2"/>
              </a:rPr>
              <a:t>  C</a:t>
            </a:r>
            <a:r>
              <a:rPr lang="en-US" sz="2800" b="1" dirty="0" smtClean="0">
                <a:sym typeface="Symbol" pitchFamily="18" charset="2"/>
              </a:rPr>
              <a:t>, … ,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accent6"/>
                </a:solidFill>
              </a:rPr>
              <a:t>W</a:t>
            </a:r>
            <a:r>
              <a:rPr lang="en-US" sz="2800" b="1" dirty="0" smtClean="0">
                <a:solidFill>
                  <a:schemeClr val="accent6"/>
                </a:solidFill>
                <a:sym typeface="Symbol" pitchFamily="18" charset="2"/>
              </a:rPr>
              <a:t>  F</a:t>
            </a:r>
            <a:r>
              <a:rPr lang="en-US" sz="2800" b="1" dirty="0" smtClean="0">
                <a:sym typeface="Symbol" pitchFamily="18" charset="2"/>
              </a:rPr>
              <a:t>}</a:t>
            </a:r>
            <a:endParaRPr lang="en-US" sz="2800" dirty="0"/>
          </a:p>
        </p:txBody>
      </p:sp>
      <p:sp>
        <p:nvSpPr>
          <p:cNvPr id="52" name="Rounded Rectangle 51"/>
          <p:cNvSpPr/>
          <p:nvPr/>
        </p:nvSpPr>
        <p:spPr>
          <a:xfrm>
            <a:off x="457200" y="4014216"/>
            <a:ext cx="1143000" cy="533400"/>
          </a:xfrm>
          <a:prstGeom prst="round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5410200" y="2944368"/>
            <a:ext cx="1143000" cy="533400"/>
          </a:xfrm>
          <a:prstGeom prst="roundRect">
            <a:avLst/>
          </a:prstGeom>
          <a:noFill/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8382000" y="3310128"/>
            <a:ext cx="609600" cy="533400"/>
          </a:xfrm>
          <a:prstGeom prst="roundRect">
            <a:avLst/>
          </a:prstGeom>
          <a:noFill/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3429000" y="3320753"/>
            <a:ext cx="609600" cy="533400"/>
          </a:xfrm>
          <a:prstGeom prst="round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57200" y="600962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Downside: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Algorithm restricted to </a:t>
            </a:r>
            <a:r>
              <a:rPr lang="en-US" sz="2800" dirty="0" err="1" smtClean="0">
                <a:solidFill>
                  <a:srgbClr val="FF0000"/>
                </a:solidFill>
              </a:rPr>
              <a:t>pairwise</a:t>
            </a:r>
            <a:r>
              <a:rPr lang="en-US" sz="2800" dirty="0" smtClean="0">
                <a:solidFill>
                  <a:srgbClr val="FF0000"/>
                </a:solidFill>
              </a:rPr>
              <a:t> features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1" grpId="0"/>
      <p:bldP spid="52" grpId="0" animBg="1"/>
      <p:bldP spid="53" grpId="0" animBg="1"/>
      <p:bldP spid="54" grpId="0" animBg="1"/>
      <p:bldP spid="55" grpId="0" animBg="1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Line 14"/>
          <p:cNvSpPr>
            <a:spLocks noChangeShapeType="1"/>
          </p:cNvSpPr>
          <p:nvPr/>
        </p:nvSpPr>
        <p:spPr bwMode="auto">
          <a:xfrm flipH="1">
            <a:off x="4832971" y="4953334"/>
            <a:ext cx="54089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 flipH="1">
            <a:off x="3265597" y="4953334"/>
            <a:ext cx="54089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36" name="Line 14"/>
          <p:cNvSpPr>
            <a:spLocks noChangeShapeType="1"/>
          </p:cNvSpPr>
          <p:nvPr/>
        </p:nvSpPr>
        <p:spPr bwMode="auto">
          <a:xfrm flipH="1">
            <a:off x="3943844" y="4953334"/>
            <a:ext cx="54089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Strategy: Local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2374"/>
            <a:ext cx="8229600" cy="590559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Learn a “local model” to predict each variable given the others: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2569625" y="2514604"/>
            <a:ext cx="3530631" cy="1116480"/>
            <a:chOff x="2264830" y="2734733"/>
            <a:chExt cx="3831875" cy="1211742"/>
          </a:xfrm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2264830" y="3483429"/>
              <a:ext cx="442914" cy="442914"/>
            </a:xfrm>
            <a:prstGeom prst="ellips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A</a:t>
              </a:r>
              <a:endParaRPr lang="en-US" sz="2800" dirty="0"/>
            </a:p>
          </p:txBody>
        </p:sp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2264830" y="2734735"/>
              <a:ext cx="442914" cy="442914"/>
            </a:xfrm>
            <a:prstGeom prst="ellips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4408851" y="3503561"/>
              <a:ext cx="442914" cy="442914"/>
            </a:xfrm>
            <a:prstGeom prst="ellips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 flipH="1">
              <a:off x="2466154" y="3177647"/>
              <a:ext cx="0" cy="305780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>
              <a:off x="4307882" y="3121045"/>
              <a:ext cx="221456" cy="382516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3294471" y="3503561"/>
              <a:ext cx="442914" cy="442914"/>
            </a:xfrm>
            <a:prstGeom prst="ellips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B</a:t>
              </a:r>
              <a:endParaRPr lang="en-US" sz="2800" dirty="0"/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3294471" y="2754867"/>
              <a:ext cx="442914" cy="442914"/>
            </a:xfrm>
            <a:prstGeom prst="ellips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3495796" y="3197779"/>
              <a:ext cx="0" cy="305780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4086424" y="2754867"/>
              <a:ext cx="442914" cy="442914"/>
            </a:xfrm>
            <a:prstGeom prst="ellips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4817899" y="2774999"/>
              <a:ext cx="442914" cy="442914"/>
            </a:xfrm>
            <a:prstGeom prst="ellips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4728631" y="3177648"/>
              <a:ext cx="187902" cy="325913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5" name="Oval 5"/>
            <p:cNvSpPr>
              <a:spLocks noChangeArrowheads="1"/>
            </p:cNvSpPr>
            <p:nvPr/>
          </p:nvSpPr>
          <p:spPr bwMode="auto">
            <a:xfrm>
              <a:off x="5653791" y="3483427"/>
              <a:ext cx="442914" cy="442914"/>
            </a:xfrm>
            <a:prstGeom prst="ellips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D</a:t>
              </a:r>
              <a:endParaRPr lang="en-US" sz="2800" dirty="0"/>
            </a:p>
          </p:txBody>
        </p:sp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5653791" y="2734733"/>
              <a:ext cx="442914" cy="442914"/>
            </a:xfrm>
            <a:prstGeom prst="ellips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5855116" y="3177645"/>
              <a:ext cx="0" cy="305780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457200" y="4047070"/>
            <a:ext cx="5686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/>
              <a:t>Combine the models into a Markov network</a:t>
            </a:r>
            <a:endParaRPr lang="en-US" sz="2400" dirty="0"/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4450278" y="4753022"/>
            <a:ext cx="408094" cy="408094"/>
          </a:xfrm>
          <a:prstGeom prst="ellips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28" name="Oval 6"/>
          <p:cNvSpPr>
            <a:spLocks noChangeArrowheads="1"/>
          </p:cNvSpPr>
          <p:nvPr/>
        </p:nvSpPr>
        <p:spPr bwMode="auto">
          <a:xfrm>
            <a:off x="2940483" y="4734473"/>
            <a:ext cx="408094" cy="408094"/>
          </a:xfrm>
          <a:prstGeom prst="ellips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3695578" y="4734473"/>
            <a:ext cx="408094" cy="408094"/>
          </a:xfrm>
          <a:prstGeom prst="ellips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31" name="Oval 7"/>
          <p:cNvSpPr>
            <a:spLocks noChangeArrowheads="1"/>
          </p:cNvSpPr>
          <p:nvPr/>
        </p:nvSpPr>
        <p:spPr bwMode="auto">
          <a:xfrm>
            <a:off x="5233006" y="4753022"/>
            <a:ext cx="408094" cy="408094"/>
          </a:xfrm>
          <a:prstGeom prst="ellips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57200" y="5735935"/>
            <a:ext cx="33844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/>
              <a:t>c.f. </a:t>
            </a:r>
            <a:r>
              <a:rPr lang="en-US" sz="2400" dirty="0" err="1" smtClean="0"/>
              <a:t>Ravikumar</a:t>
            </a:r>
            <a:r>
              <a:rPr lang="en-US" sz="2400" dirty="0" smtClean="0"/>
              <a:t> et al., 2009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DTSL: </a:t>
            </a:r>
            <a:r>
              <a:rPr lang="en-US" dirty="0" smtClean="0"/>
              <a:t>Decision Tree</a:t>
            </a:r>
            <a:r>
              <a:rPr lang="en-US" sz="4400" dirty="0" smtClean="0"/>
              <a:t> Structure Learning</a:t>
            </a:r>
            <a:br>
              <a:rPr lang="en-US" sz="4400" dirty="0" smtClean="0"/>
            </a:br>
            <a:r>
              <a:rPr lang="en-US" sz="2200" dirty="0" smtClean="0">
                <a:solidFill>
                  <a:srgbClr val="0000FF"/>
                </a:solidFill>
              </a:rPr>
              <a:t>[Lowd and Davis, ICDM 2010]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378952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Given: </a:t>
            </a:r>
            <a:r>
              <a:rPr lang="en-US" sz="2400" dirty="0" smtClean="0"/>
              <a:t>Set of variables= {</a:t>
            </a:r>
            <a:r>
              <a:rPr lang="en-US" sz="2400" b="1" dirty="0" smtClean="0"/>
              <a:t>F, W, A, S, C</a:t>
            </a:r>
            <a:r>
              <a:rPr lang="en-US" sz="2400" dirty="0" smtClean="0"/>
              <a:t>}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Do: </a:t>
            </a:r>
            <a:r>
              <a:rPr lang="en-US" sz="2400" dirty="0" smtClean="0"/>
              <a:t>Learn a decision tree to predict each variable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endParaRPr lang="en-US" sz="600" dirty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716214" y="2358439"/>
            <a:ext cx="4863178" cy="2209800"/>
            <a:chOff x="1078041" y="4048592"/>
            <a:chExt cx="4863178" cy="2209800"/>
          </a:xfrm>
        </p:grpSpPr>
        <p:grpSp>
          <p:nvGrpSpPr>
            <p:cNvPr id="59" name="Group 25"/>
            <p:cNvGrpSpPr>
              <a:grpSpLocks/>
            </p:cNvGrpSpPr>
            <p:nvPr/>
          </p:nvGrpSpPr>
          <p:grpSpPr bwMode="auto">
            <a:xfrm>
              <a:off x="2745581" y="4048592"/>
              <a:ext cx="3195638" cy="2209800"/>
              <a:chOff x="1776" y="2352"/>
              <a:chExt cx="2013" cy="1392"/>
            </a:xfrm>
          </p:grpSpPr>
          <p:sp>
            <p:nvSpPr>
              <p:cNvPr id="61" name="Oval 7"/>
              <p:cNvSpPr>
                <a:spLocks noChangeArrowheads="1"/>
              </p:cNvSpPr>
              <p:nvPr/>
            </p:nvSpPr>
            <p:spPr bwMode="auto">
              <a:xfrm>
                <a:off x="2304" y="2352"/>
                <a:ext cx="432" cy="288"/>
              </a:xfrm>
              <a:prstGeom prst="ellipse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400" dirty="0" smtClean="0">
                    <a:sym typeface="Symbol" charset="2"/>
                  </a:rPr>
                  <a:t>F=</a:t>
                </a:r>
                <a:r>
                  <a:rPr lang="en-US" sz="2400" dirty="0">
                    <a:sym typeface="Symbol" charset="2"/>
                  </a:rPr>
                  <a:t>?</a:t>
                </a:r>
                <a:endParaRPr lang="en-US" sz="1800" dirty="0"/>
              </a:p>
            </p:txBody>
          </p:sp>
          <p:sp>
            <p:nvSpPr>
              <p:cNvPr id="62" name="Line 8"/>
              <p:cNvSpPr>
                <a:spLocks noChangeShapeType="1"/>
              </p:cNvSpPr>
              <p:nvPr/>
            </p:nvSpPr>
            <p:spPr bwMode="auto">
              <a:xfrm rot="2700000" flipH="1">
                <a:off x="3120" y="3312"/>
                <a:ext cx="48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Rectangle 13"/>
              <p:cNvSpPr>
                <a:spLocks noChangeArrowheads="1"/>
              </p:cNvSpPr>
              <p:nvPr/>
            </p:nvSpPr>
            <p:spPr bwMode="auto">
              <a:xfrm>
                <a:off x="1776" y="2928"/>
                <a:ext cx="3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sym typeface="Symbol" charset="2"/>
                  </a:rPr>
                  <a:t>0.2</a:t>
                </a:r>
              </a:p>
            </p:txBody>
          </p:sp>
          <p:sp>
            <p:nvSpPr>
              <p:cNvPr id="64" name="Rectangle 14"/>
              <p:cNvSpPr>
                <a:spLocks noChangeArrowheads="1"/>
              </p:cNvSpPr>
              <p:nvPr/>
            </p:nvSpPr>
            <p:spPr bwMode="auto">
              <a:xfrm>
                <a:off x="2256" y="3456"/>
                <a:ext cx="3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sym typeface="Symbol" charset="2"/>
                  </a:rPr>
                  <a:t>0.5</a:t>
                </a:r>
              </a:p>
            </p:txBody>
          </p:sp>
          <p:sp>
            <p:nvSpPr>
              <p:cNvPr id="65" name="Rectangle 15"/>
              <p:cNvSpPr>
                <a:spLocks noChangeArrowheads="1"/>
              </p:cNvSpPr>
              <p:nvPr/>
            </p:nvSpPr>
            <p:spPr bwMode="auto">
              <a:xfrm>
                <a:off x="3406" y="3456"/>
                <a:ext cx="3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sym typeface="Symbol" charset="2"/>
                  </a:rPr>
                  <a:t>0.7</a:t>
                </a:r>
              </a:p>
            </p:txBody>
          </p:sp>
          <p:sp>
            <p:nvSpPr>
              <p:cNvPr id="66" name="Rectangle 17"/>
              <p:cNvSpPr>
                <a:spLocks noChangeArrowheads="1"/>
              </p:cNvSpPr>
              <p:nvPr/>
            </p:nvSpPr>
            <p:spPr bwMode="auto">
              <a:xfrm rot="2700000">
                <a:off x="2738" y="2638"/>
                <a:ext cx="4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ym typeface="Symbol" charset="2"/>
                  </a:rPr>
                  <a:t>false</a:t>
                </a:r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/>
            </p:nvSpPr>
            <p:spPr bwMode="auto">
              <a:xfrm rot="2700000">
                <a:off x="3218" y="3130"/>
                <a:ext cx="4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>
                    <a:sym typeface="Symbol" charset="2"/>
                  </a:rPr>
                  <a:t>false</a:t>
                </a:r>
              </a:p>
            </p:txBody>
          </p:sp>
          <p:sp>
            <p:nvSpPr>
              <p:cNvPr id="68" name="Line 20"/>
              <p:cNvSpPr>
                <a:spLocks noChangeShapeType="1"/>
              </p:cNvSpPr>
              <p:nvPr/>
            </p:nvSpPr>
            <p:spPr bwMode="auto">
              <a:xfrm rot="2700000" flipH="1">
                <a:off x="2592" y="2784"/>
                <a:ext cx="48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Oval 11"/>
              <p:cNvSpPr>
                <a:spLocks noChangeArrowheads="1"/>
              </p:cNvSpPr>
              <p:nvPr/>
            </p:nvSpPr>
            <p:spPr bwMode="auto">
              <a:xfrm>
                <a:off x="2784" y="2928"/>
                <a:ext cx="480" cy="240"/>
              </a:xfrm>
              <a:prstGeom prst="ellipse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400" dirty="0" smtClean="0">
                    <a:sym typeface="Symbol" charset="2"/>
                  </a:rPr>
                  <a:t>S=</a:t>
                </a:r>
                <a:r>
                  <a:rPr lang="en-US" sz="2400" dirty="0">
                    <a:sym typeface="Symbol" charset="2"/>
                  </a:rPr>
                  <a:t>?</a:t>
                </a:r>
              </a:p>
            </p:txBody>
          </p:sp>
          <p:sp>
            <p:nvSpPr>
              <p:cNvPr id="70" name="Line 21"/>
              <p:cNvSpPr>
                <a:spLocks noChangeShapeType="1"/>
              </p:cNvSpPr>
              <p:nvPr/>
            </p:nvSpPr>
            <p:spPr bwMode="auto">
              <a:xfrm rot="18900000" flipH="1">
                <a:off x="1968" y="2774"/>
                <a:ext cx="48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Line 22"/>
              <p:cNvSpPr>
                <a:spLocks noChangeShapeType="1"/>
              </p:cNvSpPr>
              <p:nvPr/>
            </p:nvSpPr>
            <p:spPr bwMode="auto">
              <a:xfrm rot="18900000" flipH="1">
                <a:off x="2448" y="3312"/>
                <a:ext cx="48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Rectangle 23"/>
              <p:cNvSpPr>
                <a:spLocks noChangeArrowheads="1"/>
              </p:cNvSpPr>
              <p:nvPr/>
            </p:nvSpPr>
            <p:spPr bwMode="auto">
              <a:xfrm rot="-2700000">
                <a:off x="2400" y="3120"/>
                <a:ext cx="3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ym typeface="Symbol" charset="2"/>
                  </a:rPr>
                  <a:t>true</a:t>
                </a:r>
              </a:p>
            </p:txBody>
          </p:sp>
          <p:sp>
            <p:nvSpPr>
              <p:cNvPr id="73" name="Rectangle 24"/>
              <p:cNvSpPr>
                <a:spLocks noChangeArrowheads="1"/>
              </p:cNvSpPr>
              <p:nvPr/>
            </p:nvSpPr>
            <p:spPr bwMode="auto">
              <a:xfrm rot="-2700000">
                <a:off x="1920" y="2582"/>
                <a:ext cx="3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>
                    <a:sym typeface="Symbol" charset="2"/>
                  </a:rPr>
                  <a:t>true</a:t>
                </a:r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1078041" y="4048592"/>
              <a:ext cx="1819328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P(C|F,S) = </a:t>
              </a:r>
              <a:endParaRPr lang="en-US" sz="3200" dirty="0"/>
            </a:p>
          </p:txBody>
        </p:sp>
      </p:grpSp>
      <p:sp>
        <p:nvSpPr>
          <p:cNvPr id="74" name="Rectangle 73"/>
          <p:cNvSpPr/>
          <p:nvPr/>
        </p:nvSpPr>
        <p:spPr>
          <a:xfrm>
            <a:off x="5727520" y="2280579"/>
            <a:ext cx="181932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P(F|C,S) = </a:t>
            </a:r>
            <a:endParaRPr lang="en-US" sz="3200" dirty="0"/>
          </a:p>
        </p:txBody>
      </p:sp>
      <p:sp>
        <p:nvSpPr>
          <p:cNvPr id="75" name="Rectangle 74"/>
          <p:cNvSpPr/>
          <p:nvPr/>
        </p:nvSpPr>
        <p:spPr>
          <a:xfrm>
            <a:off x="612648" y="4682539"/>
            <a:ext cx="781593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Construct a feature for each leaf in each tree:</a:t>
            </a:r>
          </a:p>
          <a:p>
            <a:pPr algn="ctr"/>
            <a:r>
              <a:rPr lang="en-US" sz="2400" dirty="0" smtClean="0">
                <a:solidFill>
                  <a:srgbClr val="000090"/>
                </a:solidFill>
              </a:rPr>
              <a:t>F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C		¬F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S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C		¬F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¬S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C</a:t>
            </a:r>
          </a:p>
          <a:p>
            <a:pPr algn="ctr"/>
            <a:r>
              <a:rPr lang="en-US" sz="2400" dirty="0" smtClean="0">
                <a:solidFill>
                  <a:srgbClr val="000090"/>
                </a:solidFill>
              </a:rPr>
              <a:t>F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¬C		¬F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S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¬C	¬F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¬S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¬C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546848" y="2446307"/>
            <a:ext cx="34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816100" y="3028364"/>
            <a:ext cx="1621754" cy="2993956"/>
            <a:chOff x="1816100" y="3028364"/>
            <a:chExt cx="1621754" cy="2993956"/>
          </a:xfrm>
        </p:grpSpPr>
        <p:sp>
          <p:nvSpPr>
            <p:cNvPr id="27" name="Line 21"/>
            <p:cNvSpPr>
              <a:spLocks noChangeShapeType="1"/>
            </p:cNvSpPr>
            <p:nvPr/>
          </p:nvSpPr>
          <p:spPr bwMode="auto">
            <a:xfrm rot="18900000" flipH="1">
              <a:off x="2675854" y="3028364"/>
              <a:ext cx="762000" cy="0"/>
            </a:xfrm>
            <a:prstGeom prst="line">
              <a:avLst/>
            </a:prstGeom>
            <a:noFill/>
            <a:ln w="762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816100" y="5092700"/>
              <a:ext cx="1408562" cy="929620"/>
            </a:xfrm>
            <a:prstGeom prst="ellipse">
              <a:avLst/>
            </a:prstGeom>
            <a:noFill/>
            <a:ln w="5715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279672" y="2637839"/>
            <a:ext cx="1888089" cy="3384481"/>
            <a:chOff x="3279672" y="2637839"/>
            <a:chExt cx="1888089" cy="3384481"/>
          </a:xfrm>
        </p:grpSpPr>
        <p:sp>
          <p:nvSpPr>
            <p:cNvPr id="30" name="Line 20"/>
            <p:cNvSpPr>
              <a:spLocks noChangeShapeType="1"/>
            </p:cNvSpPr>
            <p:nvPr/>
          </p:nvSpPr>
          <p:spPr bwMode="auto">
            <a:xfrm rot="2700000" flipH="1">
              <a:off x="3641054" y="3018839"/>
              <a:ext cx="762000" cy="0"/>
            </a:xfrm>
            <a:prstGeom prst="line">
              <a:avLst/>
            </a:prstGeom>
            <a:noFill/>
            <a:ln w="762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2"/>
            <p:cNvSpPr>
              <a:spLocks noChangeShapeType="1"/>
            </p:cNvSpPr>
            <p:nvPr/>
          </p:nvSpPr>
          <p:spPr bwMode="auto">
            <a:xfrm rot="18900000" flipH="1">
              <a:off x="3450554" y="3882439"/>
              <a:ext cx="762000" cy="0"/>
            </a:xfrm>
            <a:prstGeom prst="line">
              <a:avLst/>
            </a:prstGeom>
            <a:noFill/>
            <a:ln w="762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279672" y="5092700"/>
              <a:ext cx="1888089" cy="929620"/>
            </a:xfrm>
            <a:prstGeom prst="ellipse">
              <a:avLst/>
            </a:pr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060154" y="2612439"/>
            <a:ext cx="3242346" cy="3409881"/>
            <a:chOff x="4060154" y="2612439"/>
            <a:chExt cx="3242346" cy="3409881"/>
          </a:xfrm>
        </p:grpSpPr>
        <p:sp>
          <p:nvSpPr>
            <p:cNvPr id="34" name="Oval 33"/>
            <p:cNvSpPr/>
            <p:nvPr/>
          </p:nvSpPr>
          <p:spPr>
            <a:xfrm>
              <a:off x="5167762" y="5092700"/>
              <a:ext cx="2134738" cy="929620"/>
            </a:xfrm>
            <a:prstGeom prst="ellipse">
              <a:avLst/>
            </a:prstGeom>
            <a:noFill/>
            <a:ln w="5715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 rot="2700000" flipH="1">
              <a:off x="4530054" y="3895139"/>
              <a:ext cx="762000" cy="0"/>
            </a:xfrm>
            <a:prstGeom prst="line">
              <a:avLst/>
            </a:prstGeom>
            <a:noFill/>
            <a:ln w="762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 rot="2700000" flipH="1">
              <a:off x="3679154" y="2993439"/>
              <a:ext cx="762000" cy="0"/>
            </a:xfrm>
            <a:prstGeom prst="line">
              <a:avLst/>
            </a:prstGeom>
            <a:noFill/>
            <a:ln w="762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DTSL Feature Pruning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200" dirty="0" smtClean="0">
                <a:solidFill>
                  <a:srgbClr val="0000FF"/>
                </a:solidFill>
              </a:rPr>
              <a:t>[Lowd and Davis, ICDM 2010]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378952" cy="5105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endParaRPr lang="en-US" sz="600" dirty="0"/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</p:txBody>
      </p:sp>
      <p:grpSp>
        <p:nvGrpSpPr>
          <p:cNvPr id="4" name="Group 57"/>
          <p:cNvGrpSpPr/>
          <p:nvPr/>
        </p:nvGrpSpPr>
        <p:grpSpPr>
          <a:xfrm>
            <a:off x="716214" y="1466731"/>
            <a:ext cx="4863178" cy="2209800"/>
            <a:chOff x="1078041" y="4048592"/>
            <a:chExt cx="4863178" cy="2209800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745581" y="4048592"/>
              <a:ext cx="3195638" cy="2209800"/>
              <a:chOff x="1776" y="2352"/>
              <a:chExt cx="2013" cy="1392"/>
            </a:xfrm>
          </p:grpSpPr>
          <p:sp>
            <p:nvSpPr>
              <p:cNvPr id="61" name="Oval 7"/>
              <p:cNvSpPr>
                <a:spLocks noChangeArrowheads="1"/>
              </p:cNvSpPr>
              <p:nvPr/>
            </p:nvSpPr>
            <p:spPr bwMode="auto">
              <a:xfrm>
                <a:off x="2304" y="2352"/>
                <a:ext cx="432" cy="288"/>
              </a:xfrm>
              <a:prstGeom prst="ellipse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400" dirty="0" smtClean="0">
                    <a:sym typeface="Symbol" charset="2"/>
                  </a:rPr>
                  <a:t>F=</a:t>
                </a:r>
                <a:r>
                  <a:rPr lang="en-US" sz="2400" dirty="0">
                    <a:sym typeface="Symbol" charset="2"/>
                  </a:rPr>
                  <a:t>?</a:t>
                </a:r>
                <a:endParaRPr lang="en-US" sz="1800" dirty="0"/>
              </a:p>
            </p:txBody>
          </p:sp>
          <p:sp>
            <p:nvSpPr>
              <p:cNvPr id="62" name="Line 8"/>
              <p:cNvSpPr>
                <a:spLocks noChangeShapeType="1"/>
              </p:cNvSpPr>
              <p:nvPr/>
            </p:nvSpPr>
            <p:spPr bwMode="auto">
              <a:xfrm rot="2700000" flipH="1">
                <a:off x="3120" y="3312"/>
                <a:ext cx="48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Rectangle 13"/>
              <p:cNvSpPr>
                <a:spLocks noChangeArrowheads="1"/>
              </p:cNvSpPr>
              <p:nvPr/>
            </p:nvSpPr>
            <p:spPr bwMode="auto">
              <a:xfrm>
                <a:off x="1776" y="2928"/>
                <a:ext cx="3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sym typeface="Symbol" charset="2"/>
                  </a:rPr>
                  <a:t>0.2</a:t>
                </a:r>
              </a:p>
            </p:txBody>
          </p:sp>
          <p:sp>
            <p:nvSpPr>
              <p:cNvPr id="64" name="Rectangle 14"/>
              <p:cNvSpPr>
                <a:spLocks noChangeArrowheads="1"/>
              </p:cNvSpPr>
              <p:nvPr/>
            </p:nvSpPr>
            <p:spPr bwMode="auto">
              <a:xfrm>
                <a:off x="2256" y="3456"/>
                <a:ext cx="3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sym typeface="Symbol" charset="2"/>
                  </a:rPr>
                  <a:t>0.5</a:t>
                </a:r>
              </a:p>
            </p:txBody>
          </p:sp>
          <p:sp>
            <p:nvSpPr>
              <p:cNvPr id="65" name="Rectangle 15"/>
              <p:cNvSpPr>
                <a:spLocks noChangeArrowheads="1"/>
              </p:cNvSpPr>
              <p:nvPr/>
            </p:nvSpPr>
            <p:spPr bwMode="auto">
              <a:xfrm>
                <a:off x="3406" y="3456"/>
                <a:ext cx="3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sym typeface="Symbol" charset="2"/>
                  </a:rPr>
                  <a:t>0.7</a:t>
                </a:r>
              </a:p>
            </p:txBody>
          </p:sp>
          <p:sp>
            <p:nvSpPr>
              <p:cNvPr id="66" name="Rectangle 17"/>
              <p:cNvSpPr>
                <a:spLocks noChangeArrowheads="1"/>
              </p:cNvSpPr>
              <p:nvPr/>
            </p:nvSpPr>
            <p:spPr bwMode="auto">
              <a:xfrm rot="2700000">
                <a:off x="2738" y="2638"/>
                <a:ext cx="4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ym typeface="Symbol" charset="2"/>
                  </a:rPr>
                  <a:t>false</a:t>
                </a:r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/>
            </p:nvSpPr>
            <p:spPr bwMode="auto">
              <a:xfrm rot="2700000">
                <a:off x="3218" y="3130"/>
                <a:ext cx="4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>
                    <a:sym typeface="Symbol" charset="2"/>
                  </a:rPr>
                  <a:t>false</a:t>
                </a:r>
              </a:p>
            </p:txBody>
          </p:sp>
          <p:sp>
            <p:nvSpPr>
              <p:cNvPr id="68" name="Line 20"/>
              <p:cNvSpPr>
                <a:spLocks noChangeShapeType="1"/>
              </p:cNvSpPr>
              <p:nvPr/>
            </p:nvSpPr>
            <p:spPr bwMode="auto">
              <a:xfrm rot="2700000" flipH="1">
                <a:off x="2592" y="2784"/>
                <a:ext cx="48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Oval 11"/>
              <p:cNvSpPr>
                <a:spLocks noChangeArrowheads="1"/>
              </p:cNvSpPr>
              <p:nvPr/>
            </p:nvSpPr>
            <p:spPr bwMode="auto">
              <a:xfrm>
                <a:off x="2784" y="2928"/>
                <a:ext cx="480" cy="240"/>
              </a:xfrm>
              <a:prstGeom prst="ellipse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400" dirty="0" smtClean="0">
                    <a:sym typeface="Symbol" charset="2"/>
                  </a:rPr>
                  <a:t>S=</a:t>
                </a:r>
                <a:r>
                  <a:rPr lang="en-US" sz="2400" dirty="0">
                    <a:sym typeface="Symbol" charset="2"/>
                  </a:rPr>
                  <a:t>?</a:t>
                </a:r>
              </a:p>
            </p:txBody>
          </p:sp>
          <p:sp>
            <p:nvSpPr>
              <p:cNvPr id="70" name="Line 21"/>
              <p:cNvSpPr>
                <a:spLocks noChangeShapeType="1"/>
              </p:cNvSpPr>
              <p:nvPr/>
            </p:nvSpPr>
            <p:spPr bwMode="auto">
              <a:xfrm rot="18900000" flipH="1">
                <a:off x="1968" y="2774"/>
                <a:ext cx="48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Line 22"/>
              <p:cNvSpPr>
                <a:spLocks noChangeShapeType="1"/>
              </p:cNvSpPr>
              <p:nvPr/>
            </p:nvSpPr>
            <p:spPr bwMode="auto">
              <a:xfrm rot="18900000" flipH="1">
                <a:off x="2448" y="3312"/>
                <a:ext cx="48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Rectangle 23"/>
              <p:cNvSpPr>
                <a:spLocks noChangeArrowheads="1"/>
              </p:cNvSpPr>
              <p:nvPr/>
            </p:nvSpPr>
            <p:spPr bwMode="auto">
              <a:xfrm rot="-2700000">
                <a:off x="2400" y="3120"/>
                <a:ext cx="3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ym typeface="Symbol" charset="2"/>
                  </a:rPr>
                  <a:t>true</a:t>
                </a:r>
              </a:p>
            </p:txBody>
          </p:sp>
          <p:sp>
            <p:nvSpPr>
              <p:cNvPr id="73" name="Rectangle 24"/>
              <p:cNvSpPr>
                <a:spLocks noChangeArrowheads="1"/>
              </p:cNvSpPr>
              <p:nvPr/>
            </p:nvSpPr>
            <p:spPr bwMode="auto">
              <a:xfrm rot="-2700000">
                <a:off x="1920" y="2582"/>
                <a:ext cx="3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>
                    <a:sym typeface="Symbol" charset="2"/>
                  </a:rPr>
                  <a:t>true</a:t>
                </a:r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1078041" y="4048592"/>
              <a:ext cx="1819328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P(C|F,S) = </a:t>
              </a:r>
              <a:endParaRPr lang="en-US" sz="3200" dirty="0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574548" y="3867031"/>
            <a:ext cx="7815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u="sng" dirty="0" smtClean="0"/>
              <a:t>Original:</a:t>
            </a:r>
            <a:r>
              <a:rPr lang="en-US" sz="2400" dirty="0" smtClean="0"/>
              <a:t>	 </a:t>
            </a:r>
            <a:r>
              <a:rPr lang="en-US" sz="2400" dirty="0" smtClean="0">
                <a:solidFill>
                  <a:srgbClr val="000090"/>
                </a:solidFill>
              </a:rPr>
              <a:t>F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C		¬F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S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C		¬F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¬S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C</a:t>
            </a:r>
          </a:p>
          <a:p>
            <a:pPr algn="ctr"/>
            <a:r>
              <a:rPr lang="en-US" sz="2400" dirty="0" smtClean="0">
                <a:solidFill>
                  <a:srgbClr val="000090"/>
                </a:solidFill>
              </a:rPr>
              <a:t>F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¬C		¬F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S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¬C	¬F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¬S </a:t>
            </a:r>
            <a:r>
              <a:rPr lang="en-US" sz="2400" b="1" dirty="0" err="1" smtClean="0">
                <a:solidFill>
                  <a:srgbClr val="00009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0090"/>
                </a:solidFill>
              </a:rPr>
              <a:t> ¬C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4548" y="4864100"/>
            <a:ext cx="72994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u="sng" dirty="0" smtClean="0">
                <a:solidFill>
                  <a:srgbClr val="000000"/>
                </a:solidFill>
              </a:rPr>
              <a:t>Pruned:</a:t>
            </a:r>
            <a:r>
              <a:rPr lang="en-US" sz="2400" dirty="0" smtClean="0">
                <a:solidFill>
                  <a:srgbClr val="000000"/>
                </a:solidFill>
              </a:rPr>
              <a:t>	All of the above plus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8000"/>
                </a:solidFill>
              </a:rPr>
              <a:t>F</a:t>
            </a:r>
            <a:r>
              <a:rPr lang="en-US" sz="2400" dirty="0" smtClean="0">
                <a:solidFill>
                  <a:srgbClr val="000000"/>
                </a:solidFill>
              </a:rPr>
              <a:t>,</a:t>
            </a:r>
            <a:r>
              <a:rPr lang="en-US" sz="2400" dirty="0" smtClean="0">
                <a:solidFill>
                  <a:srgbClr val="000090"/>
                </a:solidFill>
              </a:rPr>
              <a:t>  </a:t>
            </a:r>
            <a:r>
              <a:rPr lang="en-US" sz="2400" dirty="0" smtClean="0">
                <a:solidFill>
                  <a:srgbClr val="008000"/>
                </a:solidFill>
              </a:rPr>
              <a:t>¬F </a:t>
            </a:r>
            <a:r>
              <a:rPr lang="en-US" sz="2400" b="1" dirty="0" err="1" smtClean="0">
                <a:solidFill>
                  <a:srgbClr val="00800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8000"/>
                </a:solidFill>
              </a:rPr>
              <a:t> S</a:t>
            </a:r>
            <a:r>
              <a:rPr lang="en-US" sz="2400" dirty="0" smtClean="0">
                <a:solidFill>
                  <a:srgbClr val="000000"/>
                </a:solidFill>
              </a:rPr>
              <a:t>,</a:t>
            </a:r>
            <a:r>
              <a:rPr lang="en-US" sz="2400" dirty="0" smtClean="0">
                <a:solidFill>
                  <a:srgbClr val="000090"/>
                </a:solidFill>
              </a:rPr>
              <a:t>  </a:t>
            </a:r>
            <a:r>
              <a:rPr lang="en-US" sz="2400" dirty="0" smtClean="0">
                <a:solidFill>
                  <a:srgbClr val="008000"/>
                </a:solidFill>
              </a:rPr>
              <a:t>¬F </a:t>
            </a:r>
            <a:r>
              <a:rPr lang="en-US" sz="2400" b="1" dirty="0" err="1" smtClean="0">
                <a:solidFill>
                  <a:srgbClr val="00800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008000"/>
                </a:solidFill>
              </a:rPr>
              <a:t> ¬S</a:t>
            </a:r>
            <a:r>
              <a:rPr lang="en-US" sz="2400" dirty="0" smtClean="0">
                <a:solidFill>
                  <a:srgbClr val="000000"/>
                </a:solidFill>
              </a:rPr>
              <a:t>,</a:t>
            </a:r>
            <a:r>
              <a:rPr lang="en-US" sz="2400" dirty="0" smtClean="0">
                <a:solidFill>
                  <a:srgbClr val="000090"/>
                </a:solidFill>
              </a:rPr>
              <a:t>  </a:t>
            </a:r>
            <a:r>
              <a:rPr lang="en-US" sz="2400" dirty="0" smtClean="0">
                <a:solidFill>
                  <a:srgbClr val="008000"/>
                </a:solidFill>
              </a:rPr>
              <a:t>¬F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4548" y="5586968"/>
            <a:ext cx="3898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u="sng" dirty="0" smtClean="0">
                <a:solidFill>
                  <a:srgbClr val="000000"/>
                </a:solidFill>
              </a:rPr>
              <a:t>Nonzero:</a:t>
            </a:r>
            <a:r>
              <a:rPr lang="en-US" sz="2400" dirty="0" smtClean="0">
                <a:solidFill>
                  <a:srgbClr val="000090"/>
                </a:solidFill>
              </a:rPr>
              <a:t>	</a:t>
            </a:r>
            <a:r>
              <a:rPr lang="en-US" sz="2400" dirty="0" smtClean="0">
                <a:solidFill>
                  <a:srgbClr val="660066"/>
                </a:solidFill>
              </a:rPr>
              <a:t>F, S, C, F </a:t>
            </a:r>
            <a:r>
              <a:rPr lang="en-US" sz="2400" b="1" dirty="0" err="1" smtClean="0">
                <a:solidFill>
                  <a:srgbClr val="660066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660066"/>
                </a:solidFill>
              </a:rPr>
              <a:t> C,  S </a:t>
            </a:r>
            <a:r>
              <a:rPr lang="en-US" sz="2400" b="1" dirty="0" err="1" smtClean="0">
                <a:solidFill>
                  <a:srgbClr val="660066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rgbClr val="660066"/>
                </a:solidFill>
              </a:rPr>
              <a:t>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DSTL </a:t>
            </a:r>
            <a:r>
              <a:rPr lang="en-US" dirty="0" smtClean="0">
                <a:solidFill>
                  <a:srgbClr val="0000FF"/>
                </a:solidFill>
              </a:rPr>
              <a:t>[Lowd and Davis, ICDM 2010]</a:t>
            </a:r>
          </a:p>
          <a:p>
            <a:pPr lvl="1"/>
            <a:r>
              <a:rPr lang="en-US" dirty="0" smtClean="0"/>
              <a:t>DP [Della </a:t>
            </a:r>
            <a:r>
              <a:rPr lang="en-US" dirty="0" err="1" smtClean="0"/>
              <a:t>Pietra</a:t>
            </a:r>
            <a:r>
              <a:rPr lang="en-US" dirty="0" smtClean="0"/>
              <a:t> et al., 1997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BLM [Davis and </a:t>
            </a:r>
            <a:r>
              <a:rPr lang="en-US" dirty="0" err="1" smtClean="0"/>
              <a:t>Domingos</a:t>
            </a:r>
            <a:r>
              <a:rPr lang="en-US" dirty="0" smtClean="0"/>
              <a:t>, 2010</a:t>
            </a:r>
            <a:r>
              <a:rPr lang="en-US" dirty="0" smtClean="0"/>
              <a:t>]</a:t>
            </a:r>
            <a:endParaRPr lang="en-US" dirty="0" smtClean="0"/>
          </a:p>
          <a:p>
            <a:pPr lvl="1"/>
            <a:r>
              <a:rPr lang="en-US" dirty="0" smtClean="0"/>
              <a:t>L1 [</a:t>
            </a:r>
            <a:r>
              <a:rPr lang="en-US" dirty="0" err="1" smtClean="0"/>
              <a:t>Ravikumar</a:t>
            </a:r>
            <a:r>
              <a:rPr lang="en-US" dirty="0" smtClean="0"/>
              <a:t> et al., 2009]</a:t>
            </a:r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parameters were tuned on held-out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Metrics</a:t>
            </a:r>
            <a:endParaRPr lang="en-US" dirty="0" smtClean="0"/>
          </a:p>
          <a:p>
            <a:pPr lvl="1"/>
            <a:r>
              <a:rPr lang="en-US" dirty="0" smtClean="0"/>
              <a:t>Running </a:t>
            </a:r>
            <a:r>
              <a:rPr lang="en-US" dirty="0" smtClean="0"/>
              <a:t>time (structure learning only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Per variable conditional marginal log-likelihood (CMLL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Marginal Log Likelihood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•"/>
            </a:pPr>
            <a:r>
              <a:rPr lang="en-US" dirty="0" smtClean="0"/>
              <a:t>Measures ability to predict each variable separately, given evidence.</a:t>
            </a:r>
          </a:p>
          <a:p>
            <a:pPr>
              <a:buFontTx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Split </a:t>
            </a:r>
            <a:r>
              <a:rPr lang="en-US" dirty="0" smtClean="0"/>
              <a:t>variables into 4 sets:</a:t>
            </a:r>
            <a:br>
              <a:rPr lang="en-US" dirty="0" smtClean="0"/>
            </a:br>
            <a:r>
              <a:rPr lang="en-US" dirty="0" smtClean="0"/>
              <a:t>Use 3 as evidence (E), 1 as query (Q)</a:t>
            </a:r>
            <a:br>
              <a:rPr lang="en-US" dirty="0" smtClean="0"/>
            </a:br>
            <a:r>
              <a:rPr lang="en-US" dirty="0" smtClean="0"/>
              <a:t>Rotate through all variables appear in </a:t>
            </a:r>
            <a:r>
              <a:rPr lang="en-US" dirty="0" smtClean="0"/>
              <a:t>queries</a:t>
            </a:r>
          </a:p>
          <a:p>
            <a:pPr>
              <a:buFontTx/>
              <a:buChar char="•"/>
            </a:pPr>
            <a:r>
              <a:rPr lang="en-US" dirty="0" smtClean="0"/>
              <a:t>Probabilities </a:t>
            </a:r>
            <a:r>
              <a:rPr lang="en-US" dirty="0" smtClean="0"/>
              <a:t>estimated using MCMC</a:t>
            </a:r>
            <a:br>
              <a:rPr lang="en-US" dirty="0" smtClean="0"/>
            </a:br>
            <a:r>
              <a:rPr lang="en-US" sz="2800" dirty="0" smtClean="0"/>
              <a:t>(specifically MC-SAT [</a:t>
            </a:r>
            <a:r>
              <a:rPr lang="en-US" sz="2800" dirty="0" err="1" smtClean="0"/>
              <a:t>Poon</a:t>
            </a:r>
            <a:r>
              <a:rPr lang="en-US" sz="2800" dirty="0" smtClean="0"/>
              <a:t> and </a:t>
            </a:r>
            <a:r>
              <a:rPr lang="en-US" sz="2800" dirty="0" err="1" smtClean="0"/>
              <a:t>Domingos</a:t>
            </a:r>
            <a:r>
              <a:rPr lang="en-US" sz="2800" dirty="0" smtClean="0"/>
              <a:t>, 2006]</a:t>
            </a:r>
            <a:r>
              <a:rPr lang="en-US" sz="2800" dirty="0" smtClean="0"/>
              <a:t>)</a:t>
            </a:r>
          </a:p>
          <a:p>
            <a:pPr>
              <a:buFontTx/>
              <a:buChar char="•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1770" y="2616200"/>
          <a:ext cx="6225269" cy="952500"/>
        </p:xfrm>
        <a:graphic>
          <a:graphicData uri="http://schemas.openxmlformats.org/presentationml/2006/ole">
            <p:oleObj spid="_x0000_s52226" name="Equation" r:id="rId3" imgW="2324100" imgH="355600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6704693" y="1167368"/>
            <a:ext cx="1747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[Lee et al., 2007]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Compared across 13 different domains</a:t>
            </a:r>
          </a:p>
          <a:p>
            <a:pPr lvl="1"/>
            <a:r>
              <a:rPr lang="en-US" dirty="0" smtClean="0"/>
              <a:t>2,800 to 290,000 train examples</a:t>
            </a:r>
          </a:p>
          <a:p>
            <a:pPr lvl="1"/>
            <a:r>
              <a:rPr lang="en-US" dirty="0" smtClean="0"/>
              <a:t>600 to 38,000 tune examples</a:t>
            </a:r>
          </a:p>
          <a:p>
            <a:pPr lvl="1"/>
            <a:r>
              <a:rPr lang="en-US" dirty="0" smtClean="0"/>
              <a:t>600 to 58,000 test examples</a:t>
            </a:r>
          </a:p>
          <a:p>
            <a:pPr lvl="1"/>
            <a:r>
              <a:rPr lang="en-US" dirty="0" smtClean="0"/>
              <a:t>16 to 900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(minutes)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1600200"/>
          <a:ext cx="8191500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(minutes)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Accuracy: DTSL vs. BLM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0" y="1502422"/>
            <a:ext cx="6858000" cy="50460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52700" y="2273300"/>
            <a:ext cx="1635634" cy="461665"/>
          </a:xfrm>
          <a:prstGeom prst="rect">
            <a:avLst/>
          </a:prstGeom>
          <a:solidFill>
            <a:srgbClr val="66FF66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DTSL Better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4699000"/>
            <a:ext cx="1590399" cy="461665"/>
          </a:xfrm>
          <a:prstGeom prst="rect">
            <a:avLst/>
          </a:prstGeom>
          <a:solidFill>
            <a:srgbClr val="FF6666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BLM Better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676900"/>
            <a:ext cx="8153400" cy="977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Applications:</a:t>
            </a:r>
            <a:r>
              <a:rPr lang="en-US" sz="2800" dirty="0" smtClean="0"/>
              <a:t> Diagnosis, prediction, recommendations,</a:t>
            </a:r>
            <a:br>
              <a:rPr lang="en-US" sz="2800" dirty="0" smtClean="0"/>
            </a:br>
            <a:r>
              <a:rPr lang="en-US" sz="2800" dirty="0" smtClean="0"/>
              <a:t>and much more!</a:t>
            </a:r>
            <a:endParaRPr lang="en-US" sz="2800" dirty="0" smtClean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431430" y="3347720"/>
            <a:ext cx="1299698" cy="51816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Smoke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456657" y="2570479"/>
            <a:ext cx="1299698" cy="51816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Wheeze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352050" y="2570479"/>
            <a:ext cx="1299698" cy="51816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dirty="0">
                <a:solidFill>
                  <a:schemeClr val="bg1"/>
                </a:solidFill>
              </a:rPr>
              <a:t>Asthma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428793" y="4231640"/>
            <a:ext cx="1299698" cy="51816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dirty="0">
                <a:solidFill>
                  <a:schemeClr val="bg1"/>
                </a:solidFill>
              </a:rPr>
              <a:t>Cancer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808541" y="3336289"/>
            <a:ext cx="1299698" cy="51816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Flu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9" name="AutoShape 8"/>
          <p:cNvCxnSpPr>
            <a:cxnSpLocks noChangeShapeType="1"/>
            <a:stCxn id="8" idx="0"/>
            <a:endCxn id="5" idx="4"/>
          </p:cNvCxnSpPr>
          <p:nvPr/>
        </p:nvCxnSpPr>
        <p:spPr bwMode="auto">
          <a:xfrm rot="5400000" flipH="1" flipV="1">
            <a:off x="6897080" y="4047442"/>
            <a:ext cx="365760" cy="26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" name="AutoShape 9"/>
          <p:cNvCxnSpPr>
            <a:cxnSpLocks noChangeShapeType="1"/>
          </p:cNvCxnSpPr>
          <p:nvPr/>
        </p:nvCxnSpPr>
        <p:spPr bwMode="auto">
          <a:xfrm rot="10800000">
            <a:off x="6320866" y="3088639"/>
            <a:ext cx="273027" cy="3238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" name="AutoShape 10"/>
          <p:cNvCxnSpPr>
            <a:cxnSpLocks noChangeShapeType="1"/>
          </p:cNvCxnSpPr>
          <p:nvPr/>
        </p:nvCxnSpPr>
        <p:spPr bwMode="auto">
          <a:xfrm rot="10800000" flipH="1">
            <a:off x="7486307" y="3077844"/>
            <a:ext cx="190668" cy="33464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" name="AutoShape 11"/>
          <p:cNvCxnSpPr>
            <a:cxnSpLocks noChangeShapeType="1"/>
            <a:stCxn id="7" idx="2"/>
            <a:endCxn id="6" idx="6"/>
          </p:cNvCxnSpPr>
          <p:nvPr/>
        </p:nvCxnSpPr>
        <p:spPr bwMode="auto">
          <a:xfrm rot="10800000">
            <a:off x="6756355" y="2829559"/>
            <a:ext cx="595695" cy="134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" name="AutoShape 11"/>
          <p:cNvCxnSpPr>
            <a:cxnSpLocks noChangeShapeType="1"/>
            <a:stCxn id="13" idx="0"/>
            <a:endCxn id="6" idx="3"/>
          </p:cNvCxnSpPr>
          <p:nvPr/>
        </p:nvCxnSpPr>
        <p:spPr bwMode="auto">
          <a:xfrm rot="5400000" flipH="1" flipV="1">
            <a:off x="5390925" y="3080222"/>
            <a:ext cx="323533" cy="18860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graphicFrame>
        <p:nvGraphicFramePr>
          <p:cNvPr id="15" name="Content Placeholder 3"/>
          <p:cNvGraphicFramePr>
            <a:graphicFrameLocks/>
          </p:cNvGraphicFramePr>
          <p:nvPr/>
        </p:nvGraphicFramePr>
        <p:xfrm>
          <a:off x="634999" y="2468880"/>
          <a:ext cx="1797431" cy="23774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39411"/>
                <a:gridCol w="415576"/>
                <a:gridCol w="365593"/>
                <a:gridCol w="329351"/>
                <a:gridCol w="347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20699" y="1758434"/>
            <a:ext cx="2096973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Training Data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708069" y="1745734"/>
            <a:ext cx="407117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Markov Network Structure</a:t>
            </a:r>
            <a:endParaRPr lang="en-US" sz="2800" dirty="0"/>
          </a:p>
        </p:txBody>
      </p:sp>
      <p:sp>
        <p:nvSpPr>
          <p:cNvPr id="29" name="Right Arrow 28"/>
          <p:cNvSpPr/>
          <p:nvPr/>
        </p:nvSpPr>
        <p:spPr>
          <a:xfrm>
            <a:off x="2959100" y="3012757"/>
            <a:ext cx="1409700" cy="841692"/>
          </a:xfrm>
          <a:prstGeom prst="rightArrow">
            <a:avLst/>
          </a:prstGeom>
          <a:solidFill>
            <a:srgbClr val="FFFF66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627636" y="4876800"/>
            <a:ext cx="249519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P(</a:t>
            </a:r>
            <a:r>
              <a:rPr lang="en-US" sz="3200" i="1" dirty="0" smtClean="0">
                <a:latin typeface="Times New Roman"/>
                <a:cs typeface="Times New Roman"/>
              </a:rPr>
              <a:t>F</a:t>
            </a:r>
            <a:r>
              <a:rPr lang="en-US" sz="3200" dirty="0" smtClean="0">
                <a:latin typeface="Times New Roman"/>
                <a:cs typeface="Times New Roman"/>
              </a:rPr>
              <a:t>,</a:t>
            </a:r>
            <a:r>
              <a:rPr lang="en-US" sz="3200" i="1" dirty="0" smtClean="0">
                <a:latin typeface="Times New Roman"/>
                <a:cs typeface="Times New Roman"/>
              </a:rPr>
              <a:t>W</a:t>
            </a:r>
            <a:r>
              <a:rPr lang="en-US" sz="3200" dirty="0" smtClean="0">
                <a:latin typeface="Times New Roman"/>
                <a:cs typeface="Times New Roman"/>
              </a:rPr>
              <a:t>,</a:t>
            </a:r>
            <a:r>
              <a:rPr lang="en-US" sz="3200" i="1" dirty="0" smtClean="0">
                <a:latin typeface="Times New Roman"/>
                <a:cs typeface="Times New Roman"/>
              </a:rPr>
              <a:t>A</a:t>
            </a:r>
            <a:r>
              <a:rPr lang="en-US" sz="3200" dirty="0" smtClean="0">
                <a:latin typeface="Times New Roman"/>
                <a:cs typeface="Times New Roman"/>
              </a:rPr>
              <a:t>,</a:t>
            </a:r>
            <a:r>
              <a:rPr lang="en-US" sz="3200" i="1" dirty="0" smtClean="0">
                <a:latin typeface="Times New Roman"/>
                <a:cs typeface="Times New Roman"/>
              </a:rPr>
              <a:t>S</a:t>
            </a:r>
            <a:r>
              <a:rPr lang="en-US" sz="3200" dirty="0" smtClean="0">
                <a:latin typeface="Times New Roman"/>
                <a:cs typeface="Times New Roman"/>
              </a:rPr>
              <a:t>,</a:t>
            </a:r>
            <a:r>
              <a:rPr lang="en-US" sz="3200" i="1" dirty="0" smtClean="0">
                <a:latin typeface="Times New Roman"/>
                <a:cs typeface="Times New Roman"/>
              </a:rPr>
              <a:t>C</a:t>
            </a:r>
            <a:r>
              <a:rPr lang="en-US" sz="3200" dirty="0" smtClean="0">
                <a:latin typeface="Times New Roman"/>
                <a:cs typeface="Times New Roman"/>
              </a:rPr>
              <a:t>)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32" name="AutoShape 49"/>
          <p:cNvSpPr>
            <a:spLocks noChangeArrowheads="1"/>
          </p:cNvSpPr>
          <p:nvPr/>
        </p:nvSpPr>
        <p:spPr bwMode="auto">
          <a:xfrm>
            <a:off x="3111500" y="3901440"/>
            <a:ext cx="990600" cy="990600"/>
          </a:xfrm>
          <a:prstGeom prst="octagon">
            <a:avLst>
              <a:gd name="adj" fmla="val 29287"/>
            </a:avLst>
          </a:prstGeom>
          <a:solidFill>
            <a:srgbClr val="E80F0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SLOW</a:t>
            </a:r>
            <a:endParaRPr lang="en-US" sz="1800"/>
          </a:p>
        </p:txBody>
      </p:sp>
      <p:sp>
        <p:nvSpPr>
          <p:cNvPr id="33" name="Right Arrow 32"/>
          <p:cNvSpPr/>
          <p:nvPr/>
        </p:nvSpPr>
        <p:spPr>
          <a:xfrm>
            <a:off x="2959100" y="3012757"/>
            <a:ext cx="1409700" cy="841692"/>
          </a:xfrm>
          <a:prstGeom prst="rightArrow">
            <a:avLst/>
          </a:prstGeom>
          <a:solidFill>
            <a:srgbClr val="FFFF66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SEARCH</a:t>
            </a:r>
            <a:endParaRPr lang="en-US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Accuracy: DTSL vs. L1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1493838"/>
            <a:ext cx="6870700" cy="5055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52700" y="2273300"/>
            <a:ext cx="1635634" cy="461665"/>
          </a:xfrm>
          <a:prstGeom prst="rect">
            <a:avLst/>
          </a:prstGeom>
          <a:solidFill>
            <a:srgbClr val="66FF66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DTSL Better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4699000"/>
            <a:ext cx="1315835" cy="461665"/>
          </a:xfrm>
          <a:prstGeom prst="rect">
            <a:avLst/>
          </a:prstGeom>
          <a:solidFill>
            <a:srgbClr val="FF6666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L1 Better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long features matter?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29560" y="1524000"/>
            <a:ext cx="7322240" cy="4708981"/>
            <a:chOff x="915864" y="1473200"/>
            <a:chExt cx="6399336" cy="4813034"/>
          </a:xfrm>
        </p:grpSpPr>
        <p:graphicFrame>
          <p:nvGraphicFramePr>
            <p:cNvPr id="4" name="Chart 3"/>
            <p:cNvGraphicFramePr/>
            <p:nvPr/>
          </p:nvGraphicFramePr>
          <p:xfrm>
            <a:off x="1347405" y="1625600"/>
            <a:ext cx="5967795" cy="4546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6" name="Straight Connector 5"/>
            <p:cNvCxnSpPr/>
            <p:nvPr/>
          </p:nvCxnSpPr>
          <p:spPr>
            <a:xfrm rot="5400000" flipH="1" flipV="1">
              <a:off x="2012950" y="3714750"/>
              <a:ext cx="4508500" cy="254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775701" y="5814367"/>
              <a:ext cx="1635634" cy="471866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DTSL Better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13463" y="5814368"/>
              <a:ext cx="1315835" cy="471866"/>
            </a:xfrm>
            <a:prstGeom prst="rect">
              <a:avLst/>
            </a:prstGeom>
            <a:solidFill>
              <a:srgbClr val="FF66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L1 Better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 rot="16200000">
              <a:off x="-315349" y="2897062"/>
              <a:ext cx="2865901" cy="4034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 sz="1800" b="1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lang="en-US" sz="2400" dirty="0" smtClean="0"/>
                <a:t>DTSL Feature Length 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Accuracy</a:t>
            </a:r>
          </a:p>
          <a:p>
            <a:pPr lvl="1"/>
            <a:r>
              <a:rPr lang="en-US" dirty="0" smtClean="0"/>
              <a:t>DTSL wins on 5 </a:t>
            </a:r>
            <a:r>
              <a:rPr lang="en-US" dirty="0" smtClean="0"/>
              <a:t>domains</a:t>
            </a:r>
          </a:p>
          <a:p>
            <a:pPr lvl="1"/>
            <a:r>
              <a:rPr lang="en-US" dirty="0" smtClean="0"/>
              <a:t>L1 </a:t>
            </a:r>
            <a:r>
              <a:rPr lang="en-US" dirty="0" smtClean="0"/>
              <a:t>wins on 6 domains</a:t>
            </a:r>
          </a:p>
          <a:p>
            <a:pPr lvl="1"/>
            <a:r>
              <a:rPr lang="en-US" dirty="0" smtClean="0"/>
              <a:t>BLM wins on 2 domains</a:t>
            </a:r>
          </a:p>
          <a:p>
            <a:r>
              <a:rPr lang="en-US" dirty="0" smtClean="0"/>
              <a:t>Speed</a:t>
            </a:r>
          </a:p>
          <a:p>
            <a:pPr lvl="1"/>
            <a:r>
              <a:rPr lang="en-US" dirty="0" smtClean="0"/>
              <a:t>DTSL is 16 times faster than L1</a:t>
            </a:r>
          </a:p>
          <a:p>
            <a:pPr lvl="1"/>
            <a:r>
              <a:rPr lang="en-US" dirty="0" smtClean="0"/>
              <a:t>DTSL is 100-10,000 times faster than BLM and DP</a:t>
            </a:r>
          </a:p>
          <a:p>
            <a:pPr lvl="1"/>
            <a:r>
              <a:rPr lang="en-US" dirty="0" smtClean="0"/>
              <a:t>For DTSL, weight learning becomes the bottleneck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DTSL uses decision trees to learn MN structures </a:t>
            </a:r>
            <a:r>
              <a:rPr lang="en-US" b="1" dirty="0" smtClean="0">
                <a:solidFill>
                  <a:srgbClr val="0000FF"/>
                </a:solidFill>
              </a:rPr>
              <a:t>much </a:t>
            </a:r>
            <a:r>
              <a:rPr lang="en-US" b="1" dirty="0" smtClean="0">
                <a:solidFill>
                  <a:srgbClr val="0000FF"/>
                </a:solidFill>
              </a:rPr>
              <a:t>faster</a:t>
            </a:r>
            <a:r>
              <a:rPr lang="en-US" dirty="0" smtClean="0"/>
              <a:t> with </a:t>
            </a:r>
            <a:r>
              <a:rPr lang="en-US" b="1" dirty="0" smtClean="0">
                <a:solidFill>
                  <a:srgbClr val="0000FF"/>
                </a:solidFill>
              </a:rPr>
              <a:t>similar accuracy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Using local models to build a global model </a:t>
            </a:r>
            <a:br>
              <a:rPr lang="en-US" dirty="0" smtClean="0"/>
            </a:br>
            <a:r>
              <a:rPr lang="en-US" dirty="0" smtClean="0"/>
              <a:t>is an effective strategy.</a:t>
            </a:r>
            <a:endParaRPr lang="en-US" dirty="0" smtClean="0"/>
          </a:p>
          <a:p>
            <a:r>
              <a:rPr lang="en-US" dirty="0" smtClean="0"/>
              <a:t>L1 </a:t>
            </a:r>
            <a:r>
              <a:rPr lang="en-US" dirty="0" smtClean="0"/>
              <a:t>and DTSL have different strengths</a:t>
            </a:r>
          </a:p>
          <a:p>
            <a:pPr lvl="1"/>
            <a:r>
              <a:rPr lang="en-US" dirty="0" smtClean="0"/>
              <a:t>L1 can combine many independent influences</a:t>
            </a:r>
          </a:p>
          <a:p>
            <a:pPr lvl="1"/>
            <a:r>
              <a:rPr lang="en-US" dirty="0" smtClean="0"/>
              <a:t>DTSL can handle complex interactions</a:t>
            </a:r>
          </a:p>
          <a:p>
            <a:pPr lvl="1"/>
            <a:r>
              <a:rPr lang="en-US" dirty="0" smtClean="0"/>
              <a:t>Can we get the best of both worlds?</a:t>
            </a:r>
            <a:br>
              <a:rPr lang="en-US" dirty="0" smtClean="0"/>
            </a:br>
            <a:r>
              <a:rPr lang="en-US" dirty="0" smtClean="0"/>
              <a:t>(Ongoing work…)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676900"/>
            <a:ext cx="8153400" cy="8001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Result: </a:t>
            </a:r>
            <a:r>
              <a:rPr lang="en-US" sz="2800" dirty="0" smtClean="0"/>
              <a:t>Similar accuracy, orders of magnitude faster!</a:t>
            </a:r>
            <a:endParaRPr lang="en-US" sz="2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651180" y="2329180"/>
            <a:ext cx="1579290" cy="1661162"/>
            <a:chOff x="4808541" y="2532379"/>
            <a:chExt cx="3843207" cy="2179321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6431430" y="3309620"/>
              <a:ext cx="1299698" cy="51816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800" dirty="0" smtClean="0">
                  <a:solidFill>
                    <a:schemeClr val="bg1"/>
                  </a:solidFill>
                </a:rPr>
                <a:t>S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5456657" y="2532379"/>
              <a:ext cx="1299698" cy="51816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800" dirty="0" smtClean="0">
                  <a:solidFill>
                    <a:schemeClr val="bg1"/>
                  </a:solidFill>
                </a:rPr>
                <a:t>W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7352050" y="2532379"/>
              <a:ext cx="1299698" cy="51816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800" dirty="0" smtClean="0">
                  <a:solidFill>
                    <a:schemeClr val="bg1"/>
                  </a:solidFill>
                </a:rPr>
                <a:t>A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428793" y="4193540"/>
              <a:ext cx="1299698" cy="51816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800" dirty="0" smtClean="0">
                  <a:solidFill>
                    <a:schemeClr val="bg1"/>
                  </a:solidFill>
                </a:rPr>
                <a:t>C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AutoShape 8"/>
            <p:cNvCxnSpPr>
              <a:cxnSpLocks noChangeShapeType="1"/>
              <a:stCxn id="8" idx="0"/>
              <a:endCxn id="5" idx="4"/>
            </p:cNvCxnSpPr>
            <p:nvPr/>
          </p:nvCxnSpPr>
          <p:spPr bwMode="auto">
            <a:xfrm rot="5400000" flipH="1" flipV="1">
              <a:off x="6897080" y="4009342"/>
              <a:ext cx="365760" cy="26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9"/>
            <p:cNvCxnSpPr>
              <a:cxnSpLocks noChangeShapeType="1"/>
            </p:cNvCxnSpPr>
            <p:nvPr/>
          </p:nvCxnSpPr>
          <p:spPr bwMode="auto">
            <a:xfrm rot="10800000">
              <a:off x="6320866" y="3050539"/>
              <a:ext cx="273027" cy="32385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" name="AutoShape 10"/>
            <p:cNvCxnSpPr>
              <a:cxnSpLocks noChangeShapeType="1"/>
            </p:cNvCxnSpPr>
            <p:nvPr/>
          </p:nvCxnSpPr>
          <p:spPr bwMode="auto">
            <a:xfrm rot="10800000" flipH="1">
              <a:off x="7486307" y="3039744"/>
              <a:ext cx="190668" cy="33464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11"/>
            <p:cNvCxnSpPr>
              <a:cxnSpLocks noChangeShapeType="1"/>
              <a:stCxn id="7" idx="2"/>
              <a:endCxn id="6" idx="6"/>
            </p:cNvCxnSpPr>
            <p:nvPr/>
          </p:nvCxnSpPr>
          <p:spPr bwMode="auto">
            <a:xfrm rot="10800000">
              <a:off x="6756355" y="2791459"/>
              <a:ext cx="595695" cy="134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808541" y="3298189"/>
              <a:ext cx="1299698" cy="51816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800" dirty="0" smtClean="0">
                  <a:solidFill>
                    <a:schemeClr val="bg1"/>
                  </a:solidFill>
                </a:rPr>
                <a:t>F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AutoShape 11"/>
            <p:cNvCxnSpPr>
              <a:cxnSpLocks noChangeShapeType="1"/>
              <a:stCxn id="13" idx="0"/>
              <a:endCxn id="6" idx="3"/>
            </p:cNvCxnSpPr>
            <p:nvPr/>
          </p:nvCxnSpPr>
          <p:spPr bwMode="auto">
            <a:xfrm rot="5400000" flipH="1" flipV="1">
              <a:off x="5390925" y="3042122"/>
              <a:ext cx="323533" cy="18860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aphicFrame>
        <p:nvGraphicFramePr>
          <p:cNvPr id="15" name="Content Placeholder 3"/>
          <p:cNvGraphicFramePr>
            <a:graphicFrameLocks/>
          </p:cNvGraphicFramePr>
          <p:nvPr/>
        </p:nvGraphicFramePr>
        <p:xfrm>
          <a:off x="495299" y="2316480"/>
          <a:ext cx="1797431" cy="22250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39411"/>
                <a:gridCol w="415576"/>
                <a:gridCol w="365593"/>
                <a:gridCol w="329351"/>
                <a:gridCol w="347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73099" y="1720334"/>
            <a:ext cx="141400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Training Data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994014" y="1727200"/>
            <a:ext cx="268313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Markov Network Structure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387996" y="4173835"/>
            <a:ext cx="1860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P(</a:t>
            </a:r>
            <a:r>
              <a:rPr lang="en-US" sz="2400" i="1" dirty="0" smtClean="0">
                <a:latin typeface="Times New Roman"/>
                <a:cs typeface="Times New Roman"/>
              </a:rPr>
              <a:t>F</a:t>
            </a:r>
            <a:r>
              <a:rPr lang="en-US" sz="2400" dirty="0" smtClean="0">
                <a:latin typeface="Times New Roman"/>
                <a:cs typeface="Times New Roman"/>
              </a:rPr>
              <a:t>,</a:t>
            </a:r>
            <a:r>
              <a:rPr lang="en-US" sz="2400" i="1" dirty="0" smtClean="0">
                <a:latin typeface="Times New Roman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cs typeface="Times New Roman"/>
              </a:rPr>
              <a:t>,</a:t>
            </a:r>
            <a:r>
              <a:rPr lang="en-US" sz="2400" i="1" dirty="0" smtClean="0">
                <a:latin typeface="Times New Roman"/>
                <a:cs typeface="Times New Roman"/>
              </a:rPr>
              <a:t>A</a:t>
            </a:r>
            <a:r>
              <a:rPr lang="en-US" sz="2400" dirty="0" smtClean="0">
                <a:latin typeface="Times New Roman"/>
                <a:cs typeface="Times New Roman"/>
              </a:rPr>
              <a:t>,</a:t>
            </a:r>
            <a:r>
              <a:rPr lang="en-US" sz="2400" i="1" dirty="0" smtClean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,</a:t>
            </a:r>
            <a:r>
              <a:rPr lang="en-US" sz="2400" i="1" dirty="0" smtClean="0">
                <a:latin typeface="Times New Roman"/>
                <a:cs typeface="Times New Roman"/>
              </a:rPr>
              <a:t>C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2451100" y="1720334"/>
            <a:ext cx="3860696" cy="3568552"/>
            <a:chOff x="2451100" y="1720334"/>
            <a:chExt cx="3860696" cy="3568552"/>
          </a:xfrm>
        </p:grpSpPr>
        <p:sp>
          <p:nvSpPr>
            <p:cNvPr id="29" name="Right Arrow 28"/>
            <p:cNvSpPr/>
            <p:nvPr/>
          </p:nvSpPr>
          <p:spPr>
            <a:xfrm>
              <a:off x="2451100" y="3078009"/>
              <a:ext cx="660400" cy="326677"/>
            </a:xfrm>
            <a:prstGeom prst="rightArrow">
              <a:avLst/>
            </a:prstGeom>
            <a:solidFill>
              <a:srgbClr val="FFFF66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3281753" y="2324101"/>
              <a:ext cx="2236731" cy="2964785"/>
              <a:chOff x="3230953" y="2052059"/>
              <a:chExt cx="2236731" cy="2759073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3230953" y="2052059"/>
                <a:ext cx="2000584" cy="2077303"/>
              </a:xfrm>
              <a:prstGeom prst="rect">
                <a:avLst/>
              </a:prstGeom>
              <a:gradFill flip="none" rotWithShape="1">
                <a:gsLst>
                  <a:gs pos="0">
                    <a:srgbClr val="FFF09A"/>
                  </a:gs>
                  <a:gs pos="100000">
                    <a:srgbClr val="FFFFFF"/>
                  </a:gs>
                </a:gsLst>
                <a:lin ang="5100000" scaled="0"/>
                <a:tileRect/>
              </a:gra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352800" y="2172732"/>
                <a:ext cx="2000584" cy="2077303"/>
              </a:xfrm>
              <a:prstGeom prst="rect">
                <a:avLst/>
              </a:prstGeom>
              <a:gradFill flip="none" rotWithShape="1">
                <a:gsLst>
                  <a:gs pos="0">
                    <a:srgbClr val="FFF09A"/>
                  </a:gs>
                  <a:gs pos="100000">
                    <a:srgbClr val="FFFFFF"/>
                  </a:gs>
                </a:gsLst>
                <a:lin ang="5100000" scaled="0"/>
                <a:tileRect/>
              </a:gra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67100" y="2299732"/>
                <a:ext cx="2000584" cy="2077303"/>
              </a:xfrm>
              <a:prstGeom prst="rect">
                <a:avLst/>
              </a:prstGeom>
              <a:gradFill flip="none" rotWithShape="1">
                <a:gsLst>
                  <a:gs pos="0">
                    <a:srgbClr val="FFF09A"/>
                  </a:gs>
                  <a:gs pos="100000">
                    <a:srgbClr val="FFFFFF"/>
                  </a:gs>
                </a:gsLst>
                <a:lin ang="5100000" scaled="0"/>
                <a:tileRect/>
              </a:gra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25"/>
              <p:cNvGrpSpPr>
                <a:grpSpLocks/>
              </p:cNvGrpSpPr>
              <p:nvPr/>
            </p:nvGrpSpPr>
            <p:grpSpPr bwMode="auto">
              <a:xfrm>
                <a:off x="3602677" y="2414033"/>
                <a:ext cx="1777137" cy="1846193"/>
                <a:chOff x="1912" y="2352"/>
                <a:chExt cx="1397" cy="1357"/>
              </a:xfrm>
            </p:grpSpPr>
            <p:sp>
              <p:nvSpPr>
                <p:cNvPr id="23" name="Oval 7"/>
                <p:cNvSpPr>
                  <a:spLocks noChangeArrowheads="1"/>
                </p:cNvSpPr>
                <p:nvPr/>
              </p:nvSpPr>
              <p:spPr bwMode="auto">
                <a:xfrm>
                  <a:off x="2304" y="2352"/>
                  <a:ext cx="432" cy="288"/>
                </a:xfrm>
                <a:prstGeom prst="ellipse">
                  <a:avLst/>
                </a:prstGeom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dirty="0" smtClean="0">
                      <a:sym typeface="Symbol" charset="2"/>
                    </a:rPr>
                    <a:t>F=</a:t>
                  </a:r>
                  <a:r>
                    <a:rPr lang="en-US" dirty="0">
                      <a:sym typeface="Symbol" charset="2"/>
                    </a:rPr>
                    <a:t>?</a:t>
                  </a:r>
                  <a:endParaRPr lang="en-US" sz="1400" dirty="0"/>
                </a:p>
              </p:txBody>
            </p:sp>
            <p:sp>
              <p:nvSpPr>
                <p:cNvPr id="24" name="Line 8"/>
                <p:cNvSpPr>
                  <a:spLocks noChangeShapeType="1"/>
                </p:cNvSpPr>
                <p:nvPr/>
              </p:nvSpPr>
              <p:spPr bwMode="auto">
                <a:xfrm rot="2700000" flipH="1" flipV="1">
                  <a:off x="2921" y="3218"/>
                  <a:ext cx="292" cy="188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400"/>
                </a:p>
              </p:txBody>
            </p:sp>
            <p:sp>
              <p:nvSpPr>
                <p:cNvPr id="25" name="Rectangle 13"/>
                <p:cNvSpPr>
                  <a:spLocks noChangeArrowheads="1"/>
                </p:cNvSpPr>
                <p:nvPr/>
              </p:nvSpPr>
              <p:spPr bwMode="auto">
                <a:xfrm>
                  <a:off x="1912" y="2928"/>
                  <a:ext cx="383" cy="2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sym typeface="Symbol" charset="2"/>
                    </a:rPr>
                    <a:t>0.2</a:t>
                  </a:r>
                </a:p>
              </p:txBody>
            </p:sp>
            <p:sp>
              <p:nvSpPr>
                <p:cNvPr id="26" name="Rectangle 14"/>
                <p:cNvSpPr>
                  <a:spLocks noChangeArrowheads="1"/>
                </p:cNvSpPr>
                <p:nvPr/>
              </p:nvSpPr>
              <p:spPr bwMode="auto">
                <a:xfrm>
                  <a:off x="2344" y="3456"/>
                  <a:ext cx="383" cy="2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sym typeface="Symbol" charset="2"/>
                    </a:rPr>
                    <a:t>0.5</a:t>
                  </a:r>
                </a:p>
              </p:txBody>
            </p:sp>
            <p:sp>
              <p:nvSpPr>
                <p:cNvPr id="31" name="Rectangle 15"/>
                <p:cNvSpPr>
                  <a:spLocks noChangeArrowheads="1"/>
                </p:cNvSpPr>
                <p:nvPr/>
              </p:nvSpPr>
              <p:spPr bwMode="auto">
                <a:xfrm>
                  <a:off x="2918" y="3456"/>
                  <a:ext cx="383" cy="2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sym typeface="Symbol" charset="2"/>
                    </a:rPr>
                    <a:t>0.7</a:t>
                  </a:r>
                </a:p>
              </p:txBody>
            </p:sp>
            <p:sp>
              <p:nvSpPr>
                <p:cNvPr id="32" name="Rectangle 17"/>
                <p:cNvSpPr>
                  <a:spLocks noChangeArrowheads="1"/>
                </p:cNvSpPr>
                <p:nvPr/>
              </p:nvSpPr>
              <p:spPr bwMode="auto">
                <a:xfrm rot="4160444">
                  <a:off x="2656" y="2612"/>
                  <a:ext cx="420" cy="2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 dirty="0">
                      <a:sym typeface="Symbol" charset="2"/>
                    </a:rPr>
                    <a:t>false</a:t>
                  </a:r>
                </a:p>
              </p:txBody>
            </p:sp>
            <p:sp>
              <p:nvSpPr>
                <p:cNvPr id="33" name="Rectangle 18"/>
                <p:cNvSpPr>
                  <a:spLocks noChangeArrowheads="1"/>
                </p:cNvSpPr>
                <p:nvPr/>
              </p:nvSpPr>
              <p:spPr bwMode="auto">
                <a:xfrm rot="4589629">
                  <a:off x="2978" y="3156"/>
                  <a:ext cx="420" cy="2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 dirty="0">
                      <a:sym typeface="Symbol" charset="2"/>
                    </a:rPr>
                    <a:t>false</a:t>
                  </a:r>
                </a:p>
              </p:txBody>
            </p:sp>
            <p:sp>
              <p:nvSpPr>
                <p:cNvPr id="34" name="Line 20"/>
                <p:cNvSpPr>
                  <a:spLocks noChangeShapeType="1"/>
                </p:cNvSpPr>
                <p:nvPr/>
              </p:nvSpPr>
              <p:spPr bwMode="auto">
                <a:xfrm rot="2700000" flipH="1" flipV="1">
                  <a:off x="2553" y="2721"/>
                  <a:ext cx="366" cy="156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400"/>
                </a:p>
              </p:txBody>
            </p:sp>
            <p:sp>
              <p:nvSpPr>
                <p:cNvPr id="35" name="Oval 11"/>
                <p:cNvSpPr>
                  <a:spLocks noChangeArrowheads="1"/>
                </p:cNvSpPr>
                <p:nvPr/>
              </p:nvSpPr>
              <p:spPr bwMode="auto">
                <a:xfrm>
                  <a:off x="2624" y="2928"/>
                  <a:ext cx="480" cy="240"/>
                </a:xfrm>
                <a:prstGeom prst="ellipse">
                  <a:avLst/>
                </a:prstGeom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dirty="0" smtClean="0">
                      <a:sym typeface="Symbol" charset="2"/>
                    </a:rPr>
                    <a:t>S=</a:t>
                  </a:r>
                  <a:r>
                    <a:rPr lang="en-US" dirty="0">
                      <a:sym typeface="Symbol" charset="2"/>
                    </a:rPr>
                    <a:t>?</a:t>
                  </a:r>
                </a:p>
              </p:txBody>
            </p:sp>
            <p:sp>
              <p:nvSpPr>
                <p:cNvPr id="36" name="Line 21"/>
                <p:cNvSpPr>
                  <a:spLocks noChangeShapeType="1"/>
                </p:cNvSpPr>
                <p:nvPr/>
              </p:nvSpPr>
              <p:spPr bwMode="auto">
                <a:xfrm rot="18900000" flipH="1">
                  <a:off x="2067" y="2733"/>
                  <a:ext cx="402" cy="92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400"/>
                </a:p>
              </p:txBody>
            </p:sp>
            <p:sp>
              <p:nvSpPr>
                <p:cNvPr id="37" name="Line 22"/>
                <p:cNvSpPr>
                  <a:spLocks noChangeShapeType="1"/>
                </p:cNvSpPr>
                <p:nvPr/>
              </p:nvSpPr>
              <p:spPr bwMode="auto">
                <a:xfrm rot="18900000" flipH="1">
                  <a:off x="2449" y="3245"/>
                  <a:ext cx="358" cy="16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400"/>
                </a:p>
              </p:txBody>
            </p:sp>
            <p:sp>
              <p:nvSpPr>
                <p:cNvPr id="38" name="Rectangle 23"/>
                <p:cNvSpPr>
                  <a:spLocks noChangeArrowheads="1"/>
                </p:cNvSpPr>
                <p:nvPr/>
              </p:nvSpPr>
              <p:spPr bwMode="auto">
                <a:xfrm rot="17440220">
                  <a:off x="2336" y="3138"/>
                  <a:ext cx="364" cy="2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 dirty="0">
                      <a:sym typeface="Symbol" charset="2"/>
                    </a:rPr>
                    <a:t>true</a:t>
                  </a:r>
                </a:p>
              </p:txBody>
            </p:sp>
            <p:sp>
              <p:nvSpPr>
                <p:cNvPr id="39" name="Rectangle 24"/>
                <p:cNvSpPr>
                  <a:spLocks noChangeArrowheads="1"/>
                </p:cNvSpPr>
                <p:nvPr/>
              </p:nvSpPr>
              <p:spPr bwMode="auto">
                <a:xfrm rot="18148130">
                  <a:off x="1976" y="2600"/>
                  <a:ext cx="364" cy="2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 dirty="0">
                      <a:sym typeface="Symbol" charset="2"/>
                    </a:rPr>
                    <a:t>true</a:t>
                  </a:r>
                </a:p>
              </p:txBody>
            </p:sp>
          </p:grpSp>
          <p:sp>
            <p:nvSpPr>
              <p:cNvPr id="22" name="Rectangle 21"/>
              <p:cNvSpPr/>
              <p:nvPr/>
            </p:nvSpPr>
            <p:spPr>
              <a:xfrm>
                <a:off x="3850106" y="4381500"/>
                <a:ext cx="1263838" cy="4296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P(</a:t>
                </a:r>
                <a:r>
                  <a:rPr lang="en-US" sz="2400" i="1" dirty="0" smtClean="0">
                    <a:latin typeface="Times New Roman"/>
                    <a:cs typeface="Times New Roman"/>
                  </a:rPr>
                  <a:t>C</a:t>
                </a:r>
                <a:r>
                  <a:rPr lang="en-US" sz="2400" dirty="0" smtClean="0">
                    <a:latin typeface="Times New Roman"/>
                    <a:cs typeface="Times New Roman"/>
                  </a:rPr>
                  <a:t>|</a:t>
                </a:r>
                <a:r>
                  <a:rPr lang="en-US" sz="2400" i="1" dirty="0" smtClean="0">
                    <a:latin typeface="Times New Roman"/>
                    <a:cs typeface="Times New Roman"/>
                  </a:rPr>
                  <a:t>F</a:t>
                </a:r>
                <a:r>
                  <a:rPr lang="en-US" sz="2400" dirty="0" smtClean="0">
                    <a:latin typeface="Times New Roman"/>
                    <a:cs typeface="Times New Roman"/>
                  </a:rPr>
                  <a:t>,</a:t>
                </a:r>
                <a:r>
                  <a:rPr lang="en-US" sz="2400" i="1" dirty="0" smtClean="0">
                    <a:latin typeface="Times New Roman"/>
                    <a:cs typeface="Times New Roman"/>
                  </a:rPr>
                  <a:t>S</a:t>
                </a:r>
                <a:r>
                  <a:rPr lang="en-US" sz="2400" dirty="0" smtClean="0">
                    <a:latin typeface="Times New Roman"/>
                    <a:cs typeface="Times New Roman"/>
                  </a:rPr>
                  <a:t>)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635927" y="1720334"/>
              <a:ext cx="1531188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Decision Trees</a:t>
              </a:r>
              <a:endParaRPr lang="en-US" dirty="0"/>
            </a:p>
          </p:txBody>
        </p:sp>
        <p:sp>
          <p:nvSpPr>
            <p:cNvPr id="45" name="Right Arrow 44"/>
            <p:cNvSpPr/>
            <p:nvPr/>
          </p:nvSpPr>
          <p:spPr>
            <a:xfrm>
              <a:off x="5651396" y="3102323"/>
              <a:ext cx="660400" cy="326677"/>
            </a:xfrm>
            <a:prstGeom prst="rightArrow">
              <a:avLst/>
            </a:prstGeom>
            <a:solidFill>
              <a:srgbClr val="FFFF66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Markov networks</a:t>
            </a:r>
          </a:p>
          <a:p>
            <a:pPr lvl="1"/>
            <a:r>
              <a:rPr lang="en-US" dirty="0" smtClean="0"/>
              <a:t>Weight learning</a:t>
            </a:r>
          </a:p>
          <a:p>
            <a:pPr lvl="1"/>
            <a:r>
              <a:rPr lang="en-US" dirty="0" smtClean="0"/>
              <a:t>Structure learning</a:t>
            </a:r>
            <a:endParaRPr lang="en-US" dirty="0" smtClean="0"/>
          </a:p>
          <a:p>
            <a:r>
              <a:rPr lang="en-US" dirty="0" smtClean="0"/>
              <a:t>DTSL</a:t>
            </a:r>
            <a:r>
              <a:rPr lang="en-US" dirty="0" smtClean="0"/>
              <a:t>: Decision Tree Structure Learning</a:t>
            </a:r>
          </a:p>
          <a:p>
            <a:r>
              <a:rPr lang="en-US" dirty="0" smtClean="0"/>
              <a:t>Experiments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Networks: Representation</a:t>
            </a:r>
            <a:endParaRPr lang="en-US" dirty="0"/>
          </a:p>
        </p:txBody>
      </p:sp>
      <p:grpSp>
        <p:nvGrpSpPr>
          <p:cNvPr id="4" name="Group 20"/>
          <p:cNvGrpSpPr/>
          <p:nvPr/>
        </p:nvGrpSpPr>
        <p:grpSpPr>
          <a:xfrm>
            <a:off x="381000" y="1676400"/>
            <a:ext cx="8305800" cy="1219201"/>
            <a:chOff x="685800" y="2133601"/>
            <a:chExt cx="8305800" cy="1524000"/>
          </a:xfrm>
        </p:grpSpPr>
        <p:grpSp>
          <p:nvGrpSpPr>
            <p:cNvPr id="15" name="Group 41"/>
            <p:cNvGrpSpPr>
              <a:grpSpLocks/>
            </p:cNvGrpSpPr>
            <p:nvPr/>
          </p:nvGrpSpPr>
          <p:grpSpPr bwMode="auto">
            <a:xfrm rot="10800000">
              <a:off x="3124200" y="2133601"/>
              <a:ext cx="5867400" cy="1524000"/>
              <a:chOff x="864" y="1056"/>
              <a:chExt cx="3696" cy="960"/>
            </a:xfrm>
          </p:grpSpPr>
          <p:sp>
            <p:nvSpPr>
              <p:cNvPr id="5" name="Oval 4"/>
              <p:cNvSpPr>
                <a:spLocks noChangeArrowheads="1"/>
              </p:cNvSpPr>
              <p:nvPr/>
            </p:nvSpPr>
            <p:spPr bwMode="auto">
              <a:xfrm rot="10800000">
                <a:off x="2544" y="1056"/>
                <a:ext cx="1152" cy="384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800" dirty="0" smtClean="0">
                    <a:solidFill>
                      <a:schemeClr val="bg1"/>
                    </a:solidFill>
                  </a:rPr>
                  <a:t>Smoke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Oval 5"/>
              <p:cNvSpPr>
                <a:spLocks noChangeArrowheads="1"/>
              </p:cNvSpPr>
              <p:nvPr/>
            </p:nvSpPr>
            <p:spPr bwMode="auto">
              <a:xfrm rot="10800000">
                <a:off x="3408" y="1632"/>
                <a:ext cx="1152" cy="384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800" dirty="0" smtClean="0">
                    <a:solidFill>
                      <a:schemeClr val="bg1"/>
                    </a:solidFill>
                  </a:rPr>
                  <a:t>Wheeze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Oval 6"/>
              <p:cNvSpPr>
                <a:spLocks noChangeArrowheads="1"/>
              </p:cNvSpPr>
              <p:nvPr/>
            </p:nvSpPr>
            <p:spPr bwMode="auto">
              <a:xfrm rot="10800000">
                <a:off x="1728" y="1632"/>
                <a:ext cx="1152" cy="384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800" dirty="0">
                    <a:solidFill>
                      <a:schemeClr val="bg1"/>
                    </a:solidFill>
                  </a:rPr>
                  <a:t>Asthma</a:t>
                </a:r>
              </a:p>
            </p:txBody>
          </p:sp>
          <p:sp>
            <p:nvSpPr>
              <p:cNvPr id="8" name="Oval 7"/>
              <p:cNvSpPr>
                <a:spLocks noChangeArrowheads="1"/>
              </p:cNvSpPr>
              <p:nvPr/>
            </p:nvSpPr>
            <p:spPr bwMode="auto">
              <a:xfrm rot="10800000">
                <a:off x="864" y="1056"/>
                <a:ext cx="1152" cy="384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800" dirty="0">
                    <a:solidFill>
                      <a:schemeClr val="bg1"/>
                    </a:solidFill>
                  </a:rPr>
                  <a:t>Cancer</a:t>
                </a:r>
              </a:p>
            </p:txBody>
          </p:sp>
          <p:cxnSp>
            <p:nvCxnSpPr>
              <p:cNvPr id="9" name="AutoShape 8"/>
              <p:cNvCxnSpPr>
                <a:cxnSpLocks noChangeShapeType="1"/>
                <a:stCxn id="8" idx="2"/>
                <a:endCxn id="5" idx="6"/>
              </p:cNvCxnSpPr>
              <p:nvPr/>
            </p:nvCxnSpPr>
            <p:spPr bwMode="auto">
              <a:xfrm>
                <a:off x="2016" y="1247"/>
                <a:ext cx="528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" name="AutoShape 9"/>
              <p:cNvCxnSpPr>
                <a:cxnSpLocks noChangeShapeType="1"/>
              </p:cNvCxnSpPr>
              <p:nvPr/>
            </p:nvCxnSpPr>
            <p:spPr bwMode="auto">
              <a:xfrm>
                <a:off x="3552" y="1392"/>
                <a:ext cx="242" cy="24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1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2592" y="1392"/>
                <a:ext cx="169" cy="248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" name="AutoShape 11"/>
              <p:cNvCxnSpPr>
                <a:cxnSpLocks noChangeShapeType="1"/>
                <a:stCxn id="7" idx="2"/>
                <a:endCxn id="6" idx="6"/>
              </p:cNvCxnSpPr>
              <p:nvPr/>
            </p:nvCxnSpPr>
            <p:spPr bwMode="auto">
              <a:xfrm>
                <a:off x="2880" y="1823"/>
                <a:ext cx="528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685800" y="2133602"/>
              <a:ext cx="1828800" cy="6096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800" dirty="0" smtClean="0">
                  <a:solidFill>
                    <a:schemeClr val="bg1"/>
                  </a:solidFill>
                </a:rPr>
                <a:t>Flu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AutoShape 11"/>
            <p:cNvCxnSpPr>
              <a:cxnSpLocks noChangeShapeType="1"/>
              <a:stCxn id="13" idx="6"/>
            </p:cNvCxnSpPr>
            <p:nvPr/>
          </p:nvCxnSpPr>
          <p:spPr bwMode="auto">
            <a:xfrm flipV="1">
              <a:off x="2514600" y="2438401"/>
              <a:ext cx="609600" cy="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6" name="Rounded Rectangle 15"/>
          <p:cNvSpPr/>
          <p:nvPr/>
        </p:nvSpPr>
        <p:spPr>
          <a:xfrm>
            <a:off x="4114800" y="2362201"/>
            <a:ext cx="4648200" cy="609600"/>
          </a:xfrm>
          <a:prstGeom prst="roundRect">
            <a:avLst/>
          </a:prstGeom>
          <a:noFill/>
          <a:ln w="444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5295105" y="3238501"/>
            <a:ext cx="533401" cy="1588"/>
          </a:xfrm>
          <a:prstGeom prst="straightConnector1">
            <a:avLst/>
          </a:prstGeom>
          <a:ln w="635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1000" y="5715000"/>
            <a:ext cx="8458200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400" dirty="0" smtClean="0"/>
              <a:t>(aka Markov random fields, Gibbs distributions, log-linear </a:t>
            </a:r>
            <a:br>
              <a:rPr lang="en-US" sz="2400" dirty="0" smtClean="0"/>
            </a:br>
            <a:r>
              <a:rPr lang="en-US" sz="2400" dirty="0" smtClean="0"/>
              <a:t>        models, exponential models, maximum entropy models) 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794000" y="3467101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>
                <a:latin typeface="+mn-lt"/>
                <a:sym typeface="Symbol" pitchFamily="18" charset="2"/>
              </a:rPr>
              <a:t> </a:t>
            </a:r>
            <a:r>
              <a:rPr lang="en-US" sz="2800" dirty="0" smtClean="0">
                <a:latin typeface="+mn-lt"/>
                <a:sym typeface="Symbol" pitchFamily="18" charset="2"/>
              </a:rPr>
              <a:t>      Smoke </a:t>
            </a:r>
            <a:r>
              <a:rPr lang="en-US" sz="2800" b="1" dirty="0" smtClean="0">
                <a:sym typeface="Symbol" pitchFamily="18" charset="2"/>
              </a:rPr>
              <a:t></a:t>
            </a:r>
            <a:r>
              <a:rPr lang="en-US" sz="2800" dirty="0" smtClean="0">
                <a:latin typeface="+mn-lt"/>
                <a:sym typeface="Symbol" pitchFamily="18" charset="2"/>
              </a:rPr>
              <a:t> Cancer</a:t>
            </a:r>
            <a:endParaRPr lang="en-US" sz="2800" b="1" dirty="0" smtClean="0">
              <a:latin typeface="+mn-lt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5029200" y="4200145"/>
            <a:ext cx="1384300" cy="461665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/>
              <a:t>Feature </a:t>
            </a:r>
            <a:r>
              <a:rPr lang="en-US" sz="2400" i="1" dirty="0" err="1"/>
              <a:t>i</a:t>
            </a:r>
            <a:endParaRPr lang="en-US" sz="2400" dirty="0"/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3276600" y="3505201"/>
            <a:ext cx="2819400" cy="461665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endParaRPr lang="en-US" sz="2400" dirty="0"/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4445000" y="5010698"/>
            <a:ext cx="381000" cy="461665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endParaRPr lang="en-US" sz="2400" i="1" dirty="0"/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4851400" y="5010697"/>
            <a:ext cx="635000" cy="461665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endParaRPr lang="en-US" sz="2400" dirty="0"/>
          </a:p>
        </p:txBody>
      </p:sp>
      <p:sp>
        <p:nvSpPr>
          <p:cNvPr id="63" name="Line 10"/>
          <p:cNvSpPr>
            <a:spLocks noChangeShapeType="1"/>
          </p:cNvSpPr>
          <p:nvPr/>
        </p:nvSpPr>
        <p:spPr bwMode="auto">
          <a:xfrm flipH="1" flipV="1">
            <a:off x="5181600" y="3962401"/>
            <a:ext cx="0" cy="22860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" name="Group 64"/>
          <p:cNvGrpSpPr/>
          <p:nvPr/>
        </p:nvGrpSpPr>
        <p:grpSpPr>
          <a:xfrm>
            <a:off x="2209800" y="3441193"/>
            <a:ext cx="4292600" cy="1220617"/>
            <a:chOff x="457200" y="2679192"/>
            <a:chExt cx="4292600" cy="1220617"/>
          </a:xfrm>
        </p:grpSpPr>
        <p:sp>
          <p:nvSpPr>
            <p:cNvPr id="55" name="Text Box 7"/>
            <p:cNvSpPr txBox="1">
              <a:spLocks noChangeArrowheads="1"/>
            </p:cNvSpPr>
            <p:nvPr/>
          </p:nvSpPr>
          <p:spPr bwMode="auto">
            <a:xfrm>
              <a:off x="457200" y="3438144"/>
              <a:ext cx="2667000" cy="461665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2400" dirty="0"/>
                <a:t>Weight of Feature </a:t>
              </a:r>
              <a:r>
                <a:rPr lang="en-US" sz="2400" i="1" dirty="0" err="1"/>
                <a:t>i</a:t>
              </a:r>
              <a:endParaRPr lang="en-US" sz="2400" i="1" dirty="0"/>
            </a:p>
          </p:txBody>
        </p:sp>
        <p:sp>
          <p:nvSpPr>
            <p:cNvPr id="57" name="Text Box 7"/>
            <p:cNvSpPr txBox="1">
              <a:spLocks noChangeArrowheads="1"/>
            </p:cNvSpPr>
            <p:nvPr/>
          </p:nvSpPr>
          <p:spPr bwMode="auto">
            <a:xfrm>
              <a:off x="787400" y="2743201"/>
              <a:ext cx="609600" cy="461665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endParaRPr lang="en-US" sz="2400" i="1" dirty="0"/>
            </a:p>
          </p:txBody>
        </p:sp>
        <p:sp>
          <p:nvSpPr>
            <p:cNvPr id="62" name="Line 9"/>
            <p:cNvSpPr>
              <a:spLocks noChangeShapeType="1"/>
            </p:cNvSpPr>
            <p:nvPr/>
          </p:nvSpPr>
          <p:spPr bwMode="auto">
            <a:xfrm flipH="1" flipV="1">
              <a:off x="1168400" y="3200400"/>
              <a:ext cx="0" cy="2286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87400" y="2679192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sz="2800" dirty="0" smtClean="0">
                  <a:latin typeface="+mn-lt"/>
                  <a:sym typeface="Symbol" pitchFamily="18" charset="2"/>
                </a:rPr>
                <a:t>1.5</a:t>
              </a:r>
              <a:endParaRPr lang="en-US" sz="2800" b="1" dirty="0" smtClean="0">
                <a:latin typeface="+mn-lt"/>
              </a:endParaRPr>
            </a:p>
          </p:txBody>
        </p:sp>
      </p:grpSp>
      <p:grpSp>
        <p:nvGrpSpPr>
          <p:cNvPr id="20" name="Group 43"/>
          <p:cNvGrpSpPr/>
          <p:nvPr/>
        </p:nvGrpSpPr>
        <p:grpSpPr>
          <a:xfrm>
            <a:off x="2213335" y="4648200"/>
            <a:ext cx="4488729" cy="1052763"/>
            <a:chOff x="778500" y="2260937"/>
            <a:chExt cx="4488729" cy="1052763"/>
          </a:xfrm>
        </p:grpSpPr>
        <p:sp>
          <p:nvSpPr>
            <p:cNvPr id="45" name="Text Box 4"/>
            <p:cNvSpPr txBox="1">
              <a:spLocks noChangeArrowheads="1"/>
            </p:cNvSpPr>
            <p:nvPr/>
          </p:nvSpPr>
          <p:spPr bwMode="auto">
            <a:xfrm>
              <a:off x="778500" y="2535082"/>
              <a:ext cx="4488729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600" dirty="0"/>
                <a:t> P</a:t>
              </a:r>
              <a:r>
                <a:rPr lang="en-US" sz="2600" dirty="0" smtClean="0"/>
                <a:t>(x) =     exp       </a:t>
              </a:r>
              <a:r>
                <a:rPr lang="en-US" sz="2600" dirty="0" err="1" smtClean="0">
                  <a:sym typeface="Symbol" pitchFamily="18" charset="2"/>
                </a:rPr>
                <a:t>w</a:t>
              </a:r>
              <a:r>
                <a:rPr lang="en-US" sz="2600" baseline="-25000" dirty="0" err="1" smtClean="0">
                  <a:sym typeface="Symbol" pitchFamily="18" charset="2"/>
                </a:rPr>
                <a:t>i</a:t>
              </a:r>
              <a:r>
                <a:rPr lang="en-US" sz="2600" baseline="-25000" dirty="0" smtClean="0">
                  <a:sym typeface="Symbol" pitchFamily="18" charset="2"/>
                </a:rPr>
                <a:t>   </a:t>
              </a:r>
              <a:r>
                <a:rPr lang="en-US" sz="2600" dirty="0" err="1" smtClean="0">
                  <a:sym typeface="Symbol" pitchFamily="18" charset="2"/>
                </a:rPr>
                <a:t>f</a:t>
              </a:r>
              <a:r>
                <a:rPr lang="en-US" sz="2600" baseline="-25000" dirty="0" err="1" smtClean="0">
                  <a:sym typeface="Symbol" pitchFamily="18" charset="2"/>
                </a:rPr>
                <a:t>i</a:t>
              </a:r>
              <a:r>
                <a:rPr lang="en-US" sz="2600" dirty="0" smtClean="0">
                  <a:sym typeface="Symbol" pitchFamily="18" charset="2"/>
                </a:rPr>
                <a:t>(x)</a:t>
              </a:r>
              <a:r>
                <a:rPr lang="en-US" sz="2600" dirty="0" smtClean="0"/>
                <a:t>       </a:t>
              </a:r>
              <a:endParaRPr lang="en-US" sz="2600" dirty="0"/>
            </a:p>
          </p:txBody>
        </p:sp>
        <p:grpSp>
          <p:nvGrpSpPr>
            <p:cNvPr id="21" name="Group 15"/>
            <p:cNvGrpSpPr/>
            <p:nvPr/>
          </p:nvGrpSpPr>
          <p:grpSpPr>
            <a:xfrm>
              <a:off x="2661966" y="2438400"/>
              <a:ext cx="487884" cy="875300"/>
              <a:chOff x="2540000" y="2514600"/>
              <a:chExt cx="487884" cy="875300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2791922" y="3020568"/>
                <a:ext cx="2359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i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540000" y="2514600"/>
                <a:ext cx="4876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>
                    <a:sym typeface="Symbol" pitchFamily="18" charset="2"/>
                  </a:rPr>
                  <a:t></a:t>
                </a:r>
                <a:endParaRPr lang="en-US" sz="4000" dirty="0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2438400" y="2260937"/>
              <a:ext cx="533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(</a:t>
              </a:r>
              <a:endParaRPr lang="en-US" sz="6000" dirty="0"/>
            </a:p>
          </p:txBody>
        </p:sp>
        <p:grpSp>
          <p:nvGrpSpPr>
            <p:cNvPr id="23" name="Group 10"/>
            <p:cNvGrpSpPr/>
            <p:nvPr/>
          </p:nvGrpSpPr>
          <p:grpSpPr>
            <a:xfrm>
              <a:off x="1676664" y="2438400"/>
              <a:ext cx="533136" cy="533399"/>
              <a:chOff x="1828800" y="2438400"/>
              <a:chExt cx="533136" cy="533399"/>
            </a:xfrm>
          </p:grpSpPr>
          <p:sp>
            <p:nvSpPr>
              <p:cNvPr id="50" name="Line 7"/>
              <p:cNvSpPr>
                <a:spLocks noChangeShapeType="1"/>
              </p:cNvSpPr>
              <p:nvPr/>
            </p:nvSpPr>
            <p:spPr bwMode="auto">
              <a:xfrm flipV="1">
                <a:off x="1873941" y="2819404"/>
                <a:ext cx="27418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Text Box 4"/>
              <p:cNvSpPr txBox="1">
                <a:spLocks noChangeArrowheads="1"/>
              </p:cNvSpPr>
              <p:nvPr/>
            </p:nvSpPr>
            <p:spPr bwMode="auto">
              <a:xfrm>
                <a:off x="1828800" y="2438400"/>
                <a:ext cx="533136" cy="5333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noAutofit/>
              </a:bodyPr>
              <a:lstStyle/>
              <a:p>
                <a:r>
                  <a:rPr lang="en-US" sz="2200" dirty="0" smtClean="0"/>
                  <a:t>1</a:t>
                </a:r>
              </a:p>
              <a:p>
                <a:r>
                  <a:rPr lang="en-US" sz="2200" dirty="0" smtClean="0"/>
                  <a:t>Z</a:t>
                </a:r>
                <a:endParaRPr lang="en-US" sz="2200" dirty="0">
                  <a:solidFill>
                    <a:srgbClr val="FF0000"/>
                  </a:solidFill>
                </a:endParaRPr>
              </a:p>
              <a:p>
                <a:r>
                  <a:rPr lang="en-US" sz="2400" dirty="0"/>
                  <a:t>      </a:t>
                </a: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3962665" y="2260937"/>
              <a:ext cx="533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)</a:t>
              </a:r>
            </a:p>
          </p:txBody>
        </p:sp>
      </p:grpSp>
      <p:sp>
        <p:nvSpPr>
          <p:cNvPr id="66" name="Line 10"/>
          <p:cNvSpPr>
            <a:spLocks noChangeShapeType="1"/>
          </p:cNvSpPr>
          <p:nvPr/>
        </p:nvSpPr>
        <p:spPr bwMode="auto">
          <a:xfrm flipH="1">
            <a:off x="5245100" y="4648200"/>
            <a:ext cx="0" cy="366963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Line 9"/>
          <p:cNvSpPr>
            <a:spLocks noChangeShapeType="1"/>
          </p:cNvSpPr>
          <p:nvPr/>
        </p:nvSpPr>
        <p:spPr bwMode="auto">
          <a:xfrm flipH="1">
            <a:off x="4711700" y="4648200"/>
            <a:ext cx="0" cy="36696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990600" y="2514600"/>
            <a:ext cx="144780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/>
              <a:t>Variables</a:t>
            </a:r>
            <a:endParaRPr lang="en-US" sz="2400" dirty="0"/>
          </a:p>
        </p:txBody>
      </p:sp>
      <p:cxnSp>
        <p:nvCxnSpPr>
          <p:cNvPr id="73" name="Straight Arrow Connector 72"/>
          <p:cNvCxnSpPr>
            <a:stCxn id="72" idx="0"/>
          </p:cNvCxnSpPr>
          <p:nvPr/>
        </p:nvCxnSpPr>
        <p:spPr>
          <a:xfrm rot="16200000" flipV="1">
            <a:off x="1314452" y="2114552"/>
            <a:ext cx="304798" cy="495298"/>
          </a:xfrm>
          <a:prstGeom prst="straightConnector1">
            <a:avLst/>
          </a:prstGeom>
          <a:ln w="635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2" idx="0"/>
          </p:cNvCxnSpPr>
          <p:nvPr/>
        </p:nvCxnSpPr>
        <p:spPr>
          <a:xfrm rot="5400000" flipH="1" flipV="1">
            <a:off x="2152651" y="1695449"/>
            <a:ext cx="381000" cy="1257302"/>
          </a:xfrm>
          <a:prstGeom prst="straightConnector1">
            <a:avLst/>
          </a:prstGeom>
          <a:ln w="635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6" grpId="0"/>
      <p:bldP spid="56" grpId="0" animBg="1"/>
      <p:bldP spid="58" grpId="0" animBg="1"/>
      <p:bldP spid="60" grpId="0" animBg="1"/>
      <p:bldP spid="61" grpId="0" animBg="1"/>
      <p:bldP spid="63" grpId="0" animBg="1"/>
      <p:bldP spid="66" grpId="0" animBg="1"/>
      <p:bldP spid="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Networks: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2535936" y="18288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>
                <a:latin typeface="+mn-lt"/>
                <a:sym typeface="Symbol" pitchFamily="18" charset="2"/>
              </a:rPr>
              <a:t> </a:t>
            </a:r>
            <a:r>
              <a:rPr lang="en-US" sz="2800" dirty="0" smtClean="0">
                <a:latin typeface="+mn-lt"/>
                <a:sym typeface="Symbol" pitchFamily="18" charset="2"/>
              </a:rPr>
              <a:t>      Smoke </a:t>
            </a:r>
            <a:r>
              <a:rPr lang="en-US" sz="2800" b="1" dirty="0" smtClean="0">
                <a:sym typeface="Symbol" pitchFamily="18" charset="2"/>
              </a:rPr>
              <a:t></a:t>
            </a:r>
            <a:r>
              <a:rPr lang="en-US" sz="2800" dirty="0" smtClean="0">
                <a:latin typeface="+mn-lt"/>
                <a:sym typeface="Symbol" pitchFamily="18" charset="2"/>
              </a:rPr>
              <a:t> Cancer</a:t>
            </a:r>
            <a:endParaRPr lang="en-US" sz="2800" b="1" dirty="0" smtClean="0">
              <a:latin typeface="+mn-lt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84048" y="4547175"/>
            <a:ext cx="3883152" cy="1325880"/>
          </a:xfrm>
          <a:prstGeom prst="rect">
            <a:avLst/>
          </a:prstGeom>
          <a:ln w="41275">
            <a:solidFill>
              <a:srgbClr val="008000"/>
            </a:solidFill>
          </a:ln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 Learning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Given: Features, Data	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Learn: Weights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495800" y="4547175"/>
            <a:ext cx="4419600" cy="1325880"/>
          </a:xfrm>
          <a:prstGeom prst="rect">
            <a:avLst/>
          </a:prstGeom>
          <a:ln w="41275">
            <a:solidFill>
              <a:srgbClr val="008000"/>
            </a:solidFill>
          </a:ln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Structure Learning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Given: Data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Learn: Features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67000" y="3962400"/>
            <a:ext cx="4953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Two Learning Tasks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5410200" y="2589764"/>
            <a:ext cx="1752600" cy="461665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/>
              <a:t>Feature </a:t>
            </a:r>
            <a:r>
              <a:rPr lang="en-US" sz="2400" i="1" dirty="0" err="1"/>
              <a:t>i</a:t>
            </a:r>
            <a:endParaRPr lang="en-US" sz="2400" dirty="0"/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3200400" y="1894820"/>
            <a:ext cx="2743200" cy="461665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endParaRPr lang="en-US" sz="2400" dirty="0"/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5029200" y="3261955"/>
            <a:ext cx="381000" cy="461665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endParaRPr lang="en-US" sz="2400" i="1" dirty="0"/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5486400" y="3261954"/>
            <a:ext cx="609600" cy="461665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endParaRPr lang="en-US" sz="2400" dirty="0"/>
          </a:p>
        </p:txBody>
      </p:sp>
      <p:sp>
        <p:nvSpPr>
          <p:cNvPr id="63" name="Line 10"/>
          <p:cNvSpPr>
            <a:spLocks noChangeShapeType="1"/>
          </p:cNvSpPr>
          <p:nvPr/>
        </p:nvSpPr>
        <p:spPr bwMode="auto">
          <a:xfrm flipH="1" flipV="1">
            <a:off x="5562600" y="2352020"/>
            <a:ext cx="0" cy="22860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64"/>
          <p:cNvGrpSpPr/>
          <p:nvPr/>
        </p:nvGrpSpPr>
        <p:grpSpPr>
          <a:xfrm>
            <a:off x="2362200" y="1830812"/>
            <a:ext cx="4114800" cy="1220617"/>
            <a:chOff x="228600" y="2679192"/>
            <a:chExt cx="4114800" cy="1220617"/>
          </a:xfrm>
        </p:grpSpPr>
        <p:sp>
          <p:nvSpPr>
            <p:cNvPr id="55" name="Text Box 7"/>
            <p:cNvSpPr txBox="1">
              <a:spLocks noChangeArrowheads="1"/>
            </p:cNvSpPr>
            <p:nvPr/>
          </p:nvSpPr>
          <p:spPr bwMode="auto">
            <a:xfrm>
              <a:off x="228600" y="3438144"/>
              <a:ext cx="2895600" cy="461665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2400" dirty="0"/>
                <a:t>Weight of Feature </a:t>
              </a:r>
              <a:r>
                <a:rPr lang="en-US" sz="2400" i="1" dirty="0" err="1"/>
                <a:t>i</a:t>
              </a:r>
              <a:endParaRPr lang="en-US" sz="2400" i="1" dirty="0"/>
            </a:p>
          </p:txBody>
        </p:sp>
        <p:sp>
          <p:nvSpPr>
            <p:cNvPr id="57" name="Text Box 7"/>
            <p:cNvSpPr txBox="1">
              <a:spLocks noChangeArrowheads="1"/>
            </p:cNvSpPr>
            <p:nvPr/>
          </p:nvSpPr>
          <p:spPr bwMode="auto">
            <a:xfrm>
              <a:off x="457200" y="2743201"/>
              <a:ext cx="609600" cy="461665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endParaRPr lang="en-US" sz="2400" i="1" dirty="0"/>
            </a:p>
          </p:txBody>
        </p:sp>
        <p:sp>
          <p:nvSpPr>
            <p:cNvPr id="62" name="Line 9"/>
            <p:cNvSpPr>
              <a:spLocks noChangeShapeType="1"/>
            </p:cNvSpPr>
            <p:nvPr/>
          </p:nvSpPr>
          <p:spPr bwMode="auto">
            <a:xfrm flipH="1" flipV="1">
              <a:off x="762000" y="3200400"/>
              <a:ext cx="0" cy="2286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81000" y="2679192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sz="2800" dirty="0" smtClean="0">
                  <a:latin typeface="+mn-lt"/>
                  <a:sym typeface="Symbol" pitchFamily="18" charset="2"/>
                </a:rPr>
                <a:t>1.5</a:t>
              </a:r>
              <a:endParaRPr lang="en-US" sz="2800" b="1" dirty="0" smtClean="0">
                <a:latin typeface="+mn-lt"/>
              </a:endParaRPr>
            </a:p>
          </p:txBody>
        </p:sp>
      </p:grpSp>
      <p:grpSp>
        <p:nvGrpSpPr>
          <p:cNvPr id="5" name="Group 67"/>
          <p:cNvGrpSpPr/>
          <p:nvPr/>
        </p:nvGrpSpPr>
        <p:grpSpPr>
          <a:xfrm>
            <a:off x="2743200" y="2899457"/>
            <a:ext cx="4488729" cy="1052763"/>
            <a:chOff x="609600" y="3747837"/>
            <a:chExt cx="4488729" cy="1052763"/>
          </a:xfrm>
        </p:grpSpPr>
        <p:grpSp>
          <p:nvGrpSpPr>
            <p:cNvPr id="6" name="Group 43"/>
            <p:cNvGrpSpPr/>
            <p:nvPr/>
          </p:nvGrpSpPr>
          <p:grpSpPr>
            <a:xfrm>
              <a:off x="609600" y="3747837"/>
              <a:ext cx="4488729" cy="1052763"/>
              <a:chOff x="914665" y="2260937"/>
              <a:chExt cx="4488729" cy="1052763"/>
            </a:xfrm>
          </p:grpSpPr>
          <p:sp>
            <p:nvSpPr>
              <p:cNvPr id="45" name="Text Box 4"/>
              <p:cNvSpPr txBox="1">
                <a:spLocks noChangeArrowheads="1"/>
              </p:cNvSpPr>
              <p:nvPr/>
            </p:nvSpPr>
            <p:spPr bwMode="auto">
              <a:xfrm>
                <a:off x="914665" y="2546354"/>
                <a:ext cx="4488729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600" dirty="0"/>
                  <a:t> P</a:t>
                </a:r>
                <a:r>
                  <a:rPr lang="en-US" sz="2600" dirty="0" smtClean="0"/>
                  <a:t>(x) =     exp       </a:t>
                </a:r>
                <a:r>
                  <a:rPr lang="en-US" sz="2600" dirty="0" err="1" smtClean="0">
                    <a:sym typeface="Symbol" pitchFamily="18" charset="2"/>
                  </a:rPr>
                  <a:t>w</a:t>
                </a:r>
                <a:r>
                  <a:rPr lang="en-US" sz="2600" baseline="-25000" dirty="0" err="1" smtClean="0">
                    <a:sym typeface="Symbol" pitchFamily="18" charset="2"/>
                  </a:rPr>
                  <a:t>i</a:t>
                </a:r>
                <a:r>
                  <a:rPr lang="en-US" sz="2600" baseline="-25000" dirty="0" smtClean="0">
                    <a:sym typeface="Symbol" pitchFamily="18" charset="2"/>
                  </a:rPr>
                  <a:t>   </a:t>
                </a:r>
                <a:r>
                  <a:rPr lang="en-US" sz="2600" dirty="0" err="1" smtClean="0">
                    <a:sym typeface="Symbol" pitchFamily="18" charset="2"/>
                  </a:rPr>
                  <a:t>f</a:t>
                </a:r>
                <a:r>
                  <a:rPr lang="en-US" sz="2600" baseline="-25000" dirty="0" err="1" smtClean="0">
                    <a:sym typeface="Symbol" pitchFamily="18" charset="2"/>
                  </a:rPr>
                  <a:t>i</a:t>
                </a:r>
                <a:r>
                  <a:rPr lang="en-US" sz="2600" dirty="0" smtClean="0">
                    <a:sym typeface="Symbol" pitchFamily="18" charset="2"/>
                  </a:rPr>
                  <a:t>(x)</a:t>
                </a:r>
                <a:r>
                  <a:rPr lang="en-US" sz="2600" dirty="0" smtClean="0"/>
                  <a:t>       </a:t>
                </a:r>
                <a:endParaRPr lang="en-US" sz="2600" dirty="0"/>
              </a:p>
            </p:txBody>
          </p:sp>
          <p:grpSp>
            <p:nvGrpSpPr>
              <p:cNvPr id="7" name="Group 15"/>
              <p:cNvGrpSpPr/>
              <p:nvPr/>
            </p:nvGrpSpPr>
            <p:grpSpPr>
              <a:xfrm>
                <a:off x="2788966" y="2438400"/>
                <a:ext cx="487634" cy="875300"/>
                <a:chOff x="2667000" y="2514600"/>
                <a:chExt cx="487634" cy="875300"/>
              </a:xfrm>
            </p:grpSpPr>
            <p:sp>
              <p:nvSpPr>
                <p:cNvPr id="52" name="TextBox 51"/>
                <p:cNvSpPr txBox="1"/>
                <p:nvPr/>
              </p:nvSpPr>
              <p:spPr>
                <a:xfrm>
                  <a:off x="2791922" y="3020568"/>
                  <a:ext cx="2359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/>
                    <a:t>i</a:t>
                  </a:r>
                  <a:endParaRPr lang="en-US" dirty="0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2667000" y="2514600"/>
                  <a:ext cx="487634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dirty="0" smtClean="0">
                      <a:sym typeface="Symbol" pitchFamily="18" charset="2"/>
                    </a:rPr>
                    <a:t></a:t>
                  </a:r>
                  <a:endParaRPr lang="en-US" sz="4000" dirty="0"/>
                </a:p>
              </p:txBody>
            </p:sp>
          </p:grpSp>
          <p:sp>
            <p:nvSpPr>
              <p:cNvPr id="47" name="TextBox 46"/>
              <p:cNvSpPr txBox="1"/>
              <p:nvPr/>
            </p:nvSpPr>
            <p:spPr>
              <a:xfrm>
                <a:off x="2590800" y="2260937"/>
                <a:ext cx="5334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 smtClean="0"/>
                  <a:t>(</a:t>
                </a:r>
                <a:endParaRPr lang="en-US" sz="6000" dirty="0"/>
              </a:p>
            </p:txBody>
          </p:sp>
          <p:grpSp>
            <p:nvGrpSpPr>
              <p:cNvPr id="8" name="Group 10"/>
              <p:cNvGrpSpPr/>
              <p:nvPr/>
            </p:nvGrpSpPr>
            <p:grpSpPr>
              <a:xfrm>
                <a:off x="1930664" y="2438400"/>
                <a:ext cx="533136" cy="533399"/>
                <a:chOff x="2082800" y="2438400"/>
                <a:chExt cx="533136" cy="533399"/>
              </a:xfrm>
            </p:grpSpPr>
            <p:sp>
              <p:nvSpPr>
                <p:cNvPr id="50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115241" y="2819404"/>
                  <a:ext cx="27418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082800" y="2438400"/>
                  <a:ext cx="533136" cy="5333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noAutofit/>
                </a:bodyPr>
                <a:lstStyle/>
                <a:p>
                  <a:r>
                    <a:rPr lang="en-US" sz="2200" dirty="0" smtClean="0"/>
                    <a:t>1</a:t>
                  </a:r>
                </a:p>
                <a:p>
                  <a:r>
                    <a:rPr lang="en-US" sz="2200" dirty="0" smtClean="0"/>
                    <a:t>Z</a:t>
                  </a:r>
                  <a:endParaRPr lang="en-US" sz="2200" dirty="0">
                    <a:solidFill>
                      <a:srgbClr val="FF0000"/>
                    </a:solidFill>
                  </a:endParaRPr>
                </a:p>
                <a:p>
                  <a:r>
                    <a:rPr lang="en-US" sz="2400" dirty="0"/>
                    <a:t>      </a:t>
                  </a:r>
                </a:p>
              </p:txBody>
            </p:sp>
          </p:grpSp>
          <p:sp>
            <p:nvSpPr>
              <p:cNvPr id="49" name="TextBox 48"/>
              <p:cNvSpPr txBox="1"/>
              <p:nvPr/>
            </p:nvSpPr>
            <p:spPr>
              <a:xfrm>
                <a:off x="4115065" y="2260937"/>
                <a:ext cx="5334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/>
                  <a:t>)</a:t>
                </a:r>
              </a:p>
            </p:txBody>
          </p:sp>
        </p:grpSp>
        <p:sp>
          <p:nvSpPr>
            <p:cNvPr id="66" name="Line 10"/>
            <p:cNvSpPr>
              <a:spLocks noChangeShapeType="1"/>
            </p:cNvSpPr>
            <p:nvPr/>
          </p:nvSpPr>
          <p:spPr bwMode="auto">
            <a:xfrm flipH="1">
              <a:off x="3505200" y="3886200"/>
              <a:ext cx="0" cy="22860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9"/>
            <p:cNvSpPr>
              <a:spLocks noChangeShapeType="1"/>
            </p:cNvSpPr>
            <p:nvPr/>
          </p:nvSpPr>
          <p:spPr bwMode="auto">
            <a:xfrm flipH="1">
              <a:off x="2971800" y="3886200"/>
              <a:ext cx="0" cy="2286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676400" y="2044700"/>
          <a:ext cx="5267325" cy="989013"/>
        </p:xfrm>
        <a:graphic>
          <a:graphicData uri="http://schemas.openxmlformats.org/presentationml/2006/ole">
            <p:oleObj spid="_x0000_s29698" name="Equation" r:id="rId3" imgW="1993680" imgH="431640" progId="Equation.3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2265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Markov Networks: Weight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11300"/>
            <a:ext cx="8229600" cy="4525963"/>
          </a:xfrm>
        </p:spPr>
        <p:txBody>
          <a:bodyPr/>
          <a:lstStyle/>
          <a:p>
            <a:r>
              <a:rPr lang="en-US" dirty="0" smtClean="0"/>
              <a:t>Maximum likelihood weights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  <a:p>
            <a:r>
              <a:rPr lang="en-US" dirty="0" smtClean="0"/>
              <a:t>Pseudo-likelihood</a:t>
            </a:r>
          </a:p>
          <a:p>
            <a:endParaRPr lang="en-US" dirty="0" smtClean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219200" y="2730868"/>
            <a:ext cx="7696200" cy="1218835"/>
            <a:chOff x="768" y="2541"/>
            <a:chExt cx="4848" cy="870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768" y="2832"/>
              <a:ext cx="2360" cy="243"/>
            </a:xfrm>
            <a:prstGeom prst="rect">
              <a:avLst/>
            </a:prstGeom>
            <a:noFill/>
            <a:ln w="19050">
              <a:solidFill>
                <a:srgbClr val="339966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No. of times feature</a:t>
              </a:r>
              <a:r>
                <a:rPr lang="en-US" sz="1800" i="1" dirty="0"/>
                <a:t> </a:t>
              </a:r>
              <a:r>
                <a:rPr lang="en-US" sz="1800" i="1" dirty="0" err="1"/>
                <a:t>i</a:t>
              </a:r>
              <a:r>
                <a:rPr lang="en-US" sz="1800" i="1" dirty="0"/>
                <a:t> </a:t>
              </a:r>
              <a:r>
                <a:rPr lang="en-US" sz="1800" dirty="0"/>
                <a:t>is true in data</a:t>
              </a:r>
              <a:endParaRPr lang="en-US" sz="1800" i="1" dirty="0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016" y="3168"/>
              <a:ext cx="3600" cy="24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Expected no. times feature </a:t>
              </a:r>
              <a:r>
                <a:rPr lang="en-US" sz="1800" i="1" dirty="0" err="1"/>
                <a:t>i</a:t>
              </a:r>
              <a:r>
                <a:rPr lang="en-US" sz="1800" dirty="0"/>
                <a:t> is true according to model</a:t>
              </a: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2832" y="2541"/>
              <a:ext cx="96" cy="291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 flipV="1">
              <a:off x="3936" y="2541"/>
              <a:ext cx="384" cy="62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34884" name="Object 4"/>
          <p:cNvGraphicFramePr>
            <a:graphicFrameLocks noChangeAspect="1"/>
          </p:cNvGraphicFramePr>
          <p:nvPr/>
        </p:nvGraphicFramePr>
        <p:xfrm>
          <a:off x="1536700" y="5421618"/>
          <a:ext cx="5495925" cy="910919"/>
        </p:xfrm>
        <a:graphic>
          <a:graphicData uri="http://schemas.openxmlformats.org/presentationml/2006/ole">
            <p:oleObj spid="_x0000_s29699" name="Equation" r:id="rId4" imgW="2070000" imgH="34272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28800" y="41021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Slow: Requires inference at each step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6121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 inference: More tractable to compute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7" name="Curved Connector 16"/>
          <p:cNvCxnSpPr>
            <a:stCxn id="14" idx="1"/>
          </p:cNvCxnSpPr>
          <p:nvPr/>
        </p:nvCxnSpPr>
        <p:spPr>
          <a:xfrm rot="10800000" flipH="1">
            <a:off x="1828800" y="3721101"/>
            <a:ext cx="1371600" cy="611833"/>
          </a:xfrm>
          <a:prstGeom prst="curvedConnector3">
            <a:avLst>
              <a:gd name="adj1" fmla="val -16667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191000" y="2273300"/>
            <a:ext cx="914400" cy="457200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endParaRPr lang="en-US" sz="1800" i="1" dirty="0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5410200" y="2197100"/>
            <a:ext cx="1600200" cy="5334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 rIns="0">
            <a:normAutofit fontScale="90000"/>
          </a:bodyPr>
          <a:lstStyle/>
          <a:p>
            <a:r>
              <a:rPr lang="en-US" sz="4400" dirty="0" smtClean="0"/>
              <a:t>Markov Networks: Structure Learning</a:t>
            </a:r>
            <a:br>
              <a:rPr lang="en-US" sz="4400" dirty="0" smtClean="0"/>
            </a:br>
            <a:r>
              <a:rPr lang="en-US" sz="2200" dirty="0" smtClean="0"/>
              <a:t>[Della </a:t>
            </a:r>
            <a:r>
              <a:rPr lang="en-US" sz="2200" dirty="0" err="1" smtClean="0"/>
              <a:t>Pietra</a:t>
            </a:r>
            <a:r>
              <a:rPr lang="en-US" sz="2200" dirty="0" smtClean="0"/>
              <a:t> et al., 1997]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097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Given: Set of variables = {</a:t>
            </a:r>
            <a:r>
              <a:rPr lang="en-US" b="1" dirty="0" smtClean="0"/>
              <a:t>F, W, A, S, C</a:t>
            </a:r>
            <a:r>
              <a:rPr lang="en-US" dirty="0" smtClean="0"/>
              <a:t>}</a:t>
            </a:r>
          </a:p>
          <a:p>
            <a:r>
              <a:rPr lang="en-US" dirty="0" smtClean="0"/>
              <a:t>At each step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9200" y="3843635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{</a:t>
            </a:r>
            <a:r>
              <a:rPr lang="en-US" sz="2400" b="1" dirty="0" smtClean="0">
                <a:solidFill>
                  <a:srgbClr val="008000"/>
                </a:solidFill>
              </a:rPr>
              <a:t>F </a:t>
            </a:r>
            <a:r>
              <a:rPr lang="en-US" sz="2400" b="1" dirty="0" smtClean="0">
                <a:solidFill>
                  <a:srgbClr val="008000"/>
                </a:solidFill>
                <a:sym typeface="Symbol" pitchFamily="18" charset="2"/>
              </a:rPr>
              <a:t> W</a:t>
            </a:r>
            <a:r>
              <a:rPr lang="en-US" sz="2400" b="1" dirty="0" smtClean="0">
                <a:solidFill>
                  <a:srgbClr val="008000"/>
                </a:solidFill>
              </a:rPr>
              <a:t>, F </a:t>
            </a:r>
            <a:r>
              <a:rPr lang="en-US" sz="2400" b="1" dirty="0" smtClean="0">
                <a:solidFill>
                  <a:srgbClr val="008000"/>
                </a:solidFill>
                <a:sym typeface="Symbol" pitchFamily="18" charset="2"/>
              </a:rPr>
              <a:t> A, </a:t>
            </a:r>
            <a:r>
              <a:rPr lang="en-US" sz="2400" b="1" dirty="0" smtClean="0">
                <a:solidFill>
                  <a:srgbClr val="7030A0"/>
                </a:solidFill>
                <a:sym typeface="Symbol" pitchFamily="18" charset="2"/>
              </a:rPr>
              <a:t>…, </a:t>
            </a:r>
            <a:r>
              <a:rPr lang="en-US" sz="2400" b="1" dirty="0">
                <a:solidFill>
                  <a:srgbClr val="7030A0"/>
                </a:solidFill>
                <a:sym typeface="Symbol" pitchFamily="18" charset="2"/>
              </a:rPr>
              <a:t>A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sym typeface="Symbol" pitchFamily="18" charset="2"/>
              </a:rPr>
              <a:t> C</a:t>
            </a:r>
            <a:r>
              <a:rPr lang="en-US" sz="2400" b="1" dirty="0" smtClean="0">
                <a:sym typeface="Symbol" pitchFamily="18" charset="2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sym typeface="Symbol" pitchFamily="18" charset="2"/>
              </a:rPr>
              <a:t>F  </a:t>
            </a:r>
            <a:r>
              <a:rPr lang="en-US" sz="2400" b="1" dirty="0" smtClean="0">
                <a:solidFill>
                  <a:srgbClr val="FF0000"/>
                </a:solidFill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  <a:sym typeface="Symbol" pitchFamily="18" charset="2"/>
              </a:rPr>
              <a:t>  C, …, A  </a:t>
            </a:r>
            <a:r>
              <a:rPr lang="en-US" sz="2400" b="1" dirty="0" smtClean="0">
                <a:solidFill>
                  <a:srgbClr val="FF0000"/>
                </a:solidFill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  <a:sym typeface="Symbol" pitchFamily="18" charset="2"/>
              </a:rPr>
              <a:t>  C</a:t>
            </a:r>
            <a:r>
              <a:rPr lang="en-US" sz="2400" dirty="0" smtClean="0">
                <a:sym typeface="Symbol" pitchFamily="18" charset="2"/>
              </a:rPr>
              <a:t>}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476500"/>
            <a:ext cx="6172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600" dirty="0" smtClean="0"/>
              <a:t>Current model = {F, W, A, S, C, S</a:t>
            </a:r>
            <a:r>
              <a:rPr lang="en-US" sz="2600" dirty="0" smtClean="0">
                <a:sym typeface="Symbol" pitchFamily="18" charset="2"/>
              </a:rPr>
              <a:t>  C</a:t>
            </a:r>
            <a:r>
              <a:rPr lang="en-US" sz="2600" dirty="0" smtClean="0"/>
              <a:t>}</a:t>
            </a:r>
          </a:p>
        </p:txBody>
      </p:sp>
      <p:cxnSp>
        <p:nvCxnSpPr>
          <p:cNvPr id="9" name="Curved Connector 8"/>
          <p:cNvCxnSpPr>
            <a:stCxn id="7" idx="1"/>
            <a:endCxn id="4" idx="1"/>
          </p:cNvCxnSpPr>
          <p:nvPr/>
        </p:nvCxnSpPr>
        <p:spPr>
          <a:xfrm rot="10800000" flipV="1">
            <a:off x="1219200" y="2722722"/>
            <a:ext cx="76200" cy="1351746"/>
          </a:xfrm>
          <a:prstGeom prst="curvedConnector3">
            <a:avLst>
              <a:gd name="adj1" fmla="val 40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4"/>
          <p:cNvGrpSpPr/>
          <p:nvPr/>
        </p:nvGrpSpPr>
        <p:grpSpPr>
          <a:xfrm>
            <a:off x="1828800" y="2857500"/>
            <a:ext cx="2209800" cy="1066800"/>
            <a:chOff x="1828800" y="3048000"/>
            <a:chExt cx="2209800" cy="1066800"/>
          </a:xfrm>
        </p:grpSpPr>
        <p:cxnSp>
          <p:nvCxnSpPr>
            <p:cNvPr id="11" name="Straight Arrow Connector 10"/>
            <p:cNvCxnSpPr/>
            <p:nvPr/>
          </p:nvCxnSpPr>
          <p:spPr>
            <a:xfrm rot="10800000" flipV="1">
              <a:off x="1828800" y="3048000"/>
              <a:ext cx="2133600" cy="914400"/>
            </a:xfrm>
            <a:prstGeom prst="straightConnector1">
              <a:avLst/>
            </a:prstGeom>
            <a:ln w="254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 flipV="1">
              <a:off x="2743200" y="3048000"/>
              <a:ext cx="1295400" cy="1066800"/>
            </a:xfrm>
            <a:prstGeom prst="straightConnector1">
              <a:avLst/>
            </a:prstGeom>
            <a:ln w="254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295400" y="5067300"/>
            <a:ext cx="7239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600" dirty="0" smtClean="0"/>
              <a:t>New model = {F, W, A, S, C, S</a:t>
            </a:r>
            <a:r>
              <a:rPr lang="en-US" sz="2600" dirty="0" smtClean="0">
                <a:sym typeface="Symbol" pitchFamily="18" charset="2"/>
              </a:rPr>
              <a:t>  C, </a:t>
            </a:r>
            <a:r>
              <a:rPr lang="en-US" sz="2600" dirty="0" smtClean="0">
                <a:solidFill>
                  <a:srgbClr val="008000"/>
                </a:solidFill>
              </a:rPr>
              <a:t>F </a:t>
            </a:r>
            <a:r>
              <a:rPr lang="en-US" sz="2600" dirty="0" smtClean="0">
                <a:solidFill>
                  <a:srgbClr val="008000"/>
                </a:solidFill>
                <a:sym typeface="Symbol" pitchFamily="18" charset="2"/>
              </a:rPr>
              <a:t> W</a:t>
            </a:r>
            <a:r>
              <a:rPr lang="en-US" sz="2600" dirty="0" smtClean="0"/>
              <a:t>}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10000" y="29337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200" dirty="0" smtClean="0"/>
              <a:t>Candidate features:</a:t>
            </a:r>
          </a:p>
          <a:p>
            <a:pPr marL="0" lvl="1"/>
            <a:r>
              <a:rPr lang="en-US" sz="2200" dirty="0" smtClean="0"/>
              <a:t>Conjoin variables to features in model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00600" y="4457700"/>
            <a:ext cx="3352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200" dirty="0" smtClean="0"/>
              <a:t>Select best candidate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295400" y="3848100"/>
            <a:ext cx="876300" cy="457200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>
            <a:stCxn id="29" idx="2"/>
          </p:cNvCxnSpPr>
          <p:nvPr/>
        </p:nvCxnSpPr>
        <p:spPr>
          <a:xfrm rot="16200000" flipH="1">
            <a:off x="3565525" y="2473325"/>
            <a:ext cx="838200" cy="4502150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295400" y="5527357"/>
            <a:ext cx="579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600" dirty="0" smtClean="0"/>
              <a:t>Iterate until no feature improves score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5816600" y="5143500"/>
            <a:ext cx="838200" cy="419100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" y="600962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Downside: </a:t>
            </a:r>
            <a:r>
              <a:rPr lang="en-US" sz="2800" dirty="0" smtClean="0">
                <a:solidFill>
                  <a:srgbClr val="FF0000"/>
                </a:solidFill>
              </a:rPr>
              <a:t>Weight learning at each step – very slow!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" grpId="0"/>
      <p:bldP spid="27" grpId="0"/>
      <p:bldP spid="28" grpId="0"/>
      <p:bldP spid="29" grpId="0" animBg="1"/>
      <p:bldP spid="45" grpId="0"/>
      <p:bldP spid="48" grpId="0" animBg="1"/>
      <p:bldP spid="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Bottom-up Learning of Markov Networks</a:t>
            </a:r>
            <a:r>
              <a:rPr lang="en-US" sz="3200" dirty="0" smtClean="0"/>
              <a:t> (</a:t>
            </a:r>
            <a:r>
              <a:rPr lang="en-US" sz="3200" dirty="0" smtClean="0"/>
              <a:t>BLM)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3" name="Group 11"/>
          <p:cNvGrpSpPr/>
          <p:nvPr/>
        </p:nvGrpSpPr>
        <p:grpSpPr>
          <a:xfrm>
            <a:off x="2835980" y="3785970"/>
            <a:ext cx="3308731" cy="1938992"/>
            <a:chOff x="5082672" y="2057400"/>
            <a:chExt cx="4835877" cy="2393251"/>
          </a:xfrm>
        </p:grpSpPr>
        <p:sp>
          <p:nvSpPr>
            <p:cNvPr id="5" name="TextBox 4"/>
            <p:cNvSpPr txBox="1"/>
            <p:nvPr/>
          </p:nvSpPr>
          <p:spPr>
            <a:xfrm>
              <a:off x="6250540" y="2057400"/>
              <a:ext cx="3668009" cy="2393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10"/>
                </a:spcBef>
              </a:pPr>
              <a:r>
                <a:rPr lang="en-US" sz="2000" dirty="0" smtClean="0">
                  <a:latin typeface="+mj-lt"/>
                </a:rPr>
                <a:t>F1: F </a:t>
              </a:r>
              <a:r>
                <a:rPr lang="en-US" sz="2000" b="1" dirty="0" smtClean="0">
                  <a:latin typeface="+mj-lt"/>
                  <a:sym typeface="Symbol" pitchFamily="18" charset="2"/>
                </a:rPr>
                <a:t></a:t>
              </a:r>
              <a:r>
                <a:rPr lang="en-US" sz="2000" dirty="0" smtClean="0">
                  <a:latin typeface="+mj-lt"/>
                  <a:sym typeface="Symbol" pitchFamily="18" charset="2"/>
                </a:rPr>
                <a:t> </a:t>
              </a:r>
              <a:r>
                <a:rPr lang="en-US" sz="2000" dirty="0" smtClean="0">
                  <a:latin typeface="+mj-lt"/>
                </a:rPr>
                <a:t>W </a:t>
              </a:r>
              <a:r>
                <a:rPr lang="en-US" sz="2000" b="1" dirty="0" smtClean="0">
                  <a:latin typeface="+mj-lt"/>
                  <a:sym typeface="Symbol" pitchFamily="18" charset="2"/>
                </a:rPr>
                <a:t></a:t>
              </a:r>
              <a:r>
                <a:rPr lang="en-US" sz="2000" dirty="0" smtClean="0">
                  <a:latin typeface="+mj-lt"/>
                </a:rPr>
                <a:t> A</a:t>
              </a:r>
            </a:p>
            <a:p>
              <a:pPr>
                <a:spcBef>
                  <a:spcPts val="610"/>
                </a:spcBef>
              </a:pPr>
              <a:r>
                <a:rPr lang="en-US" sz="2000" dirty="0" smtClean="0">
                  <a:latin typeface="+mj-lt"/>
                </a:rPr>
                <a:t>F2: </a:t>
              </a:r>
              <a:r>
                <a:rPr lang="en-US" sz="2000" dirty="0" smtClean="0">
                  <a:latin typeface="+mj-lt"/>
                  <a:sym typeface="Symbol" pitchFamily="18" charset="2"/>
                </a:rPr>
                <a:t>A </a:t>
              </a:r>
              <a:r>
                <a:rPr lang="en-US" sz="2000" b="1" dirty="0" smtClean="0">
                  <a:latin typeface="+mj-lt"/>
                  <a:sym typeface="Symbol" pitchFamily="18" charset="2"/>
                </a:rPr>
                <a:t></a:t>
              </a:r>
              <a:r>
                <a:rPr lang="en-US" sz="2000" dirty="0" smtClean="0">
                  <a:latin typeface="+mj-lt"/>
                  <a:sym typeface="Symbol" pitchFamily="18" charset="2"/>
                </a:rPr>
                <a:t> S</a:t>
              </a:r>
              <a:endParaRPr lang="en-US" sz="2000" dirty="0" smtClean="0">
                <a:latin typeface="+mj-lt"/>
              </a:endParaRPr>
            </a:p>
            <a:p>
              <a:pPr>
                <a:spcBef>
                  <a:spcPts val="610"/>
                </a:spcBef>
              </a:pPr>
              <a:r>
                <a:rPr lang="en-US" sz="2000" dirty="0" smtClean="0">
                  <a:latin typeface="+mj-lt"/>
                </a:rPr>
                <a:t>F3: W </a:t>
              </a:r>
              <a:r>
                <a:rPr lang="en-US" sz="2000" b="1" dirty="0" smtClean="0">
                  <a:latin typeface="+mj-lt"/>
                  <a:sym typeface="Symbol" pitchFamily="18" charset="2"/>
                </a:rPr>
                <a:t></a:t>
              </a:r>
              <a:r>
                <a:rPr lang="en-US" sz="2000" dirty="0" smtClean="0">
                  <a:latin typeface="+mj-lt"/>
                </a:rPr>
                <a:t> A</a:t>
              </a:r>
            </a:p>
            <a:p>
              <a:pPr>
                <a:spcBef>
                  <a:spcPts val="610"/>
                </a:spcBef>
              </a:pPr>
              <a:r>
                <a:rPr lang="en-US" sz="2000" dirty="0" smtClean="0">
                  <a:latin typeface="+mj-lt"/>
                </a:rPr>
                <a:t>F4: F </a:t>
              </a:r>
              <a:r>
                <a:rPr lang="en-US" sz="2000" b="1" dirty="0" smtClean="0">
                  <a:latin typeface="+mj-lt"/>
                  <a:sym typeface="Symbol" pitchFamily="18" charset="2"/>
                </a:rPr>
                <a:t></a:t>
              </a:r>
              <a:r>
                <a:rPr lang="en-US" sz="2000" dirty="0" smtClean="0">
                  <a:latin typeface="+mj-lt"/>
                </a:rPr>
                <a:t> S </a:t>
              </a:r>
              <a:r>
                <a:rPr lang="en-US" sz="2000" b="1" dirty="0" smtClean="0">
                  <a:latin typeface="+mj-lt"/>
                  <a:sym typeface="Symbol" pitchFamily="18" charset="2"/>
                </a:rPr>
                <a:t></a:t>
              </a:r>
              <a:r>
                <a:rPr lang="en-US" sz="2000" dirty="0" smtClean="0">
                  <a:latin typeface="+mj-lt"/>
                </a:rPr>
                <a:t> C</a:t>
              </a:r>
            </a:p>
            <a:p>
              <a:pPr>
                <a:spcBef>
                  <a:spcPts val="610"/>
                </a:spcBef>
              </a:pPr>
              <a:r>
                <a:rPr lang="en-US" sz="2000" dirty="0" smtClean="0">
                  <a:latin typeface="+mj-lt"/>
                </a:rPr>
                <a:t>F5: </a:t>
              </a:r>
              <a:r>
                <a:rPr lang="en-US" sz="2000" dirty="0">
                  <a:latin typeface="+mj-lt"/>
                </a:rPr>
                <a:t>S</a:t>
              </a:r>
              <a:r>
                <a:rPr lang="en-US" sz="2000" dirty="0" smtClean="0">
                  <a:latin typeface="+mj-lt"/>
                </a:rPr>
                <a:t> </a:t>
              </a:r>
              <a:r>
                <a:rPr lang="en-US" sz="2000" b="1" dirty="0" smtClean="0">
                  <a:latin typeface="+mj-lt"/>
                  <a:sym typeface="Symbol" pitchFamily="18" charset="2"/>
                </a:rPr>
                <a:t></a:t>
              </a:r>
              <a:r>
                <a:rPr lang="en-US" sz="2000" dirty="0" smtClean="0">
                  <a:latin typeface="+mj-lt"/>
                </a:rPr>
                <a:t> C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5082672" y="2322969"/>
              <a:ext cx="1112256" cy="1588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5082672" y="2741612"/>
              <a:ext cx="1112256" cy="1588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105400" y="3198812"/>
              <a:ext cx="1112256" cy="1588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105400" y="3656012"/>
              <a:ext cx="1112256" cy="1588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105400" y="4113212"/>
              <a:ext cx="1112256" cy="1588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Content Placeholder 3"/>
          <p:cNvGraphicFramePr>
            <a:graphicFrameLocks/>
          </p:cNvGraphicFramePr>
          <p:nvPr/>
        </p:nvGraphicFramePr>
        <p:xfrm>
          <a:off x="747211" y="3415129"/>
          <a:ext cx="1797431" cy="23774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39411"/>
                <a:gridCol w="415576"/>
                <a:gridCol w="365593"/>
                <a:gridCol w="329351"/>
                <a:gridCol w="347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T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747211" y="1417638"/>
            <a:ext cx="772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Initialization with one feature per example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Greedily generalize features to cover more examples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Continue until no improvement in score</a:t>
            </a:r>
          </a:p>
          <a:p>
            <a:pPr marL="342900" indent="-342900">
              <a:buAutoNum type="arabicPeriod"/>
            </a:pP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5279249" y="4002419"/>
            <a:ext cx="776562" cy="1451727"/>
            <a:chOff x="5228449" y="4002419"/>
            <a:chExt cx="776562" cy="145172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5228449" y="4002419"/>
              <a:ext cx="761011" cy="1287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228449" y="4341600"/>
              <a:ext cx="761011" cy="1287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5244000" y="4712019"/>
              <a:ext cx="761011" cy="1287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244000" y="5082439"/>
              <a:ext cx="761011" cy="1287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244000" y="5452859"/>
              <a:ext cx="761011" cy="1287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6224852" y="3741236"/>
            <a:ext cx="25096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10"/>
              </a:spcBef>
            </a:pPr>
            <a:r>
              <a:rPr lang="en-US" sz="2000" dirty="0" smtClean="0">
                <a:latin typeface="+mj-lt"/>
              </a:rPr>
              <a:t>F1: W </a:t>
            </a:r>
            <a:r>
              <a:rPr lang="en-US" sz="2000" b="1" dirty="0" smtClean="0">
                <a:latin typeface="+mj-lt"/>
                <a:sym typeface="Symbol" pitchFamily="18" charset="2"/>
              </a:rPr>
              <a:t></a:t>
            </a:r>
            <a:r>
              <a:rPr lang="en-US" sz="2000" dirty="0" smtClean="0">
                <a:latin typeface="+mj-lt"/>
              </a:rPr>
              <a:t> A</a:t>
            </a:r>
          </a:p>
          <a:p>
            <a:pPr>
              <a:spcBef>
                <a:spcPts val="610"/>
              </a:spcBef>
            </a:pPr>
            <a:r>
              <a:rPr lang="en-US" sz="2000" dirty="0" smtClean="0">
                <a:latin typeface="+mj-lt"/>
              </a:rPr>
              <a:t>F2: </a:t>
            </a:r>
            <a:r>
              <a:rPr lang="en-US" sz="2000" dirty="0" smtClean="0">
                <a:latin typeface="+mj-lt"/>
                <a:sym typeface="Symbol" pitchFamily="18" charset="2"/>
              </a:rPr>
              <a:t>A </a:t>
            </a:r>
            <a:r>
              <a:rPr lang="en-US" sz="2000" b="1" dirty="0" smtClean="0">
                <a:latin typeface="+mj-lt"/>
                <a:sym typeface="Symbol" pitchFamily="18" charset="2"/>
              </a:rPr>
              <a:t></a:t>
            </a:r>
            <a:r>
              <a:rPr lang="en-US" sz="2000" dirty="0" smtClean="0">
                <a:latin typeface="+mj-lt"/>
                <a:sym typeface="Symbol" pitchFamily="18" charset="2"/>
              </a:rPr>
              <a:t> S</a:t>
            </a:r>
            <a:endParaRPr lang="en-US" sz="2000" dirty="0" smtClean="0">
              <a:latin typeface="+mj-lt"/>
            </a:endParaRPr>
          </a:p>
          <a:p>
            <a:pPr>
              <a:spcBef>
                <a:spcPts val="610"/>
              </a:spcBef>
            </a:pPr>
            <a:r>
              <a:rPr lang="en-US" sz="2000" dirty="0" smtClean="0">
                <a:latin typeface="+mj-lt"/>
              </a:rPr>
              <a:t>F3: W </a:t>
            </a:r>
            <a:r>
              <a:rPr lang="en-US" sz="2000" b="1" dirty="0" smtClean="0">
                <a:latin typeface="+mj-lt"/>
                <a:sym typeface="Symbol" pitchFamily="18" charset="2"/>
              </a:rPr>
              <a:t></a:t>
            </a:r>
            <a:r>
              <a:rPr lang="en-US" sz="2000" dirty="0" smtClean="0">
                <a:latin typeface="+mj-lt"/>
              </a:rPr>
              <a:t> A</a:t>
            </a:r>
          </a:p>
          <a:p>
            <a:pPr>
              <a:spcBef>
                <a:spcPts val="610"/>
              </a:spcBef>
            </a:pPr>
            <a:r>
              <a:rPr lang="en-US" sz="2000" dirty="0" smtClean="0">
                <a:latin typeface="+mj-lt"/>
              </a:rPr>
              <a:t>F4: F </a:t>
            </a:r>
            <a:r>
              <a:rPr lang="en-US" sz="2000" b="1" dirty="0" smtClean="0">
                <a:latin typeface="+mj-lt"/>
                <a:sym typeface="Symbol" pitchFamily="18" charset="2"/>
              </a:rPr>
              <a:t></a:t>
            </a:r>
            <a:r>
              <a:rPr lang="en-US" sz="2000" dirty="0" smtClean="0">
                <a:latin typeface="+mj-lt"/>
              </a:rPr>
              <a:t> S </a:t>
            </a:r>
            <a:r>
              <a:rPr lang="en-US" sz="2000" b="1" dirty="0" smtClean="0">
                <a:latin typeface="+mj-lt"/>
                <a:sym typeface="Symbol" pitchFamily="18" charset="2"/>
              </a:rPr>
              <a:t></a:t>
            </a:r>
            <a:r>
              <a:rPr lang="en-US" sz="2000" dirty="0" smtClean="0">
                <a:latin typeface="+mj-lt"/>
              </a:rPr>
              <a:t> C</a:t>
            </a:r>
          </a:p>
          <a:p>
            <a:pPr>
              <a:spcBef>
                <a:spcPts val="610"/>
              </a:spcBef>
            </a:pPr>
            <a:r>
              <a:rPr lang="en-US" sz="2000" dirty="0" smtClean="0">
                <a:latin typeface="+mj-lt"/>
              </a:rPr>
              <a:t>F5: </a:t>
            </a:r>
            <a:r>
              <a:rPr lang="en-US" sz="2000" dirty="0">
                <a:latin typeface="+mj-lt"/>
              </a:rPr>
              <a:t>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  <a:sym typeface="Symbol" pitchFamily="18" charset="2"/>
              </a:rPr>
              <a:t></a:t>
            </a:r>
            <a:r>
              <a:rPr lang="en-US" sz="2000" dirty="0" smtClean="0">
                <a:latin typeface="+mj-lt"/>
              </a:rPr>
              <a:t> 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635041" y="3766636"/>
            <a:ext cx="1644208" cy="424364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34511" y="4605988"/>
            <a:ext cx="1103038" cy="424364"/>
          </a:xfrm>
          <a:prstGeom prst="rect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571591" y="3219504"/>
            <a:ext cx="1764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u="sng" dirty="0" smtClean="0">
                <a:solidFill>
                  <a:srgbClr val="660066"/>
                </a:solidFill>
              </a:rPr>
              <a:t>Initial Model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237552" y="3203371"/>
            <a:ext cx="2023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u="sng" dirty="0" smtClean="0">
                <a:solidFill>
                  <a:srgbClr val="660066"/>
                </a:solidFill>
              </a:rPr>
              <a:t>Revised Model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224852" y="3766636"/>
            <a:ext cx="1395148" cy="4243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051299" y="3891379"/>
            <a:ext cx="266700" cy="244906"/>
            <a:chOff x="190500" y="2987298"/>
            <a:chExt cx="266700" cy="244906"/>
          </a:xfrm>
          <a:effectLst/>
        </p:grpSpPr>
        <p:cxnSp>
          <p:nvCxnSpPr>
            <p:cNvPr id="36" name="Straight Connector 35"/>
            <p:cNvCxnSpPr/>
            <p:nvPr/>
          </p:nvCxnSpPr>
          <p:spPr>
            <a:xfrm flipV="1">
              <a:off x="190500" y="2987298"/>
              <a:ext cx="266700" cy="232206"/>
            </a:xfrm>
            <a:prstGeom prst="line">
              <a:avLst/>
            </a:prstGeom>
            <a:ln w="381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190500" y="2999998"/>
              <a:ext cx="241300" cy="232206"/>
            </a:xfrm>
            <a:prstGeom prst="line">
              <a:avLst/>
            </a:prstGeom>
            <a:ln w="381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3172387" y="883206"/>
            <a:ext cx="2799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[Davis and </a:t>
            </a:r>
            <a:r>
              <a:rPr lang="en-US" dirty="0" err="1" smtClean="0"/>
              <a:t>Domingos</a:t>
            </a:r>
            <a:r>
              <a:rPr lang="en-US" dirty="0" smtClean="0"/>
              <a:t>, 2010]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57200" y="600962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Downside: </a:t>
            </a:r>
            <a:r>
              <a:rPr lang="en-US" sz="2800" dirty="0" smtClean="0">
                <a:solidFill>
                  <a:srgbClr val="FF0000"/>
                </a:solidFill>
              </a:rPr>
              <a:t>Weight learning at each step – very slow!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23" grpId="0"/>
      <p:bldP spid="27" grpId="0" animBg="1"/>
      <p:bldP spid="28" grpId="0" animBg="1"/>
      <p:bldP spid="30" grpId="0"/>
      <p:bldP spid="31" grpId="0"/>
      <p:bldP spid="34" grpId="0" animBg="1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4052</TotalTime>
  <Words>1334</Words>
  <Application>Microsoft Macintosh PowerPoint</Application>
  <PresentationFormat>On-screen Show (4:3)</PresentationFormat>
  <Paragraphs>383</Paragraphs>
  <Slides>23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Learning Markov Network Structure with Decision Trees</vt:lpstr>
      <vt:lpstr>Problem Definition</vt:lpstr>
      <vt:lpstr>Key Idea</vt:lpstr>
      <vt:lpstr>Outline</vt:lpstr>
      <vt:lpstr>Markov Networks: Representation</vt:lpstr>
      <vt:lpstr>Markov Networks: Learning</vt:lpstr>
      <vt:lpstr> Markov Networks: Weight Learning</vt:lpstr>
      <vt:lpstr>Markov Networks: Structure Learning [Della Pietra et al., 1997]</vt:lpstr>
      <vt:lpstr>Bottom-up Learning of Markov Networks (BLM) </vt:lpstr>
      <vt:lpstr>L1 Structure Learning [Ravikumar et al., 2009]</vt:lpstr>
      <vt:lpstr>General Strategy: Local Models</vt:lpstr>
      <vt:lpstr>DTSL: Decision Tree Structure Learning [Lowd and Davis, ICDM 2010]</vt:lpstr>
      <vt:lpstr>DTSL Feature Pruning [Lowd and Davis, ICDM 2010]</vt:lpstr>
      <vt:lpstr>Empirical Evaluation</vt:lpstr>
      <vt:lpstr>Conditional Marginal Log Likelihood</vt:lpstr>
      <vt:lpstr>Domains</vt:lpstr>
      <vt:lpstr>Run time (minutes)</vt:lpstr>
      <vt:lpstr>Run time (minutes)</vt:lpstr>
      <vt:lpstr>Accuracy: DTSL vs. BLM</vt:lpstr>
      <vt:lpstr>Accuracy: DTSL vs. L1</vt:lpstr>
      <vt:lpstr>Do long features matter?</vt:lpstr>
      <vt:lpstr>Results Summary</vt:lpstr>
      <vt:lpstr>Conclusion</vt:lpstr>
    </vt:vector>
  </TitlesOfParts>
  <Company>University of Oregon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to Learn  and Reason Better</dc:title>
  <dc:creator>Daniel Lowd</dc:creator>
  <cp:lastModifiedBy>Daniel Lowd</cp:lastModifiedBy>
  <cp:revision>38</cp:revision>
  <dcterms:created xsi:type="dcterms:W3CDTF">2010-12-13T23:14:29Z</dcterms:created>
  <dcterms:modified xsi:type="dcterms:W3CDTF">2010-12-14T22:24:52Z</dcterms:modified>
</cp:coreProperties>
</file>