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773" r:id="rId3"/>
    <p:sldId id="770" r:id="rId4"/>
    <p:sldId id="768" r:id="rId5"/>
    <p:sldId id="771" r:id="rId6"/>
    <p:sldId id="772" r:id="rId7"/>
    <p:sldId id="790" r:id="rId8"/>
    <p:sldId id="384" r:id="rId9"/>
    <p:sldId id="269" r:id="rId10"/>
    <p:sldId id="789" r:id="rId11"/>
    <p:sldId id="345" r:id="rId12"/>
    <p:sldId id="381" r:id="rId13"/>
    <p:sldId id="754" r:id="rId14"/>
    <p:sldId id="755" r:id="rId15"/>
    <p:sldId id="342" r:id="rId16"/>
    <p:sldId id="759" r:id="rId17"/>
    <p:sldId id="758" r:id="rId18"/>
    <p:sldId id="791" r:id="rId19"/>
    <p:sldId id="784" r:id="rId20"/>
    <p:sldId id="785" r:id="rId21"/>
    <p:sldId id="786" r:id="rId22"/>
    <p:sldId id="787" r:id="rId23"/>
    <p:sldId id="788" r:id="rId24"/>
    <p:sldId id="792" r:id="rId25"/>
    <p:sldId id="726" r:id="rId26"/>
    <p:sldId id="761" r:id="rId27"/>
    <p:sldId id="763" r:id="rId28"/>
    <p:sldId id="762" r:id="rId29"/>
    <p:sldId id="727" r:id="rId30"/>
    <p:sldId id="747" r:id="rId31"/>
    <p:sldId id="742" r:id="rId32"/>
    <p:sldId id="745" r:id="rId33"/>
    <p:sldId id="746" r:id="rId34"/>
    <p:sldId id="793" r:id="rId35"/>
    <p:sldId id="774" r:id="rId36"/>
    <p:sldId id="783" r:id="rId37"/>
    <p:sldId id="776" r:id="rId38"/>
    <p:sldId id="777" r:id="rId39"/>
    <p:sldId id="25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28D6"/>
    <a:srgbClr val="00A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68"/>
    <p:restoredTop sz="90700"/>
  </p:normalViewPr>
  <p:slideViewPr>
    <p:cSldViewPr snapToGrid="0" snapToObjects="1">
      <p:cViewPr>
        <p:scale>
          <a:sx n="85" d="100"/>
          <a:sy n="85" d="100"/>
        </p:scale>
        <p:origin x="144" y="144"/>
      </p:cViewPr>
      <p:guideLst/>
    </p:cSldViewPr>
  </p:slideViewPr>
  <p:outlineViewPr>
    <p:cViewPr>
      <p:scale>
        <a:sx n="33" d="100"/>
        <a:sy n="33" d="100"/>
      </p:scale>
      <p:origin x="0" y="0"/>
    </p:cViewPr>
  </p:outlineViewPr>
  <p:notesTextViewPr>
    <p:cViewPr>
      <p:scale>
        <a:sx n="1" d="1"/>
        <a:sy n="1" d="1"/>
      </p:scale>
      <p:origin x="0" y="-264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4BED83-F9F8-9E4D-9C1F-1F7105E781E2}" type="datetimeFigureOut">
              <a:rPr lang="en-US" smtClean="0"/>
              <a:t>4/23/19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2D6BA6-92EA-BF4A-818B-C8C882CDC5E1}" type="slidenum">
              <a:rPr lang="en-US" smtClean="0"/>
              <a:t>‹#›</a:t>
            </a:fld>
            <a:endParaRPr lang="en-US"/>
          </a:p>
        </p:txBody>
      </p:sp>
    </p:spTree>
    <p:extLst>
      <p:ext uri="{BB962C8B-B14F-4D97-AF65-F5344CB8AC3E}">
        <p14:creationId xmlns:p14="http://schemas.microsoft.com/office/powerpoint/2010/main" val="1266787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TITLE: Can Artificial Intelligence Fight Alternative Facts?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ABSTRACT:</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Through the internet and social media, information is easier to find than ever before, but can we trust it? From pranks to parody to propaganda, we are exposed to misinformation every day. Fake news has been linked to vaccine panics, genocide in Myanmar, terrorist attacks in the U.S., and the outcome of the 2016 presidential election. Companies such as Facebook and Google have pledged to fight back with artificial intelligence, developing algorithms to detect falsehoods automatically. Will they succeed?</a:t>
            </a:r>
          </a:p>
          <a:p>
            <a:pPr rtl="0"/>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In this talk, I'll discuss the problem of detecting fake news automatically. I'll explain how neural networks can find patterns in text and graphs, how this can be used to detect fake news, and why there's still more to be done. I'll also discuss the future of fake information, including fake images and videos, and how artificial intelligence itself can be fooled. Artificial intelligence may not solve fake news on its own, but in collaboration with human intelligence and well-designed systems, it can be part of the solution.</a:t>
            </a:r>
          </a:p>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BIO:</a:t>
            </a:r>
          </a:p>
          <a:p>
            <a:r>
              <a:rPr lang="en-US" sz="1200" b="0" i="0" u="none" strike="noStrike" kern="1200" dirty="0">
                <a:solidFill>
                  <a:schemeClr val="tx1"/>
                </a:solidFill>
                <a:effectLst/>
                <a:latin typeface="+mn-lt"/>
                <a:ea typeface="+mn-ea"/>
                <a:cs typeface="+mn-cs"/>
              </a:rPr>
              <a:t>Daniel Lowd is an Associate Professor in the Department of Computer and Information Science at the University of Oregon. He first started studying spam filtering and other adversarial machine learning problems in 2004, as a PhD student at the University of Washington. Since joining the University of Oregon in 2009, he has investigated ways to make machine learning more robust on relational data like social networks. He has received an Army Research Office Young Investigator Award, a best paper award from the DEXA conference, and a Google Faculty Award. Ironically, his Google Faculty Award was marked as spam by the </a:t>
            </a:r>
            <a:r>
              <a:rPr lang="en-US" sz="1200" b="0" i="0" u="none" strike="noStrike" kern="1200" dirty="0" err="1">
                <a:solidFill>
                  <a:schemeClr val="tx1"/>
                </a:solidFill>
                <a:effectLst/>
                <a:latin typeface="+mn-lt"/>
                <a:ea typeface="+mn-ea"/>
                <a:cs typeface="+mn-cs"/>
              </a:rPr>
              <a:t>GMail</a:t>
            </a:r>
            <a:r>
              <a:rPr lang="en-US" sz="1200" b="0" i="0" u="none" strike="noStrike" kern="1200" dirty="0">
                <a:solidFill>
                  <a:schemeClr val="tx1"/>
                </a:solidFill>
                <a:effectLst/>
                <a:latin typeface="+mn-lt"/>
                <a:ea typeface="+mn-ea"/>
                <a:cs typeface="+mn-cs"/>
              </a:rPr>
              <a:t> spam filter.</a:t>
            </a:r>
          </a:p>
          <a:p>
            <a:endParaRPr lang="en-US" dirty="0"/>
          </a:p>
        </p:txBody>
      </p:sp>
      <p:sp>
        <p:nvSpPr>
          <p:cNvPr id="4" name="Slide Number Placeholder 3"/>
          <p:cNvSpPr>
            <a:spLocks noGrp="1"/>
          </p:cNvSpPr>
          <p:nvPr>
            <p:ph type="sldNum" sz="quarter" idx="5"/>
          </p:nvPr>
        </p:nvSpPr>
        <p:spPr/>
        <p:txBody>
          <a:bodyPr/>
          <a:lstStyle/>
          <a:p>
            <a:fld id="{502D6BA6-92EA-BF4A-818B-C8C882CDC5E1}" type="slidenum">
              <a:rPr lang="en-US" smtClean="0"/>
              <a:t>1</a:t>
            </a:fld>
            <a:endParaRPr lang="en-US"/>
          </a:p>
        </p:txBody>
      </p:sp>
    </p:spTree>
    <p:extLst>
      <p:ext uri="{BB962C8B-B14F-4D97-AF65-F5344CB8AC3E}">
        <p14:creationId xmlns:p14="http://schemas.microsoft.com/office/powerpoint/2010/main" val="2044112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2D6BA6-92EA-BF4A-818B-C8C882CDC5E1}" type="slidenum">
              <a:rPr lang="en-US" smtClean="0"/>
              <a:t>39</a:t>
            </a:fld>
            <a:endParaRPr lang="en-US"/>
          </a:p>
        </p:txBody>
      </p:sp>
    </p:spTree>
    <p:extLst>
      <p:ext uri="{BB962C8B-B14F-4D97-AF65-F5344CB8AC3E}">
        <p14:creationId xmlns:p14="http://schemas.microsoft.com/office/powerpoint/2010/main" val="1304058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2D6BA6-92EA-BF4A-818B-C8C882CDC5E1}" type="slidenum">
              <a:rPr lang="en-US" smtClean="0"/>
              <a:t>8</a:t>
            </a:fld>
            <a:endParaRPr lang="en-US"/>
          </a:p>
        </p:txBody>
      </p:sp>
    </p:spTree>
    <p:extLst>
      <p:ext uri="{BB962C8B-B14F-4D97-AF65-F5344CB8AC3E}">
        <p14:creationId xmlns:p14="http://schemas.microsoft.com/office/powerpoint/2010/main" val="3830882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2D6BA6-92EA-BF4A-818B-C8C882CDC5E1}" type="slidenum">
              <a:rPr lang="en-US" smtClean="0"/>
              <a:t>9</a:t>
            </a:fld>
            <a:endParaRPr lang="en-US"/>
          </a:p>
        </p:txBody>
      </p:sp>
    </p:spTree>
    <p:extLst>
      <p:ext uri="{BB962C8B-B14F-4D97-AF65-F5344CB8AC3E}">
        <p14:creationId xmlns:p14="http://schemas.microsoft.com/office/powerpoint/2010/main" val="2714121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predictive model, one developed by humans for humans. If you follow the flow chart, it will tell you the number of doses of flu vaccine to administer. Most machine learning models are something like this – a set of instructions that will lead you to an answer. There’s no risk that this will suddenly gain sentience.</a:t>
            </a:r>
          </a:p>
        </p:txBody>
      </p:sp>
      <p:sp>
        <p:nvSpPr>
          <p:cNvPr id="4" name="Slide Number Placeholder 3"/>
          <p:cNvSpPr>
            <a:spLocks noGrp="1"/>
          </p:cNvSpPr>
          <p:nvPr>
            <p:ph type="sldNum" sz="quarter" idx="5"/>
          </p:nvPr>
        </p:nvSpPr>
        <p:spPr/>
        <p:txBody>
          <a:bodyPr/>
          <a:lstStyle/>
          <a:p>
            <a:fld id="{502D6BA6-92EA-BF4A-818B-C8C882CDC5E1}" type="slidenum">
              <a:rPr lang="en-US" smtClean="0"/>
              <a:t>11</a:t>
            </a:fld>
            <a:endParaRPr lang="en-US"/>
          </a:p>
        </p:txBody>
      </p:sp>
    </p:spTree>
    <p:extLst>
      <p:ext uri="{BB962C8B-B14F-4D97-AF65-F5344CB8AC3E}">
        <p14:creationId xmlns:p14="http://schemas.microsoft.com/office/powerpoint/2010/main" val="1443465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B85998B-30AE-6648-A9BF-DEDBBACCA44D}" type="slidenum">
              <a:rPr lang="en-US"/>
              <a:pPr/>
              <a:t>12</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14400" y="4343400"/>
            <a:ext cx="5029200" cy="4114800"/>
          </a:xfrm>
          <a:noFill/>
          <a:ln/>
        </p:spPr>
        <p:txBody>
          <a:bodyPr/>
          <a:lstStyle/>
          <a:p>
            <a:pPr eaLnBrk="1" hangingPunct="1"/>
            <a:endParaRPr lang="en-US" dirty="0"/>
          </a:p>
        </p:txBody>
      </p:sp>
    </p:spTree>
    <p:extLst>
      <p:ext uri="{BB962C8B-B14F-4D97-AF65-F5344CB8AC3E}">
        <p14:creationId xmlns:p14="http://schemas.microsoft.com/office/powerpoint/2010/main" val="3888454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B85998B-30AE-6648-A9BF-DEDBBACCA44D}" type="slidenum">
              <a:rPr lang="en-US"/>
              <a:pPr/>
              <a:t>13</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14400" y="4343400"/>
            <a:ext cx="5029200" cy="4114800"/>
          </a:xfrm>
          <a:noFill/>
          <a:ln/>
        </p:spPr>
        <p:txBody>
          <a:bodyPr/>
          <a:lstStyle/>
          <a:p>
            <a:pPr eaLnBrk="1" hangingPunct="1"/>
            <a:r>
              <a:rPr lang="en-US" dirty="0"/>
              <a:t>Used by Google for predicting ad clicks. (1 BILLION features.)</a:t>
            </a:r>
          </a:p>
          <a:p>
            <a:pPr eaLnBrk="1" hangingPunct="1"/>
            <a:r>
              <a:rPr lang="en-US" dirty="0"/>
              <a:t>Very effective, especially when you have good features.</a:t>
            </a:r>
          </a:p>
          <a:p>
            <a:pPr eaLnBrk="1" hangingPunct="1"/>
            <a:r>
              <a:rPr lang="en-US" dirty="0"/>
              <a:t>Doesn’t look at important combinations of features, like “cheap” and “mortgage” appearing together.</a:t>
            </a:r>
          </a:p>
        </p:txBody>
      </p:sp>
    </p:spTree>
    <p:extLst>
      <p:ext uri="{BB962C8B-B14F-4D97-AF65-F5344CB8AC3E}">
        <p14:creationId xmlns:p14="http://schemas.microsoft.com/office/powerpoint/2010/main" val="1904398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B85998B-30AE-6648-A9BF-DEDBBACCA44D}" type="slidenum">
              <a:rPr lang="en-US"/>
              <a:pPr/>
              <a:t>14</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14400" y="4343400"/>
            <a:ext cx="5029200" cy="4114800"/>
          </a:xfrm>
          <a:noFill/>
          <a:ln/>
        </p:spPr>
        <p:txBody>
          <a:bodyPr/>
          <a:lstStyle/>
          <a:p>
            <a:pPr eaLnBrk="1" hangingPunct="1"/>
            <a:endParaRPr lang="en-US" dirty="0"/>
          </a:p>
        </p:txBody>
      </p:sp>
    </p:spTree>
    <p:extLst>
      <p:ext uri="{BB962C8B-B14F-4D97-AF65-F5344CB8AC3E}">
        <p14:creationId xmlns:p14="http://schemas.microsoft.com/office/powerpoint/2010/main" val="2090331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2D6BA6-92EA-BF4A-818B-C8C882CDC5E1}" type="slidenum">
              <a:rPr lang="en-US" smtClean="0"/>
              <a:t>16</a:t>
            </a:fld>
            <a:endParaRPr lang="en-US"/>
          </a:p>
        </p:txBody>
      </p:sp>
    </p:spTree>
    <p:extLst>
      <p:ext uri="{BB962C8B-B14F-4D97-AF65-F5344CB8AC3E}">
        <p14:creationId xmlns:p14="http://schemas.microsoft.com/office/powerpoint/2010/main" val="2339384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2D6BA6-92EA-BF4A-818B-C8C882CDC5E1}" type="slidenum">
              <a:rPr lang="en-US" smtClean="0"/>
              <a:t>33</a:t>
            </a:fld>
            <a:endParaRPr lang="en-US"/>
          </a:p>
        </p:txBody>
      </p:sp>
    </p:spTree>
    <p:extLst>
      <p:ext uri="{BB962C8B-B14F-4D97-AF65-F5344CB8AC3E}">
        <p14:creationId xmlns:p14="http://schemas.microsoft.com/office/powerpoint/2010/main" val="647100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E3487-ED11-0C41-89FE-C6B1CB7569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E102FD-5C0D-904C-B2FC-C8AB50ACE3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0CC7E9-2BD3-9041-A0BB-4DC7331E5667}"/>
              </a:ext>
            </a:extLst>
          </p:cNvPr>
          <p:cNvSpPr>
            <a:spLocks noGrp="1"/>
          </p:cNvSpPr>
          <p:nvPr>
            <p:ph type="dt" sz="half" idx="10"/>
          </p:nvPr>
        </p:nvSpPr>
        <p:spPr/>
        <p:txBody>
          <a:bodyPr/>
          <a:lstStyle/>
          <a:p>
            <a:fld id="{88743E01-BB65-4D44-9C5C-4C57766C9ED2}" type="datetime1">
              <a:rPr lang="en-US" smtClean="0"/>
              <a:t>4/23/19</a:t>
            </a:fld>
            <a:endParaRPr lang="en-US"/>
          </a:p>
        </p:txBody>
      </p:sp>
      <p:sp>
        <p:nvSpPr>
          <p:cNvPr id="5" name="Footer Placeholder 4">
            <a:extLst>
              <a:ext uri="{FF2B5EF4-FFF2-40B4-BE49-F238E27FC236}">
                <a16:creationId xmlns:a16="http://schemas.microsoft.com/office/drawing/2014/main" id="{1F8F0ECD-1D7A-1746-8C2B-9E8F309A0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807E5-A1F9-4C43-93FB-18615B50DE22}"/>
              </a:ext>
            </a:extLst>
          </p:cNvPr>
          <p:cNvSpPr>
            <a:spLocks noGrp="1"/>
          </p:cNvSpPr>
          <p:nvPr>
            <p:ph type="sldNum" sz="quarter" idx="12"/>
          </p:nvPr>
        </p:nvSpPr>
        <p:spPr/>
        <p:txBody>
          <a:bodyPr/>
          <a:lstStyle/>
          <a:p>
            <a:fld id="{B090E305-2ED7-C549-9F0A-4D794F0BF0F1}" type="slidenum">
              <a:rPr lang="en-US" smtClean="0"/>
              <a:t>‹#›</a:t>
            </a:fld>
            <a:endParaRPr lang="en-US"/>
          </a:p>
        </p:txBody>
      </p:sp>
    </p:spTree>
    <p:extLst>
      <p:ext uri="{BB962C8B-B14F-4D97-AF65-F5344CB8AC3E}">
        <p14:creationId xmlns:p14="http://schemas.microsoft.com/office/powerpoint/2010/main" val="1384407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76DD0-BA32-8C44-8438-AD73458572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184E39-C974-E949-8F86-F14A21E65C9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0BA410-2CF6-5C4E-ACCC-3865D4747E3D}"/>
              </a:ext>
            </a:extLst>
          </p:cNvPr>
          <p:cNvSpPr>
            <a:spLocks noGrp="1"/>
          </p:cNvSpPr>
          <p:nvPr>
            <p:ph type="dt" sz="half" idx="10"/>
          </p:nvPr>
        </p:nvSpPr>
        <p:spPr/>
        <p:txBody>
          <a:bodyPr/>
          <a:lstStyle/>
          <a:p>
            <a:fld id="{3AE46276-928D-BF45-9B57-BACCE42BE47C}" type="datetime1">
              <a:rPr lang="en-US" smtClean="0"/>
              <a:t>4/23/19</a:t>
            </a:fld>
            <a:endParaRPr lang="en-US"/>
          </a:p>
        </p:txBody>
      </p:sp>
      <p:sp>
        <p:nvSpPr>
          <p:cNvPr id="5" name="Footer Placeholder 4">
            <a:extLst>
              <a:ext uri="{FF2B5EF4-FFF2-40B4-BE49-F238E27FC236}">
                <a16:creationId xmlns:a16="http://schemas.microsoft.com/office/drawing/2014/main" id="{09E38489-4484-4540-9211-2D8E723424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6D38B8-5CAE-7F4C-8B24-55C93CB90C51}"/>
              </a:ext>
            </a:extLst>
          </p:cNvPr>
          <p:cNvSpPr>
            <a:spLocks noGrp="1"/>
          </p:cNvSpPr>
          <p:nvPr>
            <p:ph type="sldNum" sz="quarter" idx="12"/>
          </p:nvPr>
        </p:nvSpPr>
        <p:spPr/>
        <p:txBody>
          <a:bodyPr/>
          <a:lstStyle/>
          <a:p>
            <a:fld id="{B090E305-2ED7-C549-9F0A-4D794F0BF0F1}" type="slidenum">
              <a:rPr lang="en-US" smtClean="0"/>
              <a:t>‹#›</a:t>
            </a:fld>
            <a:endParaRPr lang="en-US"/>
          </a:p>
        </p:txBody>
      </p:sp>
    </p:spTree>
    <p:extLst>
      <p:ext uri="{BB962C8B-B14F-4D97-AF65-F5344CB8AC3E}">
        <p14:creationId xmlns:p14="http://schemas.microsoft.com/office/powerpoint/2010/main" val="1870836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0E8A60-964B-1242-8B21-451830E120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305D9C-A873-F949-9247-AD659A02E7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8D439-67C0-EE43-B75A-5301E8674276}"/>
              </a:ext>
            </a:extLst>
          </p:cNvPr>
          <p:cNvSpPr>
            <a:spLocks noGrp="1"/>
          </p:cNvSpPr>
          <p:nvPr>
            <p:ph type="dt" sz="half" idx="10"/>
          </p:nvPr>
        </p:nvSpPr>
        <p:spPr/>
        <p:txBody>
          <a:bodyPr/>
          <a:lstStyle/>
          <a:p>
            <a:fld id="{1D1574AA-8ACC-B64A-842E-CB5C1DE4341C}" type="datetime1">
              <a:rPr lang="en-US" smtClean="0"/>
              <a:t>4/23/19</a:t>
            </a:fld>
            <a:endParaRPr lang="en-US"/>
          </a:p>
        </p:txBody>
      </p:sp>
      <p:sp>
        <p:nvSpPr>
          <p:cNvPr id="5" name="Footer Placeholder 4">
            <a:extLst>
              <a:ext uri="{FF2B5EF4-FFF2-40B4-BE49-F238E27FC236}">
                <a16:creationId xmlns:a16="http://schemas.microsoft.com/office/drawing/2014/main" id="{5C9F4C4A-D509-0044-9062-CD7272506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9C9839-3ED3-6F47-B611-E68B9E1961AA}"/>
              </a:ext>
            </a:extLst>
          </p:cNvPr>
          <p:cNvSpPr>
            <a:spLocks noGrp="1"/>
          </p:cNvSpPr>
          <p:nvPr>
            <p:ph type="sldNum" sz="quarter" idx="12"/>
          </p:nvPr>
        </p:nvSpPr>
        <p:spPr/>
        <p:txBody>
          <a:bodyPr/>
          <a:lstStyle/>
          <a:p>
            <a:fld id="{B090E305-2ED7-C549-9F0A-4D794F0BF0F1}" type="slidenum">
              <a:rPr lang="en-US" smtClean="0"/>
              <a:t>‹#›</a:t>
            </a:fld>
            <a:endParaRPr lang="en-US"/>
          </a:p>
        </p:txBody>
      </p:sp>
    </p:spTree>
    <p:extLst>
      <p:ext uri="{BB962C8B-B14F-4D97-AF65-F5344CB8AC3E}">
        <p14:creationId xmlns:p14="http://schemas.microsoft.com/office/powerpoint/2010/main" val="1717215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74447-9D0B-C54E-9201-C5CC34835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E66280-4EAA-BE49-A71B-4DF9CEB72A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A1E6D-0EE5-0343-8C4A-E2BC568B13F3}"/>
              </a:ext>
            </a:extLst>
          </p:cNvPr>
          <p:cNvSpPr>
            <a:spLocks noGrp="1"/>
          </p:cNvSpPr>
          <p:nvPr>
            <p:ph type="dt" sz="half" idx="10"/>
          </p:nvPr>
        </p:nvSpPr>
        <p:spPr/>
        <p:txBody>
          <a:bodyPr/>
          <a:lstStyle/>
          <a:p>
            <a:fld id="{90F1CA0F-08DE-F94E-BA0A-3DE6BE04E0A5}" type="datetime1">
              <a:rPr lang="en-US" smtClean="0"/>
              <a:t>4/23/19</a:t>
            </a:fld>
            <a:endParaRPr lang="en-US"/>
          </a:p>
        </p:txBody>
      </p:sp>
      <p:sp>
        <p:nvSpPr>
          <p:cNvPr id="5" name="Footer Placeholder 4">
            <a:extLst>
              <a:ext uri="{FF2B5EF4-FFF2-40B4-BE49-F238E27FC236}">
                <a16:creationId xmlns:a16="http://schemas.microsoft.com/office/drawing/2014/main" id="{924FC021-ADCF-4F48-901B-438C9D2B26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B9F8B-4868-5745-AA3F-682D7D23C08A}"/>
              </a:ext>
            </a:extLst>
          </p:cNvPr>
          <p:cNvSpPr>
            <a:spLocks noGrp="1"/>
          </p:cNvSpPr>
          <p:nvPr>
            <p:ph type="sldNum" sz="quarter" idx="12"/>
          </p:nvPr>
        </p:nvSpPr>
        <p:spPr/>
        <p:txBody>
          <a:bodyPr/>
          <a:lstStyle/>
          <a:p>
            <a:fld id="{B090E305-2ED7-C549-9F0A-4D794F0BF0F1}" type="slidenum">
              <a:rPr lang="en-US" smtClean="0"/>
              <a:t>‹#›</a:t>
            </a:fld>
            <a:endParaRPr lang="en-US"/>
          </a:p>
        </p:txBody>
      </p:sp>
    </p:spTree>
    <p:extLst>
      <p:ext uri="{BB962C8B-B14F-4D97-AF65-F5344CB8AC3E}">
        <p14:creationId xmlns:p14="http://schemas.microsoft.com/office/powerpoint/2010/main" val="3846947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ECBCE-CBA9-5842-9B3F-08F66996E6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E662C8-C12D-7446-8D87-2446C8CE3E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FC079E7-A978-3A49-BD7E-18E344DB5F5F}"/>
              </a:ext>
            </a:extLst>
          </p:cNvPr>
          <p:cNvSpPr>
            <a:spLocks noGrp="1"/>
          </p:cNvSpPr>
          <p:nvPr>
            <p:ph type="dt" sz="half" idx="10"/>
          </p:nvPr>
        </p:nvSpPr>
        <p:spPr/>
        <p:txBody>
          <a:bodyPr/>
          <a:lstStyle/>
          <a:p>
            <a:fld id="{22862004-704D-794A-AEE8-EFF5B2741F6B}" type="datetime1">
              <a:rPr lang="en-US" smtClean="0"/>
              <a:t>4/23/19</a:t>
            </a:fld>
            <a:endParaRPr lang="en-US"/>
          </a:p>
        </p:txBody>
      </p:sp>
      <p:sp>
        <p:nvSpPr>
          <p:cNvPr id="5" name="Footer Placeholder 4">
            <a:extLst>
              <a:ext uri="{FF2B5EF4-FFF2-40B4-BE49-F238E27FC236}">
                <a16:creationId xmlns:a16="http://schemas.microsoft.com/office/drawing/2014/main" id="{04413B2A-BC2C-FD4B-B972-4A33BF9BF9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83C342-B867-464E-98F2-E6727546A706}"/>
              </a:ext>
            </a:extLst>
          </p:cNvPr>
          <p:cNvSpPr>
            <a:spLocks noGrp="1"/>
          </p:cNvSpPr>
          <p:nvPr>
            <p:ph type="sldNum" sz="quarter" idx="12"/>
          </p:nvPr>
        </p:nvSpPr>
        <p:spPr/>
        <p:txBody>
          <a:bodyPr/>
          <a:lstStyle/>
          <a:p>
            <a:fld id="{B090E305-2ED7-C549-9F0A-4D794F0BF0F1}" type="slidenum">
              <a:rPr lang="en-US" smtClean="0"/>
              <a:t>‹#›</a:t>
            </a:fld>
            <a:endParaRPr lang="en-US"/>
          </a:p>
        </p:txBody>
      </p:sp>
    </p:spTree>
    <p:extLst>
      <p:ext uri="{BB962C8B-B14F-4D97-AF65-F5344CB8AC3E}">
        <p14:creationId xmlns:p14="http://schemas.microsoft.com/office/powerpoint/2010/main" val="3689514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CD79F-935D-DF4F-8956-A25D797B9B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62FEB8-A5C2-D24A-AC76-08984DACBEC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585FFB-F548-EF4C-8FEA-DF1F341D64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BDD50B-7961-CB4C-B76C-3E628F12228F}"/>
              </a:ext>
            </a:extLst>
          </p:cNvPr>
          <p:cNvSpPr>
            <a:spLocks noGrp="1"/>
          </p:cNvSpPr>
          <p:nvPr>
            <p:ph type="dt" sz="half" idx="10"/>
          </p:nvPr>
        </p:nvSpPr>
        <p:spPr/>
        <p:txBody>
          <a:bodyPr/>
          <a:lstStyle/>
          <a:p>
            <a:fld id="{F8AF072A-5784-3A4B-8643-63D5B44964F2}" type="datetime1">
              <a:rPr lang="en-US" smtClean="0"/>
              <a:t>4/23/19</a:t>
            </a:fld>
            <a:endParaRPr lang="en-US"/>
          </a:p>
        </p:txBody>
      </p:sp>
      <p:sp>
        <p:nvSpPr>
          <p:cNvPr id="6" name="Footer Placeholder 5">
            <a:extLst>
              <a:ext uri="{FF2B5EF4-FFF2-40B4-BE49-F238E27FC236}">
                <a16:creationId xmlns:a16="http://schemas.microsoft.com/office/drawing/2014/main" id="{B22E66D0-8647-B842-9CFD-D10945F5F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6A3A0-B542-9240-BAF8-33E2DEF61012}"/>
              </a:ext>
            </a:extLst>
          </p:cNvPr>
          <p:cNvSpPr>
            <a:spLocks noGrp="1"/>
          </p:cNvSpPr>
          <p:nvPr>
            <p:ph type="sldNum" sz="quarter" idx="12"/>
          </p:nvPr>
        </p:nvSpPr>
        <p:spPr/>
        <p:txBody>
          <a:bodyPr/>
          <a:lstStyle/>
          <a:p>
            <a:fld id="{B090E305-2ED7-C549-9F0A-4D794F0BF0F1}" type="slidenum">
              <a:rPr lang="en-US" smtClean="0"/>
              <a:t>‹#›</a:t>
            </a:fld>
            <a:endParaRPr lang="en-US"/>
          </a:p>
        </p:txBody>
      </p:sp>
    </p:spTree>
    <p:extLst>
      <p:ext uri="{BB962C8B-B14F-4D97-AF65-F5344CB8AC3E}">
        <p14:creationId xmlns:p14="http://schemas.microsoft.com/office/powerpoint/2010/main" val="1946460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A9FD-418F-BB47-99F9-CF66B02CE4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E551BC-A604-4140-86D1-6D1E4ADE3F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10B1F94-37B7-A044-ABC6-B410DC0CF9C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218B91-7ACE-8442-95E4-00A3A37E36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D4574B-7BBB-7A4B-9FD0-A07EAE0238B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C9EAB5-7F6C-DB41-A5D8-4FD9A3ADA60C}"/>
              </a:ext>
            </a:extLst>
          </p:cNvPr>
          <p:cNvSpPr>
            <a:spLocks noGrp="1"/>
          </p:cNvSpPr>
          <p:nvPr>
            <p:ph type="dt" sz="half" idx="10"/>
          </p:nvPr>
        </p:nvSpPr>
        <p:spPr/>
        <p:txBody>
          <a:bodyPr/>
          <a:lstStyle/>
          <a:p>
            <a:fld id="{90167740-62D9-2240-AC7A-C9B02E90FEFB}" type="datetime1">
              <a:rPr lang="en-US" smtClean="0"/>
              <a:t>4/23/19</a:t>
            </a:fld>
            <a:endParaRPr lang="en-US"/>
          </a:p>
        </p:txBody>
      </p:sp>
      <p:sp>
        <p:nvSpPr>
          <p:cNvPr id="8" name="Footer Placeholder 7">
            <a:extLst>
              <a:ext uri="{FF2B5EF4-FFF2-40B4-BE49-F238E27FC236}">
                <a16:creationId xmlns:a16="http://schemas.microsoft.com/office/drawing/2014/main" id="{F840A243-E631-9D43-BB40-AE8410B490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5750B4-70E2-7049-90AB-4273E0B33038}"/>
              </a:ext>
            </a:extLst>
          </p:cNvPr>
          <p:cNvSpPr>
            <a:spLocks noGrp="1"/>
          </p:cNvSpPr>
          <p:nvPr>
            <p:ph type="sldNum" sz="quarter" idx="12"/>
          </p:nvPr>
        </p:nvSpPr>
        <p:spPr/>
        <p:txBody>
          <a:bodyPr/>
          <a:lstStyle/>
          <a:p>
            <a:fld id="{B090E305-2ED7-C549-9F0A-4D794F0BF0F1}" type="slidenum">
              <a:rPr lang="en-US" smtClean="0"/>
              <a:t>‹#›</a:t>
            </a:fld>
            <a:endParaRPr lang="en-US"/>
          </a:p>
        </p:txBody>
      </p:sp>
    </p:spTree>
    <p:extLst>
      <p:ext uri="{BB962C8B-B14F-4D97-AF65-F5344CB8AC3E}">
        <p14:creationId xmlns:p14="http://schemas.microsoft.com/office/powerpoint/2010/main" val="1933903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A016B-233B-E840-9DB2-FC0DEA5042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07CA13-38F2-A742-BD9E-E288122FF127}"/>
              </a:ext>
            </a:extLst>
          </p:cNvPr>
          <p:cNvSpPr>
            <a:spLocks noGrp="1"/>
          </p:cNvSpPr>
          <p:nvPr>
            <p:ph type="dt" sz="half" idx="10"/>
          </p:nvPr>
        </p:nvSpPr>
        <p:spPr/>
        <p:txBody>
          <a:bodyPr/>
          <a:lstStyle/>
          <a:p>
            <a:fld id="{EC20137F-4595-6647-BB61-71676DCF699F}" type="datetime1">
              <a:rPr lang="en-US" smtClean="0"/>
              <a:t>4/23/19</a:t>
            </a:fld>
            <a:endParaRPr lang="en-US"/>
          </a:p>
        </p:txBody>
      </p:sp>
      <p:sp>
        <p:nvSpPr>
          <p:cNvPr id="4" name="Footer Placeholder 3">
            <a:extLst>
              <a:ext uri="{FF2B5EF4-FFF2-40B4-BE49-F238E27FC236}">
                <a16:creationId xmlns:a16="http://schemas.microsoft.com/office/drawing/2014/main" id="{EE7BDCEA-46B5-EB4A-A1D6-B1F559118A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96DE85-1F66-2148-AC8A-5EEE70D0772C}"/>
              </a:ext>
            </a:extLst>
          </p:cNvPr>
          <p:cNvSpPr>
            <a:spLocks noGrp="1"/>
          </p:cNvSpPr>
          <p:nvPr>
            <p:ph type="sldNum" sz="quarter" idx="12"/>
          </p:nvPr>
        </p:nvSpPr>
        <p:spPr/>
        <p:txBody>
          <a:bodyPr/>
          <a:lstStyle/>
          <a:p>
            <a:fld id="{B090E305-2ED7-C549-9F0A-4D794F0BF0F1}" type="slidenum">
              <a:rPr lang="en-US" smtClean="0"/>
              <a:t>‹#›</a:t>
            </a:fld>
            <a:endParaRPr lang="en-US"/>
          </a:p>
        </p:txBody>
      </p:sp>
    </p:spTree>
    <p:extLst>
      <p:ext uri="{BB962C8B-B14F-4D97-AF65-F5344CB8AC3E}">
        <p14:creationId xmlns:p14="http://schemas.microsoft.com/office/powerpoint/2010/main" val="3223418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D64CA3-8764-654C-8AED-CB7F2FFBF9F1}"/>
              </a:ext>
            </a:extLst>
          </p:cNvPr>
          <p:cNvSpPr>
            <a:spLocks noGrp="1"/>
          </p:cNvSpPr>
          <p:nvPr>
            <p:ph type="dt" sz="half" idx="10"/>
          </p:nvPr>
        </p:nvSpPr>
        <p:spPr/>
        <p:txBody>
          <a:bodyPr/>
          <a:lstStyle/>
          <a:p>
            <a:fld id="{84CDD026-0CE6-954E-8B04-72A80B7E31EE}" type="datetime1">
              <a:rPr lang="en-US" smtClean="0"/>
              <a:t>4/23/19</a:t>
            </a:fld>
            <a:endParaRPr lang="en-US"/>
          </a:p>
        </p:txBody>
      </p:sp>
      <p:sp>
        <p:nvSpPr>
          <p:cNvPr id="3" name="Footer Placeholder 2">
            <a:extLst>
              <a:ext uri="{FF2B5EF4-FFF2-40B4-BE49-F238E27FC236}">
                <a16:creationId xmlns:a16="http://schemas.microsoft.com/office/drawing/2014/main" id="{4E56BA5F-CD4B-2248-A64C-AE99987418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1A9FBA-40B8-5F48-BA66-AF9C29E1C798}"/>
              </a:ext>
            </a:extLst>
          </p:cNvPr>
          <p:cNvSpPr>
            <a:spLocks noGrp="1"/>
          </p:cNvSpPr>
          <p:nvPr>
            <p:ph type="sldNum" sz="quarter" idx="12"/>
          </p:nvPr>
        </p:nvSpPr>
        <p:spPr/>
        <p:txBody>
          <a:bodyPr/>
          <a:lstStyle/>
          <a:p>
            <a:fld id="{B090E305-2ED7-C549-9F0A-4D794F0BF0F1}" type="slidenum">
              <a:rPr lang="en-US" smtClean="0"/>
              <a:t>‹#›</a:t>
            </a:fld>
            <a:endParaRPr lang="en-US"/>
          </a:p>
        </p:txBody>
      </p:sp>
    </p:spTree>
    <p:extLst>
      <p:ext uri="{BB962C8B-B14F-4D97-AF65-F5344CB8AC3E}">
        <p14:creationId xmlns:p14="http://schemas.microsoft.com/office/powerpoint/2010/main" val="860443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B2BB1-9B20-8740-AD59-2D6ACCAF76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1ADE7C-BDEF-7346-B4D5-95C847CB3A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C7BF38-626F-EC4F-AAF4-CA56B7889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A2B668-97C4-064E-8F00-04DF556CB9F8}"/>
              </a:ext>
            </a:extLst>
          </p:cNvPr>
          <p:cNvSpPr>
            <a:spLocks noGrp="1"/>
          </p:cNvSpPr>
          <p:nvPr>
            <p:ph type="dt" sz="half" idx="10"/>
          </p:nvPr>
        </p:nvSpPr>
        <p:spPr/>
        <p:txBody>
          <a:bodyPr/>
          <a:lstStyle/>
          <a:p>
            <a:fld id="{371729AC-EA42-5046-9202-5B67C6504AC5}" type="datetime1">
              <a:rPr lang="en-US" smtClean="0"/>
              <a:t>4/23/19</a:t>
            </a:fld>
            <a:endParaRPr lang="en-US"/>
          </a:p>
        </p:txBody>
      </p:sp>
      <p:sp>
        <p:nvSpPr>
          <p:cNvPr id="6" name="Footer Placeholder 5">
            <a:extLst>
              <a:ext uri="{FF2B5EF4-FFF2-40B4-BE49-F238E27FC236}">
                <a16:creationId xmlns:a16="http://schemas.microsoft.com/office/drawing/2014/main" id="{0B367C21-6341-0642-BCD8-DA6BAE3018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F38CD-B911-AE44-9728-B2BDC3CB486F}"/>
              </a:ext>
            </a:extLst>
          </p:cNvPr>
          <p:cNvSpPr>
            <a:spLocks noGrp="1"/>
          </p:cNvSpPr>
          <p:nvPr>
            <p:ph type="sldNum" sz="quarter" idx="12"/>
          </p:nvPr>
        </p:nvSpPr>
        <p:spPr/>
        <p:txBody>
          <a:bodyPr/>
          <a:lstStyle/>
          <a:p>
            <a:fld id="{B090E305-2ED7-C549-9F0A-4D794F0BF0F1}" type="slidenum">
              <a:rPr lang="en-US" smtClean="0"/>
              <a:t>‹#›</a:t>
            </a:fld>
            <a:endParaRPr lang="en-US"/>
          </a:p>
        </p:txBody>
      </p:sp>
    </p:spTree>
    <p:extLst>
      <p:ext uri="{BB962C8B-B14F-4D97-AF65-F5344CB8AC3E}">
        <p14:creationId xmlns:p14="http://schemas.microsoft.com/office/powerpoint/2010/main" val="1227347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A711D-5385-5643-B255-44313D90E3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F979D2-5C53-A549-B519-C7FEABB658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2A0474-E2F0-E940-84D5-06223B960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D65D8C-1501-B544-8EF2-CA8DEC4DE56F}"/>
              </a:ext>
            </a:extLst>
          </p:cNvPr>
          <p:cNvSpPr>
            <a:spLocks noGrp="1"/>
          </p:cNvSpPr>
          <p:nvPr>
            <p:ph type="dt" sz="half" idx="10"/>
          </p:nvPr>
        </p:nvSpPr>
        <p:spPr/>
        <p:txBody>
          <a:bodyPr/>
          <a:lstStyle/>
          <a:p>
            <a:fld id="{A477DB63-BE1C-2E42-9D91-63B6D3842580}" type="datetime1">
              <a:rPr lang="en-US" smtClean="0"/>
              <a:t>4/23/19</a:t>
            </a:fld>
            <a:endParaRPr lang="en-US"/>
          </a:p>
        </p:txBody>
      </p:sp>
      <p:sp>
        <p:nvSpPr>
          <p:cNvPr id="6" name="Footer Placeholder 5">
            <a:extLst>
              <a:ext uri="{FF2B5EF4-FFF2-40B4-BE49-F238E27FC236}">
                <a16:creationId xmlns:a16="http://schemas.microsoft.com/office/drawing/2014/main" id="{893358F4-A86F-DB44-8562-A208DA48A8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B421D1-FC88-9C47-A51D-E4B233ED18E1}"/>
              </a:ext>
            </a:extLst>
          </p:cNvPr>
          <p:cNvSpPr>
            <a:spLocks noGrp="1"/>
          </p:cNvSpPr>
          <p:nvPr>
            <p:ph type="sldNum" sz="quarter" idx="12"/>
          </p:nvPr>
        </p:nvSpPr>
        <p:spPr/>
        <p:txBody>
          <a:bodyPr/>
          <a:lstStyle/>
          <a:p>
            <a:fld id="{B090E305-2ED7-C549-9F0A-4D794F0BF0F1}" type="slidenum">
              <a:rPr lang="en-US" smtClean="0"/>
              <a:t>‹#›</a:t>
            </a:fld>
            <a:endParaRPr lang="en-US"/>
          </a:p>
        </p:txBody>
      </p:sp>
    </p:spTree>
    <p:extLst>
      <p:ext uri="{BB962C8B-B14F-4D97-AF65-F5344CB8AC3E}">
        <p14:creationId xmlns:p14="http://schemas.microsoft.com/office/powerpoint/2010/main" val="2742103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ADEDB3-2BB4-8F4B-818D-6BCAA46C58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986635-903C-8142-837B-F715E0CB11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C38D5-8189-8A4C-B1FE-7A60AF94C2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D7669-5C9C-944A-9B1F-E6D1B45EB1CC}" type="datetime1">
              <a:rPr lang="en-US" smtClean="0"/>
              <a:t>4/23/19</a:t>
            </a:fld>
            <a:endParaRPr lang="en-US"/>
          </a:p>
        </p:txBody>
      </p:sp>
      <p:sp>
        <p:nvSpPr>
          <p:cNvPr id="5" name="Footer Placeholder 4">
            <a:extLst>
              <a:ext uri="{FF2B5EF4-FFF2-40B4-BE49-F238E27FC236}">
                <a16:creationId xmlns:a16="http://schemas.microsoft.com/office/drawing/2014/main" id="{32802015-3482-C84D-9A7D-4801A6E091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E72D8A-00B7-3943-A2F9-840AC9D08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0E305-2ED7-C549-9F0A-4D794F0BF0F1}" type="slidenum">
              <a:rPr lang="en-US" smtClean="0"/>
              <a:t>‹#›</a:t>
            </a:fld>
            <a:endParaRPr lang="en-US"/>
          </a:p>
        </p:txBody>
      </p:sp>
    </p:spTree>
    <p:extLst>
      <p:ext uri="{BB962C8B-B14F-4D97-AF65-F5344CB8AC3E}">
        <p14:creationId xmlns:p14="http://schemas.microsoft.com/office/powerpoint/2010/main" val="877557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File:Iris_dataset_scatterplot.svg" TargetMode="External"/><Relationship Id="rId2" Type="http://schemas.openxmlformats.org/officeDocument/2006/relationships/image" Target="../media/image24.tiff"/><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1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5.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tiff"/><Relationship Id="rId4" Type="http://schemas.openxmlformats.org/officeDocument/2006/relationships/image" Target="../media/image2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E02E3-2ECF-0442-B82B-82C62836A7D8}"/>
              </a:ext>
            </a:extLst>
          </p:cNvPr>
          <p:cNvSpPr>
            <a:spLocks noGrp="1"/>
          </p:cNvSpPr>
          <p:nvPr>
            <p:ph type="ctrTitle"/>
          </p:nvPr>
        </p:nvSpPr>
        <p:spPr/>
        <p:txBody>
          <a:bodyPr>
            <a:normAutofit/>
          </a:bodyPr>
          <a:lstStyle/>
          <a:p>
            <a:r>
              <a:rPr lang="en-US" dirty="0"/>
              <a:t>Can Artificial Intelligence</a:t>
            </a:r>
            <a:br>
              <a:rPr lang="en-US" dirty="0"/>
            </a:br>
            <a:r>
              <a:rPr lang="en-US" dirty="0"/>
              <a:t>Fight Alternative Facts?</a:t>
            </a:r>
          </a:p>
        </p:txBody>
      </p:sp>
      <p:sp>
        <p:nvSpPr>
          <p:cNvPr id="3" name="Subtitle 2">
            <a:extLst>
              <a:ext uri="{FF2B5EF4-FFF2-40B4-BE49-F238E27FC236}">
                <a16:creationId xmlns:a16="http://schemas.microsoft.com/office/drawing/2014/main" id="{3226E1D8-2BA1-D74F-AB9C-9A484C1EB7C0}"/>
              </a:ext>
            </a:extLst>
          </p:cNvPr>
          <p:cNvSpPr>
            <a:spLocks noGrp="1"/>
          </p:cNvSpPr>
          <p:nvPr>
            <p:ph type="subTitle" idx="1"/>
          </p:nvPr>
        </p:nvSpPr>
        <p:spPr>
          <a:xfrm>
            <a:off x="1524000" y="3602038"/>
            <a:ext cx="9144000" cy="2054044"/>
          </a:xfrm>
        </p:spPr>
        <p:txBody>
          <a:bodyPr>
            <a:normAutofit fontScale="92500" lnSpcReduction="10000"/>
          </a:bodyPr>
          <a:lstStyle/>
          <a:p>
            <a:r>
              <a:rPr lang="en-US" dirty="0"/>
              <a:t>Daniel Lowd</a:t>
            </a:r>
          </a:p>
          <a:p>
            <a:r>
              <a:rPr lang="en-US" dirty="0"/>
              <a:t>Associate Professor</a:t>
            </a:r>
          </a:p>
          <a:p>
            <a:r>
              <a:rPr lang="en-US" dirty="0"/>
              <a:t>Dept. of Computer and Information Science</a:t>
            </a:r>
          </a:p>
          <a:p>
            <a:r>
              <a:rPr lang="en-US" dirty="0"/>
              <a:t>University of Oregon</a:t>
            </a:r>
          </a:p>
          <a:p>
            <a:r>
              <a:rPr lang="en-US" dirty="0"/>
              <a:t>April 23, 2019</a:t>
            </a:r>
          </a:p>
        </p:txBody>
      </p:sp>
      <p:sp>
        <p:nvSpPr>
          <p:cNvPr id="5" name="Slide Number Placeholder 4">
            <a:extLst>
              <a:ext uri="{FF2B5EF4-FFF2-40B4-BE49-F238E27FC236}">
                <a16:creationId xmlns:a16="http://schemas.microsoft.com/office/drawing/2014/main" id="{2363A1F2-7DDC-034D-A554-2AC1515C370B}"/>
              </a:ext>
            </a:extLst>
          </p:cNvPr>
          <p:cNvSpPr>
            <a:spLocks noGrp="1"/>
          </p:cNvSpPr>
          <p:nvPr>
            <p:ph type="sldNum" sz="quarter" idx="12"/>
          </p:nvPr>
        </p:nvSpPr>
        <p:spPr/>
        <p:txBody>
          <a:bodyPr/>
          <a:lstStyle/>
          <a:p>
            <a:fld id="{B090E305-2ED7-C549-9F0A-4D794F0BF0F1}" type="slidenum">
              <a:rPr lang="en-US" smtClean="0"/>
              <a:t>1</a:t>
            </a:fld>
            <a:endParaRPr lang="en-US"/>
          </a:p>
        </p:txBody>
      </p:sp>
    </p:spTree>
    <p:extLst>
      <p:ext uri="{BB962C8B-B14F-4D97-AF65-F5344CB8AC3E}">
        <p14:creationId xmlns:p14="http://schemas.microsoft.com/office/powerpoint/2010/main" val="3546543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A4C9-0129-1645-A24E-9CDCA42D941B}"/>
              </a:ext>
            </a:extLst>
          </p:cNvPr>
          <p:cNvSpPr>
            <a:spLocks noGrp="1"/>
          </p:cNvSpPr>
          <p:nvPr>
            <p:ph type="title"/>
          </p:nvPr>
        </p:nvSpPr>
        <p:spPr/>
        <p:txBody>
          <a:bodyPr/>
          <a:lstStyle/>
          <a:p>
            <a:r>
              <a:rPr lang="en-US" dirty="0"/>
              <a:t>What is machine learning?</a:t>
            </a:r>
          </a:p>
        </p:txBody>
      </p:sp>
      <p:sp>
        <p:nvSpPr>
          <p:cNvPr id="3" name="Content Placeholder 2">
            <a:extLst>
              <a:ext uri="{FF2B5EF4-FFF2-40B4-BE49-F238E27FC236}">
                <a16:creationId xmlns:a16="http://schemas.microsoft.com/office/drawing/2014/main" id="{6F4B6F60-805D-D245-BBA6-D8C8B8C852BE}"/>
              </a:ext>
            </a:extLst>
          </p:cNvPr>
          <p:cNvSpPr>
            <a:spLocks noGrp="1"/>
          </p:cNvSpPr>
          <p:nvPr>
            <p:ph idx="1"/>
          </p:nvPr>
        </p:nvSpPr>
        <p:spPr>
          <a:xfrm>
            <a:off x="838200" y="1546165"/>
            <a:ext cx="10515600" cy="4946710"/>
          </a:xfrm>
        </p:spPr>
        <p:txBody>
          <a:bodyPr>
            <a:normAutofit lnSpcReduction="10000"/>
          </a:bodyPr>
          <a:lstStyle/>
          <a:p>
            <a:r>
              <a:rPr lang="en-US" dirty="0"/>
              <a:t>A branch of artificial intelligence</a:t>
            </a:r>
          </a:p>
          <a:p>
            <a:r>
              <a:rPr lang="en-US" dirty="0"/>
              <a:t>Solving complex problems by:</a:t>
            </a:r>
          </a:p>
          <a:p>
            <a:pPr lvl="1"/>
            <a:r>
              <a:rPr lang="en-US" dirty="0"/>
              <a:t>Using </a:t>
            </a:r>
            <a:r>
              <a:rPr lang="en-US" u="sng" dirty="0"/>
              <a:t>data</a:t>
            </a:r>
            <a:r>
              <a:rPr lang="en-US" dirty="0"/>
              <a:t> to fit a </a:t>
            </a:r>
            <a:r>
              <a:rPr lang="en-US" u="sng" dirty="0"/>
              <a:t>model</a:t>
            </a:r>
          </a:p>
          <a:p>
            <a:pPr lvl="1"/>
            <a:r>
              <a:rPr lang="en-US" dirty="0"/>
              <a:t>Using the </a:t>
            </a:r>
            <a:r>
              <a:rPr lang="en-US" u="sng" dirty="0"/>
              <a:t>model</a:t>
            </a:r>
            <a:r>
              <a:rPr lang="en-US" dirty="0"/>
              <a:t> to make </a:t>
            </a:r>
            <a:r>
              <a:rPr lang="en-US" u="sng" dirty="0"/>
              <a:t>predictions</a:t>
            </a:r>
            <a:br>
              <a:rPr lang="en-US" u="sng" dirty="0"/>
            </a:br>
            <a:r>
              <a:rPr lang="en-US" dirty="0"/>
              <a:t>or recommendations (typically)</a:t>
            </a:r>
          </a:p>
          <a:p>
            <a:endParaRPr lang="en-US" u="sng" dirty="0"/>
          </a:p>
          <a:p>
            <a:pPr marL="0" indent="0">
              <a:buNone/>
            </a:pPr>
            <a:r>
              <a:rPr lang="en-US" dirty="0"/>
              <a:t>Examples:</a:t>
            </a:r>
          </a:p>
          <a:p>
            <a:r>
              <a:rPr lang="en-US" dirty="0"/>
              <a:t>Spam filters</a:t>
            </a:r>
          </a:p>
          <a:p>
            <a:r>
              <a:rPr lang="en-US" dirty="0"/>
              <a:t>Recommender systems (Netflix, Apple News)</a:t>
            </a:r>
          </a:p>
          <a:p>
            <a:r>
              <a:rPr lang="en-US" dirty="0"/>
              <a:t>Speech recognition</a:t>
            </a:r>
          </a:p>
          <a:p>
            <a:r>
              <a:rPr lang="en-US" dirty="0"/>
              <a:t>Language translation</a:t>
            </a:r>
          </a:p>
          <a:p>
            <a:endParaRPr lang="en-US" dirty="0"/>
          </a:p>
        </p:txBody>
      </p:sp>
      <p:sp>
        <p:nvSpPr>
          <p:cNvPr id="4" name="Slide Number Placeholder 3">
            <a:extLst>
              <a:ext uri="{FF2B5EF4-FFF2-40B4-BE49-F238E27FC236}">
                <a16:creationId xmlns:a16="http://schemas.microsoft.com/office/drawing/2014/main" id="{98FEB351-748E-E44A-AC14-56D157E3054D}"/>
              </a:ext>
            </a:extLst>
          </p:cNvPr>
          <p:cNvSpPr>
            <a:spLocks noGrp="1"/>
          </p:cNvSpPr>
          <p:nvPr>
            <p:ph type="sldNum" sz="quarter" idx="12"/>
          </p:nvPr>
        </p:nvSpPr>
        <p:spPr/>
        <p:txBody>
          <a:bodyPr/>
          <a:lstStyle/>
          <a:p>
            <a:fld id="{B090E305-2ED7-C549-9F0A-4D794F0BF0F1}" type="slidenum">
              <a:rPr lang="en-US" smtClean="0"/>
              <a:t>10</a:t>
            </a:fld>
            <a:endParaRPr lang="en-US"/>
          </a:p>
        </p:txBody>
      </p:sp>
      <p:pic>
        <p:nvPicPr>
          <p:cNvPr id="5" name="Picture 4">
            <a:extLst>
              <a:ext uri="{FF2B5EF4-FFF2-40B4-BE49-F238E27FC236}">
                <a16:creationId xmlns:a16="http://schemas.microsoft.com/office/drawing/2014/main" id="{8203137B-374E-814D-A20F-E3E4EB0F1DCF}"/>
              </a:ext>
            </a:extLst>
          </p:cNvPr>
          <p:cNvPicPr>
            <a:picLocks noChangeAspect="1"/>
          </p:cNvPicPr>
          <p:nvPr/>
        </p:nvPicPr>
        <p:blipFill>
          <a:blip r:embed="rId2"/>
          <a:stretch>
            <a:fillRect/>
          </a:stretch>
        </p:blipFill>
        <p:spPr>
          <a:xfrm>
            <a:off x="8267700" y="549215"/>
            <a:ext cx="2703513" cy="1663700"/>
          </a:xfrm>
          <a:prstGeom prst="rect">
            <a:avLst/>
          </a:prstGeom>
        </p:spPr>
      </p:pic>
      <p:sp>
        <p:nvSpPr>
          <p:cNvPr id="6" name="&quot;No&quot; Symbol 5">
            <a:extLst>
              <a:ext uri="{FF2B5EF4-FFF2-40B4-BE49-F238E27FC236}">
                <a16:creationId xmlns:a16="http://schemas.microsoft.com/office/drawing/2014/main" id="{D3535CCE-A26A-E643-BC47-2CBE89833293}"/>
              </a:ext>
            </a:extLst>
          </p:cNvPr>
          <p:cNvSpPr/>
          <p:nvPr/>
        </p:nvSpPr>
        <p:spPr>
          <a:xfrm>
            <a:off x="8401844" y="79315"/>
            <a:ext cx="2603500" cy="2603500"/>
          </a:xfrm>
          <a:prstGeom prst="noSmoking">
            <a:avLst>
              <a:gd name="adj" fmla="val 898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CC989C04-B5D2-D746-9E36-DEF4D9876E0E}"/>
              </a:ext>
            </a:extLst>
          </p:cNvPr>
          <p:cNvSpPr/>
          <p:nvPr/>
        </p:nvSpPr>
        <p:spPr>
          <a:xfrm>
            <a:off x="7681181" y="5930147"/>
            <a:ext cx="4044825" cy="461665"/>
          </a:xfrm>
          <a:prstGeom prst="rect">
            <a:avLst/>
          </a:prstGeom>
        </p:spPr>
        <p:txBody>
          <a:bodyPr wrap="none">
            <a:spAutoFit/>
          </a:bodyPr>
          <a:lstStyle/>
          <a:p>
            <a:r>
              <a:rPr lang="en-US" sz="1200" dirty="0">
                <a:hlinkClick r:id="rId3"/>
              </a:rPr>
              <a:t>https://en.wikipedia.org/wiki/File:Iris_dataset_scatterplot.svg</a:t>
            </a:r>
            <a:endParaRPr lang="en-US" sz="1200" dirty="0"/>
          </a:p>
          <a:p>
            <a:r>
              <a:rPr lang="en-US" sz="1200" dirty="0"/>
              <a:t>Creative Commons Attribution. Wikipedia user: </a:t>
            </a:r>
            <a:r>
              <a:rPr lang="en-US" sz="1200" dirty="0" err="1"/>
              <a:t>Nicoguaro</a:t>
            </a:r>
            <a:endParaRPr lang="en-US" sz="1200" dirty="0"/>
          </a:p>
        </p:txBody>
      </p:sp>
      <p:pic>
        <p:nvPicPr>
          <p:cNvPr id="8" name="Picture 7">
            <a:extLst>
              <a:ext uri="{FF2B5EF4-FFF2-40B4-BE49-F238E27FC236}">
                <a16:creationId xmlns:a16="http://schemas.microsoft.com/office/drawing/2014/main" id="{C1443C70-55B5-4D4D-9597-A7D4FFB44BA8}"/>
              </a:ext>
            </a:extLst>
          </p:cNvPr>
          <p:cNvPicPr>
            <a:picLocks noChangeAspect="1"/>
          </p:cNvPicPr>
          <p:nvPr/>
        </p:nvPicPr>
        <p:blipFill>
          <a:blip r:embed="rId4"/>
          <a:stretch>
            <a:fillRect/>
          </a:stretch>
        </p:blipFill>
        <p:spPr>
          <a:xfrm>
            <a:off x="8026400" y="2793594"/>
            <a:ext cx="3200400" cy="3200400"/>
          </a:xfrm>
          <a:prstGeom prst="rect">
            <a:avLst/>
          </a:prstGeom>
        </p:spPr>
      </p:pic>
    </p:spTree>
    <p:extLst>
      <p:ext uri="{BB962C8B-B14F-4D97-AF65-F5344CB8AC3E}">
        <p14:creationId xmlns:p14="http://schemas.microsoft.com/office/powerpoint/2010/main" val="3622349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noAutofit/>
          </a:bodyPr>
          <a:lstStyle/>
          <a:p>
            <a:r>
              <a:rPr lang="en-US" sz="3600" b="1" dirty="0"/>
              <a:t>Decision Tree Model:</a:t>
            </a:r>
            <a:br>
              <a:rPr lang="en-US" sz="3600" b="1" dirty="0"/>
            </a:br>
            <a:r>
              <a:rPr lang="en-US" sz="3600" dirty="0"/>
              <a:t>Flu vaccine doses for children 6 </a:t>
            </a:r>
            <a:r>
              <a:rPr lang="en-US" sz="3600" dirty="0" err="1"/>
              <a:t>mos</a:t>
            </a:r>
            <a:r>
              <a:rPr lang="en-US" sz="3600" dirty="0"/>
              <a:t> – 8 </a:t>
            </a:r>
            <a:r>
              <a:rPr lang="en-US" sz="3600" dirty="0" err="1"/>
              <a:t>yrs</a:t>
            </a:r>
            <a:br>
              <a:rPr lang="en-US" sz="3600" dirty="0"/>
            </a:br>
            <a:endParaRPr lang="en-US" altLang="en-US" sz="3600" dirty="0">
              <a:ea typeface="ＭＳ Ｐゴシック" charset="-128"/>
            </a:endParaRPr>
          </a:p>
        </p:txBody>
      </p:sp>
      <p:sp>
        <p:nvSpPr>
          <p:cNvPr id="23554" name="Content Placeholder 2"/>
          <p:cNvSpPr>
            <a:spLocks noGrp="1"/>
          </p:cNvSpPr>
          <p:nvPr>
            <p:ph idx="1"/>
          </p:nvPr>
        </p:nvSpPr>
        <p:spPr/>
        <p:txBody>
          <a:bodyPr/>
          <a:lstStyle/>
          <a:p>
            <a:endParaRPr lang="en-US" altLang="en-US">
              <a:ea typeface="ＭＳ Ｐゴシック" charset="-128"/>
            </a:endParaRPr>
          </a:p>
        </p:txBody>
      </p:sp>
      <p:pic>
        <p:nvPicPr>
          <p:cNvPr id="2355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901384" y="1449193"/>
            <a:ext cx="5367973" cy="510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FC04CFD-D8EC-3C41-BE63-4C0EB6A21499}"/>
              </a:ext>
            </a:extLst>
          </p:cNvPr>
          <p:cNvSpPr txBox="1"/>
          <p:nvPr/>
        </p:nvSpPr>
        <p:spPr>
          <a:xfrm>
            <a:off x="599664" y="72737"/>
            <a:ext cx="184731" cy="584775"/>
          </a:xfrm>
          <a:prstGeom prst="rect">
            <a:avLst/>
          </a:prstGeom>
          <a:solidFill>
            <a:schemeClr val="bg1"/>
          </a:solidFill>
        </p:spPr>
        <p:txBody>
          <a:bodyPr wrap="none" rtlCol="0">
            <a:spAutoFit/>
          </a:bodyPr>
          <a:lstStyle/>
          <a:p>
            <a:endParaRPr lang="en-US" sz="3200"/>
          </a:p>
        </p:txBody>
      </p:sp>
      <p:sp>
        <p:nvSpPr>
          <p:cNvPr id="3" name="Rectangle 2">
            <a:extLst>
              <a:ext uri="{FF2B5EF4-FFF2-40B4-BE49-F238E27FC236}">
                <a16:creationId xmlns:a16="http://schemas.microsoft.com/office/drawing/2014/main" id="{BCEA122C-8C28-FF47-8E7D-1AC1766FB9BD}"/>
              </a:ext>
            </a:extLst>
          </p:cNvPr>
          <p:cNvSpPr/>
          <p:nvPr/>
        </p:nvSpPr>
        <p:spPr>
          <a:xfrm>
            <a:off x="97410" y="6492875"/>
            <a:ext cx="7943654" cy="307777"/>
          </a:xfrm>
          <a:prstGeom prst="rect">
            <a:avLst/>
          </a:prstGeom>
        </p:spPr>
        <p:txBody>
          <a:bodyPr wrap="square">
            <a:spAutoFit/>
          </a:bodyPr>
          <a:lstStyle/>
          <a:p>
            <a:r>
              <a:rPr lang="en-US" sz="1400" dirty="0"/>
              <a:t>Source: https://</a:t>
            </a:r>
            <a:r>
              <a:rPr lang="en-US" sz="1400" dirty="0" err="1"/>
              <a:t>www.cdc.gov</a:t>
            </a:r>
            <a:r>
              <a:rPr lang="en-US" sz="1400" dirty="0"/>
              <a:t>/</a:t>
            </a:r>
            <a:r>
              <a:rPr lang="en-US" sz="1400" dirty="0" err="1"/>
              <a:t>mmwr</a:t>
            </a:r>
            <a:r>
              <a:rPr lang="en-US" sz="1400" dirty="0"/>
              <a:t>/preview/</a:t>
            </a:r>
            <a:r>
              <a:rPr lang="en-US" sz="1400" dirty="0" err="1"/>
              <a:t>mmwrhtml</a:t>
            </a:r>
            <a:r>
              <a:rPr lang="en-US" sz="1400" dirty="0"/>
              <a:t>/figures/r5908a1f3.gif</a:t>
            </a:r>
          </a:p>
        </p:txBody>
      </p:sp>
      <p:sp>
        <p:nvSpPr>
          <p:cNvPr id="4" name="Slide Number Placeholder 3">
            <a:extLst>
              <a:ext uri="{FF2B5EF4-FFF2-40B4-BE49-F238E27FC236}">
                <a16:creationId xmlns:a16="http://schemas.microsoft.com/office/drawing/2014/main" id="{DD6E94B8-56B6-4841-8490-1426FF8D8E12}"/>
              </a:ext>
            </a:extLst>
          </p:cNvPr>
          <p:cNvSpPr>
            <a:spLocks noGrp="1"/>
          </p:cNvSpPr>
          <p:nvPr>
            <p:ph type="sldNum" sz="quarter" idx="12"/>
          </p:nvPr>
        </p:nvSpPr>
        <p:spPr/>
        <p:txBody>
          <a:bodyPr/>
          <a:lstStyle/>
          <a:p>
            <a:fld id="{B090E305-2ED7-C549-9F0A-4D794F0BF0F1}" type="slidenum">
              <a:rPr lang="en-US" smtClean="0"/>
              <a:t>11</a:t>
            </a:fld>
            <a:endParaRPr lang="en-US"/>
          </a:p>
        </p:txBody>
      </p:sp>
    </p:spTree>
    <p:extLst>
      <p:ext uri="{BB962C8B-B14F-4D97-AF65-F5344CB8AC3E}">
        <p14:creationId xmlns:p14="http://schemas.microsoft.com/office/powerpoint/2010/main" val="272655818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Line 7">
            <a:extLst>
              <a:ext uri="{FF2B5EF4-FFF2-40B4-BE49-F238E27FC236}">
                <a16:creationId xmlns:a16="http://schemas.microsoft.com/office/drawing/2014/main" id="{B6FFC77F-E449-2749-9E33-CFCD2014D381}"/>
              </a:ext>
            </a:extLst>
          </p:cNvPr>
          <p:cNvSpPr>
            <a:spLocks noChangeShapeType="1"/>
          </p:cNvSpPr>
          <p:nvPr/>
        </p:nvSpPr>
        <p:spPr bwMode="auto">
          <a:xfrm flipH="1">
            <a:off x="7390290" y="4310969"/>
            <a:ext cx="755324" cy="942734"/>
          </a:xfrm>
          <a:prstGeom prst="line">
            <a:avLst/>
          </a:prstGeom>
          <a:noFill/>
          <a:ln w="76200">
            <a:solidFill>
              <a:srgbClr val="1800C6"/>
            </a:solidFill>
            <a:round/>
            <a:headEnd/>
            <a:tailEnd type="triangle" w="med" len="med"/>
          </a:ln>
        </p:spPr>
        <p:txBody>
          <a:bodyPr wrap="none" anchor="ctr">
            <a:prstTxWarp prst="textNoShape">
              <a:avLst/>
            </a:prstTxWarp>
          </a:bodyPr>
          <a:lstStyle/>
          <a:p>
            <a:endParaRPr lang="en-US"/>
          </a:p>
        </p:txBody>
      </p:sp>
      <p:sp>
        <p:nvSpPr>
          <p:cNvPr id="33" name="Line 7">
            <a:extLst>
              <a:ext uri="{FF2B5EF4-FFF2-40B4-BE49-F238E27FC236}">
                <a16:creationId xmlns:a16="http://schemas.microsoft.com/office/drawing/2014/main" id="{F824864B-02A8-2343-8E57-52D6A87DDC5B}"/>
              </a:ext>
            </a:extLst>
          </p:cNvPr>
          <p:cNvSpPr>
            <a:spLocks noChangeShapeType="1"/>
          </p:cNvSpPr>
          <p:nvPr/>
        </p:nvSpPr>
        <p:spPr bwMode="auto">
          <a:xfrm>
            <a:off x="8296362" y="4310969"/>
            <a:ext cx="856792" cy="942734"/>
          </a:xfrm>
          <a:prstGeom prst="line">
            <a:avLst/>
          </a:prstGeom>
          <a:noFill/>
          <a:ln w="76200">
            <a:solidFill>
              <a:srgbClr val="1800C6"/>
            </a:solidFill>
            <a:round/>
            <a:headEnd/>
            <a:tailEnd type="triangle" w="med" len="med"/>
          </a:ln>
        </p:spPr>
        <p:txBody>
          <a:bodyPr wrap="none" anchor="ctr">
            <a:prstTxWarp prst="textNoShape">
              <a:avLst/>
            </a:prstTxWarp>
          </a:bodyPr>
          <a:lstStyle/>
          <a:p>
            <a:endParaRPr lang="en-US"/>
          </a:p>
        </p:txBody>
      </p:sp>
      <p:sp>
        <p:nvSpPr>
          <p:cNvPr id="24" name="Line 7">
            <a:extLst>
              <a:ext uri="{FF2B5EF4-FFF2-40B4-BE49-F238E27FC236}">
                <a16:creationId xmlns:a16="http://schemas.microsoft.com/office/drawing/2014/main" id="{89C013D9-E9D0-4A48-81AD-4D972AB451CA}"/>
              </a:ext>
            </a:extLst>
          </p:cNvPr>
          <p:cNvSpPr>
            <a:spLocks noChangeShapeType="1"/>
          </p:cNvSpPr>
          <p:nvPr/>
        </p:nvSpPr>
        <p:spPr bwMode="auto">
          <a:xfrm flipH="1">
            <a:off x="4092087" y="4310969"/>
            <a:ext cx="755324" cy="942734"/>
          </a:xfrm>
          <a:prstGeom prst="line">
            <a:avLst/>
          </a:prstGeom>
          <a:noFill/>
          <a:ln w="76200">
            <a:solidFill>
              <a:srgbClr val="1800C6"/>
            </a:solidFill>
            <a:round/>
            <a:headEnd/>
            <a:tailEnd type="triangle" w="med" len="med"/>
          </a:ln>
        </p:spPr>
        <p:txBody>
          <a:bodyPr wrap="none" anchor="ctr">
            <a:prstTxWarp prst="textNoShape">
              <a:avLst/>
            </a:prstTxWarp>
          </a:bodyPr>
          <a:lstStyle/>
          <a:p>
            <a:endParaRPr lang="en-US"/>
          </a:p>
        </p:txBody>
      </p:sp>
      <p:sp>
        <p:nvSpPr>
          <p:cNvPr id="25" name="Line 7">
            <a:extLst>
              <a:ext uri="{FF2B5EF4-FFF2-40B4-BE49-F238E27FC236}">
                <a16:creationId xmlns:a16="http://schemas.microsoft.com/office/drawing/2014/main" id="{09C45B3A-98DB-0043-991E-961EB116BA06}"/>
              </a:ext>
            </a:extLst>
          </p:cNvPr>
          <p:cNvSpPr>
            <a:spLocks noChangeShapeType="1"/>
          </p:cNvSpPr>
          <p:nvPr/>
        </p:nvSpPr>
        <p:spPr bwMode="auto">
          <a:xfrm>
            <a:off x="4998159" y="4310969"/>
            <a:ext cx="856792" cy="942734"/>
          </a:xfrm>
          <a:prstGeom prst="line">
            <a:avLst/>
          </a:prstGeom>
          <a:noFill/>
          <a:ln w="76200">
            <a:solidFill>
              <a:srgbClr val="1800C6"/>
            </a:solidFill>
            <a:round/>
            <a:headEnd/>
            <a:tailEnd type="triangle" w="med" len="med"/>
          </a:ln>
        </p:spPr>
        <p:txBody>
          <a:bodyPr wrap="none" anchor="ctr">
            <a:prstTxWarp prst="textNoShape">
              <a:avLst/>
            </a:prstTxWarp>
          </a:bodyPr>
          <a:lstStyle/>
          <a:p>
            <a:endParaRPr lang="en-US"/>
          </a:p>
        </p:txBody>
      </p:sp>
      <p:sp>
        <p:nvSpPr>
          <p:cNvPr id="20" name="Line 7">
            <a:extLst>
              <a:ext uri="{FF2B5EF4-FFF2-40B4-BE49-F238E27FC236}">
                <a16:creationId xmlns:a16="http://schemas.microsoft.com/office/drawing/2014/main" id="{EA3B4598-7AA1-054D-BF4F-56E54DA748EB}"/>
              </a:ext>
            </a:extLst>
          </p:cNvPr>
          <p:cNvSpPr>
            <a:spLocks noChangeShapeType="1"/>
          </p:cNvSpPr>
          <p:nvPr/>
        </p:nvSpPr>
        <p:spPr bwMode="auto">
          <a:xfrm flipH="1">
            <a:off x="5225161" y="2533061"/>
            <a:ext cx="1320799" cy="942734"/>
          </a:xfrm>
          <a:prstGeom prst="line">
            <a:avLst/>
          </a:prstGeom>
          <a:noFill/>
          <a:ln w="76200">
            <a:solidFill>
              <a:srgbClr val="1800C6"/>
            </a:solidFill>
            <a:round/>
            <a:headEnd/>
            <a:tailEnd type="triangle" w="med" len="med"/>
          </a:ln>
        </p:spPr>
        <p:txBody>
          <a:bodyPr wrap="none" anchor="ctr">
            <a:prstTxWarp prst="textNoShape">
              <a:avLst/>
            </a:prstTxWarp>
          </a:bodyPr>
          <a:lstStyle/>
          <a:p>
            <a:endParaRPr lang="en-US"/>
          </a:p>
        </p:txBody>
      </p:sp>
      <p:sp>
        <p:nvSpPr>
          <p:cNvPr id="23" name="Line 7">
            <a:extLst>
              <a:ext uri="{FF2B5EF4-FFF2-40B4-BE49-F238E27FC236}">
                <a16:creationId xmlns:a16="http://schemas.microsoft.com/office/drawing/2014/main" id="{BB9A16CD-08BF-1441-8935-9C6FA13BA4FF}"/>
              </a:ext>
            </a:extLst>
          </p:cNvPr>
          <p:cNvSpPr>
            <a:spLocks noChangeShapeType="1"/>
          </p:cNvSpPr>
          <p:nvPr/>
        </p:nvSpPr>
        <p:spPr bwMode="auto">
          <a:xfrm>
            <a:off x="6696707" y="2533061"/>
            <a:ext cx="1461052" cy="942734"/>
          </a:xfrm>
          <a:prstGeom prst="line">
            <a:avLst/>
          </a:prstGeom>
          <a:noFill/>
          <a:ln w="76200">
            <a:solidFill>
              <a:srgbClr val="1800C6"/>
            </a:solidFill>
            <a:round/>
            <a:headEnd/>
            <a:tailEnd type="triangle" w="med" len="med"/>
          </a:ln>
        </p:spPr>
        <p:txBody>
          <a:bodyPr wrap="none" anchor="ctr">
            <a:prstTxWarp prst="textNoShape">
              <a:avLst/>
            </a:prstTxWarp>
          </a:bodyPr>
          <a:lstStyle/>
          <a:p>
            <a:endParaRPr lang="en-US"/>
          </a:p>
        </p:txBody>
      </p:sp>
      <p:sp>
        <p:nvSpPr>
          <p:cNvPr id="5122" name="Rectangle 2"/>
          <p:cNvSpPr>
            <a:spLocks noGrp="1" noChangeArrowheads="1"/>
          </p:cNvSpPr>
          <p:nvPr>
            <p:ph type="title"/>
          </p:nvPr>
        </p:nvSpPr>
        <p:spPr/>
        <p:txBody>
          <a:bodyPr/>
          <a:lstStyle/>
          <a:p>
            <a:pPr eaLnBrk="1" hangingPunct="1"/>
            <a:r>
              <a:rPr lang="en-US" dirty="0"/>
              <a:t>Spam Filtering with Decision Tree Models</a:t>
            </a:r>
          </a:p>
        </p:txBody>
      </p:sp>
      <p:sp>
        <p:nvSpPr>
          <p:cNvPr id="78863" name="AutoShape 15"/>
          <p:cNvSpPr>
            <a:spLocks noChangeArrowheads="1"/>
          </p:cNvSpPr>
          <p:nvPr/>
        </p:nvSpPr>
        <p:spPr bwMode="auto">
          <a:xfrm>
            <a:off x="5398030" y="5253703"/>
            <a:ext cx="914400" cy="914400"/>
          </a:xfrm>
          <a:prstGeom prst="octagon">
            <a:avLst>
              <a:gd name="adj" fmla="val 29287"/>
            </a:avLst>
          </a:prstGeom>
          <a:solidFill>
            <a:srgbClr val="FF0000"/>
          </a:solidFill>
          <a:ln w="9525">
            <a:solidFill>
              <a:schemeClr val="tx1"/>
            </a:solidFill>
            <a:miter lim="800000"/>
            <a:headEnd/>
            <a:tailEnd/>
          </a:ln>
        </p:spPr>
        <p:txBody>
          <a:bodyPr wrap="none" anchor="ctr">
            <a:prstTxWarp prst="textNoShape">
              <a:avLst/>
            </a:prstTxWarp>
          </a:bodyPr>
          <a:lstStyle/>
          <a:p>
            <a:pPr algn="ctr"/>
            <a:r>
              <a:rPr lang="en-US" sz="2400" b="1">
                <a:ea typeface="ＭＳ Ｐゴシック" charset="-128"/>
                <a:cs typeface="ＭＳ Ｐゴシック" charset="-128"/>
              </a:rPr>
              <a:t>Spam</a:t>
            </a:r>
          </a:p>
        </p:txBody>
      </p:sp>
      <p:sp>
        <p:nvSpPr>
          <p:cNvPr id="2" name="TextBox 1">
            <a:extLst>
              <a:ext uri="{FF2B5EF4-FFF2-40B4-BE49-F238E27FC236}">
                <a16:creationId xmlns:a16="http://schemas.microsoft.com/office/drawing/2014/main" id="{61505800-8059-6543-96A9-150230C2AE57}"/>
              </a:ext>
            </a:extLst>
          </p:cNvPr>
          <p:cNvSpPr txBox="1"/>
          <p:nvPr/>
        </p:nvSpPr>
        <p:spPr>
          <a:xfrm>
            <a:off x="5774371" y="1665391"/>
            <a:ext cx="1844672" cy="892552"/>
          </a:xfrm>
          <a:prstGeom prst="rect">
            <a:avLst/>
          </a:prstGeom>
          <a:solidFill>
            <a:schemeClr val="accent5">
              <a:lumMod val="20000"/>
              <a:lumOff val="80000"/>
            </a:schemeClr>
          </a:solidFill>
          <a:ln>
            <a:solidFill>
              <a:schemeClr val="tx1"/>
            </a:solidFill>
          </a:ln>
        </p:spPr>
        <p:txBody>
          <a:bodyPr wrap="none" rtlCol="0">
            <a:spAutoFit/>
          </a:bodyPr>
          <a:lstStyle/>
          <a:p>
            <a:pPr algn="ctr"/>
            <a:r>
              <a:rPr lang="en-US" sz="2400"/>
              <a:t>Has the word</a:t>
            </a:r>
            <a:br>
              <a:rPr lang="en-US" sz="2400"/>
            </a:br>
            <a:r>
              <a:rPr lang="en-US" sz="2800"/>
              <a:t>“Cheap”</a:t>
            </a:r>
            <a:r>
              <a:rPr lang="en-US" sz="2400"/>
              <a:t>?</a:t>
            </a:r>
          </a:p>
        </p:txBody>
      </p:sp>
      <p:sp>
        <p:nvSpPr>
          <p:cNvPr id="17" name="TextBox 16">
            <a:extLst>
              <a:ext uri="{FF2B5EF4-FFF2-40B4-BE49-F238E27FC236}">
                <a16:creationId xmlns:a16="http://schemas.microsoft.com/office/drawing/2014/main" id="{71798601-93EA-574E-87FF-C659CAC0F98D}"/>
              </a:ext>
            </a:extLst>
          </p:cNvPr>
          <p:cNvSpPr txBox="1"/>
          <p:nvPr/>
        </p:nvSpPr>
        <p:spPr>
          <a:xfrm>
            <a:off x="3621218" y="3447106"/>
            <a:ext cx="2932598" cy="892552"/>
          </a:xfrm>
          <a:prstGeom prst="rect">
            <a:avLst/>
          </a:prstGeom>
          <a:solidFill>
            <a:schemeClr val="accent5">
              <a:lumMod val="20000"/>
              <a:lumOff val="80000"/>
            </a:schemeClr>
          </a:solidFill>
          <a:ln>
            <a:solidFill>
              <a:schemeClr val="tx1"/>
            </a:solidFill>
          </a:ln>
        </p:spPr>
        <p:txBody>
          <a:bodyPr wrap="none" rtlCol="0">
            <a:spAutoFit/>
          </a:bodyPr>
          <a:lstStyle/>
          <a:p>
            <a:pPr algn="ctr"/>
            <a:r>
              <a:rPr lang="en-US" sz="2400"/>
              <a:t>Has the word</a:t>
            </a:r>
            <a:br>
              <a:rPr lang="en-US" sz="2400"/>
            </a:br>
            <a:r>
              <a:rPr lang="en-US" sz="2800"/>
              <a:t>“Congratulations”</a:t>
            </a:r>
            <a:r>
              <a:rPr lang="en-US" sz="2400"/>
              <a:t>?</a:t>
            </a:r>
          </a:p>
        </p:txBody>
      </p:sp>
      <p:sp>
        <p:nvSpPr>
          <p:cNvPr id="18" name="TextBox 17">
            <a:extLst>
              <a:ext uri="{FF2B5EF4-FFF2-40B4-BE49-F238E27FC236}">
                <a16:creationId xmlns:a16="http://schemas.microsoft.com/office/drawing/2014/main" id="{3B4E7F50-0C7D-CA44-B584-DCD34A3F63B4}"/>
              </a:ext>
            </a:extLst>
          </p:cNvPr>
          <p:cNvSpPr txBox="1"/>
          <p:nvPr/>
        </p:nvSpPr>
        <p:spPr>
          <a:xfrm>
            <a:off x="7109918" y="3475795"/>
            <a:ext cx="2047355" cy="892552"/>
          </a:xfrm>
          <a:prstGeom prst="rect">
            <a:avLst/>
          </a:prstGeom>
          <a:solidFill>
            <a:schemeClr val="accent5">
              <a:lumMod val="20000"/>
              <a:lumOff val="80000"/>
            </a:schemeClr>
          </a:solidFill>
          <a:ln>
            <a:solidFill>
              <a:schemeClr val="tx1"/>
            </a:solidFill>
          </a:ln>
        </p:spPr>
        <p:txBody>
          <a:bodyPr wrap="none" rtlCol="0">
            <a:spAutoFit/>
          </a:bodyPr>
          <a:lstStyle/>
          <a:p>
            <a:pPr algn="ctr"/>
            <a:r>
              <a:rPr lang="en-US" sz="2400"/>
              <a:t>Has the word</a:t>
            </a:r>
            <a:br>
              <a:rPr lang="en-US" sz="2400"/>
            </a:br>
            <a:r>
              <a:rPr lang="en-US" sz="2800"/>
              <a:t>“Mortgage”</a:t>
            </a:r>
            <a:r>
              <a:rPr lang="en-US" sz="2400"/>
              <a:t>?</a:t>
            </a:r>
          </a:p>
        </p:txBody>
      </p:sp>
      <p:sp>
        <p:nvSpPr>
          <p:cNvPr id="19" name="Oval 16">
            <a:extLst>
              <a:ext uri="{FF2B5EF4-FFF2-40B4-BE49-F238E27FC236}">
                <a16:creationId xmlns:a16="http://schemas.microsoft.com/office/drawing/2014/main" id="{1902410F-2CC7-6146-9E28-26051A41F845}"/>
              </a:ext>
            </a:extLst>
          </p:cNvPr>
          <p:cNvSpPr>
            <a:spLocks noChangeArrowheads="1"/>
          </p:cNvSpPr>
          <p:nvPr/>
        </p:nvSpPr>
        <p:spPr bwMode="auto">
          <a:xfrm>
            <a:off x="3767454" y="5259712"/>
            <a:ext cx="762000" cy="762000"/>
          </a:xfrm>
          <a:prstGeom prst="ellipse">
            <a:avLst/>
          </a:prstGeom>
          <a:solidFill>
            <a:srgbClr val="00FF00"/>
          </a:solidFill>
          <a:ln w="9525">
            <a:solidFill>
              <a:schemeClr val="tx1"/>
            </a:solidFill>
            <a:round/>
            <a:headEnd/>
            <a:tailEnd/>
          </a:ln>
        </p:spPr>
        <p:txBody>
          <a:bodyPr wrap="none" anchor="ctr">
            <a:prstTxWarp prst="textNoShape">
              <a:avLst/>
            </a:prstTxWarp>
          </a:bodyPr>
          <a:lstStyle/>
          <a:p>
            <a:pPr algn="ctr"/>
            <a:r>
              <a:rPr lang="en-US" sz="2400" b="1">
                <a:ea typeface="ＭＳ Ｐゴシック" charset="-128"/>
                <a:cs typeface="ＭＳ Ｐゴシック" charset="-128"/>
              </a:rPr>
              <a:t>OK</a:t>
            </a:r>
            <a:endParaRPr lang="en-US" sz="2400">
              <a:ea typeface="ＭＳ Ｐゴシック" charset="-128"/>
              <a:cs typeface="ＭＳ Ｐゴシック" charset="-128"/>
            </a:endParaRPr>
          </a:p>
        </p:txBody>
      </p:sp>
      <p:sp>
        <p:nvSpPr>
          <p:cNvPr id="3" name="TextBox 2">
            <a:extLst>
              <a:ext uri="{FF2B5EF4-FFF2-40B4-BE49-F238E27FC236}">
                <a16:creationId xmlns:a16="http://schemas.microsoft.com/office/drawing/2014/main" id="{AB74C97B-6C92-7D44-9A99-515D91F98405}"/>
              </a:ext>
            </a:extLst>
          </p:cNvPr>
          <p:cNvSpPr txBox="1"/>
          <p:nvPr/>
        </p:nvSpPr>
        <p:spPr>
          <a:xfrm rot="2100177">
            <a:off x="7399770" y="2612798"/>
            <a:ext cx="652615" cy="523220"/>
          </a:xfrm>
          <a:prstGeom prst="rect">
            <a:avLst/>
          </a:prstGeom>
          <a:noFill/>
        </p:spPr>
        <p:txBody>
          <a:bodyPr wrap="none" rtlCol="0">
            <a:spAutoFit/>
          </a:bodyPr>
          <a:lstStyle/>
          <a:p>
            <a:r>
              <a:rPr lang="en-US" sz="2800"/>
              <a:t>Yes</a:t>
            </a:r>
          </a:p>
        </p:txBody>
      </p:sp>
      <p:sp>
        <p:nvSpPr>
          <p:cNvPr id="22" name="TextBox 21">
            <a:extLst>
              <a:ext uri="{FF2B5EF4-FFF2-40B4-BE49-F238E27FC236}">
                <a16:creationId xmlns:a16="http://schemas.microsoft.com/office/drawing/2014/main" id="{B6E673C9-2A42-9948-9AD6-1FB5A1B1C17F}"/>
              </a:ext>
            </a:extLst>
          </p:cNvPr>
          <p:cNvSpPr txBox="1"/>
          <p:nvPr/>
        </p:nvSpPr>
        <p:spPr>
          <a:xfrm rot="19800000">
            <a:off x="5377560" y="2529753"/>
            <a:ext cx="606256" cy="523220"/>
          </a:xfrm>
          <a:prstGeom prst="rect">
            <a:avLst/>
          </a:prstGeom>
          <a:noFill/>
        </p:spPr>
        <p:txBody>
          <a:bodyPr wrap="none" rtlCol="0">
            <a:spAutoFit/>
          </a:bodyPr>
          <a:lstStyle/>
          <a:p>
            <a:r>
              <a:rPr lang="en-US" sz="2800"/>
              <a:t>No</a:t>
            </a:r>
          </a:p>
        </p:txBody>
      </p:sp>
      <p:sp>
        <p:nvSpPr>
          <p:cNvPr id="26" name="TextBox 25">
            <a:extLst>
              <a:ext uri="{FF2B5EF4-FFF2-40B4-BE49-F238E27FC236}">
                <a16:creationId xmlns:a16="http://schemas.microsoft.com/office/drawing/2014/main" id="{901D418A-BFC7-2C42-8C0F-1689A493B9DC}"/>
              </a:ext>
            </a:extLst>
          </p:cNvPr>
          <p:cNvSpPr txBox="1"/>
          <p:nvPr/>
        </p:nvSpPr>
        <p:spPr>
          <a:xfrm rot="2869495">
            <a:off x="5325222" y="4355667"/>
            <a:ext cx="652615" cy="523220"/>
          </a:xfrm>
          <a:prstGeom prst="rect">
            <a:avLst/>
          </a:prstGeom>
          <a:noFill/>
        </p:spPr>
        <p:txBody>
          <a:bodyPr wrap="none" rtlCol="0">
            <a:spAutoFit/>
          </a:bodyPr>
          <a:lstStyle/>
          <a:p>
            <a:r>
              <a:rPr lang="en-US" sz="2800"/>
              <a:t>Yes</a:t>
            </a:r>
          </a:p>
        </p:txBody>
      </p:sp>
      <p:sp>
        <p:nvSpPr>
          <p:cNvPr id="27" name="TextBox 26">
            <a:extLst>
              <a:ext uri="{FF2B5EF4-FFF2-40B4-BE49-F238E27FC236}">
                <a16:creationId xmlns:a16="http://schemas.microsoft.com/office/drawing/2014/main" id="{10EF93D3-EBAE-CD42-8A2E-1D038EAF3693}"/>
              </a:ext>
            </a:extLst>
          </p:cNvPr>
          <p:cNvSpPr txBox="1"/>
          <p:nvPr/>
        </p:nvSpPr>
        <p:spPr>
          <a:xfrm rot="18540089">
            <a:off x="4035691" y="4328881"/>
            <a:ext cx="606256" cy="523220"/>
          </a:xfrm>
          <a:prstGeom prst="rect">
            <a:avLst/>
          </a:prstGeom>
          <a:noFill/>
        </p:spPr>
        <p:txBody>
          <a:bodyPr wrap="none" rtlCol="0">
            <a:spAutoFit/>
          </a:bodyPr>
          <a:lstStyle/>
          <a:p>
            <a:r>
              <a:rPr lang="en-US" sz="2800"/>
              <a:t>No</a:t>
            </a:r>
          </a:p>
        </p:txBody>
      </p:sp>
      <p:sp>
        <p:nvSpPr>
          <p:cNvPr id="34" name="AutoShape 15">
            <a:extLst>
              <a:ext uri="{FF2B5EF4-FFF2-40B4-BE49-F238E27FC236}">
                <a16:creationId xmlns:a16="http://schemas.microsoft.com/office/drawing/2014/main" id="{898C8DA8-ED54-C649-86FB-DA8B78EA3DE6}"/>
              </a:ext>
            </a:extLst>
          </p:cNvPr>
          <p:cNvSpPr>
            <a:spLocks noChangeArrowheads="1"/>
          </p:cNvSpPr>
          <p:nvPr/>
        </p:nvSpPr>
        <p:spPr bwMode="auto">
          <a:xfrm>
            <a:off x="8696233" y="5253703"/>
            <a:ext cx="914400" cy="914400"/>
          </a:xfrm>
          <a:prstGeom prst="octagon">
            <a:avLst>
              <a:gd name="adj" fmla="val 29287"/>
            </a:avLst>
          </a:prstGeom>
          <a:solidFill>
            <a:srgbClr val="FF0000"/>
          </a:solidFill>
          <a:ln w="9525">
            <a:solidFill>
              <a:schemeClr val="tx1"/>
            </a:solidFill>
            <a:miter lim="800000"/>
            <a:headEnd/>
            <a:tailEnd/>
          </a:ln>
        </p:spPr>
        <p:txBody>
          <a:bodyPr wrap="none" anchor="ctr">
            <a:prstTxWarp prst="textNoShape">
              <a:avLst/>
            </a:prstTxWarp>
          </a:bodyPr>
          <a:lstStyle/>
          <a:p>
            <a:pPr algn="ctr"/>
            <a:r>
              <a:rPr lang="en-US" sz="2400" b="1">
                <a:ea typeface="ＭＳ Ｐゴシック" charset="-128"/>
                <a:cs typeface="ＭＳ Ｐゴシック" charset="-128"/>
              </a:rPr>
              <a:t>Spam</a:t>
            </a:r>
          </a:p>
        </p:txBody>
      </p:sp>
      <p:sp>
        <p:nvSpPr>
          <p:cNvPr id="35" name="Oval 16">
            <a:extLst>
              <a:ext uri="{FF2B5EF4-FFF2-40B4-BE49-F238E27FC236}">
                <a16:creationId xmlns:a16="http://schemas.microsoft.com/office/drawing/2014/main" id="{34A09C28-4F3A-FA4C-9873-64708BAFE4D2}"/>
              </a:ext>
            </a:extLst>
          </p:cNvPr>
          <p:cNvSpPr>
            <a:spLocks noChangeArrowheads="1"/>
          </p:cNvSpPr>
          <p:nvPr/>
        </p:nvSpPr>
        <p:spPr bwMode="auto">
          <a:xfrm>
            <a:off x="7065657" y="5259712"/>
            <a:ext cx="762000" cy="762000"/>
          </a:xfrm>
          <a:prstGeom prst="ellipse">
            <a:avLst/>
          </a:prstGeom>
          <a:solidFill>
            <a:srgbClr val="00FF00"/>
          </a:solidFill>
          <a:ln w="9525">
            <a:solidFill>
              <a:schemeClr val="tx1"/>
            </a:solidFill>
            <a:round/>
            <a:headEnd/>
            <a:tailEnd/>
          </a:ln>
        </p:spPr>
        <p:txBody>
          <a:bodyPr wrap="none" anchor="ctr">
            <a:prstTxWarp prst="textNoShape">
              <a:avLst/>
            </a:prstTxWarp>
          </a:bodyPr>
          <a:lstStyle/>
          <a:p>
            <a:pPr algn="ctr"/>
            <a:r>
              <a:rPr lang="en-US" sz="2400" b="1">
                <a:ea typeface="ＭＳ Ｐゴシック" charset="-128"/>
                <a:cs typeface="ＭＳ Ｐゴシック" charset="-128"/>
              </a:rPr>
              <a:t>OK</a:t>
            </a:r>
            <a:endParaRPr lang="en-US" sz="2400">
              <a:ea typeface="ＭＳ Ｐゴシック" charset="-128"/>
              <a:cs typeface="ＭＳ Ｐゴシック" charset="-128"/>
            </a:endParaRPr>
          </a:p>
        </p:txBody>
      </p:sp>
      <p:sp>
        <p:nvSpPr>
          <p:cNvPr id="36" name="TextBox 35">
            <a:extLst>
              <a:ext uri="{FF2B5EF4-FFF2-40B4-BE49-F238E27FC236}">
                <a16:creationId xmlns:a16="http://schemas.microsoft.com/office/drawing/2014/main" id="{59887ABD-E27B-6746-A86F-0F0C54CA5096}"/>
              </a:ext>
            </a:extLst>
          </p:cNvPr>
          <p:cNvSpPr txBox="1"/>
          <p:nvPr/>
        </p:nvSpPr>
        <p:spPr>
          <a:xfrm rot="2869495">
            <a:off x="8623425" y="4355667"/>
            <a:ext cx="652615" cy="523220"/>
          </a:xfrm>
          <a:prstGeom prst="rect">
            <a:avLst/>
          </a:prstGeom>
          <a:noFill/>
        </p:spPr>
        <p:txBody>
          <a:bodyPr wrap="none" rtlCol="0">
            <a:spAutoFit/>
          </a:bodyPr>
          <a:lstStyle/>
          <a:p>
            <a:r>
              <a:rPr lang="en-US" sz="2800"/>
              <a:t>Yes</a:t>
            </a:r>
          </a:p>
        </p:txBody>
      </p:sp>
      <p:sp>
        <p:nvSpPr>
          <p:cNvPr id="37" name="TextBox 36">
            <a:extLst>
              <a:ext uri="{FF2B5EF4-FFF2-40B4-BE49-F238E27FC236}">
                <a16:creationId xmlns:a16="http://schemas.microsoft.com/office/drawing/2014/main" id="{B61D4AA3-DE34-6D47-8F0C-45248D6E304B}"/>
              </a:ext>
            </a:extLst>
          </p:cNvPr>
          <p:cNvSpPr txBox="1"/>
          <p:nvPr/>
        </p:nvSpPr>
        <p:spPr>
          <a:xfrm rot="18540089">
            <a:off x="7333894" y="4328881"/>
            <a:ext cx="606256" cy="523220"/>
          </a:xfrm>
          <a:prstGeom prst="rect">
            <a:avLst/>
          </a:prstGeom>
          <a:noFill/>
        </p:spPr>
        <p:txBody>
          <a:bodyPr wrap="none" rtlCol="0">
            <a:spAutoFit/>
          </a:bodyPr>
          <a:lstStyle/>
          <a:p>
            <a:r>
              <a:rPr lang="en-US" sz="2800"/>
              <a:t>No</a:t>
            </a:r>
          </a:p>
        </p:txBody>
      </p:sp>
      <p:sp>
        <p:nvSpPr>
          <p:cNvPr id="4" name="Slide Number Placeholder 3">
            <a:extLst>
              <a:ext uri="{FF2B5EF4-FFF2-40B4-BE49-F238E27FC236}">
                <a16:creationId xmlns:a16="http://schemas.microsoft.com/office/drawing/2014/main" id="{8DDD0C8F-87B4-8448-83C2-18C97AD5EF78}"/>
              </a:ext>
            </a:extLst>
          </p:cNvPr>
          <p:cNvSpPr>
            <a:spLocks noGrp="1"/>
          </p:cNvSpPr>
          <p:nvPr>
            <p:ph type="sldNum" sz="quarter" idx="12"/>
          </p:nvPr>
        </p:nvSpPr>
        <p:spPr/>
        <p:txBody>
          <a:bodyPr/>
          <a:lstStyle/>
          <a:p>
            <a:fld id="{B090E305-2ED7-C549-9F0A-4D794F0BF0F1}" type="slidenum">
              <a:rPr lang="en-US" smtClean="0"/>
              <a:t>12</a:t>
            </a:fld>
            <a:endParaRPr lang="en-US"/>
          </a:p>
        </p:txBody>
      </p:sp>
      <p:sp>
        <p:nvSpPr>
          <p:cNvPr id="38" name="Rectangle 5">
            <a:extLst>
              <a:ext uri="{FF2B5EF4-FFF2-40B4-BE49-F238E27FC236}">
                <a16:creationId xmlns:a16="http://schemas.microsoft.com/office/drawing/2014/main" id="{1DC3E36A-2633-A74C-A548-4DCC4083430E}"/>
              </a:ext>
            </a:extLst>
          </p:cNvPr>
          <p:cNvSpPr>
            <a:spLocks noChangeArrowheads="1"/>
          </p:cNvSpPr>
          <p:nvPr/>
        </p:nvSpPr>
        <p:spPr bwMode="auto">
          <a:xfrm>
            <a:off x="491068" y="1596109"/>
            <a:ext cx="4583346" cy="830997"/>
          </a:xfrm>
          <a:prstGeom prst="rect">
            <a:avLst/>
          </a:prstGeom>
          <a:solidFill>
            <a:srgbClr val="FFFF99"/>
          </a:solidFill>
          <a:ln w="19050">
            <a:solidFill>
              <a:schemeClr val="tx1"/>
            </a:solidFill>
            <a:miter lim="800000"/>
            <a:headEnd/>
            <a:tailEnd/>
          </a:ln>
        </p:spPr>
        <p:txBody>
          <a:bodyPr wrap="square">
            <a:prstTxWarp prst="textNoShape">
              <a:avLst/>
            </a:prstTxWarp>
            <a:spAutoFit/>
          </a:bodyPr>
          <a:lstStyle/>
          <a:p>
            <a:r>
              <a:rPr lang="en-US" sz="2400" dirty="0">
                <a:latin typeface="Arial"/>
                <a:ea typeface="ＭＳ Ｐゴシック" charset="-128"/>
                <a:cs typeface="Arial"/>
              </a:rPr>
              <a:t>From: </a:t>
            </a:r>
            <a:r>
              <a:rPr lang="en-US" sz="2400" dirty="0" err="1">
                <a:latin typeface="Arial"/>
                <a:ea typeface="ＭＳ Ｐゴシック" charset="-128"/>
                <a:cs typeface="Arial"/>
              </a:rPr>
              <a:t>spammer@example.com</a:t>
            </a:r>
            <a:endParaRPr lang="en-US" sz="2400" dirty="0">
              <a:latin typeface="Arial"/>
              <a:ea typeface="ＭＳ Ｐゴシック" charset="-128"/>
              <a:cs typeface="Arial"/>
            </a:endParaRPr>
          </a:p>
          <a:p>
            <a:r>
              <a:rPr lang="en-US" sz="2400" dirty="0">
                <a:latin typeface="Arial"/>
                <a:ea typeface="ＭＳ Ｐゴシック" charset="-128"/>
                <a:cs typeface="Arial"/>
              </a:rPr>
              <a:t>Cheap cheap mortgage now!!!  </a:t>
            </a:r>
            <a:endParaRPr lang="en-US" sz="2800" dirty="0">
              <a:latin typeface="Arial"/>
              <a:ea typeface="ＭＳ Ｐゴシック" charset="-128"/>
              <a:cs typeface="Arial"/>
            </a:endParaRPr>
          </a:p>
        </p:txBody>
      </p:sp>
      <p:sp>
        <p:nvSpPr>
          <p:cNvPr id="39" name="AutoShape 9">
            <a:extLst>
              <a:ext uri="{FF2B5EF4-FFF2-40B4-BE49-F238E27FC236}">
                <a16:creationId xmlns:a16="http://schemas.microsoft.com/office/drawing/2014/main" id="{2D078E52-BB01-A848-B3C5-48750B51B0BD}"/>
              </a:ext>
            </a:extLst>
          </p:cNvPr>
          <p:cNvSpPr>
            <a:spLocks noChangeArrowheads="1"/>
          </p:cNvSpPr>
          <p:nvPr/>
        </p:nvSpPr>
        <p:spPr bwMode="auto">
          <a:xfrm>
            <a:off x="573157" y="2020498"/>
            <a:ext cx="979452" cy="392739"/>
          </a:xfrm>
          <a:prstGeom prst="roundRect">
            <a:avLst>
              <a:gd name="adj" fmla="val 16667"/>
            </a:avLst>
          </a:prstGeom>
          <a:noFill/>
          <a:ln w="28575">
            <a:solidFill>
              <a:schemeClr val="tx1"/>
            </a:solidFill>
            <a:round/>
            <a:headEnd/>
            <a:tailEnd/>
          </a:ln>
        </p:spPr>
        <p:txBody>
          <a:bodyPr wrap="none" anchor="ctr">
            <a:prstTxWarp prst="textNoShape">
              <a:avLst/>
            </a:prstTxWarp>
          </a:bodyPr>
          <a:lstStyle/>
          <a:p>
            <a:endParaRPr lang="en-US"/>
          </a:p>
        </p:txBody>
      </p:sp>
      <p:sp>
        <p:nvSpPr>
          <p:cNvPr id="40" name="AutoShape 10">
            <a:extLst>
              <a:ext uri="{FF2B5EF4-FFF2-40B4-BE49-F238E27FC236}">
                <a16:creationId xmlns:a16="http://schemas.microsoft.com/office/drawing/2014/main" id="{1E62F177-8214-E34A-9E22-E79D3BE7AF1D}"/>
              </a:ext>
            </a:extLst>
          </p:cNvPr>
          <p:cNvSpPr>
            <a:spLocks noChangeArrowheads="1"/>
          </p:cNvSpPr>
          <p:nvPr/>
        </p:nvSpPr>
        <p:spPr bwMode="auto">
          <a:xfrm>
            <a:off x="2486623" y="2020498"/>
            <a:ext cx="1281043" cy="389465"/>
          </a:xfrm>
          <a:prstGeom prst="roundRect">
            <a:avLst>
              <a:gd name="adj" fmla="val 16667"/>
            </a:avLst>
          </a:prstGeom>
          <a:noFill/>
          <a:ln w="28575">
            <a:solidFill>
              <a:schemeClr val="tx1"/>
            </a:solidFill>
            <a:round/>
            <a:headEnd/>
            <a:tailEnd/>
          </a:ln>
        </p:spPr>
        <p:txBody>
          <a:bodyPr wrap="none" anchor="ctr">
            <a:prstTxWarp prst="textNoShape">
              <a:avLst/>
            </a:prstTxWarp>
          </a:bodyPr>
          <a:lstStyle/>
          <a:p>
            <a:endParaRPr lang="en-US"/>
          </a:p>
        </p:txBody>
      </p:sp>
      <p:sp>
        <p:nvSpPr>
          <p:cNvPr id="41" name="AutoShape 9">
            <a:extLst>
              <a:ext uri="{FF2B5EF4-FFF2-40B4-BE49-F238E27FC236}">
                <a16:creationId xmlns:a16="http://schemas.microsoft.com/office/drawing/2014/main" id="{B0051F2D-DC92-8344-880C-81E87A437344}"/>
              </a:ext>
            </a:extLst>
          </p:cNvPr>
          <p:cNvSpPr>
            <a:spLocks noChangeArrowheads="1"/>
          </p:cNvSpPr>
          <p:nvPr/>
        </p:nvSpPr>
        <p:spPr bwMode="auto">
          <a:xfrm>
            <a:off x="1552609" y="2034367"/>
            <a:ext cx="885791" cy="392739"/>
          </a:xfrm>
          <a:prstGeom prst="roundRect">
            <a:avLst>
              <a:gd name="adj" fmla="val 16667"/>
            </a:avLst>
          </a:prstGeom>
          <a:noFill/>
          <a:ln w="28575">
            <a:solidFill>
              <a:schemeClr val="tx1"/>
            </a:solidFill>
            <a:round/>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137489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a:t>Spam Filtering with Linear Models</a:t>
            </a:r>
          </a:p>
        </p:txBody>
      </p:sp>
      <p:sp>
        <p:nvSpPr>
          <p:cNvPr id="5125" name="Rectangle 5"/>
          <p:cNvSpPr>
            <a:spLocks noChangeArrowheads="1"/>
          </p:cNvSpPr>
          <p:nvPr/>
        </p:nvSpPr>
        <p:spPr bwMode="auto">
          <a:xfrm>
            <a:off x="491068" y="1596109"/>
            <a:ext cx="4583346" cy="830997"/>
          </a:xfrm>
          <a:prstGeom prst="rect">
            <a:avLst/>
          </a:prstGeom>
          <a:solidFill>
            <a:srgbClr val="FFFF99"/>
          </a:solidFill>
          <a:ln w="19050">
            <a:solidFill>
              <a:schemeClr val="tx1"/>
            </a:solidFill>
            <a:miter lim="800000"/>
            <a:headEnd/>
            <a:tailEnd/>
          </a:ln>
        </p:spPr>
        <p:txBody>
          <a:bodyPr wrap="square">
            <a:prstTxWarp prst="textNoShape">
              <a:avLst/>
            </a:prstTxWarp>
            <a:spAutoFit/>
          </a:bodyPr>
          <a:lstStyle/>
          <a:p>
            <a:r>
              <a:rPr lang="en-US" sz="2400" dirty="0">
                <a:latin typeface="Arial"/>
                <a:ea typeface="ＭＳ Ｐゴシック" charset="-128"/>
                <a:cs typeface="Arial"/>
              </a:rPr>
              <a:t>From: </a:t>
            </a:r>
            <a:r>
              <a:rPr lang="en-US" sz="2400" dirty="0" err="1">
                <a:latin typeface="Arial"/>
                <a:ea typeface="ＭＳ Ｐゴシック" charset="-128"/>
                <a:cs typeface="Arial"/>
              </a:rPr>
              <a:t>spammer@example.com</a:t>
            </a:r>
            <a:endParaRPr lang="en-US" sz="2400" dirty="0">
              <a:latin typeface="Arial"/>
              <a:ea typeface="ＭＳ Ｐゴシック" charset="-128"/>
              <a:cs typeface="Arial"/>
            </a:endParaRPr>
          </a:p>
          <a:p>
            <a:r>
              <a:rPr lang="en-US" sz="2400" dirty="0">
                <a:latin typeface="Arial"/>
                <a:ea typeface="ＭＳ Ｐゴシック" charset="-128"/>
                <a:cs typeface="Arial"/>
              </a:rPr>
              <a:t>Cheap cheap mortgage now!!!  </a:t>
            </a:r>
            <a:endParaRPr lang="en-US" sz="2800" dirty="0">
              <a:latin typeface="Arial"/>
              <a:ea typeface="ＭＳ Ｐゴシック" charset="-128"/>
              <a:cs typeface="Arial"/>
            </a:endParaRPr>
          </a:p>
        </p:txBody>
      </p:sp>
      <p:sp>
        <p:nvSpPr>
          <p:cNvPr id="78857" name="AutoShape 9"/>
          <p:cNvSpPr>
            <a:spLocks noChangeArrowheads="1"/>
          </p:cNvSpPr>
          <p:nvPr/>
        </p:nvSpPr>
        <p:spPr bwMode="auto">
          <a:xfrm>
            <a:off x="573157" y="2020498"/>
            <a:ext cx="979452" cy="392739"/>
          </a:xfrm>
          <a:prstGeom prst="roundRect">
            <a:avLst>
              <a:gd name="adj" fmla="val 16667"/>
            </a:avLst>
          </a:prstGeom>
          <a:noFill/>
          <a:ln w="28575">
            <a:solidFill>
              <a:schemeClr val="tx1"/>
            </a:solidFill>
            <a:round/>
            <a:headEnd/>
            <a:tailEnd/>
          </a:ln>
        </p:spPr>
        <p:txBody>
          <a:bodyPr wrap="none" anchor="ctr">
            <a:prstTxWarp prst="textNoShape">
              <a:avLst/>
            </a:prstTxWarp>
          </a:bodyPr>
          <a:lstStyle/>
          <a:p>
            <a:endParaRPr lang="en-US"/>
          </a:p>
        </p:txBody>
      </p:sp>
      <p:sp>
        <p:nvSpPr>
          <p:cNvPr id="78858" name="AutoShape 10"/>
          <p:cNvSpPr>
            <a:spLocks noChangeArrowheads="1"/>
          </p:cNvSpPr>
          <p:nvPr/>
        </p:nvSpPr>
        <p:spPr bwMode="auto">
          <a:xfrm>
            <a:off x="2486623" y="2020498"/>
            <a:ext cx="1281043" cy="389465"/>
          </a:xfrm>
          <a:prstGeom prst="roundRect">
            <a:avLst>
              <a:gd name="adj" fmla="val 16667"/>
            </a:avLst>
          </a:prstGeom>
          <a:noFill/>
          <a:ln w="28575">
            <a:solidFill>
              <a:schemeClr val="tx1"/>
            </a:solidFill>
            <a:round/>
            <a:headEnd/>
            <a:tailEnd/>
          </a:ln>
        </p:spPr>
        <p:txBody>
          <a:bodyPr wrap="none" anchor="ctr">
            <a:prstTxWarp prst="textNoShape">
              <a:avLst/>
            </a:prstTxWarp>
          </a:bodyPr>
          <a:lstStyle/>
          <a:p>
            <a:endParaRPr lang="en-US"/>
          </a:p>
        </p:txBody>
      </p:sp>
      <p:sp>
        <p:nvSpPr>
          <p:cNvPr id="28" name="TextBox 27">
            <a:extLst>
              <a:ext uri="{FF2B5EF4-FFF2-40B4-BE49-F238E27FC236}">
                <a16:creationId xmlns:a16="http://schemas.microsoft.com/office/drawing/2014/main" id="{738FD65B-EDF6-B441-AC88-D1620827C09E}"/>
              </a:ext>
            </a:extLst>
          </p:cNvPr>
          <p:cNvSpPr txBox="1"/>
          <p:nvPr/>
        </p:nvSpPr>
        <p:spPr>
          <a:xfrm>
            <a:off x="4377274" y="2967227"/>
            <a:ext cx="3522118" cy="3108543"/>
          </a:xfrm>
          <a:prstGeom prst="rect">
            <a:avLst/>
          </a:prstGeom>
          <a:noFill/>
          <a:ln>
            <a:solidFill>
              <a:schemeClr val="tx1"/>
            </a:solidFill>
          </a:ln>
        </p:spPr>
        <p:txBody>
          <a:bodyPr wrap="none" rtlCol="0">
            <a:spAutoFit/>
          </a:bodyPr>
          <a:lstStyle/>
          <a:p>
            <a:r>
              <a:rPr lang="en-US" sz="2800" u="sng"/>
              <a:t>Weights:</a:t>
            </a:r>
          </a:p>
          <a:p>
            <a:endParaRPr lang="en-US" sz="2800"/>
          </a:p>
          <a:p>
            <a:r>
              <a:rPr lang="en-US" sz="2800"/>
              <a:t>“cheap”: 		1.0</a:t>
            </a:r>
          </a:p>
          <a:p>
            <a:r>
              <a:rPr lang="en-US" sz="2800"/>
              <a:t>“mortgage”: 	1.5</a:t>
            </a:r>
          </a:p>
          <a:p>
            <a:r>
              <a:rPr lang="en-US" sz="2800"/>
              <a:t>“congratulations”:	1.2</a:t>
            </a:r>
          </a:p>
          <a:p>
            <a:r>
              <a:rPr lang="en-US" sz="2800"/>
              <a:t>“Oregon”:		-1.0</a:t>
            </a:r>
          </a:p>
          <a:p>
            <a:r>
              <a:rPr lang="en-US" sz="2800"/>
              <a:t>“Eugene”:		-1.0</a:t>
            </a:r>
          </a:p>
        </p:txBody>
      </p:sp>
      <p:sp>
        <p:nvSpPr>
          <p:cNvPr id="29" name="TextBox 28">
            <a:extLst>
              <a:ext uri="{FF2B5EF4-FFF2-40B4-BE49-F238E27FC236}">
                <a16:creationId xmlns:a16="http://schemas.microsoft.com/office/drawing/2014/main" id="{8E2C7E4E-35A5-6B41-A8F1-A46DC405390B}"/>
              </a:ext>
            </a:extLst>
          </p:cNvPr>
          <p:cNvSpPr txBox="1"/>
          <p:nvPr/>
        </p:nvSpPr>
        <p:spPr>
          <a:xfrm>
            <a:off x="504083" y="2956157"/>
            <a:ext cx="3137397" cy="3108543"/>
          </a:xfrm>
          <a:prstGeom prst="rect">
            <a:avLst/>
          </a:prstGeom>
          <a:noFill/>
          <a:ln>
            <a:solidFill>
              <a:schemeClr val="tx1"/>
            </a:solidFill>
          </a:ln>
        </p:spPr>
        <p:txBody>
          <a:bodyPr wrap="none" rtlCol="0">
            <a:spAutoFit/>
          </a:bodyPr>
          <a:lstStyle/>
          <a:p>
            <a:r>
              <a:rPr lang="en-US" sz="2800" u="sng" dirty="0"/>
              <a:t>Words:</a:t>
            </a:r>
          </a:p>
          <a:p>
            <a:endParaRPr lang="en-US" sz="2800" dirty="0"/>
          </a:p>
          <a:p>
            <a:r>
              <a:rPr lang="en-US" sz="2800" dirty="0"/>
              <a:t>“cheap”: 		2</a:t>
            </a:r>
          </a:p>
          <a:p>
            <a:r>
              <a:rPr lang="en-US" sz="2800" dirty="0"/>
              <a:t>“mortgage”: 	1</a:t>
            </a:r>
          </a:p>
          <a:p>
            <a:r>
              <a:rPr lang="en-US" sz="2800" dirty="0"/>
              <a:t>“congratulations”:	0</a:t>
            </a:r>
          </a:p>
          <a:p>
            <a:r>
              <a:rPr lang="en-US" sz="2800" dirty="0"/>
              <a:t>“Oregon”:		0</a:t>
            </a:r>
          </a:p>
          <a:p>
            <a:r>
              <a:rPr lang="en-US" sz="2800" dirty="0"/>
              <a:t>“Eugene”:		0</a:t>
            </a:r>
          </a:p>
        </p:txBody>
      </p:sp>
      <p:sp>
        <p:nvSpPr>
          <p:cNvPr id="30" name="Line 7">
            <a:extLst>
              <a:ext uri="{FF2B5EF4-FFF2-40B4-BE49-F238E27FC236}">
                <a16:creationId xmlns:a16="http://schemas.microsoft.com/office/drawing/2014/main" id="{7297886B-49EA-BD44-9B26-36F452F6B10C}"/>
              </a:ext>
            </a:extLst>
          </p:cNvPr>
          <p:cNvSpPr>
            <a:spLocks noChangeShapeType="1"/>
          </p:cNvSpPr>
          <p:nvPr/>
        </p:nvSpPr>
        <p:spPr bwMode="auto">
          <a:xfrm>
            <a:off x="2150533" y="2427106"/>
            <a:ext cx="16934" cy="494566"/>
          </a:xfrm>
          <a:prstGeom prst="line">
            <a:avLst/>
          </a:prstGeom>
          <a:noFill/>
          <a:ln w="76200">
            <a:solidFill>
              <a:srgbClr val="1800C6"/>
            </a:solidFill>
            <a:round/>
            <a:headEnd/>
            <a:tailEnd type="triangle" w="med" len="med"/>
          </a:ln>
        </p:spPr>
        <p:txBody>
          <a:bodyPr wrap="none" anchor="ctr">
            <a:prstTxWarp prst="textNoShape">
              <a:avLst/>
            </a:prstTxWarp>
          </a:bodyPr>
          <a:lstStyle/>
          <a:p>
            <a:endParaRPr lang="en-US"/>
          </a:p>
        </p:txBody>
      </p:sp>
      <p:sp>
        <p:nvSpPr>
          <p:cNvPr id="4" name="TextBox 3">
            <a:extLst>
              <a:ext uri="{FF2B5EF4-FFF2-40B4-BE49-F238E27FC236}">
                <a16:creationId xmlns:a16="http://schemas.microsoft.com/office/drawing/2014/main" id="{2153F343-8DFB-C341-93C5-812B19817800}"/>
              </a:ext>
            </a:extLst>
          </p:cNvPr>
          <p:cNvSpPr txBox="1"/>
          <p:nvPr/>
        </p:nvSpPr>
        <p:spPr>
          <a:xfrm>
            <a:off x="3767163" y="4204898"/>
            <a:ext cx="484428" cy="923330"/>
          </a:xfrm>
          <a:prstGeom prst="rect">
            <a:avLst/>
          </a:prstGeom>
          <a:noFill/>
        </p:spPr>
        <p:txBody>
          <a:bodyPr wrap="none" rtlCol="0">
            <a:spAutoFit/>
          </a:bodyPr>
          <a:lstStyle/>
          <a:p>
            <a:r>
              <a:rPr lang="en-US" sz="5400"/>
              <a:t>x</a:t>
            </a:r>
          </a:p>
        </p:txBody>
      </p:sp>
      <p:sp>
        <p:nvSpPr>
          <p:cNvPr id="31" name="TextBox 30">
            <a:extLst>
              <a:ext uri="{FF2B5EF4-FFF2-40B4-BE49-F238E27FC236}">
                <a16:creationId xmlns:a16="http://schemas.microsoft.com/office/drawing/2014/main" id="{700ED7C4-8D5F-9148-A508-044CD74C7582}"/>
              </a:ext>
            </a:extLst>
          </p:cNvPr>
          <p:cNvSpPr txBox="1"/>
          <p:nvPr/>
        </p:nvSpPr>
        <p:spPr>
          <a:xfrm>
            <a:off x="8139374" y="4241621"/>
            <a:ext cx="3074726" cy="1200329"/>
          </a:xfrm>
          <a:prstGeom prst="rect">
            <a:avLst/>
          </a:prstGeom>
          <a:noFill/>
        </p:spPr>
        <p:txBody>
          <a:bodyPr wrap="square" rtlCol="0">
            <a:spAutoFit/>
          </a:bodyPr>
          <a:lstStyle/>
          <a:p>
            <a:r>
              <a:rPr lang="en-US" sz="3600" dirty="0"/>
              <a:t>= 2*1.0 + 1*1.5</a:t>
            </a:r>
            <a:br>
              <a:rPr lang="en-US" sz="3600" dirty="0"/>
            </a:br>
            <a:r>
              <a:rPr lang="en-US" sz="3600" dirty="0"/>
              <a:t>	= 3.5</a:t>
            </a:r>
          </a:p>
        </p:txBody>
      </p:sp>
      <p:sp>
        <p:nvSpPr>
          <p:cNvPr id="38" name="AutoShape 15">
            <a:extLst>
              <a:ext uri="{FF2B5EF4-FFF2-40B4-BE49-F238E27FC236}">
                <a16:creationId xmlns:a16="http://schemas.microsoft.com/office/drawing/2014/main" id="{5A08A082-3A55-0D44-B09C-0D60F0F25BCA}"/>
              </a:ext>
            </a:extLst>
          </p:cNvPr>
          <p:cNvSpPr>
            <a:spLocks noChangeArrowheads="1"/>
          </p:cNvSpPr>
          <p:nvPr/>
        </p:nvSpPr>
        <p:spPr bwMode="auto">
          <a:xfrm>
            <a:off x="9348094" y="5441950"/>
            <a:ext cx="914400" cy="914400"/>
          </a:xfrm>
          <a:prstGeom prst="octagon">
            <a:avLst>
              <a:gd name="adj" fmla="val 29287"/>
            </a:avLst>
          </a:prstGeom>
          <a:solidFill>
            <a:srgbClr val="FF0000"/>
          </a:solidFill>
          <a:ln w="9525">
            <a:solidFill>
              <a:schemeClr val="tx1"/>
            </a:solidFill>
            <a:miter lim="800000"/>
            <a:headEnd/>
            <a:tailEnd/>
          </a:ln>
        </p:spPr>
        <p:txBody>
          <a:bodyPr wrap="none" anchor="ctr">
            <a:prstTxWarp prst="textNoShape">
              <a:avLst/>
            </a:prstTxWarp>
          </a:bodyPr>
          <a:lstStyle/>
          <a:p>
            <a:pPr algn="ctr"/>
            <a:r>
              <a:rPr lang="en-US" sz="2400" b="1" dirty="0">
                <a:ea typeface="ＭＳ Ｐゴシック" charset="-128"/>
                <a:cs typeface="ＭＳ Ｐゴシック" charset="-128"/>
              </a:rPr>
              <a:t>Spam</a:t>
            </a:r>
          </a:p>
        </p:txBody>
      </p:sp>
      <p:sp>
        <p:nvSpPr>
          <p:cNvPr id="2" name="Slide Number Placeholder 1">
            <a:extLst>
              <a:ext uri="{FF2B5EF4-FFF2-40B4-BE49-F238E27FC236}">
                <a16:creationId xmlns:a16="http://schemas.microsoft.com/office/drawing/2014/main" id="{76510C28-AAB5-0C4E-AA2C-F8A0164FE21E}"/>
              </a:ext>
            </a:extLst>
          </p:cNvPr>
          <p:cNvSpPr>
            <a:spLocks noGrp="1"/>
          </p:cNvSpPr>
          <p:nvPr>
            <p:ph type="sldNum" sz="quarter" idx="12"/>
          </p:nvPr>
        </p:nvSpPr>
        <p:spPr/>
        <p:txBody>
          <a:bodyPr/>
          <a:lstStyle/>
          <a:p>
            <a:fld id="{B090E305-2ED7-C549-9F0A-4D794F0BF0F1}" type="slidenum">
              <a:rPr lang="en-US" smtClean="0"/>
              <a:t>13</a:t>
            </a:fld>
            <a:endParaRPr lang="en-US"/>
          </a:p>
        </p:txBody>
      </p:sp>
      <p:sp>
        <p:nvSpPr>
          <p:cNvPr id="13" name="AutoShape 9">
            <a:extLst>
              <a:ext uri="{FF2B5EF4-FFF2-40B4-BE49-F238E27FC236}">
                <a16:creationId xmlns:a16="http://schemas.microsoft.com/office/drawing/2014/main" id="{98D04887-4CB2-B14B-B76A-A62C3835963A}"/>
              </a:ext>
            </a:extLst>
          </p:cNvPr>
          <p:cNvSpPr>
            <a:spLocks noChangeArrowheads="1"/>
          </p:cNvSpPr>
          <p:nvPr/>
        </p:nvSpPr>
        <p:spPr bwMode="auto">
          <a:xfrm>
            <a:off x="1552609" y="2034367"/>
            <a:ext cx="885791" cy="392739"/>
          </a:xfrm>
          <a:prstGeom prst="roundRect">
            <a:avLst>
              <a:gd name="adj" fmla="val 16667"/>
            </a:avLst>
          </a:prstGeom>
          <a:noFill/>
          <a:ln w="28575">
            <a:solidFill>
              <a:schemeClr val="tx1"/>
            </a:solidFill>
            <a:round/>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37243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a:t>Spam Filtering with Neural Network Models</a:t>
            </a:r>
          </a:p>
        </p:txBody>
      </p:sp>
      <p:sp>
        <p:nvSpPr>
          <p:cNvPr id="29" name="TextBox 28">
            <a:extLst>
              <a:ext uri="{FF2B5EF4-FFF2-40B4-BE49-F238E27FC236}">
                <a16:creationId xmlns:a16="http://schemas.microsoft.com/office/drawing/2014/main" id="{8E2C7E4E-35A5-6B41-A8F1-A46DC405390B}"/>
              </a:ext>
            </a:extLst>
          </p:cNvPr>
          <p:cNvSpPr txBox="1"/>
          <p:nvPr/>
        </p:nvSpPr>
        <p:spPr>
          <a:xfrm>
            <a:off x="436350" y="2296260"/>
            <a:ext cx="3137397" cy="3108543"/>
          </a:xfrm>
          <a:prstGeom prst="rect">
            <a:avLst/>
          </a:prstGeom>
          <a:noFill/>
          <a:ln>
            <a:solidFill>
              <a:schemeClr val="tx1"/>
            </a:solidFill>
          </a:ln>
        </p:spPr>
        <p:txBody>
          <a:bodyPr wrap="none" rtlCol="0">
            <a:spAutoFit/>
          </a:bodyPr>
          <a:lstStyle/>
          <a:p>
            <a:r>
              <a:rPr lang="en-US" sz="2800" u="sng" dirty="0"/>
              <a:t>Words:</a:t>
            </a:r>
          </a:p>
          <a:p>
            <a:endParaRPr lang="en-US" sz="2800" dirty="0"/>
          </a:p>
          <a:p>
            <a:r>
              <a:rPr lang="en-US" sz="2800" dirty="0"/>
              <a:t>“cheap”: 		2</a:t>
            </a:r>
          </a:p>
          <a:p>
            <a:r>
              <a:rPr lang="en-US" sz="2800" dirty="0"/>
              <a:t>“mortgage”: 	1</a:t>
            </a:r>
          </a:p>
          <a:p>
            <a:r>
              <a:rPr lang="en-US" sz="2800" dirty="0"/>
              <a:t>“congratulations”:	0</a:t>
            </a:r>
          </a:p>
          <a:p>
            <a:r>
              <a:rPr lang="en-US" sz="2800" dirty="0"/>
              <a:t>“Oregon”:		0</a:t>
            </a:r>
          </a:p>
          <a:p>
            <a:r>
              <a:rPr lang="en-US" sz="2800" dirty="0"/>
              <a:t>“Eugene”:		0</a:t>
            </a:r>
          </a:p>
        </p:txBody>
      </p:sp>
      <p:sp>
        <p:nvSpPr>
          <p:cNvPr id="38" name="AutoShape 15">
            <a:extLst>
              <a:ext uri="{FF2B5EF4-FFF2-40B4-BE49-F238E27FC236}">
                <a16:creationId xmlns:a16="http://schemas.microsoft.com/office/drawing/2014/main" id="{5A08A082-3A55-0D44-B09C-0D60F0F25BCA}"/>
              </a:ext>
            </a:extLst>
          </p:cNvPr>
          <p:cNvSpPr>
            <a:spLocks noChangeArrowheads="1"/>
          </p:cNvSpPr>
          <p:nvPr/>
        </p:nvSpPr>
        <p:spPr bwMode="auto">
          <a:xfrm>
            <a:off x="9713684" y="5128228"/>
            <a:ext cx="914400" cy="914400"/>
          </a:xfrm>
          <a:prstGeom prst="octagon">
            <a:avLst>
              <a:gd name="adj" fmla="val 29287"/>
            </a:avLst>
          </a:prstGeom>
          <a:solidFill>
            <a:srgbClr val="FF0000"/>
          </a:solidFill>
          <a:ln w="9525">
            <a:solidFill>
              <a:schemeClr val="tx1"/>
            </a:solidFill>
            <a:miter lim="800000"/>
            <a:headEnd/>
            <a:tailEnd/>
          </a:ln>
        </p:spPr>
        <p:txBody>
          <a:bodyPr wrap="none" anchor="ctr">
            <a:prstTxWarp prst="textNoShape">
              <a:avLst/>
            </a:prstTxWarp>
          </a:bodyPr>
          <a:lstStyle/>
          <a:p>
            <a:pPr algn="ctr"/>
            <a:r>
              <a:rPr lang="en-US" sz="2400" b="1">
                <a:ea typeface="ＭＳ Ｐゴシック" charset="-128"/>
                <a:cs typeface="ＭＳ Ｐゴシック" charset="-128"/>
              </a:rPr>
              <a:t>Spam</a:t>
            </a:r>
          </a:p>
        </p:txBody>
      </p:sp>
      <p:sp>
        <p:nvSpPr>
          <p:cNvPr id="2" name="Oval 1">
            <a:extLst>
              <a:ext uri="{FF2B5EF4-FFF2-40B4-BE49-F238E27FC236}">
                <a16:creationId xmlns:a16="http://schemas.microsoft.com/office/drawing/2014/main" id="{CDDEFD2C-0CAC-CC44-8FDD-39953B07471C}"/>
              </a:ext>
            </a:extLst>
          </p:cNvPr>
          <p:cNvSpPr/>
          <p:nvPr/>
        </p:nvSpPr>
        <p:spPr>
          <a:xfrm>
            <a:off x="4709470" y="2142075"/>
            <a:ext cx="3021825" cy="1025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t>Linear</a:t>
            </a:r>
          </a:p>
          <a:p>
            <a:r>
              <a:rPr lang="en-US" sz="2800"/>
              <a:t>Model 1</a:t>
            </a:r>
          </a:p>
        </p:txBody>
      </p:sp>
      <p:sp>
        <p:nvSpPr>
          <p:cNvPr id="13" name="Oval 12">
            <a:extLst>
              <a:ext uri="{FF2B5EF4-FFF2-40B4-BE49-F238E27FC236}">
                <a16:creationId xmlns:a16="http://schemas.microsoft.com/office/drawing/2014/main" id="{A03A1B30-EB4A-C943-B275-99ABD1417815}"/>
              </a:ext>
            </a:extLst>
          </p:cNvPr>
          <p:cNvSpPr/>
          <p:nvPr/>
        </p:nvSpPr>
        <p:spPr>
          <a:xfrm>
            <a:off x="4709470" y="3484670"/>
            <a:ext cx="3021825" cy="1025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t>Linear</a:t>
            </a:r>
          </a:p>
          <a:p>
            <a:r>
              <a:rPr lang="en-US" sz="2800"/>
              <a:t>Model 2</a:t>
            </a:r>
          </a:p>
        </p:txBody>
      </p:sp>
      <p:sp>
        <p:nvSpPr>
          <p:cNvPr id="14" name="Oval 13">
            <a:extLst>
              <a:ext uri="{FF2B5EF4-FFF2-40B4-BE49-F238E27FC236}">
                <a16:creationId xmlns:a16="http://schemas.microsoft.com/office/drawing/2014/main" id="{D99AB05D-7174-7D46-9F67-7E48CC2501AB}"/>
              </a:ext>
            </a:extLst>
          </p:cNvPr>
          <p:cNvSpPr/>
          <p:nvPr/>
        </p:nvSpPr>
        <p:spPr>
          <a:xfrm>
            <a:off x="4709470" y="4917837"/>
            <a:ext cx="3021825" cy="1025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t>Linear</a:t>
            </a:r>
          </a:p>
          <a:p>
            <a:r>
              <a:rPr lang="en-US" sz="2800"/>
              <a:t>Model 3</a:t>
            </a:r>
          </a:p>
        </p:txBody>
      </p:sp>
      <p:sp>
        <p:nvSpPr>
          <p:cNvPr id="17" name="Oval 16">
            <a:extLst>
              <a:ext uri="{FF2B5EF4-FFF2-40B4-BE49-F238E27FC236}">
                <a16:creationId xmlns:a16="http://schemas.microsoft.com/office/drawing/2014/main" id="{ADD85139-A718-334C-8DCF-BD9A72C198C1}"/>
              </a:ext>
            </a:extLst>
          </p:cNvPr>
          <p:cNvSpPr/>
          <p:nvPr/>
        </p:nvSpPr>
        <p:spPr>
          <a:xfrm>
            <a:off x="8867018" y="3484670"/>
            <a:ext cx="2624667" cy="1025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t>Linear</a:t>
            </a:r>
            <a:br>
              <a:rPr lang="en-US" sz="2800"/>
            </a:br>
            <a:r>
              <a:rPr lang="en-US" sz="2800"/>
              <a:t>Model 4</a:t>
            </a:r>
          </a:p>
        </p:txBody>
      </p:sp>
      <p:cxnSp>
        <p:nvCxnSpPr>
          <p:cNvPr id="5" name="Straight Arrow Connector 4">
            <a:extLst>
              <a:ext uri="{FF2B5EF4-FFF2-40B4-BE49-F238E27FC236}">
                <a16:creationId xmlns:a16="http://schemas.microsoft.com/office/drawing/2014/main" id="{9BFAAB01-15CA-3443-98F0-423D0BE34D9A}"/>
              </a:ext>
            </a:extLst>
          </p:cNvPr>
          <p:cNvCxnSpPr/>
          <p:nvPr/>
        </p:nvCxnSpPr>
        <p:spPr>
          <a:xfrm flipV="1">
            <a:off x="3684408" y="2654954"/>
            <a:ext cx="1025062" cy="69784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B178726-1914-FF40-9B89-0C2F0C51DB91}"/>
              </a:ext>
            </a:extLst>
          </p:cNvPr>
          <p:cNvCxnSpPr>
            <a:cxnSpLocks/>
          </p:cNvCxnSpPr>
          <p:nvPr/>
        </p:nvCxnSpPr>
        <p:spPr>
          <a:xfrm flipV="1">
            <a:off x="3684408" y="2782674"/>
            <a:ext cx="1025062" cy="10678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67DEF5E-A8F2-A74D-88D3-9D333B992AF2}"/>
              </a:ext>
            </a:extLst>
          </p:cNvPr>
          <p:cNvCxnSpPr>
            <a:cxnSpLocks/>
          </p:cNvCxnSpPr>
          <p:nvPr/>
        </p:nvCxnSpPr>
        <p:spPr>
          <a:xfrm>
            <a:off x="3684408" y="4652494"/>
            <a:ext cx="1025062" cy="67278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9D49397-30B6-CC49-98A0-9B4B4649230D}"/>
              </a:ext>
            </a:extLst>
          </p:cNvPr>
          <p:cNvCxnSpPr>
            <a:cxnSpLocks/>
          </p:cNvCxnSpPr>
          <p:nvPr/>
        </p:nvCxnSpPr>
        <p:spPr>
          <a:xfrm>
            <a:off x="3684408" y="5150226"/>
            <a:ext cx="1025062" cy="25457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6C95F38-ADEF-5141-AF9E-A6982D0B493F}"/>
              </a:ext>
            </a:extLst>
          </p:cNvPr>
          <p:cNvCxnSpPr>
            <a:cxnSpLocks/>
            <a:endCxn id="13" idx="2"/>
          </p:cNvCxnSpPr>
          <p:nvPr/>
        </p:nvCxnSpPr>
        <p:spPr>
          <a:xfrm flipV="1">
            <a:off x="3684408" y="3997549"/>
            <a:ext cx="1025062" cy="24834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F2F528F-E10D-0746-B098-DBD9640CA137}"/>
              </a:ext>
            </a:extLst>
          </p:cNvPr>
          <p:cNvCxnSpPr>
            <a:cxnSpLocks/>
            <a:stCxn id="2" idx="6"/>
          </p:cNvCxnSpPr>
          <p:nvPr/>
        </p:nvCxnSpPr>
        <p:spPr>
          <a:xfrm>
            <a:off x="7731295" y="2654954"/>
            <a:ext cx="1260305" cy="119557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F2D01C8-2508-1B47-992B-8B3466A68D08}"/>
              </a:ext>
            </a:extLst>
          </p:cNvPr>
          <p:cNvCxnSpPr>
            <a:cxnSpLocks/>
            <a:stCxn id="13" idx="6"/>
            <a:endCxn id="17" idx="2"/>
          </p:cNvCxnSpPr>
          <p:nvPr/>
        </p:nvCxnSpPr>
        <p:spPr>
          <a:xfrm>
            <a:off x="7731295" y="3997549"/>
            <a:ext cx="1135723"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A4ACD72-9518-4E48-895E-4F4F7419FB7E}"/>
              </a:ext>
            </a:extLst>
          </p:cNvPr>
          <p:cNvCxnSpPr>
            <a:cxnSpLocks/>
            <a:stCxn id="14" idx="6"/>
          </p:cNvCxnSpPr>
          <p:nvPr/>
        </p:nvCxnSpPr>
        <p:spPr>
          <a:xfrm flipV="1">
            <a:off x="7731295" y="4083491"/>
            <a:ext cx="1260305" cy="134722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2097690-7ECD-3644-9D0A-5FF9C8820CC3}"/>
              </a:ext>
            </a:extLst>
          </p:cNvPr>
          <p:cNvSpPr txBox="1"/>
          <p:nvPr/>
        </p:nvSpPr>
        <p:spPr>
          <a:xfrm>
            <a:off x="6638301" y="2381021"/>
            <a:ext cx="641522" cy="52322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2800"/>
              <a:t>1.2</a:t>
            </a:r>
          </a:p>
        </p:txBody>
      </p:sp>
      <p:sp>
        <p:nvSpPr>
          <p:cNvPr id="42" name="TextBox 41">
            <a:extLst>
              <a:ext uri="{FF2B5EF4-FFF2-40B4-BE49-F238E27FC236}">
                <a16:creationId xmlns:a16="http://schemas.microsoft.com/office/drawing/2014/main" id="{DCFE5A4B-B068-8D45-A06A-3943100B7235}"/>
              </a:ext>
            </a:extLst>
          </p:cNvPr>
          <p:cNvSpPr txBox="1"/>
          <p:nvPr/>
        </p:nvSpPr>
        <p:spPr>
          <a:xfrm>
            <a:off x="6638301" y="3722677"/>
            <a:ext cx="641522" cy="52322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2800"/>
              <a:t>0.1</a:t>
            </a:r>
          </a:p>
        </p:txBody>
      </p:sp>
      <p:sp>
        <p:nvSpPr>
          <p:cNvPr id="43" name="TextBox 42">
            <a:extLst>
              <a:ext uri="{FF2B5EF4-FFF2-40B4-BE49-F238E27FC236}">
                <a16:creationId xmlns:a16="http://schemas.microsoft.com/office/drawing/2014/main" id="{EEE48481-6BB6-4A42-BC55-509DDE614E36}"/>
              </a:ext>
            </a:extLst>
          </p:cNvPr>
          <p:cNvSpPr txBox="1"/>
          <p:nvPr/>
        </p:nvSpPr>
        <p:spPr>
          <a:xfrm>
            <a:off x="6633146" y="5140277"/>
            <a:ext cx="752129" cy="52322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2800"/>
              <a:t>-0.1</a:t>
            </a:r>
          </a:p>
        </p:txBody>
      </p:sp>
      <p:sp>
        <p:nvSpPr>
          <p:cNvPr id="45" name="TextBox 44">
            <a:extLst>
              <a:ext uri="{FF2B5EF4-FFF2-40B4-BE49-F238E27FC236}">
                <a16:creationId xmlns:a16="http://schemas.microsoft.com/office/drawing/2014/main" id="{38B2F834-B96E-EE42-8D20-BACEF8253FA4}"/>
              </a:ext>
            </a:extLst>
          </p:cNvPr>
          <p:cNvSpPr txBox="1"/>
          <p:nvPr/>
        </p:nvSpPr>
        <p:spPr>
          <a:xfrm>
            <a:off x="10601671" y="3599785"/>
            <a:ext cx="641522" cy="52322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2800"/>
              <a:t>2.1</a:t>
            </a:r>
          </a:p>
        </p:txBody>
      </p:sp>
      <p:sp>
        <p:nvSpPr>
          <p:cNvPr id="3" name="Slide Number Placeholder 2">
            <a:extLst>
              <a:ext uri="{FF2B5EF4-FFF2-40B4-BE49-F238E27FC236}">
                <a16:creationId xmlns:a16="http://schemas.microsoft.com/office/drawing/2014/main" id="{B3B55DC1-0710-0E46-BDFF-7E2CF3BBBC58}"/>
              </a:ext>
            </a:extLst>
          </p:cNvPr>
          <p:cNvSpPr>
            <a:spLocks noGrp="1"/>
          </p:cNvSpPr>
          <p:nvPr>
            <p:ph type="sldNum" sz="quarter" idx="12"/>
          </p:nvPr>
        </p:nvSpPr>
        <p:spPr/>
        <p:txBody>
          <a:bodyPr/>
          <a:lstStyle/>
          <a:p>
            <a:fld id="{B090E305-2ED7-C549-9F0A-4D794F0BF0F1}" type="slidenum">
              <a:rPr lang="en-US" smtClean="0"/>
              <a:t>14</a:t>
            </a:fld>
            <a:endParaRPr lang="en-US"/>
          </a:p>
        </p:txBody>
      </p:sp>
    </p:spTree>
    <p:extLst>
      <p:ext uri="{BB962C8B-B14F-4D97-AF65-F5344CB8AC3E}">
        <p14:creationId xmlns:p14="http://schemas.microsoft.com/office/powerpoint/2010/main" val="298298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autoUpdateAnimBg="0"/>
      <p:bldP spid="2" grpId="0" animBg="1"/>
      <p:bldP spid="13" grpId="0" animBg="1"/>
      <p:bldP spid="14" grpId="0" animBg="1"/>
      <p:bldP spid="17" grpId="0" animBg="1"/>
      <p:bldP spid="34" grpId="0" animBg="1"/>
      <p:bldP spid="42" grpId="0" animBg="1"/>
      <p:bldP spid="43" grpId="0"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With Neural Networks</a:t>
            </a:r>
          </a:p>
        </p:txBody>
      </p:sp>
      <p:sp>
        <p:nvSpPr>
          <p:cNvPr id="3" name="Content Placeholder 2"/>
          <p:cNvSpPr>
            <a:spLocks noGrp="1"/>
          </p:cNvSpPr>
          <p:nvPr>
            <p:ph idx="1"/>
          </p:nvPr>
        </p:nvSpPr>
        <p:spPr/>
        <p:txBody>
          <a:bodyPr/>
          <a:lstStyle/>
          <a:p>
            <a:r>
              <a:rPr lang="en-US" dirty="0"/>
              <a:t>Simple version:</a:t>
            </a:r>
          </a:p>
          <a:p>
            <a:pPr lvl="1"/>
            <a:r>
              <a:rPr lang="en-US" dirty="0"/>
              <a:t>Try changing each weight a tiny bit.</a:t>
            </a:r>
          </a:p>
          <a:p>
            <a:pPr lvl="1"/>
            <a:r>
              <a:rPr lang="en-US" dirty="0"/>
              <a:t>If changing it makes the predictions better, keep it.</a:t>
            </a:r>
          </a:p>
          <a:p>
            <a:pPr lvl="1"/>
            <a:r>
              <a:rPr lang="en-US" dirty="0"/>
              <a:t>Keep going until it works or you run out of time.</a:t>
            </a:r>
          </a:p>
          <a:p>
            <a:pPr lvl="1"/>
            <a:endParaRPr lang="en-US" dirty="0"/>
          </a:p>
          <a:p>
            <a:r>
              <a:rPr lang="en-US" dirty="0"/>
              <a:t>Calculus version (stochastic gradient descent):</a:t>
            </a:r>
          </a:p>
          <a:p>
            <a:pPr lvl="1"/>
            <a:r>
              <a:rPr lang="en-US" dirty="0"/>
              <a:t>Choose a loss function to minimize, such as the number of mistakes.</a:t>
            </a:r>
          </a:p>
          <a:p>
            <a:pPr lvl="1"/>
            <a:r>
              <a:rPr lang="en-US" dirty="0"/>
              <a:t>Compute derivatives of the loss function with respect to each weight.</a:t>
            </a:r>
          </a:p>
          <a:p>
            <a:pPr lvl="1"/>
            <a:r>
              <a:rPr lang="en-US" dirty="0"/>
              <a:t>This derivative describes how much changing each weight could help.</a:t>
            </a:r>
          </a:p>
          <a:p>
            <a:pPr lvl="1"/>
            <a:r>
              <a:rPr lang="en-US" dirty="0"/>
              <a:t>Increase or decrease each weight based on these derivatives.</a:t>
            </a:r>
          </a:p>
        </p:txBody>
      </p:sp>
      <p:sp>
        <p:nvSpPr>
          <p:cNvPr id="4" name="Slide Number Placeholder 3">
            <a:extLst>
              <a:ext uri="{FF2B5EF4-FFF2-40B4-BE49-F238E27FC236}">
                <a16:creationId xmlns:a16="http://schemas.microsoft.com/office/drawing/2014/main" id="{189C6CFC-1B6E-F742-8EED-8AD77785D0E4}"/>
              </a:ext>
            </a:extLst>
          </p:cNvPr>
          <p:cNvSpPr>
            <a:spLocks noGrp="1"/>
          </p:cNvSpPr>
          <p:nvPr>
            <p:ph type="sldNum" sz="quarter" idx="12"/>
          </p:nvPr>
        </p:nvSpPr>
        <p:spPr/>
        <p:txBody>
          <a:bodyPr/>
          <a:lstStyle/>
          <a:p>
            <a:fld id="{B090E305-2ED7-C549-9F0A-4D794F0BF0F1}" type="slidenum">
              <a:rPr lang="en-US" smtClean="0"/>
              <a:t>15</a:t>
            </a:fld>
            <a:endParaRPr lang="en-US"/>
          </a:p>
        </p:txBody>
      </p:sp>
    </p:spTree>
    <p:extLst>
      <p:ext uri="{BB962C8B-B14F-4D97-AF65-F5344CB8AC3E}">
        <p14:creationId xmlns:p14="http://schemas.microsoft.com/office/powerpoint/2010/main" val="3057450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40B3D-EB84-A847-BAA5-7C1EF1CA9B57}"/>
              </a:ext>
            </a:extLst>
          </p:cNvPr>
          <p:cNvSpPr>
            <a:spLocks noGrp="1"/>
          </p:cNvSpPr>
          <p:nvPr>
            <p:ph type="title"/>
          </p:nvPr>
        </p:nvSpPr>
        <p:spPr/>
        <p:txBody>
          <a:bodyPr/>
          <a:lstStyle/>
          <a:p>
            <a:r>
              <a:rPr lang="en-US" dirty="0"/>
              <a:t>Neural Networks Today: Deep Learning</a:t>
            </a:r>
          </a:p>
        </p:txBody>
      </p:sp>
      <p:sp>
        <p:nvSpPr>
          <p:cNvPr id="3" name="Content Placeholder 2">
            <a:extLst>
              <a:ext uri="{FF2B5EF4-FFF2-40B4-BE49-F238E27FC236}">
                <a16:creationId xmlns:a16="http://schemas.microsoft.com/office/drawing/2014/main" id="{839C235C-4E11-CC4F-B76D-700583C7419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544AF0A-6C25-6B4B-BE74-5DF809E466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2551" y="1402827"/>
            <a:ext cx="10481533" cy="2218267"/>
          </a:xfrm>
          <a:prstGeom prst="rect">
            <a:avLst/>
          </a:prstGeom>
        </p:spPr>
      </p:pic>
      <p:sp>
        <p:nvSpPr>
          <p:cNvPr id="5" name="TextBox 4">
            <a:extLst>
              <a:ext uri="{FF2B5EF4-FFF2-40B4-BE49-F238E27FC236}">
                <a16:creationId xmlns:a16="http://schemas.microsoft.com/office/drawing/2014/main" id="{389602EF-E8B5-0444-817A-A6EBBFD68F02}"/>
              </a:ext>
            </a:extLst>
          </p:cNvPr>
          <p:cNvSpPr txBox="1"/>
          <p:nvPr/>
        </p:nvSpPr>
        <p:spPr>
          <a:xfrm>
            <a:off x="9683541" y="3621094"/>
            <a:ext cx="1624547" cy="369332"/>
          </a:xfrm>
          <a:prstGeom prst="rect">
            <a:avLst/>
          </a:prstGeom>
          <a:noFill/>
        </p:spPr>
        <p:txBody>
          <a:bodyPr wrap="none" rtlCol="0">
            <a:spAutoFit/>
          </a:bodyPr>
          <a:lstStyle/>
          <a:p>
            <a:r>
              <a:rPr lang="en-US" dirty="0"/>
              <a:t>He et al. (2015)</a:t>
            </a:r>
          </a:p>
        </p:txBody>
      </p:sp>
      <p:pic>
        <p:nvPicPr>
          <p:cNvPr id="6" name="Picture 5">
            <a:extLst>
              <a:ext uri="{FF2B5EF4-FFF2-40B4-BE49-F238E27FC236}">
                <a16:creationId xmlns:a16="http://schemas.microsoft.com/office/drawing/2014/main" id="{7C460BB0-642B-604C-9C75-74E126BF69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31858" y="3705757"/>
            <a:ext cx="2728283" cy="2324100"/>
          </a:xfrm>
          <a:prstGeom prst="rect">
            <a:avLst/>
          </a:prstGeom>
        </p:spPr>
      </p:pic>
      <p:sp>
        <p:nvSpPr>
          <p:cNvPr id="7" name="TextBox 6">
            <a:extLst>
              <a:ext uri="{FF2B5EF4-FFF2-40B4-BE49-F238E27FC236}">
                <a16:creationId xmlns:a16="http://schemas.microsoft.com/office/drawing/2014/main" id="{256A7D3E-0CBA-064C-B1F6-1DCC14611A4F}"/>
              </a:ext>
            </a:extLst>
          </p:cNvPr>
          <p:cNvSpPr txBox="1"/>
          <p:nvPr/>
        </p:nvSpPr>
        <p:spPr>
          <a:xfrm>
            <a:off x="7659397" y="5660525"/>
            <a:ext cx="2024144" cy="369332"/>
          </a:xfrm>
          <a:prstGeom prst="rect">
            <a:avLst/>
          </a:prstGeom>
          <a:noFill/>
        </p:spPr>
        <p:txBody>
          <a:bodyPr wrap="none" rtlCol="0">
            <a:spAutoFit/>
          </a:bodyPr>
          <a:lstStyle/>
          <a:p>
            <a:r>
              <a:rPr lang="en-US" dirty="0"/>
              <a:t>Devlin et al. (2018)</a:t>
            </a:r>
          </a:p>
        </p:txBody>
      </p:sp>
      <p:sp>
        <p:nvSpPr>
          <p:cNvPr id="8" name="Slide Number Placeholder 7">
            <a:extLst>
              <a:ext uri="{FF2B5EF4-FFF2-40B4-BE49-F238E27FC236}">
                <a16:creationId xmlns:a16="http://schemas.microsoft.com/office/drawing/2014/main" id="{2D39FF9B-A672-1D49-9C64-34A1962DBFBA}"/>
              </a:ext>
            </a:extLst>
          </p:cNvPr>
          <p:cNvSpPr>
            <a:spLocks noGrp="1"/>
          </p:cNvSpPr>
          <p:nvPr>
            <p:ph type="sldNum" sz="quarter" idx="12"/>
          </p:nvPr>
        </p:nvSpPr>
        <p:spPr/>
        <p:txBody>
          <a:bodyPr/>
          <a:lstStyle/>
          <a:p>
            <a:fld id="{B090E305-2ED7-C549-9F0A-4D794F0BF0F1}" type="slidenum">
              <a:rPr lang="en-US" smtClean="0"/>
              <a:t>16</a:t>
            </a:fld>
            <a:endParaRPr lang="en-US"/>
          </a:p>
        </p:txBody>
      </p:sp>
      <p:sp>
        <p:nvSpPr>
          <p:cNvPr id="10" name="Rectangle 9">
            <a:extLst>
              <a:ext uri="{FF2B5EF4-FFF2-40B4-BE49-F238E27FC236}">
                <a16:creationId xmlns:a16="http://schemas.microsoft.com/office/drawing/2014/main" id="{7779DA6A-FAFF-494D-9514-9225BDBF8EEE}"/>
              </a:ext>
            </a:extLst>
          </p:cNvPr>
          <p:cNvSpPr/>
          <p:nvPr/>
        </p:nvSpPr>
        <p:spPr>
          <a:xfrm>
            <a:off x="6214837" y="3799704"/>
            <a:ext cx="646191" cy="284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65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80EF5-635F-C642-9046-885FA16475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32EE7E-D598-3B42-B2AC-2D5E09FCBF8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956A40F-F91E-6145-A76F-7A9BBE50DD8D}"/>
              </a:ext>
            </a:extLst>
          </p:cNvPr>
          <p:cNvPicPr>
            <a:picLocks noChangeAspect="1"/>
          </p:cNvPicPr>
          <p:nvPr/>
        </p:nvPicPr>
        <p:blipFill>
          <a:blip r:embed="rId2"/>
          <a:stretch>
            <a:fillRect/>
          </a:stretch>
        </p:blipFill>
        <p:spPr>
          <a:xfrm>
            <a:off x="1350433" y="365125"/>
            <a:ext cx="9491133" cy="5955686"/>
          </a:xfrm>
          <a:prstGeom prst="rect">
            <a:avLst/>
          </a:prstGeom>
        </p:spPr>
      </p:pic>
      <p:sp>
        <p:nvSpPr>
          <p:cNvPr id="5" name="Rectangle 4">
            <a:extLst>
              <a:ext uri="{FF2B5EF4-FFF2-40B4-BE49-F238E27FC236}">
                <a16:creationId xmlns:a16="http://schemas.microsoft.com/office/drawing/2014/main" id="{29EB6071-887E-8942-B1A3-25A189B28179}"/>
              </a:ext>
            </a:extLst>
          </p:cNvPr>
          <p:cNvSpPr/>
          <p:nvPr/>
        </p:nvSpPr>
        <p:spPr>
          <a:xfrm>
            <a:off x="185516" y="6366848"/>
            <a:ext cx="7412863" cy="369332"/>
          </a:xfrm>
          <a:prstGeom prst="rect">
            <a:avLst/>
          </a:prstGeom>
        </p:spPr>
        <p:txBody>
          <a:bodyPr wrap="none">
            <a:spAutoFit/>
          </a:bodyPr>
          <a:lstStyle/>
          <a:p>
            <a:r>
              <a:rPr lang="en-US" dirty="0"/>
              <a:t>Source: Facebook Research, https://</a:t>
            </a:r>
            <a:r>
              <a:rPr lang="en-US" dirty="0" err="1"/>
              <a:t>github.com</a:t>
            </a:r>
            <a:r>
              <a:rPr lang="en-US" dirty="0"/>
              <a:t>/</a:t>
            </a:r>
            <a:r>
              <a:rPr lang="en-US" dirty="0" err="1"/>
              <a:t>facebookresearch</a:t>
            </a:r>
            <a:r>
              <a:rPr lang="en-US" dirty="0"/>
              <a:t>/</a:t>
            </a:r>
            <a:r>
              <a:rPr lang="en-US" dirty="0" err="1"/>
              <a:t>Detectron</a:t>
            </a:r>
            <a:endParaRPr lang="en-US" dirty="0"/>
          </a:p>
        </p:txBody>
      </p:sp>
      <p:sp>
        <p:nvSpPr>
          <p:cNvPr id="6" name="Slide Number Placeholder 5">
            <a:extLst>
              <a:ext uri="{FF2B5EF4-FFF2-40B4-BE49-F238E27FC236}">
                <a16:creationId xmlns:a16="http://schemas.microsoft.com/office/drawing/2014/main" id="{B3891E5F-1A32-024C-A7E7-B685BFEDB4BE}"/>
              </a:ext>
            </a:extLst>
          </p:cNvPr>
          <p:cNvSpPr>
            <a:spLocks noGrp="1"/>
          </p:cNvSpPr>
          <p:nvPr>
            <p:ph type="sldNum" sz="quarter" idx="12"/>
          </p:nvPr>
        </p:nvSpPr>
        <p:spPr/>
        <p:txBody>
          <a:bodyPr/>
          <a:lstStyle/>
          <a:p>
            <a:fld id="{B090E305-2ED7-C549-9F0A-4D794F0BF0F1}" type="slidenum">
              <a:rPr lang="en-US" smtClean="0"/>
              <a:t>17</a:t>
            </a:fld>
            <a:endParaRPr lang="en-US"/>
          </a:p>
        </p:txBody>
      </p:sp>
    </p:spTree>
    <p:extLst>
      <p:ext uri="{BB962C8B-B14F-4D97-AF65-F5344CB8AC3E}">
        <p14:creationId xmlns:p14="http://schemas.microsoft.com/office/powerpoint/2010/main" val="547339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DAA91-2C06-2E46-BAE8-BB38E6FEE126}"/>
              </a:ext>
            </a:extLst>
          </p:cNvPr>
          <p:cNvSpPr>
            <a:spLocks noGrp="1"/>
          </p:cNvSpPr>
          <p:nvPr>
            <p:ph type="title"/>
          </p:nvPr>
        </p:nvSpPr>
        <p:spPr/>
        <p:txBody>
          <a:bodyPr/>
          <a:lstStyle/>
          <a:p>
            <a:r>
              <a:rPr lang="en-US"/>
              <a:t>1. How can AI stop humans tricking humans?</a:t>
            </a:r>
          </a:p>
        </p:txBody>
      </p:sp>
      <p:sp>
        <p:nvSpPr>
          <p:cNvPr id="3" name="Content Placeholder 2">
            <a:extLst>
              <a:ext uri="{FF2B5EF4-FFF2-40B4-BE49-F238E27FC236}">
                <a16:creationId xmlns:a16="http://schemas.microsoft.com/office/drawing/2014/main" id="{89DB9A8B-4632-EC44-A675-B5DF55E6A21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6DA66D6-1748-E74C-B514-EECD5BA6B129}"/>
              </a:ext>
            </a:extLst>
          </p:cNvPr>
          <p:cNvSpPr>
            <a:spLocks noGrp="1"/>
          </p:cNvSpPr>
          <p:nvPr>
            <p:ph type="sldNum" sz="quarter" idx="12"/>
          </p:nvPr>
        </p:nvSpPr>
        <p:spPr/>
        <p:txBody>
          <a:bodyPr/>
          <a:lstStyle/>
          <a:p>
            <a:fld id="{B090E305-2ED7-C549-9F0A-4D794F0BF0F1}" type="slidenum">
              <a:rPr lang="en-US" smtClean="0"/>
              <a:t>18</a:t>
            </a:fld>
            <a:endParaRPr lang="en-US"/>
          </a:p>
        </p:txBody>
      </p:sp>
      <p:grpSp>
        <p:nvGrpSpPr>
          <p:cNvPr id="16" name="Group 15">
            <a:extLst>
              <a:ext uri="{FF2B5EF4-FFF2-40B4-BE49-F238E27FC236}">
                <a16:creationId xmlns:a16="http://schemas.microsoft.com/office/drawing/2014/main" id="{52D5D2E8-CB8C-8A45-9866-F403DE71EF06}"/>
              </a:ext>
            </a:extLst>
          </p:cNvPr>
          <p:cNvGrpSpPr/>
          <p:nvPr/>
        </p:nvGrpSpPr>
        <p:grpSpPr>
          <a:xfrm>
            <a:off x="1663699" y="2446830"/>
            <a:ext cx="6596347" cy="2694796"/>
            <a:chOff x="1663700" y="2446830"/>
            <a:chExt cx="3657600" cy="1494234"/>
          </a:xfrm>
        </p:grpSpPr>
        <p:grpSp>
          <p:nvGrpSpPr>
            <p:cNvPr id="5" name="Group 4">
              <a:extLst>
                <a:ext uri="{FF2B5EF4-FFF2-40B4-BE49-F238E27FC236}">
                  <a16:creationId xmlns:a16="http://schemas.microsoft.com/office/drawing/2014/main" id="{8154F6BF-A3E1-CB4E-B63C-F902C557E187}"/>
                </a:ext>
              </a:extLst>
            </p:cNvPr>
            <p:cNvGrpSpPr/>
            <p:nvPr/>
          </p:nvGrpSpPr>
          <p:grpSpPr>
            <a:xfrm>
              <a:off x="3549650" y="2446830"/>
              <a:ext cx="1011634" cy="1011634"/>
              <a:chOff x="9036050" y="1934766"/>
              <a:chExt cx="1011634" cy="1011634"/>
            </a:xfrm>
          </p:grpSpPr>
          <p:pic>
            <p:nvPicPr>
              <p:cNvPr id="6" name="Graphic 5" descr="Computer">
                <a:extLst>
                  <a:ext uri="{FF2B5EF4-FFF2-40B4-BE49-F238E27FC236}">
                    <a16:creationId xmlns:a16="http://schemas.microsoft.com/office/drawing/2014/main" id="{69065E29-7CEF-B847-B703-F59E47BFEB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36050" y="1934766"/>
                <a:ext cx="1011634" cy="1011634"/>
              </a:xfrm>
              <a:prstGeom prst="rect">
                <a:avLst/>
              </a:prstGeom>
            </p:spPr>
          </p:pic>
          <p:sp>
            <p:nvSpPr>
              <p:cNvPr id="7" name="TextBox 6">
                <a:extLst>
                  <a:ext uri="{FF2B5EF4-FFF2-40B4-BE49-F238E27FC236}">
                    <a16:creationId xmlns:a16="http://schemas.microsoft.com/office/drawing/2014/main" id="{4296F9D6-FFA5-1548-A18E-5E8EE2A8F8A4}"/>
                  </a:ext>
                </a:extLst>
              </p:cNvPr>
              <p:cNvSpPr txBox="1"/>
              <p:nvPr/>
            </p:nvSpPr>
            <p:spPr>
              <a:xfrm>
                <a:off x="9192463" y="2121178"/>
                <a:ext cx="274832" cy="426646"/>
              </a:xfrm>
              <a:prstGeom prst="rect">
                <a:avLst/>
              </a:prstGeom>
              <a:noFill/>
            </p:spPr>
            <p:txBody>
              <a:bodyPr wrap="none" rtlCol="0">
                <a:spAutoFit/>
              </a:bodyPr>
              <a:lstStyle/>
              <a:p>
                <a:r>
                  <a:rPr lang="en-US" sz="4400" b="1" dirty="0">
                    <a:solidFill>
                      <a:srgbClr val="FF0000"/>
                    </a:solidFill>
                  </a:rPr>
                  <a:t>X</a:t>
                </a:r>
              </a:p>
            </p:txBody>
          </p:sp>
        </p:grpSp>
        <p:grpSp>
          <p:nvGrpSpPr>
            <p:cNvPr id="8" name="Group 7">
              <a:extLst>
                <a:ext uri="{FF2B5EF4-FFF2-40B4-BE49-F238E27FC236}">
                  <a16:creationId xmlns:a16="http://schemas.microsoft.com/office/drawing/2014/main" id="{B24C23A0-28F9-C14F-BA5B-C996F4507632}"/>
                </a:ext>
              </a:extLst>
            </p:cNvPr>
            <p:cNvGrpSpPr/>
            <p:nvPr/>
          </p:nvGrpSpPr>
          <p:grpSpPr>
            <a:xfrm>
              <a:off x="1663700" y="2667423"/>
              <a:ext cx="3657600" cy="1273641"/>
              <a:chOff x="7150100" y="2155359"/>
              <a:chExt cx="3657600" cy="1273641"/>
            </a:xfrm>
          </p:grpSpPr>
          <p:pic>
            <p:nvPicPr>
              <p:cNvPr id="9" name="Content Placeholder 5" descr="User">
                <a:extLst>
                  <a:ext uri="{FF2B5EF4-FFF2-40B4-BE49-F238E27FC236}">
                    <a16:creationId xmlns:a16="http://schemas.microsoft.com/office/drawing/2014/main" id="{0583801B-4ADC-484F-A270-AFF3FD605C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93300" y="2514600"/>
                <a:ext cx="914400" cy="914400"/>
              </a:xfrm>
              <a:prstGeom prst="rect">
                <a:avLst/>
              </a:prstGeom>
            </p:spPr>
          </p:pic>
          <p:cxnSp>
            <p:nvCxnSpPr>
              <p:cNvPr id="10" name="Straight Arrow Connector 9">
                <a:extLst>
                  <a:ext uri="{FF2B5EF4-FFF2-40B4-BE49-F238E27FC236}">
                    <a16:creationId xmlns:a16="http://schemas.microsoft.com/office/drawing/2014/main" id="{7FB655A0-43D7-B14A-8C05-3B520C7F2899}"/>
                  </a:ext>
                </a:extLst>
              </p:cNvPr>
              <p:cNvCxnSpPr>
                <a:endCxn id="9" idx="1"/>
              </p:cNvCxnSpPr>
              <p:nvPr/>
            </p:nvCxnSpPr>
            <p:spPr>
              <a:xfrm>
                <a:off x="8064500" y="2959100"/>
                <a:ext cx="1828800" cy="12700"/>
              </a:xfrm>
              <a:prstGeom prst="straightConnector1">
                <a:avLst/>
              </a:prstGeom>
              <a:ln w="76200">
                <a:solidFill>
                  <a:srgbClr val="C00000"/>
                </a:solidFill>
                <a:tailEnd type="triangle"/>
              </a:ln>
            </p:spPr>
            <p:style>
              <a:lnRef idx="3">
                <a:schemeClr val="accent1"/>
              </a:lnRef>
              <a:fillRef idx="0">
                <a:schemeClr val="accent1"/>
              </a:fillRef>
              <a:effectRef idx="2">
                <a:schemeClr val="accent1"/>
              </a:effectRef>
              <a:fontRef idx="minor">
                <a:schemeClr val="tx1"/>
              </a:fontRef>
            </p:style>
          </p:cxnSp>
          <p:pic>
            <p:nvPicPr>
              <p:cNvPr id="11" name="Graphic 10" descr="Document">
                <a:extLst>
                  <a:ext uri="{FF2B5EF4-FFF2-40B4-BE49-F238E27FC236}">
                    <a16:creationId xmlns:a16="http://schemas.microsoft.com/office/drawing/2014/main" id="{5310A383-CD92-DE42-9A35-902F0A20ED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50634" y="2429669"/>
                <a:ext cx="529431" cy="529431"/>
              </a:xfrm>
              <a:prstGeom prst="rect">
                <a:avLst/>
              </a:prstGeom>
            </p:spPr>
          </p:pic>
          <p:sp>
            <p:nvSpPr>
              <p:cNvPr id="12" name="TextBox 11">
                <a:extLst>
                  <a:ext uri="{FF2B5EF4-FFF2-40B4-BE49-F238E27FC236}">
                    <a16:creationId xmlns:a16="http://schemas.microsoft.com/office/drawing/2014/main" id="{F7B8AE5B-B80B-534F-89CE-AFA7CE0841DE}"/>
                  </a:ext>
                </a:extLst>
              </p:cNvPr>
              <p:cNvSpPr txBox="1"/>
              <p:nvPr/>
            </p:nvSpPr>
            <p:spPr>
              <a:xfrm>
                <a:off x="10174811" y="2155359"/>
                <a:ext cx="260610" cy="460778"/>
              </a:xfrm>
              <a:prstGeom prst="rect">
                <a:avLst/>
              </a:prstGeom>
              <a:noFill/>
            </p:spPr>
            <p:txBody>
              <a:bodyPr wrap="none" rtlCol="0">
                <a:spAutoFit/>
              </a:bodyPr>
              <a:lstStyle/>
              <a:p>
                <a:r>
                  <a:rPr lang="en-US" sz="4800" b="1" dirty="0">
                    <a:ln>
                      <a:solidFill>
                        <a:schemeClr val="tx1"/>
                      </a:solidFill>
                    </a:ln>
                    <a:solidFill>
                      <a:srgbClr val="FFFF00"/>
                    </a:solidFill>
                  </a:rPr>
                  <a:t>?</a:t>
                </a:r>
              </a:p>
            </p:txBody>
          </p:sp>
          <p:grpSp>
            <p:nvGrpSpPr>
              <p:cNvPr id="13" name="Content Placeholder 5" descr="User">
                <a:extLst>
                  <a:ext uri="{FF2B5EF4-FFF2-40B4-BE49-F238E27FC236}">
                    <a16:creationId xmlns:a16="http://schemas.microsoft.com/office/drawing/2014/main" id="{3BEDA852-F261-A347-9EC3-4964C13633E4}"/>
                  </a:ext>
                </a:extLst>
              </p:cNvPr>
              <p:cNvGrpSpPr/>
              <p:nvPr/>
            </p:nvGrpSpPr>
            <p:grpSpPr>
              <a:xfrm>
                <a:off x="7150100" y="2501900"/>
                <a:ext cx="914400" cy="914400"/>
                <a:chOff x="7150100" y="2501900"/>
                <a:chExt cx="914400" cy="914400"/>
              </a:xfrm>
            </p:grpSpPr>
            <p:sp>
              <p:nvSpPr>
                <p:cNvPr id="14" name="Freeform 13">
                  <a:extLst>
                    <a:ext uri="{FF2B5EF4-FFF2-40B4-BE49-F238E27FC236}">
                      <a16:creationId xmlns:a16="http://schemas.microsoft.com/office/drawing/2014/main" id="{538D7D25-B261-6343-A4BA-33A678C4380C}"/>
                    </a:ext>
                  </a:extLst>
                </p:cNvPr>
                <p:cNvSpPr/>
                <p:nvPr/>
              </p:nvSpPr>
              <p:spPr>
                <a:xfrm>
                  <a:off x="7454900" y="263525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C00000"/>
                </a:solidFill>
                <a:ln w="12700" cap="flat">
                  <a:solidFill>
                    <a:schemeClr val="tx1"/>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A78CB9-78A5-5F4F-AE17-4363C06BD1FA}"/>
                    </a:ext>
                  </a:extLst>
                </p:cNvPr>
                <p:cNvSpPr/>
                <p:nvPr/>
              </p:nvSpPr>
              <p:spPr>
                <a:xfrm>
                  <a:off x="7302500" y="2978150"/>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C00000"/>
                </a:solidFill>
                <a:ln w="12700" cap="flat">
                  <a:solidFill>
                    <a:schemeClr val="tx1"/>
                  </a:solidFill>
                  <a:prstDash val="solid"/>
                  <a:miter/>
                </a:ln>
              </p:spPr>
              <p:txBody>
                <a:bodyPr rtlCol="0" anchor="ctr"/>
                <a:lstStyle/>
                <a:p>
                  <a:endParaRPr lang="en-US"/>
                </a:p>
              </p:txBody>
            </p:sp>
          </p:grpSp>
        </p:grpSp>
      </p:grpSp>
    </p:spTree>
    <p:extLst>
      <p:ext uri="{BB962C8B-B14F-4D97-AF65-F5344CB8AC3E}">
        <p14:creationId xmlns:p14="http://schemas.microsoft.com/office/powerpoint/2010/main" val="4047704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85F74-2ECC-5F40-8C5F-2F22E7D4BD0A}"/>
              </a:ext>
            </a:extLst>
          </p:cNvPr>
          <p:cNvSpPr>
            <a:spLocks noGrp="1"/>
          </p:cNvSpPr>
          <p:nvPr>
            <p:ph type="title"/>
          </p:nvPr>
        </p:nvSpPr>
        <p:spPr>
          <a:xfrm>
            <a:off x="584200" y="365125"/>
            <a:ext cx="11023600" cy="1325563"/>
          </a:xfrm>
        </p:spPr>
        <p:txBody>
          <a:bodyPr/>
          <a:lstStyle/>
          <a:p>
            <a:r>
              <a:rPr lang="en-US" b="1" dirty="0"/>
              <a:t>Spam Filters For News</a:t>
            </a:r>
            <a:endParaRPr lang="en-US" dirty="0"/>
          </a:p>
        </p:txBody>
      </p:sp>
      <p:sp>
        <p:nvSpPr>
          <p:cNvPr id="3" name="Content Placeholder 2">
            <a:extLst>
              <a:ext uri="{FF2B5EF4-FFF2-40B4-BE49-F238E27FC236}">
                <a16:creationId xmlns:a16="http://schemas.microsoft.com/office/drawing/2014/main" id="{FC7DA808-0D6F-284D-9747-0BAD26F55993}"/>
              </a:ext>
            </a:extLst>
          </p:cNvPr>
          <p:cNvSpPr>
            <a:spLocks noGrp="1"/>
          </p:cNvSpPr>
          <p:nvPr>
            <p:ph idx="1"/>
          </p:nvPr>
        </p:nvSpPr>
        <p:spPr>
          <a:xfrm>
            <a:off x="838200" y="1925638"/>
            <a:ext cx="10515600" cy="4351338"/>
          </a:xfrm>
        </p:spPr>
        <p:txBody>
          <a:bodyPr/>
          <a:lstStyle/>
          <a:p>
            <a:pPr marL="514350" indent="-514350">
              <a:buAutoNum type="arabicPeriod"/>
            </a:pPr>
            <a:r>
              <a:rPr lang="en-US" dirty="0"/>
              <a:t>Choose features</a:t>
            </a:r>
          </a:p>
          <a:p>
            <a:pPr marL="514350" indent="-514350">
              <a:buAutoNum type="arabicPeriod"/>
            </a:pPr>
            <a:r>
              <a:rPr lang="en-US" dirty="0"/>
              <a:t>Collect data</a:t>
            </a:r>
          </a:p>
          <a:p>
            <a:pPr marL="514350" indent="-514350">
              <a:buAutoNum type="arabicPeriod"/>
            </a:pPr>
            <a:r>
              <a:rPr lang="en-US" dirty="0"/>
              <a:t>Fit a model</a:t>
            </a:r>
          </a:p>
          <a:p>
            <a:pPr marL="514350" indent="-514350">
              <a:buAutoNum type="arabicPeriod"/>
            </a:pPr>
            <a:r>
              <a:rPr lang="en-US" dirty="0"/>
              <a:t>Make predictions!</a:t>
            </a:r>
          </a:p>
        </p:txBody>
      </p:sp>
      <p:sp>
        <p:nvSpPr>
          <p:cNvPr id="4" name="Slide Number Placeholder 3">
            <a:extLst>
              <a:ext uri="{FF2B5EF4-FFF2-40B4-BE49-F238E27FC236}">
                <a16:creationId xmlns:a16="http://schemas.microsoft.com/office/drawing/2014/main" id="{4FDA1766-D760-AA48-BAAF-600591F88AFE}"/>
              </a:ext>
            </a:extLst>
          </p:cNvPr>
          <p:cNvSpPr>
            <a:spLocks noGrp="1"/>
          </p:cNvSpPr>
          <p:nvPr>
            <p:ph type="sldNum" sz="quarter" idx="12"/>
          </p:nvPr>
        </p:nvSpPr>
        <p:spPr/>
        <p:txBody>
          <a:bodyPr/>
          <a:lstStyle/>
          <a:p>
            <a:fld id="{B090E305-2ED7-C549-9F0A-4D794F0BF0F1}" type="slidenum">
              <a:rPr lang="en-US" smtClean="0"/>
              <a:t>19</a:t>
            </a:fld>
            <a:endParaRPr lang="en-US"/>
          </a:p>
        </p:txBody>
      </p:sp>
      <p:pic>
        <p:nvPicPr>
          <p:cNvPr id="5" name="Picture 4">
            <a:extLst>
              <a:ext uri="{FF2B5EF4-FFF2-40B4-BE49-F238E27FC236}">
                <a16:creationId xmlns:a16="http://schemas.microsoft.com/office/drawing/2014/main" id="{F1F585D3-250B-3E4D-A63D-D6A9DA35FC51}"/>
              </a:ext>
            </a:extLst>
          </p:cNvPr>
          <p:cNvPicPr>
            <a:picLocks noChangeAspect="1"/>
          </p:cNvPicPr>
          <p:nvPr/>
        </p:nvPicPr>
        <p:blipFill>
          <a:blip r:embed="rId2"/>
          <a:stretch>
            <a:fillRect/>
          </a:stretch>
        </p:blipFill>
        <p:spPr>
          <a:xfrm>
            <a:off x="5041900" y="1998663"/>
            <a:ext cx="5571067" cy="4178300"/>
          </a:xfrm>
          <a:prstGeom prst="rect">
            <a:avLst/>
          </a:prstGeom>
          <a:ln>
            <a:solidFill>
              <a:schemeClr val="tx1"/>
            </a:solidFill>
          </a:ln>
        </p:spPr>
      </p:pic>
      <p:sp>
        <p:nvSpPr>
          <p:cNvPr id="7" name="TextBox 6">
            <a:extLst>
              <a:ext uri="{FF2B5EF4-FFF2-40B4-BE49-F238E27FC236}">
                <a16:creationId xmlns:a16="http://schemas.microsoft.com/office/drawing/2014/main" id="{A449C73E-7F9E-6448-8A0B-26C12D15EAA9}"/>
              </a:ext>
            </a:extLst>
          </p:cNvPr>
          <p:cNvSpPr txBox="1"/>
          <p:nvPr/>
        </p:nvSpPr>
        <p:spPr>
          <a:xfrm>
            <a:off x="8814879" y="6197601"/>
            <a:ext cx="1674241" cy="369332"/>
          </a:xfrm>
          <a:prstGeom prst="rect">
            <a:avLst/>
          </a:prstGeom>
          <a:noFill/>
        </p:spPr>
        <p:txBody>
          <a:bodyPr wrap="none" rtlCol="0">
            <a:spAutoFit/>
          </a:bodyPr>
          <a:lstStyle/>
          <a:p>
            <a:r>
              <a:rPr lang="en-US" dirty="0" err="1"/>
              <a:t>Baly</a:t>
            </a:r>
            <a:r>
              <a:rPr lang="en-US" dirty="0"/>
              <a:t> et al., 2018</a:t>
            </a:r>
          </a:p>
        </p:txBody>
      </p:sp>
    </p:spTree>
    <p:extLst>
      <p:ext uri="{BB962C8B-B14F-4D97-AF65-F5344CB8AC3E}">
        <p14:creationId xmlns:p14="http://schemas.microsoft.com/office/powerpoint/2010/main" val="641945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29BCF-E5F0-9C42-823E-46AB6D70DE75}"/>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0EB7B51F-7301-4247-A824-CD4CF66488C8}"/>
              </a:ext>
            </a:extLst>
          </p:cNvPr>
          <p:cNvSpPr>
            <a:spLocks noGrp="1"/>
          </p:cNvSpPr>
          <p:nvPr>
            <p:ph type="sldNum" sz="quarter" idx="12"/>
          </p:nvPr>
        </p:nvSpPr>
        <p:spPr/>
        <p:txBody>
          <a:bodyPr/>
          <a:lstStyle/>
          <a:p>
            <a:fld id="{B090E305-2ED7-C549-9F0A-4D794F0BF0F1}" type="slidenum">
              <a:rPr lang="en-US" smtClean="0"/>
              <a:t>2</a:t>
            </a:fld>
            <a:endParaRPr lang="en-US"/>
          </a:p>
        </p:txBody>
      </p:sp>
      <p:pic>
        <p:nvPicPr>
          <p:cNvPr id="11" name="Picture 10">
            <a:extLst>
              <a:ext uri="{FF2B5EF4-FFF2-40B4-BE49-F238E27FC236}">
                <a16:creationId xmlns:a16="http://schemas.microsoft.com/office/drawing/2014/main" id="{BEE33E36-CE10-F444-B658-1268A1727D02}"/>
              </a:ext>
            </a:extLst>
          </p:cNvPr>
          <p:cNvPicPr>
            <a:picLocks noChangeAspect="1"/>
          </p:cNvPicPr>
          <p:nvPr/>
        </p:nvPicPr>
        <p:blipFill>
          <a:blip r:embed="rId2"/>
          <a:stretch>
            <a:fillRect/>
          </a:stretch>
        </p:blipFill>
        <p:spPr>
          <a:xfrm>
            <a:off x="594615" y="640623"/>
            <a:ext cx="6479285" cy="1697525"/>
          </a:xfrm>
          <a:prstGeom prst="rect">
            <a:avLst/>
          </a:prstGeom>
          <a:ln>
            <a:solidFill>
              <a:schemeClr val="tx1"/>
            </a:solidFill>
          </a:ln>
        </p:spPr>
      </p:pic>
      <p:pic>
        <p:nvPicPr>
          <p:cNvPr id="13" name="Picture 12">
            <a:extLst>
              <a:ext uri="{FF2B5EF4-FFF2-40B4-BE49-F238E27FC236}">
                <a16:creationId xmlns:a16="http://schemas.microsoft.com/office/drawing/2014/main" id="{5A0DB400-45FE-264D-9038-D08E487BC6CF}"/>
              </a:ext>
            </a:extLst>
          </p:cNvPr>
          <p:cNvPicPr>
            <a:picLocks noChangeAspect="1"/>
          </p:cNvPicPr>
          <p:nvPr/>
        </p:nvPicPr>
        <p:blipFill>
          <a:blip r:embed="rId3"/>
          <a:stretch>
            <a:fillRect/>
          </a:stretch>
        </p:blipFill>
        <p:spPr>
          <a:xfrm>
            <a:off x="1041400" y="1823798"/>
            <a:ext cx="7147514" cy="1923973"/>
          </a:xfrm>
          <a:prstGeom prst="rect">
            <a:avLst/>
          </a:prstGeom>
          <a:ln>
            <a:solidFill>
              <a:schemeClr val="tx1"/>
            </a:solidFill>
          </a:ln>
        </p:spPr>
      </p:pic>
      <p:pic>
        <p:nvPicPr>
          <p:cNvPr id="14" name="Picture 13">
            <a:extLst>
              <a:ext uri="{FF2B5EF4-FFF2-40B4-BE49-F238E27FC236}">
                <a16:creationId xmlns:a16="http://schemas.microsoft.com/office/drawing/2014/main" id="{A5D990FE-2856-5C44-875D-DC831465B0DA}"/>
              </a:ext>
            </a:extLst>
          </p:cNvPr>
          <p:cNvPicPr>
            <a:picLocks noChangeAspect="1"/>
          </p:cNvPicPr>
          <p:nvPr/>
        </p:nvPicPr>
        <p:blipFill>
          <a:blip r:embed="rId4"/>
          <a:stretch>
            <a:fillRect/>
          </a:stretch>
        </p:blipFill>
        <p:spPr>
          <a:xfrm>
            <a:off x="495300" y="3131198"/>
            <a:ext cx="4864100" cy="2304401"/>
          </a:xfrm>
          <a:prstGeom prst="rect">
            <a:avLst/>
          </a:prstGeom>
          <a:ln>
            <a:solidFill>
              <a:schemeClr val="tx1"/>
            </a:solidFill>
          </a:ln>
        </p:spPr>
      </p:pic>
      <p:pic>
        <p:nvPicPr>
          <p:cNvPr id="15" name="Picture 14">
            <a:extLst>
              <a:ext uri="{FF2B5EF4-FFF2-40B4-BE49-F238E27FC236}">
                <a16:creationId xmlns:a16="http://schemas.microsoft.com/office/drawing/2014/main" id="{5B063D7E-9038-EF4B-ABAF-172C8A2F6553}"/>
              </a:ext>
            </a:extLst>
          </p:cNvPr>
          <p:cNvPicPr>
            <a:picLocks noChangeAspect="1"/>
          </p:cNvPicPr>
          <p:nvPr/>
        </p:nvPicPr>
        <p:blipFill>
          <a:blip r:embed="rId5"/>
          <a:stretch>
            <a:fillRect/>
          </a:stretch>
        </p:blipFill>
        <p:spPr>
          <a:xfrm>
            <a:off x="1264347" y="4243700"/>
            <a:ext cx="5365053" cy="2383797"/>
          </a:xfrm>
          <a:prstGeom prst="rect">
            <a:avLst/>
          </a:prstGeom>
          <a:ln>
            <a:solidFill>
              <a:schemeClr val="tx1"/>
            </a:solidFill>
          </a:ln>
        </p:spPr>
      </p:pic>
      <p:pic>
        <p:nvPicPr>
          <p:cNvPr id="16" name="Picture 15">
            <a:extLst>
              <a:ext uri="{FF2B5EF4-FFF2-40B4-BE49-F238E27FC236}">
                <a16:creationId xmlns:a16="http://schemas.microsoft.com/office/drawing/2014/main" id="{2B04ABC1-4315-6541-A936-0EBE15C627E4}"/>
              </a:ext>
            </a:extLst>
          </p:cNvPr>
          <p:cNvPicPr>
            <a:picLocks noChangeAspect="1"/>
          </p:cNvPicPr>
          <p:nvPr/>
        </p:nvPicPr>
        <p:blipFill>
          <a:blip r:embed="rId6"/>
          <a:stretch>
            <a:fillRect/>
          </a:stretch>
        </p:blipFill>
        <p:spPr>
          <a:xfrm>
            <a:off x="6096000" y="863116"/>
            <a:ext cx="5501385" cy="2565884"/>
          </a:xfrm>
          <a:prstGeom prst="rect">
            <a:avLst/>
          </a:prstGeom>
          <a:ln>
            <a:solidFill>
              <a:schemeClr val="tx1"/>
            </a:solidFill>
          </a:ln>
        </p:spPr>
      </p:pic>
      <p:pic>
        <p:nvPicPr>
          <p:cNvPr id="17" name="Picture 16">
            <a:extLst>
              <a:ext uri="{FF2B5EF4-FFF2-40B4-BE49-F238E27FC236}">
                <a16:creationId xmlns:a16="http://schemas.microsoft.com/office/drawing/2014/main" id="{A8CCCC4B-1DB5-DD49-ADE6-0305A1C4E75F}"/>
              </a:ext>
            </a:extLst>
          </p:cNvPr>
          <p:cNvPicPr>
            <a:picLocks noChangeAspect="1"/>
          </p:cNvPicPr>
          <p:nvPr/>
        </p:nvPicPr>
        <p:blipFill>
          <a:blip r:embed="rId7"/>
          <a:stretch>
            <a:fillRect/>
          </a:stretch>
        </p:blipFill>
        <p:spPr>
          <a:xfrm>
            <a:off x="5416550" y="2415061"/>
            <a:ext cx="5734050" cy="2839720"/>
          </a:xfrm>
          <a:prstGeom prst="rect">
            <a:avLst/>
          </a:prstGeom>
          <a:ln>
            <a:solidFill>
              <a:schemeClr val="tx1"/>
            </a:solidFill>
          </a:ln>
        </p:spPr>
      </p:pic>
      <p:pic>
        <p:nvPicPr>
          <p:cNvPr id="6" name="Picture 5">
            <a:extLst>
              <a:ext uri="{FF2B5EF4-FFF2-40B4-BE49-F238E27FC236}">
                <a16:creationId xmlns:a16="http://schemas.microsoft.com/office/drawing/2014/main" id="{6383838C-45FD-1F4F-A50B-19F4A14EE9FE}"/>
              </a:ext>
            </a:extLst>
          </p:cNvPr>
          <p:cNvPicPr>
            <a:picLocks noChangeAspect="1"/>
          </p:cNvPicPr>
          <p:nvPr/>
        </p:nvPicPr>
        <p:blipFill>
          <a:blip r:embed="rId8"/>
          <a:stretch>
            <a:fillRect/>
          </a:stretch>
        </p:blipFill>
        <p:spPr>
          <a:xfrm>
            <a:off x="1494344" y="-1"/>
            <a:ext cx="8793213" cy="6858000"/>
          </a:xfrm>
          <a:prstGeom prst="rect">
            <a:avLst/>
          </a:prstGeom>
          <a:ln>
            <a:solidFill>
              <a:schemeClr val="tx1"/>
            </a:solidFill>
          </a:ln>
        </p:spPr>
      </p:pic>
    </p:spTree>
    <p:extLst>
      <p:ext uri="{BB962C8B-B14F-4D97-AF65-F5344CB8AC3E}">
        <p14:creationId xmlns:p14="http://schemas.microsoft.com/office/powerpoint/2010/main" val="41920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3E6F-8BF9-7B4C-9C17-33710AF131E8}"/>
              </a:ext>
            </a:extLst>
          </p:cNvPr>
          <p:cNvSpPr>
            <a:spLocks noGrp="1"/>
          </p:cNvSpPr>
          <p:nvPr>
            <p:ph type="title"/>
          </p:nvPr>
        </p:nvSpPr>
        <p:spPr/>
        <p:txBody>
          <a:bodyPr/>
          <a:lstStyle/>
          <a:p>
            <a:r>
              <a:rPr lang="en-US" dirty="0"/>
              <a:t>What Features Predict Fake News?</a:t>
            </a:r>
          </a:p>
        </p:txBody>
      </p:sp>
      <p:sp>
        <p:nvSpPr>
          <p:cNvPr id="3" name="Content Placeholder 2">
            <a:extLst>
              <a:ext uri="{FF2B5EF4-FFF2-40B4-BE49-F238E27FC236}">
                <a16:creationId xmlns:a16="http://schemas.microsoft.com/office/drawing/2014/main" id="{E5399772-4B51-0C4E-A8FA-4CE881237AD4}"/>
              </a:ext>
            </a:extLst>
          </p:cNvPr>
          <p:cNvSpPr>
            <a:spLocks noGrp="1"/>
          </p:cNvSpPr>
          <p:nvPr>
            <p:ph idx="1"/>
          </p:nvPr>
        </p:nvSpPr>
        <p:spPr/>
        <p:txBody>
          <a:bodyPr/>
          <a:lstStyle/>
          <a:p>
            <a:r>
              <a:rPr lang="en-US" b="1" dirty="0">
                <a:solidFill>
                  <a:srgbClr val="0228D6"/>
                </a:solidFill>
              </a:rPr>
              <a:t>Content:</a:t>
            </a:r>
            <a:r>
              <a:rPr lang="en-US" dirty="0"/>
              <a:t> Words like “demonic” and “crisis actor”</a:t>
            </a:r>
          </a:p>
          <a:p>
            <a:r>
              <a:rPr lang="en-US" b="1" dirty="0">
                <a:solidFill>
                  <a:srgbClr val="0228D6"/>
                </a:solidFill>
              </a:rPr>
              <a:t>News outlet:</a:t>
            </a:r>
            <a:r>
              <a:rPr lang="en-US" dirty="0"/>
              <a:t> Short Wikipedia page with words like “extreme” and “conspiracy theory”</a:t>
            </a:r>
          </a:p>
          <a:p>
            <a:r>
              <a:rPr lang="en-US" b="1" dirty="0">
                <a:solidFill>
                  <a:srgbClr val="0228D6"/>
                </a:solidFill>
              </a:rPr>
              <a:t>URL: </a:t>
            </a:r>
            <a:r>
              <a:rPr lang="en-US" dirty="0"/>
              <a:t>special characters, complicated subdirectories</a:t>
            </a:r>
          </a:p>
          <a:p>
            <a:pPr marL="0" indent="0">
              <a:buNone/>
            </a:pPr>
            <a:endParaRPr lang="en-US" b="1" dirty="0"/>
          </a:p>
          <a:p>
            <a:pPr marL="0" indent="0">
              <a:buNone/>
            </a:pPr>
            <a:r>
              <a:rPr lang="en-US" b="1" dirty="0"/>
              <a:t>How well does it work? </a:t>
            </a:r>
          </a:p>
          <a:p>
            <a:pPr marL="0" indent="0">
              <a:buNone/>
            </a:pPr>
            <a:r>
              <a:rPr lang="en-US" dirty="0"/>
              <a:t>65% accurate at predicting factuality (high/low/medium)</a:t>
            </a:r>
          </a:p>
        </p:txBody>
      </p:sp>
      <p:sp>
        <p:nvSpPr>
          <p:cNvPr id="4" name="Slide Number Placeholder 3">
            <a:extLst>
              <a:ext uri="{FF2B5EF4-FFF2-40B4-BE49-F238E27FC236}">
                <a16:creationId xmlns:a16="http://schemas.microsoft.com/office/drawing/2014/main" id="{1028964F-866C-5D49-B171-0D71DBBA8160}"/>
              </a:ext>
            </a:extLst>
          </p:cNvPr>
          <p:cNvSpPr>
            <a:spLocks noGrp="1"/>
          </p:cNvSpPr>
          <p:nvPr>
            <p:ph type="sldNum" sz="quarter" idx="12"/>
          </p:nvPr>
        </p:nvSpPr>
        <p:spPr/>
        <p:txBody>
          <a:bodyPr/>
          <a:lstStyle/>
          <a:p>
            <a:fld id="{B090E305-2ED7-C549-9F0A-4D794F0BF0F1}" type="slidenum">
              <a:rPr lang="en-US" smtClean="0"/>
              <a:t>20</a:t>
            </a:fld>
            <a:endParaRPr lang="en-US"/>
          </a:p>
        </p:txBody>
      </p:sp>
      <p:sp>
        <p:nvSpPr>
          <p:cNvPr id="6" name="TextBox 5">
            <a:extLst>
              <a:ext uri="{FF2B5EF4-FFF2-40B4-BE49-F238E27FC236}">
                <a16:creationId xmlns:a16="http://schemas.microsoft.com/office/drawing/2014/main" id="{488A756F-A9CA-B44A-B5AC-A7ACD8FADDC9}"/>
              </a:ext>
            </a:extLst>
          </p:cNvPr>
          <p:cNvSpPr txBox="1"/>
          <p:nvPr/>
        </p:nvSpPr>
        <p:spPr>
          <a:xfrm>
            <a:off x="8979979" y="878444"/>
            <a:ext cx="1674241" cy="369332"/>
          </a:xfrm>
          <a:prstGeom prst="rect">
            <a:avLst/>
          </a:prstGeom>
          <a:noFill/>
        </p:spPr>
        <p:txBody>
          <a:bodyPr wrap="none" rtlCol="0">
            <a:spAutoFit/>
          </a:bodyPr>
          <a:lstStyle/>
          <a:p>
            <a:r>
              <a:rPr lang="en-US" dirty="0" err="1"/>
              <a:t>Baly</a:t>
            </a:r>
            <a:r>
              <a:rPr lang="en-US" dirty="0"/>
              <a:t> et al., 2018</a:t>
            </a:r>
          </a:p>
        </p:txBody>
      </p:sp>
    </p:spTree>
    <p:extLst>
      <p:ext uri="{BB962C8B-B14F-4D97-AF65-F5344CB8AC3E}">
        <p14:creationId xmlns:p14="http://schemas.microsoft.com/office/powerpoint/2010/main" val="489622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B986D-3BDE-7946-B477-3F1D1AC8ECF0}"/>
              </a:ext>
            </a:extLst>
          </p:cNvPr>
          <p:cNvSpPr>
            <a:spLocks noGrp="1"/>
          </p:cNvSpPr>
          <p:nvPr>
            <p:ph type="title"/>
          </p:nvPr>
        </p:nvSpPr>
        <p:spPr/>
        <p:txBody>
          <a:bodyPr/>
          <a:lstStyle/>
          <a:p>
            <a:r>
              <a:rPr lang="en-US" dirty="0"/>
              <a:t>Can We Objectively Define Fake News?</a:t>
            </a:r>
          </a:p>
        </p:txBody>
      </p:sp>
      <p:sp>
        <p:nvSpPr>
          <p:cNvPr id="3" name="Content Placeholder 2">
            <a:extLst>
              <a:ext uri="{FF2B5EF4-FFF2-40B4-BE49-F238E27FC236}">
                <a16:creationId xmlns:a16="http://schemas.microsoft.com/office/drawing/2014/main" id="{AAA742C1-33B7-1A47-A565-577FB368CFCD}"/>
              </a:ext>
            </a:extLst>
          </p:cNvPr>
          <p:cNvSpPr>
            <a:spLocks noGrp="1"/>
          </p:cNvSpPr>
          <p:nvPr>
            <p:ph idx="1"/>
          </p:nvPr>
        </p:nvSpPr>
        <p:spPr/>
        <p:txBody>
          <a:bodyPr/>
          <a:lstStyle/>
          <a:p>
            <a:pPr marL="0" indent="0">
              <a:buNone/>
            </a:pPr>
            <a:r>
              <a:rPr lang="en-US" dirty="0"/>
              <a:t>The Fake News Challenge (FNC) evaluated AI for </a:t>
            </a:r>
            <a:r>
              <a:rPr lang="en-US" b="1" dirty="0">
                <a:solidFill>
                  <a:srgbClr val="0228D6"/>
                </a:solidFill>
              </a:rPr>
              <a:t>stance detection</a:t>
            </a:r>
            <a:r>
              <a:rPr lang="en-US" dirty="0"/>
              <a:t>, checking headline </a:t>
            </a:r>
            <a:r>
              <a:rPr lang="en-US" u="sng" dirty="0"/>
              <a:t>consistency</a:t>
            </a:r>
            <a:r>
              <a:rPr lang="en-US" dirty="0"/>
              <a:t> rather than </a:t>
            </a:r>
            <a:r>
              <a:rPr lang="en-US" u="sng" dirty="0"/>
              <a:t>accuracy</a:t>
            </a:r>
            <a:r>
              <a:rPr lang="en-US" dirty="0"/>
              <a:t>.</a:t>
            </a:r>
          </a:p>
        </p:txBody>
      </p:sp>
      <p:sp>
        <p:nvSpPr>
          <p:cNvPr id="4" name="Slide Number Placeholder 3">
            <a:extLst>
              <a:ext uri="{FF2B5EF4-FFF2-40B4-BE49-F238E27FC236}">
                <a16:creationId xmlns:a16="http://schemas.microsoft.com/office/drawing/2014/main" id="{DCBAB5F1-C8DB-E848-B879-CFCC5AFF771E}"/>
              </a:ext>
            </a:extLst>
          </p:cNvPr>
          <p:cNvSpPr>
            <a:spLocks noGrp="1"/>
          </p:cNvSpPr>
          <p:nvPr>
            <p:ph type="sldNum" sz="quarter" idx="12"/>
          </p:nvPr>
        </p:nvSpPr>
        <p:spPr/>
        <p:txBody>
          <a:bodyPr/>
          <a:lstStyle/>
          <a:p>
            <a:fld id="{B090E305-2ED7-C549-9F0A-4D794F0BF0F1}" type="slidenum">
              <a:rPr lang="en-US" smtClean="0"/>
              <a:t>21</a:t>
            </a:fld>
            <a:endParaRPr lang="en-US"/>
          </a:p>
        </p:txBody>
      </p:sp>
      <p:pic>
        <p:nvPicPr>
          <p:cNvPr id="5" name="Picture 4">
            <a:extLst>
              <a:ext uri="{FF2B5EF4-FFF2-40B4-BE49-F238E27FC236}">
                <a16:creationId xmlns:a16="http://schemas.microsoft.com/office/drawing/2014/main" id="{57E34C9C-745F-1B43-AC81-A1C8D723DB44}"/>
              </a:ext>
            </a:extLst>
          </p:cNvPr>
          <p:cNvPicPr>
            <a:picLocks noChangeAspect="1"/>
          </p:cNvPicPr>
          <p:nvPr/>
        </p:nvPicPr>
        <p:blipFill>
          <a:blip r:embed="rId2"/>
          <a:stretch>
            <a:fillRect/>
          </a:stretch>
        </p:blipFill>
        <p:spPr>
          <a:xfrm>
            <a:off x="838200" y="2779712"/>
            <a:ext cx="9956800" cy="3721100"/>
          </a:xfrm>
          <a:prstGeom prst="rect">
            <a:avLst/>
          </a:prstGeom>
        </p:spPr>
      </p:pic>
      <p:sp>
        <p:nvSpPr>
          <p:cNvPr id="6" name="Rectangle 5">
            <a:extLst>
              <a:ext uri="{FF2B5EF4-FFF2-40B4-BE49-F238E27FC236}">
                <a16:creationId xmlns:a16="http://schemas.microsoft.com/office/drawing/2014/main" id="{3B5B34A8-1730-F741-9C50-58CC7F399C1D}"/>
              </a:ext>
            </a:extLst>
          </p:cNvPr>
          <p:cNvSpPr/>
          <p:nvPr/>
        </p:nvSpPr>
        <p:spPr>
          <a:xfrm>
            <a:off x="1009140" y="6330950"/>
            <a:ext cx="3493520" cy="369332"/>
          </a:xfrm>
          <a:prstGeom prst="rect">
            <a:avLst/>
          </a:prstGeom>
        </p:spPr>
        <p:txBody>
          <a:bodyPr wrap="none">
            <a:spAutoFit/>
          </a:bodyPr>
          <a:lstStyle/>
          <a:p>
            <a:r>
              <a:rPr lang="en-US" dirty="0"/>
              <a:t>http://</a:t>
            </a:r>
            <a:r>
              <a:rPr lang="en-US" dirty="0" err="1"/>
              <a:t>www.fakenewschallenge.org</a:t>
            </a:r>
            <a:endParaRPr lang="en-US" dirty="0"/>
          </a:p>
        </p:txBody>
      </p:sp>
    </p:spTree>
    <p:extLst>
      <p:ext uri="{BB962C8B-B14F-4D97-AF65-F5344CB8AC3E}">
        <p14:creationId xmlns:p14="http://schemas.microsoft.com/office/powerpoint/2010/main" val="2743098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9EEB3-58F8-9449-95D8-F901147CD1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13A884-4A79-9C41-8B6A-37A400FEA11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1A85148-1E13-CD4D-9D36-AC3C4E8B41B9}"/>
              </a:ext>
            </a:extLst>
          </p:cNvPr>
          <p:cNvSpPr>
            <a:spLocks noGrp="1"/>
          </p:cNvSpPr>
          <p:nvPr>
            <p:ph type="sldNum" sz="quarter" idx="12"/>
          </p:nvPr>
        </p:nvSpPr>
        <p:spPr/>
        <p:txBody>
          <a:bodyPr/>
          <a:lstStyle/>
          <a:p>
            <a:fld id="{B090E305-2ED7-C549-9F0A-4D794F0BF0F1}" type="slidenum">
              <a:rPr lang="en-US" smtClean="0"/>
              <a:t>22</a:t>
            </a:fld>
            <a:endParaRPr lang="en-US"/>
          </a:p>
        </p:txBody>
      </p:sp>
      <p:pic>
        <p:nvPicPr>
          <p:cNvPr id="7" name="Picture 6">
            <a:extLst>
              <a:ext uri="{FF2B5EF4-FFF2-40B4-BE49-F238E27FC236}">
                <a16:creationId xmlns:a16="http://schemas.microsoft.com/office/drawing/2014/main" id="{05728AFF-963F-F14C-BB99-65B7DC6072CC}"/>
              </a:ext>
            </a:extLst>
          </p:cNvPr>
          <p:cNvPicPr>
            <a:picLocks noChangeAspect="1"/>
          </p:cNvPicPr>
          <p:nvPr/>
        </p:nvPicPr>
        <p:blipFill>
          <a:blip r:embed="rId2"/>
          <a:stretch>
            <a:fillRect/>
          </a:stretch>
        </p:blipFill>
        <p:spPr>
          <a:xfrm>
            <a:off x="366622" y="0"/>
            <a:ext cx="11255556" cy="6858000"/>
          </a:xfrm>
          <a:prstGeom prst="rect">
            <a:avLst/>
          </a:prstGeom>
        </p:spPr>
      </p:pic>
      <p:sp>
        <p:nvSpPr>
          <p:cNvPr id="6" name="Rectangle 5">
            <a:extLst>
              <a:ext uri="{FF2B5EF4-FFF2-40B4-BE49-F238E27FC236}">
                <a16:creationId xmlns:a16="http://schemas.microsoft.com/office/drawing/2014/main" id="{0C4FB0AE-8E24-9B43-81E4-87208F6CCFE8}"/>
              </a:ext>
            </a:extLst>
          </p:cNvPr>
          <p:cNvSpPr/>
          <p:nvPr/>
        </p:nvSpPr>
        <p:spPr>
          <a:xfrm>
            <a:off x="7413461" y="6356350"/>
            <a:ext cx="3493520" cy="369332"/>
          </a:xfrm>
          <a:prstGeom prst="rect">
            <a:avLst/>
          </a:prstGeom>
        </p:spPr>
        <p:txBody>
          <a:bodyPr wrap="none">
            <a:spAutoFit/>
          </a:bodyPr>
          <a:lstStyle/>
          <a:p>
            <a:r>
              <a:rPr lang="en-US" dirty="0"/>
              <a:t>http://</a:t>
            </a:r>
            <a:r>
              <a:rPr lang="en-US" dirty="0" err="1"/>
              <a:t>www.fakenewschallenge.org</a:t>
            </a:r>
            <a:endParaRPr lang="en-US" dirty="0"/>
          </a:p>
        </p:txBody>
      </p:sp>
    </p:spTree>
    <p:extLst>
      <p:ext uri="{BB962C8B-B14F-4D97-AF65-F5344CB8AC3E}">
        <p14:creationId xmlns:p14="http://schemas.microsoft.com/office/powerpoint/2010/main" val="1580225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628DA-0857-7841-A47A-B8FAB524CA0E}"/>
              </a:ext>
            </a:extLst>
          </p:cNvPr>
          <p:cNvSpPr>
            <a:spLocks noGrp="1"/>
          </p:cNvSpPr>
          <p:nvPr>
            <p:ph type="title"/>
          </p:nvPr>
        </p:nvSpPr>
        <p:spPr/>
        <p:txBody>
          <a:bodyPr/>
          <a:lstStyle/>
          <a:p>
            <a:r>
              <a:rPr lang="en-US" dirty="0"/>
              <a:t>Why Stance Detection?</a:t>
            </a:r>
          </a:p>
        </p:txBody>
      </p:sp>
      <p:sp>
        <p:nvSpPr>
          <p:cNvPr id="3" name="Content Placeholder 2">
            <a:extLst>
              <a:ext uri="{FF2B5EF4-FFF2-40B4-BE49-F238E27FC236}">
                <a16:creationId xmlns:a16="http://schemas.microsoft.com/office/drawing/2014/main" id="{B56AAB70-2FB3-0D48-9762-DA6676E0AF30}"/>
              </a:ext>
            </a:extLst>
          </p:cNvPr>
          <p:cNvSpPr>
            <a:spLocks noGrp="1"/>
          </p:cNvSpPr>
          <p:nvPr>
            <p:ph idx="1"/>
          </p:nvPr>
        </p:nvSpPr>
        <p:spPr>
          <a:xfrm>
            <a:off x="838200" y="1514007"/>
            <a:ext cx="10515600" cy="4662956"/>
          </a:xfrm>
        </p:spPr>
        <p:txBody>
          <a:bodyPr>
            <a:normAutofit/>
          </a:bodyPr>
          <a:lstStyle/>
          <a:p>
            <a:r>
              <a:rPr lang="en-US" dirty="0"/>
              <a:t>Fact checking is hard</a:t>
            </a:r>
          </a:p>
          <a:p>
            <a:pPr lvl="1"/>
            <a:r>
              <a:rPr lang="en-US" dirty="0"/>
              <a:t>Ambiguous ground truth</a:t>
            </a:r>
          </a:p>
          <a:p>
            <a:pPr lvl="1"/>
            <a:r>
              <a:rPr lang="en-US" dirty="0"/>
              <a:t>Lack of good training data</a:t>
            </a:r>
          </a:p>
          <a:p>
            <a:pPr lvl="1"/>
            <a:r>
              <a:rPr lang="en-US" dirty="0"/>
              <a:t>Complaints of bias</a:t>
            </a:r>
          </a:p>
          <a:p>
            <a:r>
              <a:rPr lang="en-US" dirty="0"/>
              <a:t>Stance detection is useful</a:t>
            </a:r>
          </a:p>
          <a:p>
            <a:pPr lvl="1"/>
            <a:r>
              <a:rPr lang="en-US" dirty="0"/>
              <a:t>Find related articles that agree or disagree</a:t>
            </a:r>
          </a:p>
          <a:p>
            <a:pPr lvl="1"/>
            <a:r>
              <a:rPr lang="en-US" dirty="0"/>
              <a:t>Determine truth consensus, weighted by credibility</a:t>
            </a:r>
          </a:p>
          <a:p>
            <a:pPr lvl="1"/>
            <a:endParaRPr lang="en-US" dirty="0"/>
          </a:p>
          <a:p>
            <a:pPr marL="0" indent="0">
              <a:buNone/>
            </a:pPr>
            <a:r>
              <a:rPr lang="en-US" b="1" dirty="0">
                <a:solidFill>
                  <a:srgbClr val="0228D6"/>
                </a:solidFill>
              </a:rPr>
              <a:t>Results:</a:t>
            </a:r>
            <a:r>
              <a:rPr lang="en-US" dirty="0"/>
              <a:t> Winning team obtained 82% of the maximum possible score,</a:t>
            </a:r>
          </a:p>
          <a:p>
            <a:pPr marL="0" indent="0">
              <a:buNone/>
            </a:pPr>
            <a:r>
              <a:rPr lang="en-US" dirty="0"/>
              <a:t>using gradient-boosted decision trees and a deep neural network.</a:t>
            </a:r>
          </a:p>
        </p:txBody>
      </p:sp>
      <p:sp>
        <p:nvSpPr>
          <p:cNvPr id="4" name="Slide Number Placeholder 3">
            <a:extLst>
              <a:ext uri="{FF2B5EF4-FFF2-40B4-BE49-F238E27FC236}">
                <a16:creationId xmlns:a16="http://schemas.microsoft.com/office/drawing/2014/main" id="{190BA65C-F112-FE44-BA81-F753FDBEAA8C}"/>
              </a:ext>
            </a:extLst>
          </p:cNvPr>
          <p:cNvSpPr>
            <a:spLocks noGrp="1"/>
          </p:cNvSpPr>
          <p:nvPr>
            <p:ph type="sldNum" sz="quarter" idx="12"/>
          </p:nvPr>
        </p:nvSpPr>
        <p:spPr/>
        <p:txBody>
          <a:bodyPr/>
          <a:lstStyle/>
          <a:p>
            <a:fld id="{B090E305-2ED7-C549-9F0A-4D794F0BF0F1}" type="slidenum">
              <a:rPr lang="en-US" smtClean="0"/>
              <a:t>23</a:t>
            </a:fld>
            <a:endParaRPr lang="en-US"/>
          </a:p>
        </p:txBody>
      </p:sp>
      <p:sp>
        <p:nvSpPr>
          <p:cNvPr id="5" name="Rectangle 4">
            <a:extLst>
              <a:ext uri="{FF2B5EF4-FFF2-40B4-BE49-F238E27FC236}">
                <a16:creationId xmlns:a16="http://schemas.microsoft.com/office/drawing/2014/main" id="{6D5EE3A3-F601-BD4C-A9AB-D3147AFEC5B4}"/>
              </a:ext>
            </a:extLst>
          </p:cNvPr>
          <p:cNvSpPr/>
          <p:nvPr/>
        </p:nvSpPr>
        <p:spPr>
          <a:xfrm>
            <a:off x="838200" y="5862559"/>
            <a:ext cx="3754233" cy="369332"/>
          </a:xfrm>
          <a:prstGeom prst="rect">
            <a:avLst/>
          </a:prstGeom>
        </p:spPr>
        <p:txBody>
          <a:bodyPr wrap="none">
            <a:spAutoFit/>
          </a:bodyPr>
          <a:lstStyle/>
          <a:p>
            <a:r>
              <a:rPr lang="en-US" dirty="0"/>
              <a:t>https://</a:t>
            </a:r>
            <a:r>
              <a:rPr lang="en-US" dirty="0" err="1"/>
              <a:t>github.com</a:t>
            </a:r>
            <a:r>
              <a:rPr lang="en-US" dirty="0"/>
              <a:t>/Cisco-</a:t>
            </a:r>
            <a:r>
              <a:rPr lang="en-US" dirty="0" err="1"/>
              <a:t>Talos</a:t>
            </a:r>
            <a:r>
              <a:rPr lang="en-US" dirty="0"/>
              <a:t>/fnc-1</a:t>
            </a:r>
          </a:p>
        </p:txBody>
      </p:sp>
    </p:spTree>
    <p:extLst>
      <p:ext uri="{BB962C8B-B14F-4D97-AF65-F5344CB8AC3E}">
        <p14:creationId xmlns:p14="http://schemas.microsoft.com/office/powerpoint/2010/main" val="1977147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DAA91-2C06-2E46-BAE8-BB38E6FEE126}"/>
              </a:ext>
            </a:extLst>
          </p:cNvPr>
          <p:cNvSpPr>
            <a:spLocks noGrp="1"/>
          </p:cNvSpPr>
          <p:nvPr>
            <p:ph type="title"/>
          </p:nvPr>
        </p:nvSpPr>
        <p:spPr/>
        <p:txBody>
          <a:bodyPr/>
          <a:lstStyle/>
          <a:p>
            <a:r>
              <a:rPr lang="en-US"/>
              <a:t>2. How can humans trick AI?</a:t>
            </a:r>
          </a:p>
        </p:txBody>
      </p:sp>
      <p:sp>
        <p:nvSpPr>
          <p:cNvPr id="3" name="Content Placeholder 2">
            <a:extLst>
              <a:ext uri="{FF2B5EF4-FFF2-40B4-BE49-F238E27FC236}">
                <a16:creationId xmlns:a16="http://schemas.microsoft.com/office/drawing/2014/main" id="{89DB9A8B-4632-EC44-A675-B5DF55E6A21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6DA66D6-1748-E74C-B514-EECD5BA6B129}"/>
              </a:ext>
            </a:extLst>
          </p:cNvPr>
          <p:cNvSpPr>
            <a:spLocks noGrp="1"/>
          </p:cNvSpPr>
          <p:nvPr>
            <p:ph type="sldNum" sz="quarter" idx="12"/>
          </p:nvPr>
        </p:nvSpPr>
        <p:spPr/>
        <p:txBody>
          <a:bodyPr/>
          <a:lstStyle/>
          <a:p>
            <a:fld id="{B090E305-2ED7-C549-9F0A-4D794F0BF0F1}" type="slidenum">
              <a:rPr lang="en-US" smtClean="0"/>
              <a:t>24</a:t>
            </a:fld>
            <a:endParaRPr lang="en-US"/>
          </a:p>
        </p:txBody>
      </p:sp>
      <p:pic>
        <p:nvPicPr>
          <p:cNvPr id="6" name="Graphic 5" descr="Computer">
            <a:extLst>
              <a:ext uri="{FF2B5EF4-FFF2-40B4-BE49-F238E27FC236}">
                <a16:creationId xmlns:a16="http://schemas.microsoft.com/office/drawing/2014/main" id="{69065E29-7CEF-B847-B703-F59E47BFEB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62835" y="3416311"/>
            <a:ext cx="1824445" cy="1824445"/>
          </a:xfrm>
          <a:prstGeom prst="rect">
            <a:avLst/>
          </a:prstGeom>
        </p:spPr>
      </p:pic>
      <p:cxnSp>
        <p:nvCxnSpPr>
          <p:cNvPr id="10" name="Straight Arrow Connector 9">
            <a:extLst>
              <a:ext uri="{FF2B5EF4-FFF2-40B4-BE49-F238E27FC236}">
                <a16:creationId xmlns:a16="http://schemas.microsoft.com/office/drawing/2014/main" id="{7FB655A0-43D7-B14A-8C05-3B520C7F2899}"/>
              </a:ext>
            </a:extLst>
          </p:cNvPr>
          <p:cNvCxnSpPr>
            <a:cxnSpLocks/>
          </p:cNvCxnSpPr>
          <p:nvPr/>
        </p:nvCxnSpPr>
        <p:spPr>
          <a:xfrm>
            <a:off x="3312786" y="4294179"/>
            <a:ext cx="3298174" cy="22904"/>
          </a:xfrm>
          <a:prstGeom prst="straightConnector1">
            <a:avLst/>
          </a:prstGeom>
          <a:ln w="76200">
            <a:solidFill>
              <a:srgbClr val="C00000"/>
            </a:solidFill>
            <a:tailEnd type="triangle"/>
          </a:ln>
        </p:spPr>
        <p:style>
          <a:lnRef idx="3">
            <a:schemeClr val="accent1"/>
          </a:lnRef>
          <a:fillRef idx="0">
            <a:schemeClr val="accent1"/>
          </a:fillRef>
          <a:effectRef idx="2">
            <a:schemeClr val="accent1"/>
          </a:effectRef>
          <a:fontRef idx="minor">
            <a:schemeClr val="tx1"/>
          </a:fontRef>
        </p:style>
      </p:cxnSp>
      <p:pic>
        <p:nvPicPr>
          <p:cNvPr id="11" name="Graphic 10" descr="Document">
            <a:extLst>
              <a:ext uri="{FF2B5EF4-FFF2-40B4-BE49-F238E27FC236}">
                <a16:creationId xmlns:a16="http://schemas.microsoft.com/office/drawing/2014/main" id="{5310A383-CD92-DE42-9A35-902F0A20ED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48472" y="3339369"/>
            <a:ext cx="954809" cy="954809"/>
          </a:xfrm>
          <a:prstGeom prst="rect">
            <a:avLst/>
          </a:prstGeom>
        </p:spPr>
      </p:pic>
      <p:sp>
        <p:nvSpPr>
          <p:cNvPr id="12" name="TextBox 11">
            <a:extLst>
              <a:ext uri="{FF2B5EF4-FFF2-40B4-BE49-F238E27FC236}">
                <a16:creationId xmlns:a16="http://schemas.microsoft.com/office/drawing/2014/main" id="{F7B8AE5B-B80B-534F-89CE-AFA7CE0841DE}"/>
              </a:ext>
            </a:extLst>
          </p:cNvPr>
          <p:cNvSpPr txBox="1"/>
          <p:nvPr/>
        </p:nvSpPr>
        <p:spPr>
          <a:xfrm>
            <a:off x="7144798" y="3816773"/>
            <a:ext cx="470001" cy="830996"/>
          </a:xfrm>
          <a:prstGeom prst="rect">
            <a:avLst/>
          </a:prstGeom>
          <a:noFill/>
        </p:spPr>
        <p:txBody>
          <a:bodyPr wrap="none" rtlCol="0">
            <a:spAutoFit/>
          </a:bodyPr>
          <a:lstStyle/>
          <a:p>
            <a:r>
              <a:rPr lang="en-US" sz="4800" b="1" dirty="0">
                <a:ln>
                  <a:solidFill>
                    <a:schemeClr val="tx1"/>
                  </a:solidFill>
                </a:ln>
                <a:solidFill>
                  <a:srgbClr val="FFFF00"/>
                </a:solidFill>
              </a:rPr>
              <a:t>?</a:t>
            </a:r>
          </a:p>
        </p:txBody>
      </p:sp>
      <p:grpSp>
        <p:nvGrpSpPr>
          <p:cNvPr id="13" name="Content Placeholder 5" descr="User">
            <a:extLst>
              <a:ext uri="{FF2B5EF4-FFF2-40B4-BE49-F238E27FC236}">
                <a16:creationId xmlns:a16="http://schemas.microsoft.com/office/drawing/2014/main" id="{3BEDA852-F261-A347-9EC3-4964C13633E4}"/>
              </a:ext>
            </a:extLst>
          </p:cNvPr>
          <p:cNvGrpSpPr/>
          <p:nvPr/>
        </p:nvGrpSpPr>
        <p:grpSpPr>
          <a:xfrm>
            <a:off x="1663699" y="3469635"/>
            <a:ext cx="1649087" cy="1649087"/>
            <a:chOff x="7150100" y="2501900"/>
            <a:chExt cx="914400" cy="914400"/>
          </a:xfrm>
        </p:grpSpPr>
        <p:sp>
          <p:nvSpPr>
            <p:cNvPr id="14" name="Freeform 13">
              <a:extLst>
                <a:ext uri="{FF2B5EF4-FFF2-40B4-BE49-F238E27FC236}">
                  <a16:creationId xmlns:a16="http://schemas.microsoft.com/office/drawing/2014/main" id="{538D7D25-B261-6343-A4BA-33A678C4380C}"/>
                </a:ext>
              </a:extLst>
            </p:cNvPr>
            <p:cNvSpPr/>
            <p:nvPr/>
          </p:nvSpPr>
          <p:spPr>
            <a:xfrm>
              <a:off x="7454900" y="263525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C00000"/>
            </a:solidFill>
            <a:ln w="12700" cap="flat">
              <a:solidFill>
                <a:schemeClr val="tx1"/>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A78CB9-78A5-5F4F-AE17-4363C06BD1FA}"/>
                </a:ext>
              </a:extLst>
            </p:cNvPr>
            <p:cNvSpPr/>
            <p:nvPr/>
          </p:nvSpPr>
          <p:spPr>
            <a:xfrm>
              <a:off x="7302500" y="2978150"/>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C00000"/>
            </a:solidFill>
            <a:ln w="12700" cap="flat">
              <a:solidFill>
                <a:schemeClr val="tx1"/>
              </a:solidFill>
              <a:prstDash val="solid"/>
              <a:miter/>
            </a:ln>
          </p:spPr>
          <p:txBody>
            <a:bodyPr rtlCol="0" anchor="ctr"/>
            <a:lstStyle/>
            <a:p>
              <a:endParaRPr lang="en-US"/>
            </a:p>
          </p:txBody>
        </p:sp>
      </p:grpSp>
    </p:spTree>
    <p:extLst>
      <p:ext uri="{BB962C8B-B14F-4D97-AF65-F5344CB8AC3E}">
        <p14:creationId xmlns:p14="http://schemas.microsoft.com/office/powerpoint/2010/main" val="3931479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Examples</a:t>
            </a:r>
          </a:p>
        </p:txBody>
      </p:sp>
      <p:pic>
        <p:nvPicPr>
          <p:cNvPr id="6" name="Picture 5"/>
          <p:cNvPicPr>
            <a:picLocks noChangeAspect="1"/>
          </p:cNvPicPr>
          <p:nvPr/>
        </p:nvPicPr>
        <p:blipFill>
          <a:blip r:embed="rId2"/>
          <a:stretch>
            <a:fillRect/>
          </a:stretch>
        </p:blipFill>
        <p:spPr>
          <a:xfrm>
            <a:off x="1905001" y="2133600"/>
            <a:ext cx="8249293" cy="3124200"/>
          </a:xfrm>
          <a:prstGeom prst="rect">
            <a:avLst/>
          </a:prstGeom>
        </p:spPr>
      </p:pic>
      <p:sp>
        <p:nvSpPr>
          <p:cNvPr id="7" name="Rectangle 6"/>
          <p:cNvSpPr/>
          <p:nvPr/>
        </p:nvSpPr>
        <p:spPr>
          <a:xfrm>
            <a:off x="2069757" y="6199271"/>
            <a:ext cx="7467600" cy="369332"/>
          </a:xfrm>
          <a:prstGeom prst="rect">
            <a:avLst/>
          </a:prstGeom>
        </p:spPr>
        <p:txBody>
          <a:bodyPr wrap="square">
            <a:spAutoFit/>
          </a:bodyPr>
          <a:lstStyle/>
          <a:p>
            <a:r>
              <a:rPr lang="en-US" dirty="0"/>
              <a:t>Image credit: https://</a:t>
            </a:r>
            <a:r>
              <a:rPr lang="en-US" dirty="0" err="1"/>
              <a:t>blog.openai.com</a:t>
            </a:r>
            <a:r>
              <a:rPr lang="en-US" dirty="0"/>
              <a:t>/adversarial-example-research/</a:t>
            </a:r>
          </a:p>
        </p:txBody>
      </p:sp>
      <p:sp>
        <p:nvSpPr>
          <p:cNvPr id="8" name="Slide Number Placeholder 5">
            <a:extLst>
              <a:ext uri="{FF2B5EF4-FFF2-40B4-BE49-F238E27FC236}">
                <a16:creationId xmlns:a16="http://schemas.microsoft.com/office/drawing/2014/main" id="{F53596A5-0707-5444-91F0-9C3780821E27}"/>
              </a:ext>
            </a:extLst>
          </p:cNvPr>
          <p:cNvSpPr>
            <a:spLocks noGrp="1"/>
          </p:cNvSpPr>
          <p:nvPr>
            <p:ph type="sldNum" sz="quarter" idx="12"/>
          </p:nvPr>
        </p:nvSpPr>
        <p:spPr>
          <a:xfrm>
            <a:off x="8610600" y="6356350"/>
            <a:ext cx="2743200" cy="365125"/>
          </a:xfrm>
        </p:spPr>
        <p:txBody>
          <a:bodyPr/>
          <a:lstStyle/>
          <a:p>
            <a:fld id="{B090E305-2ED7-C549-9F0A-4D794F0BF0F1}" type="slidenum">
              <a:rPr lang="en-US" smtClean="0"/>
              <a:t>25</a:t>
            </a:fld>
            <a:endParaRPr lang="en-US" dirty="0"/>
          </a:p>
        </p:txBody>
      </p:sp>
    </p:spTree>
    <p:extLst>
      <p:ext uri="{BB962C8B-B14F-4D97-AF65-F5344CB8AC3E}">
        <p14:creationId xmlns:p14="http://schemas.microsoft.com/office/powerpoint/2010/main" val="1611681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9472E-8868-034A-8BA3-9ACD608412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ECAABA-ECAB-0F4E-9BC1-2171C005DDE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58A0C0-2A2F-494E-B3ED-B9C332F55031}"/>
              </a:ext>
            </a:extLst>
          </p:cNvPr>
          <p:cNvPicPr>
            <a:picLocks noChangeAspect="1"/>
          </p:cNvPicPr>
          <p:nvPr/>
        </p:nvPicPr>
        <p:blipFill>
          <a:blip r:embed="rId2"/>
          <a:stretch>
            <a:fillRect/>
          </a:stretch>
        </p:blipFill>
        <p:spPr>
          <a:xfrm>
            <a:off x="119533" y="134915"/>
            <a:ext cx="11953934" cy="6587617"/>
          </a:xfrm>
          <a:prstGeom prst="rect">
            <a:avLst/>
          </a:prstGeom>
        </p:spPr>
      </p:pic>
      <p:sp>
        <p:nvSpPr>
          <p:cNvPr id="5" name="TextBox 4">
            <a:extLst>
              <a:ext uri="{FF2B5EF4-FFF2-40B4-BE49-F238E27FC236}">
                <a16:creationId xmlns:a16="http://schemas.microsoft.com/office/drawing/2014/main" id="{47D8D617-2968-2D40-BD22-CB6B3DCAA161}"/>
              </a:ext>
            </a:extLst>
          </p:cNvPr>
          <p:cNvSpPr txBox="1"/>
          <p:nvPr/>
        </p:nvSpPr>
        <p:spPr>
          <a:xfrm>
            <a:off x="440267" y="6299200"/>
            <a:ext cx="2071144" cy="369332"/>
          </a:xfrm>
          <a:prstGeom prst="rect">
            <a:avLst/>
          </a:prstGeom>
          <a:noFill/>
        </p:spPr>
        <p:txBody>
          <a:bodyPr wrap="none" rtlCol="0">
            <a:spAutoFit/>
          </a:bodyPr>
          <a:lstStyle/>
          <a:p>
            <a:r>
              <a:rPr lang="en-US"/>
              <a:t>Athalye et al. (2018)</a:t>
            </a:r>
          </a:p>
        </p:txBody>
      </p:sp>
      <p:sp>
        <p:nvSpPr>
          <p:cNvPr id="6" name="Slide Number Placeholder 5">
            <a:extLst>
              <a:ext uri="{FF2B5EF4-FFF2-40B4-BE49-F238E27FC236}">
                <a16:creationId xmlns:a16="http://schemas.microsoft.com/office/drawing/2014/main" id="{2ABEFBE5-B2A6-7A42-969A-A90A7279A402}"/>
              </a:ext>
            </a:extLst>
          </p:cNvPr>
          <p:cNvSpPr>
            <a:spLocks noGrp="1"/>
          </p:cNvSpPr>
          <p:nvPr>
            <p:ph type="sldNum" sz="quarter" idx="12"/>
          </p:nvPr>
        </p:nvSpPr>
        <p:spPr/>
        <p:txBody>
          <a:bodyPr/>
          <a:lstStyle/>
          <a:p>
            <a:fld id="{B090E305-2ED7-C549-9F0A-4D794F0BF0F1}" type="slidenum">
              <a:rPr lang="en-US" smtClean="0"/>
              <a:t>26</a:t>
            </a:fld>
            <a:endParaRPr lang="en-US"/>
          </a:p>
        </p:txBody>
      </p:sp>
    </p:spTree>
    <p:extLst>
      <p:ext uri="{BB962C8B-B14F-4D97-AF65-F5344CB8AC3E}">
        <p14:creationId xmlns:p14="http://schemas.microsoft.com/office/powerpoint/2010/main" val="567275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1D00-7EE9-4C4D-A4A0-110A2FDAC9E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D47E0D-A9CF-9C4D-B963-33BE7B8B876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A4B1E06-219B-A74A-BB2E-581198A5E8F6}"/>
              </a:ext>
            </a:extLst>
          </p:cNvPr>
          <p:cNvPicPr>
            <a:picLocks noChangeAspect="1"/>
          </p:cNvPicPr>
          <p:nvPr/>
        </p:nvPicPr>
        <p:blipFill>
          <a:blip r:embed="rId2"/>
          <a:stretch>
            <a:fillRect/>
          </a:stretch>
        </p:blipFill>
        <p:spPr>
          <a:xfrm>
            <a:off x="838199" y="327025"/>
            <a:ext cx="10672893" cy="6158442"/>
          </a:xfrm>
          <a:prstGeom prst="rect">
            <a:avLst/>
          </a:prstGeom>
        </p:spPr>
      </p:pic>
      <p:sp>
        <p:nvSpPr>
          <p:cNvPr id="5" name="TextBox 4">
            <a:extLst>
              <a:ext uri="{FF2B5EF4-FFF2-40B4-BE49-F238E27FC236}">
                <a16:creationId xmlns:a16="http://schemas.microsoft.com/office/drawing/2014/main" id="{149EB2F2-A4B7-F440-99CE-EA717DF4977F}"/>
              </a:ext>
            </a:extLst>
          </p:cNvPr>
          <p:cNvSpPr txBox="1"/>
          <p:nvPr/>
        </p:nvSpPr>
        <p:spPr>
          <a:xfrm>
            <a:off x="9028862" y="6316877"/>
            <a:ext cx="1906676" cy="369332"/>
          </a:xfrm>
          <a:prstGeom prst="rect">
            <a:avLst/>
          </a:prstGeom>
          <a:noFill/>
        </p:spPr>
        <p:txBody>
          <a:bodyPr wrap="none" rtlCol="0">
            <a:spAutoFit/>
          </a:bodyPr>
          <a:lstStyle/>
          <a:p>
            <a:r>
              <a:rPr lang="en-US" dirty="0"/>
              <a:t>Sharif et al. (2017)</a:t>
            </a:r>
          </a:p>
        </p:txBody>
      </p:sp>
      <p:sp>
        <p:nvSpPr>
          <p:cNvPr id="6" name="Slide Number Placeholder 5">
            <a:extLst>
              <a:ext uri="{FF2B5EF4-FFF2-40B4-BE49-F238E27FC236}">
                <a16:creationId xmlns:a16="http://schemas.microsoft.com/office/drawing/2014/main" id="{725A554F-6BC2-5A42-A56F-FD8CBBDC092D}"/>
              </a:ext>
            </a:extLst>
          </p:cNvPr>
          <p:cNvSpPr>
            <a:spLocks noGrp="1"/>
          </p:cNvSpPr>
          <p:nvPr>
            <p:ph type="sldNum" sz="quarter" idx="12"/>
          </p:nvPr>
        </p:nvSpPr>
        <p:spPr/>
        <p:txBody>
          <a:bodyPr/>
          <a:lstStyle/>
          <a:p>
            <a:fld id="{B090E305-2ED7-C549-9F0A-4D794F0BF0F1}" type="slidenum">
              <a:rPr lang="en-US" smtClean="0"/>
              <a:t>27</a:t>
            </a:fld>
            <a:endParaRPr lang="en-US"/>
          </a:p>
        </p:txBody>
      </p:sp>
    </p:spTree>
    <p:extLst>
      <p:ext uri="{BB962C8B-B14F-4D97-AF65-F5344CB8AC3E}">
        <p14:creationId xmlns:p14="http://schemas.microsoft.com/office/powerpoint/2010/main" val="912270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A3920-5E42-2D47-88D5-66BC2B0E8C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545D04-3424-3640-846B-C5B077640F97}"/>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91017B4A-3C6B-1D43-B8F8-9C9CA39F5DA3}"/>
              </a:ext>
            </a:extLst>
          </p:cNvPr>
          <p:cNvPicPr>
            <a:picLocks noChangeAspect="1"/>
          </p:cNvPicPr>
          <p:nvPr/>
        </p:nvPicPr>
        <p:blipFill>
          <a:blip r:embed="rId2"/>
          <a:stretch>
            <a:fillRect/>
          </a:stretch>
        </p:blipFill>
        <p:spPr>
          <a:xfrm>
            <a:off x="838200" y="253912"/>
            <a:ext cx="8825382" cy="6120342"/>
          </a:xfrm>
          <a:prstGeom prst="rect">
            <a:avLst/>
          </a:prstGeom>
        </p:spPr>
      </p:pic>
      <p:sp>
        <p:nvSpPr>
          <p:cNvPr id="8" name="TextBox 7">
            <a:extLst>
              <a:ext uri="{FF2B5EF4-FFF2-40B4-BE49-F238E27FC236}">
                <a16:creationId xmlns:a16="http://schemas.microsoft.com/office/drawing/2014/main" id="{944C72AB-2E90-6B47-80E0-ED5F94786E24}"/>
              </a:ext>
            </a:extLst>
          </p:cNvPr>
          <p:cNvSpPr txBox="1"/>
          <p:nvPr/>
        </p:nvSpPr>
        <p:spPr>
          <a:xfrm>
            <a:off x="9097777" y="6385889"/>
            <a:ext cx="1959575" cy="369332"/>
          </a:xfrm>
          <a:prstGeom prst="rect">
            <a:avLst/>
          </a:prstGeom>
          <a:noFill/>
        </p:spPr>
        <p:txBody>
          <a:bodyPr wrap="none" rtlCol="0">
            <a:spAutoFit/>
          </a:bodyPr>
          <a:lstStyle/>
          <a:p>
            <a:r>
              <a:rPr lang="en-US" dirty="0" err="1"/>
              <a:t>Carlini</a:t>
            </a:r>
            <a:r>
              <a:rPr lang="en-US" dirty="0"/>
              <a:t> et al. (2016)</a:t>
            </a:r>
          </a:p>
        </p:txBody>
      </p:sp>
      <p:sp>
        <p:nvSpPr>
          <p:cNvPr id="4" name="Slide Number Placeholder 3">
            <a:extLst>
              <a:ext uri="{FF2B5EF4-FFF2-40B4-BE49-F238E27FC236}">
                <a16:creationId xmlns:a16="http://schemas.microsoft.com/office/drawing/2014/main" id="{3A962C37-4A36-F34E-AC4E-45608B514A23}"/>
              </a:ext>
            </a:extLst>
          </p:cNvPr>
          <p:cNvSpPr>
            <a:spLocks noGrp="1"/>
          </p:cNvSpPr>
          <p:nvPr>
            <p:ph type="sldNum" sz="quarter" idx="12"/>
          </p:nvPr>
        </p:nvSpPr>
        <p:spPr/>
        <p:txBody>
          <a:bodyPr/>
          <a:lstStyle/>
          <a:p>
            <a:fld id="{B090E305-2ED7-C549-9F0A-4D794F0BF0F1}" type="slidenum">
              <a:rPr lang="en-US" smtClean="0"/>
              <a:t>28</a:t>
            </a:fld>
            <a:endParaRPr lang="en-US"/>
          </a:p>
        </p:txBody>
      </p:sp>
    </p:spTree>
    <p:extLst>
      <p:ext uri="{BB962C8B-B14F-4D97-AF65-F5344CB8AC3E}">
        <p14:creationId xmlns:p14="http://schemas.microsoft.com/office/powerpoint/2010/main" val="2782141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Text</a:t>
            </a: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rcRect t="3265" b="3265"/>
          <a:stretch>
            <a:fillRect/>
          </a:stretch>
        </p:blipFill>
        <p:spPr>
          <a:xfrm>
            <a:off x="1181100" y="1508125"/>
            <a:ext cx="9740900" cy="4030768"/>
          </a:xfrm>
        </p:spPr>
      </p:pic>
      <p:sp>
        <p:nvSpPr>
          <p:cNvPr id="6" name="TextBox 5"/>
          <p:cNvSpPr txBox="1"/>
          <p:nvPr/>
        </p:nvSpPr>
        <p:spPr>
          <a:xfrm>
            <a:off x="838200" y="1321356"/>
            <a:ext cx="2445221" cy="369332"/>
          </a:xfrm>
          <a:prstGeom prst="rect">
            <a:avLst/>
          </a:prstGeom>
          <a:noFill/>
        </p:spPr>
        <p:txBody>
          <a:bodyPr wrap="none" rtlCol="0">
            <a:spAutoFit/>
          </a:bodyPr>
          <a:lstStyle/>
          <a:p>
            <a:r>
              <a:rPr lang="en-US" dirty="0"/>
              <a:t>Ebrahimi &amp; Lowd (2018)</a:t>
            </a:r>
          </a:p>
        </p:txBody>
      </p:sp>
      <p:sp>
        <p:nvSpPr>
          <p:cNvPr id="7" name="Slide Number Placeholder 5">
            <a:extLst>
              <a:ext uri="{FF2B5EF4-FFF2-40B4-BE49-F238E27FC236}">
                <a16:creationId xmlns:a16="http://schemas.microsoft.com/office/drawing/2014/main" id="{05E7F0E0-5C0A-CA49-B0DA-34D30E2FC167}"/>
              </a:ext>
            </a:extLst>
          </p:cNvPr>
          <p:cNvSpPr>
            <a:spLocks noGrp="1"/>
          </p:cNvSpPr>
          <p:nvPr>
            <p:ph type="sldNum" sz="quarter" idx="12"/>
          </p:nvPr>
        </p:nvSpPr>
        <p:spPr>
          <a:xfrm>
            <a:off x="8610600" y="6356350"/>
            <a:ext cx="2743200" cy="365125"/>
          </a:xfrm>
        </p:spPr>
        <p:txBody>
          <a:bodyPr/>
          <a:lstStyle/>
          <a:p>
            <a:fld id="{B090E305-2ED7-C549-9F0A-4D794F0BF0F1}" type="slidenum">
              <a:rPr lang="en-US" smtClean="0"/>
              <a:t>29</a:t>
            </a:fld>
            <a:endParaRPr lang="en-US" dirty="0"/>
          </a:p>
        </p:txBody>
      </p:sp>
      <p:sp>
        <p:nvSpPr>
          <p:cNvPr id="3" name="TextBox 2">
            <a:extLst>
              <a:ext uri="{FF2B5EF4-FFF2-40B4-BE49-F238E27FC236}">
                <a16:creationId xmlns:a16="http://schemas.microsoft.com/office/drawing/2014/main" id="{3412CF60-0908-4747-B1B1-9B3DA3013485}"/>
              </a:ext>
            </a:extLst>
          </p:cNvPr>
          <p:cNvSpPr txBox="1"/>
          <p:nvPr/>
        </p:nvSpPr>
        <p:spPr>
          <a:xfrm>
            <a:off x="2038350" y="5687006"/>
            <a:ext cx="80264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3600" dirty="0"/>
              <a:t>Average changes required: 3-5 characters</a:t>
            </a:r>
          </a:p>
        </p:txBody>
      </p:sp>
    </p:spTree>
    <p:extLst>
      <p:ext uri="{BB962C8B-B14F-4D97-AF65-F5344CB8AC3E}">
        <p14:creationId xmlns:p14="http://schemas.microsoft.com/office/powerpoint/2010/main" val="103658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8C4B-8109-7C42-8B55-431AE475FB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FECC2E-215E-E84D-9FFB-645667BABEA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84D9-07E2-464E-A0E6-79E910258197}"/>
              </a:ext>
            </a:extLst>
          </p:cNvPr>
          <p:cNvSpPr>
            <a:spLocks noGrp="1"/>
          </p:cNvSpPr>
          <p:nvPr>
            <p:ph type="sldNum" sz="quarter" idx="12"/>
          </p:nvPr>
        </p:nvSpPr>
        <p:spPr/>
        <p:txBody>
          <a:bodyPr/>
          <a:lstStyle/>
          <a:p>
            <a:fld id="{B090E305-2ED7-C549-9F0A-4D794F0BF0F1}" type="slidenum">
              <a:rPr lang="en-US" smtClean="0"/>
              <a:t>3</a:t>
            </a:fld>
            <a:endParaRPr lang="en-US"/>
          </a:p>
        </p:txBody>
      </p:sp>
      <p:pic>
        <p:nvPicPr>
          <p:cNvPr id="5" name="Picture 4">
            <a:extLst>
              <a:ext uri="{FF2B5EF4-FFF2-40B4-BE49-F238E27FC236}">
                <a16:creationId xmlns:a16="http://schemas.microsoft.com/office/drawing/2014/main" id="{64EB2E3C-8687-9B43-A4EF-5D96A7DF3302}"/>
              </a:ext>
            </a:extLst>
          </p:cNvPr>
          <p:cNvPicPr>
            <a:picLocks noChangeAspect="1"/>
          </p:cNvPicPr>
          <p:nvPr/>
        </p:nvPicPr>
        <p:blipFill>
          <a:blip r:embed="rId2"/>
          <a:stretch>
            <a:fillRect/>
          </a:stretch>
        </p:blipFill>
        <p:spPr>
          <a:xfrm>
            <a:off x="1340508" y="0"/>
            <a:ext cx="9510983" cy="6858000"/>
          </a:xfrm>
          <a:prstGeom prst="rect">
            <a:avLst/>
          </a:prstGeom>
        </p:spPr>
      </p:pic>
      <p:sp>
        <p:nvSpPr>
          <p:cNvPr id="7" name="Title 1">
            <a:extLst>
              <a:ext uri="{FF2B5EF4-FFF2-40B4-BE49-F238E27FC236}">
                <a16:creationId xmlns:a16="http://schemas.microsoft.com/office/drawing/2014/main" id="{7109AC79-EA04-584B-9CCE-75FB20E9B664}"/>
              </a:ext>
            </a:extLst>
          </p:cNvPr>
          <p:cNvSpPr txBox="1">
            <a:spLocks/>
          </p:cNvSpPr>
          <p:nvPr/>
        </p:nvSpPr>
        <p:spPr>
          <a:xfrm>
            <a:off x="584200" y="228600"/>
            <a:ext cx="11112500" cy="1325563"/>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How has AI affected your information this week?</a:t>
            </a:r>
            <a:endParaRPr lang="en-US" dirty="0"/>
          </a:p>
        </p:txBody>
      </p:sp>
    </p:spTree>
    <p:extLst>
      <p:ext uri="{BB962C8B-B14F-4D97-AF65-F5344CB8AC3E}">
        <p14:creationId xmlns:p14="http://schemas.microsoft.com/office/powerpoint/2010/main" val="2085566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BEF2-F179-784B-87B9-44A6FAF1FF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DE353B-761A-1A47-A9BA-0989261292C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8C2C9A1-B5D2-4D4A-B666-FC2A20160627}"/>
              </a:ext>
            </a:extLst>
          </p:cNvPr>
          <p:cNvPicPr>
            <a:picLocks noChangeAspect="1"/>
          </p:cNvPicPr>
          <p:nvPr/>
        </p:nvPicPr>
        <p:blipFill>
          <a:blip r:embed="rId2"/>
          <a:stretch>
            <a:fillRect/>
          </a:stretch>
        </p:blipFill>
        <p:spPr>
          <a:xfrm>
            <a:off x="2012950" y="0"/>
            <a:ext cx="7740650" cy="6859209"/>
          </a:xfrm>
          <a:prstGeom prst="rect">
            <a:avLst/>
          </a:prstGeom>
        </p:spPr>
      </p:pic>
      <p:sp>
        <p:nvSpPr>
          <p:cNvPr id="5" name="Slide Number Placeholder 4">
            <a:extLst>
              <a:ext uri="{FF2B5EF4-FFF2-40B4-BE49-F238E27FC236}">
                <a16:creationId xmlns:a16="http://schemas.microsoft.com/office/drawing/2014/main" id="{EEC88F53-1097-EC49-8AE4-DDE98D2F1066}"/>
              </a:ext>
            </a:extLst>
          </p:cNvPr>
          <p:cNvSpPr>
            <a:spLocks noGrp="1"/>
          </p:cNvSpPr>
          <p:nvPr>
            <p:ph type="sldNum" sz="quarter" idx="12"/>
          </p:nvPr>
        </p:nvSpPr>
        <p:spPr/>
        <p:txBody>
          <a:bodyPr/>
          <a:lstStyle/>
          <a:p>
            <a:fld id="{B090E305-2ED7-C549-9F0A-4D794F0BF0F1}" type="slidenum">
              <a:rPr lang="en-US" smtClean="0"/>
              <a:t>30</a:t>
            </a:fld>
            <a:endParaRPr lang="en-US"/>
          </a:p>
        </p:txBody>
      </p:sp>
    </p:spTree>
    <p:extLst>
      <p:ext uri="{BB962C8B-B14F-4D97-AF65-F5344CB8AC3E}">
        <p14:creationId xmlns:p14="http://schemas.microsoft.com/office/powerpoint/2010/main" val="3590023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C0133-019C-3C49-A251-46FEFA49D34B}"/>
              </a:ext>
            </a:extLst>
          </p:cNvPr>
          <p:cNvSpPr>
            <a:spLocks noGrp="1"/>
          </p:cNvSpPr>
          <p:nvPr>
            <p:ph type="title"/>
          </p:nvPr>
        </p:nvSpPr>
        <p:spPr>
          <a:xfrm>
            <a:off x="1981200" y="457200"/>
            <a:ext cx="8229600" cy="838200"/>
          </a:xfrm>
        </p:spPr>
        <p:txBody>
          <a:bodyPr/>
          <a:lstStyle/>
          <a:p>
            <a:r>
              <a:rPr lang="en-US" dirty="0"/>
              <a:t>Adversarial Translation</a:t>
            </a:r>
          </a:p>
        </p:txBody>
      </p:sp>
      <p:sp>
        <p:nvSpPr>
          <p:cNvPr id="3" name="Content Placeholder 2">
            <a:extLst>
              <a:ext uri="{FF2B5EF4-FFF2-40B4-BE49-F238E27FC236}">
                <a16:creationId xmlns:a16="http://schemas.microsoft.com/office/drawing/2014/main" id="{67772184-2674-BA41-9D23-4018E44DB84F}"/>
              </a:ext>
            </a:extLst>
          </p:cNvPr>
          <p:cNvSpPr>
            <a:spLocks noGrp="1"/>
          </p:cNvSpPr>
          <p:nvPr>
            <p:ph sz="half" idx="1"/>
          </p:nvPr>
        </p:nvSpPr>
        <p:spPr>
          <a:xfrm>
            <a:off x="1981200" y="3124200"/>
            <a:ext cx="4038600" cy="3124200"/>
          </a:xfrm>
          <a:ln>
            <a:solidFill>
              <a:srgbClr val="00B050"/>
            </a:solidFill>
          </a:ln>
        </p:spPr>
        <p:style>
          <a:lnRef idx="2">
            <a:schemeClr val="accent6"/>
          </a:lnRef>
          <a:fillRef idx="1">
            <a:schemeClr val="lt1"/>
          </a:fillRef>
          <a:effectRef idx="0">
            <a:schemeClr val="accent6"/>
          </a:effectRef>
          <a:fontRef idx="minor">
            <a:schemeClr val="dk1"/>
          </a:fontRef>
        </p:style>
        <p:txBody>
          <a:bodyPr/>
          <a:lstStyle/>
          <a:p>
            <a:r>
              <a:rPr lang="en-US" sz="2400" b="1"/>
              <a:t>DE: </a:t>
            </a:r>
            <a:r>
              <a:rPr lang="en-US" sz="2400"/>
              <a:t>1901 wurde eine Frau namens </a:t>
            </a:r>
            <a:r>
              <a:rPr lang="en-US" sz="2400" u="sng"/>
              <a:t>Auguste</a:t>
            </a:r>
            <a:r>
              <a:rPr lang="en-US" sz="2400"/>
              <a:t> in eine medizinische Anstalt in Frankfurt gebracht.</a:t>
            </a:r>
          </a:p>
          <a:p>
            <a:r>
              <a:rPr lang="en-US" sz="2400" b="1"/>
              <a:t>EN: </a:t>
            </a:r>
            <a:r>
              <a:rPr lang="en-US" sz="2400"/>
              <a:t>In 1931, a woman named </a:t>
            </a:r>
            <a:r>
              <a:rPr lang="en-US" sz="2400" u="sng"/>
              <a:t>Augustine</a:t>
            </a:r>
            <a:r>
              <a:rPr lang="en-US" sz="2400"/>
              <a:t> was brought into a medical institution in France.</a:t>
            </a:r>
          </a:p>
        </p:txBody>
      </p:sp>
      <p:sp>
        <p:nvSpPr>
          <p:cNvPr id="6" name="Content Placeholder 5">
            <a:extLst>
              <a:ext uri="{FF2B5EF4-FFF2-40B4-BE49-F238E27FC236}">
                <a16:creationId xmlns:a16="http://schemas.microsoft.com/office/drawing/2014/main" id="{86BAD0A9-3E4D-6C4F-ABB3-B93F82C00D17}"/>
              </a:ext>
            </a:extLst>
          </p:cNvPr>
          <p:cNvSpPr>
            <a:spLocks noGrp="1"/>
          </p:cNvSpPr>
          <p:nvPr>
            <p:ph sz="half" idx="2"/>
          </p:nvPr>
        </p:nvSpPr>
        <p:spPr>
          <a:xfrm>
            <a:off x="6172200" y="3124200"/>
            <a:ext cx="4038600" cy="3124200"/>
          </a:xfrm>
          <a:ln>
            <a:solidFill>
              <a:srgbClr val="FF0000"/>
            </a:solidFill>
          </a:ln>
        </p:spPr>
        <p:style>
          <a:lnRef idx="2">
            <a:schemeClr val="accent5"/>
          </a:lnRef>
          <a:fillRef idx="1">
            <a:schemeClr val="lt1"/>
          </a:fillRef>
          <a:effectRef idx="0">
            <a:schemeClr val="accent5"/>
          </a:effectRef>
          <a:fontRef idx="minor">
            <a:schemeClr val="dk1"/>
          </a:fontRef>
        </p:style>
        <p:txBody>
          <a:bodyPr/>
          <a:lstStyle/>
          <a:p>
            <a:r>
              <a:rPr lang="en-US" sz="2400" b="1"/>
              <a:t>DE: </a:t>
            </a:r>
            <a:r>
              <a:rPr lang="en-US" sz="2400"/>
              <a:t>1901 wurde eine Frau namens </a:t>
            </a:r>
            <a:r>
              <a:rPr lang="en-US" sz="2400" u="sng"/>
              <a:t>Afuiguste</a:t>
            </a:r>
            <a:r>
              <a:rPr lang="en-US" sz="2400"/>
              <a:t> in eine medizinische Anstalt in Frankfurt gebracht. </a:t>
            </a:r>
          </a:p>
          <a:p>
            <a:r>
              <a:rPr lang="en-US" sz="2400" b="1"/>
              <a:t>EN: </a:t>
            </a:r>
            <a:r>
              <a:rPr lang="en-US" sz="2400"/>
              <a:t>In 1931, a woman named </a:t>
            </a:r>
            <a:r>
              <a:rPr lang="en-US" sz="2400" u="sng"/>
              <a:t>Rutgers</a:t>
            </a:r>
            <a:r>
              <a:rPr lang="en-US" sz="2400"/>
              <a:t> was brought into a medical institution in France. </a:t>
            </a:r>
          </a:p>
          <a:p>
            <a:endParaRPr lang="en-US" sz="2400"/>
          </a:p>
        </p:txBody>
      </p:sp>
      <p:sp>
        <p:nvSpPr>
          <p:cNvPr id="7" name="TextBox 6">
            <a:extLst>
              <a:ext uri="{FF2B5EF4-FFF2-40B4-BE49-F238E27FC236}">
                <a16:creationId xmlns:a16="http://schemas.microsoft.com/office/drawing/2014/main" id="{10174676-4DDD-7640-A73F-E3893CE42F3A}"/>
              </a:ext>
            </a:extLst>
          </p:cNvPr>
          <p:cNvSpPr txBox="1"/>
          <p:nvPr/>
        </p:nvSpPr>
        <p:spPr>
          <a:xfrm>
            <a:off x="2463052" y="1419917"/>
            <a:ext cx="6849311" cy="954107"/>
          </a:xfrm>
          <a:prstGeom prst="rect">
            <a:avLst/>
          </a:prstGeom>
          <a:noFill/>
        </p:spPr>
        <p:txBody>
          <a:bodyPr wrap="none" rtlCol="0">
            <a:spAutoFit/>
          </a:bodyPr>
          <a:lstStyle/>
          <a:p>
            <a:r>
              <a:rPr lang="en-US" sz="2800" b="1"/>
              <a:t>Goal:</a:t>
            </a:r>
            <a:r>
              <a:rPr lang="en-US" sz="2800"/>
              <a:t> Remove the woman’s name (Augustine)</a:t>
            </a:r>
            <a:br>
              <a:rPr lang="en-US" sz="2800"/>
            </a:br>
            <a:r>
              <a:rPr lang="en-US" sz="2800"/>
              <a:t>from the translation.</a:t>
            </a:r>
          </a:p>
        </p:txBody>
      </p:sp>
      <p:sp>
        <p:nvSpPr>
          <p:cNvPr id="8" name="TextBox 7">
            <a:extLst>
              <a:ext uri="{FF2B5EF4-FFF2-40B4-BE49-F238E27FC236}">
                <a16:creationId xmlns:a16="http://schemas.microsoft.com/office/drawing/2014/main" id="{E975774E-DFE3-1D48-A9C1-6A08A9D189AF}"/>
              </a:ext>
            </a:extLst>
          </p:cNvPr>
          <p:cNvSpPr txBox="1"/>
          <p:nvPr/>
        </p:nvSpPr>
        <p:spPr>
          <a:xfrm>
            <a:off x="3048000" y="2581365"/>
            <a:ext cx="1191352" cy="461665"/>
          </a:xfrm>
          <a:prstGeom prst="rect">
            <a:avLst/>
          </a:prstGeom>
          <a:noFill/>
        </p:spPr>
        <p:txBody>
          <a:bodyPr wrap="none" rtlCol="0">
            <a:spAutoFit/>
          </a:bodyPr>
          <a:lstStyle/>
          <a:p>
            <a:r>
              <a:rPr lang="en-US" sz="2400" b="1"/>
              <a:t>Original</a:t>
            </a:r>
          </a:p>
        </p:txBody>
      </p:sp>
      <p:sp>
        <p:nvSpPr>
          <p:cNvPr id="9" name="TextBox 8">
            <a:extLst>
              <a:ext uri="{FF2B5EF4-FFF2-40B4-BE49-F238E27FC236}">
                <a16:creationId xmlns:a16="http://schemas.microsoft.com/office/drawing/2014/main" id="{8DE5E322-C7AF-1B43-966E-024D3646067A}"/>
              </a:ext>
            </a:extLst>
          </p:cNvPr>
          <p:cNvSpPr txBox="1"/>
          <p:nvPr/>
        </p:nvSpPr>
        <p:spPr>
          <a:xfrm>
            <a:off x="7162800" y="2581365"/>
            <a:ext cx="1627112" cy="461665"/>
          </a:xfrm>
          <a:prstGeom prst="rect">
            <a:avLst/>
          </a:prstGeom>
          <a:noFill/>
        </p:spPr>
        <p:txBody>
          <a:bodyPr wrap="none" rtlCol="0">
            <a:spAutoFit/>
          </a:bodyPr>
          <a:lstStyle/>
          <a:p>
            <a:r>
              <a:rPr lang="en-US" sz="2400" b="1"/>
              <a:t>Adversarial</a:t>
            </a:r>
          </a:p>
        </p:txBody>
      </p:sp>
      <p:sp>
        <p:nvSpPr>
          <p:cNvPr id="10" name="Slide Number Placeholder 5">
            <a:extLst>
              <a:ext uri="{FF2B5EF4-FFF2-40B4-BE49-F238E27FC236}">
                <a16:creationId xmlns:a16="http://schemas.microsoft.com/office/drawing/2014/main" id="{1F064B1C-20C3-BF4F-9533-B79336664873}"/>
              </a:ext>
            </a:extLst>
          </p:cNvPr>
          <p:cNvSpPr>
            <a:spLocks noGrp="1"/>
          </p:cNvSpPr>
          <p:nvPr>
            <p:ph type="sldNum" sz="quarter" idx="12"/>
          </p:nvPr>
        </p:nvSpPr>
        <p:spPr>
          <a:xfrm>
            <a:off x="8610600" y="6356350"/>
            <a:ext cx="2743200" cy="365125"/>
          </a:xfrm>
        </p:spPr>
        <p:txBody>
          <a:bodyPr/>
          <a:lstStyle/>
          <a:p>
            <a:fld id="{B090E305-2ED7-C549-9F0A-4D794F0BF0F1}" type="slidenum">
              <a:rPr lang="en-US" smtClean="0"/>
              <a:t>31</a:t>
            </a:fld>
            <a:endParaRPr lang="en-US" dirty="0"/>
          </a:p>
        </p:txBody>
      </p:sp>
    </p:spTree>
    <p:extLst>
      <p:ext uri="{BB962C8B-B14F-4D97-AF65-F5344CB8AC3E}">
        <p14:creationId xmlns:p14="http://schemas.microsoft.com/office/powerpoint/2010/main" val="3505947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C0133-019C-3C49-A251-46FEFA49D34B}"/>
              </a:ext>
            </a:extLst>
          </p:cNvPr>
          <p:cNvSpPr>
            <a:spLocks noGrp="1"/>
          </p:cNvSpPr>
          <p:nvPr>
            <p:ph type="title"/>
          </p:nvPr>
        </p:nvSpPr>
        <p:spPr>
          <a:xfrm>
            <a:off x="1981200" y="457200"/>
            <a:ext cx="8229600" cy="838200"/>
          </a:xfrm>
        </p:spPr>
        <p:txBody>
          <a:bodyPr/>
          <a:lstStyle/>
          <a:p>
            <a:r>
              <a:rPr lang="en-US" dirty="0"/>
              <a:t>Adversarial Translation</a:t>
            </a:r>
          </a:p>
        </p:txBody>
      </p:sp>
      <p:sp>
        <p:nvSpPr>
          <p:cNvPr id="3" name="Content Placeholder 2">
            <a:extLst>
              <a:ext uri="{FF2B5EF4-FFF2-40B4-BE49-F238E27FC236}">
                <a16:creationId xmlns:a16="http://schemas.microsoft.com/office/drawing/2014/main" id="{67772184-2674-BA41-9D23-4018E44DB84F}"/>
              </a:ext>
            </a:extLst>
          </p:cNvPr>
          <p:cNvSpPr>
            <a:spLocks noGrp="1"/>
          </p:cNvSpPr>
          <p:nvPr>
            <p:ph sz="half" idx="1"/>
          </p:nvPr>
        </p:nvSpPr>
        <p:spPr>
          <a:xfrm>
            <a:off x="1981200" y="3124200"/>
            <a:ext cx="4038600" cy="3124200"/>
          </a:xfrm>
          <a:ln>
            <a:solidFill>
              <a:srgbClr val="00B050"/>
            </a:solidFill>
          </a:ln>
        </p:spPr>
        <p:style>
          <a:lnRef idx="2">
            <a:schemeClr val="accent6"/>
          </a:lnRef>
          <a:fillRef idx="1">
            <a:schemeClr val="lt1"/>
          </a:fillRef>
          <a:effectRef idx="0">
            <a:schemeClr val="accent6"/>
          </a:effectRef>
          <a:fontRef idx="minor">
            <a:schemeClr val="dk1"/>
          </a:fontRef>
        </p:style>
        <p:txBody>
          <a:bodyPr/>
          <a:lstStyle/>
          <a:p>
            <a:r>
              <a:rPr lang="en-US" sz="2400" b="1"/>
              <a:t>DE: </a:t>
            </a:r>
            <a:r>
              <a:rPr lang="en-US" sz="2400"/>
              <a:t>Das ist Dr. Bob Childs – er ist Geigenbauer und </a:t>
            </a:r>
            <a:r>
              <a:rPr lang="en-US" sz="2400" u="sng"/>
              <a:t>Psychotherapeut</a:t>
            </a:r>
            <a:r>
              <a:rPr lang="en-US" sz="2400"/>
              <a:t>.</a:t>
            </a:r>
          </a:p>
          <a:p>
            <a:endParaRPr lang="en-US" sz="2400"/>
          </a:p>
          <a:p>
            <a:r>
              <a:rPr lang="en-US" sz="2400" b="1"/>
              <a:t>EN: </a:t>
            </a:r>
            <a:r>
              <a:rPr lang="en-US" sz="2400"/>
              <a:t>This is Dr. Bob Childs – he’s a wizard maker and a </a:t>
            </a:r>
            <a:r>
              <a:rPr lang="en-US" sz="2400" u="sng"/>
              <a:t>therapist</a:t>
            </a:r>
            <a:r>
              <a:rPr lang="en-US" sz="2400"/>
              <a:t>’s </a:t>
            </a:r>
            <a:r>
              <a:rPr lang="en-US" sz="2400" u="sng"/>
              <a:t>therapist</a:t>
            </a:r>
            <a:r>
              <a:rPr lang="en-US" sz="2400"/>
              <a:t>. </a:t>
            </a:r>
          </a:p>
        </p:txBody>
      </p:sp>
      <p:sp>
        <p:nvSpPr>
          <p:cNvPr id="6" name="Content Placeholder 5">
            <a:extLst>
              <a:ext uri="{FF2B5EF4-FFF2-40B4-BE49-F238E27FC236}">
                <a16:creationId xmlns:a16="http://schemas.microsoft.com/office/drawing/2014/main" id="{86BAD0A9-3E4D-6C4F-ABB3-B93F82C00D17}"/>
              </a:ext>
            </a:extLst>
          </p:cNvPr>
          <p:cNvSpPr>
            <a:spLocks noGrp="1"/>
          </p:cNvSpPr>
          <p:nvPr>
            <p:ph sz="half" idx="2"/>
          </p:nvPr>
        </p:nvSpPr>
        <p:spPr>
          <a:xfrm>
            <a:off x="6172200" y="3124200"/>
            <a:ext cx="4038600" cy="3124200"/>
          </a:xfrm>
          <a:ln>
            <a:solidFill>
              <a:srgbClr val="FF0000"/>
            </a:solidFill>
          </a:ln>
        </p:spPr>
        <p:style>
          <a:lnRef idx="2">
            <a:schemeClr val="accent5"/>
          </a:lnRef>
          <a:fillRef idx="1">
            <a:schemeClr val="lt1"/>
          </a:fillRef>
          <a:effectRef idx="0">
            <a:schemeClr val="accent5"/>
          </a:effectRef>
          <a:fontRef idx="minor">
            <a:schemeClr val="dk1"/>
          </a:fontRef>
        </p:style>
        <p:txBody>
          <a:bodyPr/>
          <a:lstStyle/>
          <a:p>
            <a:r>
              <a:rPr lang="en-US" sz="2400" b="1"/>
              <a:t>DE: </a:t>
            </a:r>
            <a:r>
              <a:rPr lang="en-US" sz="2400"/>
              <a:t>Das ist Dr. Bob Childs – er ist Geigenbauer und </a:t>
            </a:r>
            <a:r>
              <a:rPr lang="en-US" sz="2400" u="sng"/>
              <a:t>Psy6hothearpeiut</a:t>
            </a:r>
            <a:r>
              <a:rPr lang="en-US" sz="2400"/>
              <a:t>. </a:t>
            </a:r>
          </a:p>
          <a:p>
            <a:endParaRPr lang="en-US" sz="2400"/>
          </a:p>
          <a:p>
            <a:r>
              <a:rPr lang="en-US" sz="2400" b="1"/>
              <a:t>EN: </a:t>
            </a:r>
            <a:r>
              <a:rPr lang="en-US" sz="2400"/>
              <a:t>This is Dr. Bob Childs – he’s a brick maker and a </a:t>
            </a:r>
            <a:r>
              <a:rPr lang="en-US" sz="2400" u="sng"/>
              <a:t>psychopath</a:t>
            </a:r>
            <a:r>
              <a:rPr lang="en-US" sz="2400"/>
              <a:t>.</a:t>
            </a:r>
          </a:p>
        </p:txBody>
      </p:sp>
      <p:sp>
        <p:nvSpPr>
          <p:cNvPr id="7" name="TextBox 6">
            <a:extLst>
              <a:ext uri="{FF2B5EF4-FFF2-40B4-BE49-F238E27FC236}">
                <a16:creationId xmlns:a16="http://schemas.microsoft.com/office/drawing/2014/main" id="{10174676-4DDD-7640-A73F-E3893CE42F3A}"/>
              </a:ext>
            </a:extLst>
          </p:cNvPr>
          <p:cNvSpPr txBox="1"/>
          <p:nvPr/>
        </p:nvSpPr>
        <p:spPr>
          <a:xfrm>
            <a:off x="2463052" y="1447800"/>
            <a:ext cx="6747809" cy="523220"/>
          </a:xfrm>
          <a:prstGeom prst="rect">
            <a:avLst/>
          </a:prstGeom>
          <a:noFill/>
        </p:spPr>
        <p:txBody>
          <a:bodyPr wrap="none" rtlCol="0">
            <a:spAutoFit/>
          </a:bodyPr>
          <a:lstStyle/>
          <a:p>
            <a:r>
              <a:rPr lang="en-US" sz="2800" b="1"/>
              <a:t>Goal:</a:t>
            </a:r>
            <a:r>
              <a:rPr lang="en-US" sz="2800"/>
              <a:t> Replace “therapist” with “psychopath.”</a:t>
            </a:r>
          </a:p>
        </p:txBody>
      </p:sp>
      <p:sp>
        <p:nvSpPr>
          <p:cNvPr id="8" name="TextBox 7">
            <a:extLst>
              <a:ext uri="{FF2B5EF4-FFF2-40B4-BE49-F238E27FC236}">
                <a16:creationId xmlns:a16="http://schemas.microsoft.com/office/drawing/2014/main" id="{E975774E-DFE3-1D48-A9C1-6A08A9D189AF}"/>
              </a:ext>
            </a:extLst>
          </p:cNvPr>
          <p:cNvSpPr txBox="1"/>
          <p:nvPr/>
        </p:nvSpPr>
        <p:spPr>
          <a:xfrm>
            <a:off x="3048000" y="2581365"/>
            <a:ext cx="1191352" cy="461665"/>
          </a:xfrm>
          <a:prstGeom prst="rect">
            <a:avLst/>
          </a:prstGeom>
          <a:noFill/>
        </p:spPr>
        <p:txBody>
          <a:bodyPr wrap="none" rtlCol="0">
            <a:spAutoFit/>
          </a:bodyPr>
          <a:lstStyle/>
          <a:p>
            <a:r>
              <a:rPr lang="en-US" sz="2400" b="1"/>
              <a:t>Original</a:t>
            </a:r>
          </a:p>
        </p:txBody>
      </p:sp>
      <p:sp>
        <p:nvSpPr>
          <p:cNvPr id="9" name="TextBox 8">
            <a:extLst>
              <a:ext uri="{FF2B5EF4-FFF2-40B4-BE49-F238E27FC236}">
                <a16:creationId xmlns:a16="http://schemas.microsoft.com/office/drawing/2014/main" id="{8DE5E322-C7AF-1B43-966E-024D3646067A}"/>
              </a:ext>
            </a:extLst>
          </p:cNvPr>
          <p:cNvSpPr txBox="1"/>
          <p:nvPr/>
        </p:nvSpPr>
        <p:spPr>
          <a:xfrm>
            <a:off x="7162800" y="2581365"/>
            <a:ext cx="1627112" cy="461665"/>
          </a:xfrm>
          <a:prstGeom prst="rect">
            <a:avLst/>
          </a:prstGeom>
          <a:noFill/>
        </p:spPr>
        <p:txBody>
          <a:bodyPr wrap="none" rtlCol="0">
            <a:spAutoFit/>
          </a:bodyPr>
          <a:lstStyle/>
          <a:p>
            <a:r>
              <a:rPr lang="en-US" sz="2400" b="1"/>
              <a:t>Adversarial</a:t>
            </a:r>
          </a:p>
        </p:txBody>
      </p:sp>
      <p:sp>
        <p:nvSpPr>
          <p:cNvPr id="10" name="Slide Number Placeholder 5">
            <a:extLst>
              <a:ext uri="{FF2B5EF4-FFF2-40B4-BE49-F238E27FC236}">
                <a16:creationId xmlns:a16="http://schemas.microsoft.com/office/drawing/2014/main" id="{E4B7ADEB-D35D-9D47-886C-4E56F6484FB3}"/>
              </a:ext>
            </a:extLst>
          </p:cNvPr>
          <p:cNvSpPr>
            <a:spLocks noGrp="1"/>
          </p:cNvSpPr>
          <p:nvPr>
            <p:ph type="sldNum" sz="quarter" idx="12"/>
          </p:nvPr>
        </p:nvSpPr>
        <p:spPr>
          <a:xfrm>
            <a:off x="8610600" y="6356350"/>
            <a:ext cx="2743200" cy="365125"/>
          </a:xfrm>
        </p:spPr>
        <p:txBody>
          <a:bodyPr/>
          <a:lstStyle/>
          <a:p>
            <a:fld id="{B090E305-2ED7-C549-9F0A-4D794F0BF0F1}" type="slidenum">
              <a:rPr lang="en-US" smtClean="0"/>
              <a:t>32</a:t>
            </a:fld>
            <a:endParaRPr lang="en-US" dirty="0"/>
          </a:p>
        </p:txBody>
      </p:sp>
    </p:spTree>
    <p:extLst>
      <p:ext uri="{BB962C8B-B14F-4D97-AF65-F5344CB8AC3E}">
        <p14:creationId xmlns:p14="http://schemas.microsoft.com/office/powerpoint/2010/main" val="3944532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28382C-7425-5848-9190-BFDDE5784DC9}"/>
              </a:ext>
            </a:extLst>
          </p:cNvPr>
          <p:cNvSpPr>
            <a:spLocks noGrp="1"/>
          </p:cNvSpPr>
          <p:nvPr>
            <p:ph type="title"/>
          </p:nvPr>
        </p:nvSpPr>
        <p:spPr/>
        <p:txBody>
          <a:bodyPr/>
          <a:lstStyle/>
          <a:p>
            <a:r>
              <a:rPr lang="en-US"/>
              <a:t>Adversarial Training</a:t>
            </a:r>
          </a:p>
        </p:txBody>
      </p:sp>
      <p:sp>
        <p:nvSpPr>
          <p:cNvPr id="9" name="Content Placeholder 8">
            <a:extLst>
              <a:ext uri="{FF2B5EF4-FFF2-40B4-BE49-F238E27FC236}">
                <a16:creationId xmlns:a16="http://schemas.microsoft.com/office/drawing/2014/main" id="{A1C922CD-FD55-CC41-9AAA-E461D5C564A0}"/>
              </a:ext>
            </a:extLst>
          </p:cNvPr>
          <p:cNvSpPr>
            <a:spLocks noGrp="1"/>
          </p:cNvSpPr>
          <p:nvPr>
            <p:ph idx="1"/>
          </p:nvPr>
        </p:nvSpPr>
        <p:spPr>
          <a:xfrm>
            <a:off x="1981200" y="1752600"/>
            <a:ext cx="8229600" cy="3886200"/>
          </a:xfrm>
        </p:spPr>
        <p:txBody>
          <a:bodyPr/>
          <a:lstStyle/>
          <a:p>
            <a:pPr marL="0" indent="0">
              <a:buNone/>
            </a:pPr>
            <a:r>
              <a:rPr lang="en-US"/>
              <a:t>Don’t wait for the adversary to break our models – simulate the adversary’s attacks and learn to detect them</a:t>
            </a:r>
          </a:p>
        </p:txBody>
      </p:sp>
      <p:pic>
        <p:nvPicPr>
          <p:cNvPr id="10" name="Picture 9">
            <a:extLst>
              <a:ext uri="{FF2B5EF4-FFF2-40B4-BE49-F238E27FC236}">
                <a16:creationId xmlns:a16="http://schemas.microsoft.com/office/drawing/2014/main" id="{23EE91D3-616A-5442-824D-2D8CE24727C3}"/>
              </a:ext>
            </a:extLst>
          </p:cNvPr>
          <p:cNvPicPr>
            <a:picLocks noChangeAspect="1"/>
          </p:cNvPicPr>
          <p:nvPr/>
        </p:nvPicPr>
        <p:blipFill>
          <a:blip r:embed="rId3"/>
          <a:stretch>
            <a:fillRect/>
          </a:stretch>
        </p:blipFill>
        <p:spPr>
          <a:xfrm>
            <a:off x="3097596" y="3114814"/>
            <a:ext cx="5970204" cy="3209787"/>
          </a:xfrm>
          <a:prstGeom prst="rect">
            <a:avLst/>
          </a:prstGeom>
        </p:spPr>
      </p:pic>
      <p:sp>
        <p:nvSpPr>
          <p:cNvPr id="6" name="Slide Number Placeholder 5">
            <a:extLst>
              <a:ext uri="{FF2B5EF4-FFF2-40B4-BE49-F238E27FC236}">
                <a16:creationId xmlns:a16="http://schemas.microsoft.com/office/drawing/2014/main" id="{FFA6CC8B-EA4B-AA4E-9F76-E842BE564E53}"/>
              </a:ext>
            </a:extLst>
          </p:cNvPr>
          <p:cNvSpPr>
            <a:spLocks noGrp="1"/>
          </p:cNvSpPr>
          <p:nvPr>
            <p:ph type="sldNum" sz="quarter" idx="12"/>
          </p:nvPr>
        </p:nvSpPr>
        <p:spPr>
          <a:xfrm>
            <a:off x="8610600" y="6356350"/>
            <a:ext cx="2743200" cy="365125"/>
          </a:xfrm>
        </p:spPr>
        <p:txBody>
          <a:bodyPr/>
          <a:lstStyle/>
          <a:p>
            <a:fld id="{B090E305-2ED7-C549-9F0A-4D794F0BF0F1}" type="slidenum">
              <a:rPr lang="en-US" smtClean="0"/>
              <a:t>33</a:t>
            </a:fld>
            <a:endParaRPr lang="en-US" dirty="0"/>
          </a:p>
        </p:txBody>
      </p:sp>
    </p:spTree>
    <p:extLst>
      <p:ext uri="{BB962C8B-B14F-4D97-AF65-F5344CB8AC3E}">
        <p14:creationId xmlns:p14="http://schemas.microsoft.com/office/powerpoint/2010/main" val="398774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DAA91-2C06-2E46-BAE8-BB38E6FEE126}"/>
              </a:ext>
            </a:extLst>
          </p:cNvPr>
          <p:cNvSpPr>
            <a:spLocks noGrp="1"/>
          </p:cNvSpPr>
          <p:nvPr>
            <p:ph type="title"/>
          </p:nvPr>
        </p:nvSpPr>
        <p:spPr/>
        <p:txBody>
          <a:bodyPr/>
          <a:lstStyle/>
          <a:p>
            <a:r>
              <a:rPr lang="en-US"/>
              <a:t>3. How can AI trick humans?</a:t>
            </a:r>
          </a:p>
        </p:txBody>
      </p:sp>
      <p:sp>
        <p:nvSpPr>
          <p:cNvPr id="3" name="Content Placeholder 2">
            <a:extLst>
              <a:ext uri="{FF2B5EF4-FFF2-40B4-BE49-F238E27FC236}">
                <a16:creationId xmlns:a16="http://schemas.microsoft.com/office/drawing/2014/main" id="{89DB9A8B-4632-EC44-A675-B5DF55E6A21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6DA66D6-1748-E74C-B514-EECD5BA6B129}"/>
              </a:ext>
            </a:extLst>
          </p:cNvPr>
          <p:cNvSpPr>
            <a:spLocks noGrp="1"/>
          </p:cNvSpPr>
          <p:nvPr>
            <p:ph type="sldNum" sz="quarter" idx="12"/>
          </p:nvPr>
        </p:nvSpPr>
        <p:spPr/>
        <p:txBody>
          <a:bodyPr/>
          <a:lstStyle/>
          <a:p>
            <a:fld id="{B090E305-2ED7-C549-9F0A-4D794F0BF0F1}" type="slidenum">
              <a:rPr lang="en-US" smtClean="0"/>
              <a:t>34</a:t>
            </a:fld>
            <a:endParaRPr lang="en-US"/>
          </a:p>
        </p:txBody>
      </p:sp>
      <p:grpSp>
        <p:nvGrpSpPr>
          <p:cNvPr id="16" name="Group 15">
            <a:extLst>
              <a:ext uri="{FF2B5EF4-FFF2-40B4-BE49-F238E27FC236}">
                <a16:creationId xmlns:a16="http://schemas.microsoft.com/office/drawing/2014/main" id="{9A269226-1847-A34C-85F9-E454644058CB}"/>
              </a:ext>
            </a:extLst>
          </p:cNvPr>
          <p:cNvGrpSpPr/>
          <p:nvPr/>
        </p:nvGrpSpPr>
        <p:grpSpPr>
          <a:xfrm>
            <a:off x="2043679" y="2408968"/>
            <a:ext cx="7214632" cy="2477825"/>
            <a:chOff x="7112000" y="4744175"/>
            <a:chExt cx="3670300" cy="1260544"/>
          </a:xfrm>
        </p:grpSpPr>
        <p:pic>
          <p:nvPicPr>
            <p:cNvPr id="17" name="Content Placeholder 5" descr="User">
              <a:extLst>
                <a:ext uri="{FF2B5EF4-FFF2-40B4-BE49-F238E27FC236}">
                  <a16:creationId xmlns:a16="http://schemas.microsoft.com/office/drawing/2014/main" id="{A72ECAF9-C911-F545-B080-536C1CBD04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67900" y="5090319"/>
              <a:ext cx="914400" cy="914400"/>
            </a:xfrm>
            <a:prstGeom prst="rect">
              <a:avLst/>
            </a:prstGeom>
          </p:spPr>
        </p:pic>
        <p:pic>
          <p:nvPicPr>
            <p:cNvPr id="18" name="Graphic 17" descr="Computer">
              <a:extLst>
                <a:ext uri="{FF2B5EF4-FFF2-40B4-BE49-F238E27FC236}">
                  <a16:creationId xmlns:a16="http://schemas.microsoft.com/office/drawing/2014/main" id="{C9A43099-7A6A-E34C-AACF-1211FCC835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12000" y="4993085"/>
              <a:ext cx="1011634" cy="1011634"/>
            </a:xfrm>
            <a:prstGeom prst="rect">
              <a:avLst/>
            </a:prstGeom>
          </p:spPr>
        </p:pic>
        <p:sp>
          <p:nvSpPr>
            <p:cNvPr id="19" name="TextBox 18">
              <a:extLst>
                <a:ext uri="{FF2B5EF4-FFF2-40B4-BE49-F238E27FC236}">
                  <a16:creationId xmlns:a16="http://schemas.microsoft.com/office/drawing/2014/main" id="{156A58DA-27B7-554F-B1CF-3FECB4B7F01D}"/>
                </a:ext>
              </a:extLst>
            </p:cNvPr>
            <p:cNvSpPr txBox="1"/>
            <p:nvPr/>
          </p:nvSpPr>
          <p:spPr>
            <a:xfrm>
              <a:off x="10130487" y="4744175"/>
              <a:ext cx="274985" cy="516698"/>
            </a:xfrm>
            <a:prstGeom prst="rect">
              <a:avLst/>
            </a:prstGeom>
            <a:noFill/>
          </p:spPr>
          <p:txBody>
            <a:bodyPr wrap="none" rtlCol="0">
              <a:spAutoFit/>
            </a:bodyPr>
            <a:lstStyle/>
            <a:p>
              <a:pPr algn="ctr"/>
              <a:r>
                <a:rPr lang="en-US" sz="6000" b="1" dirty="0">
                  <a:ln>
                    <a:solidFill>
                      <a:schemeClr val="tx1"/>
                    </a:solidFill>
                  </a:ln>
                  <a:solidFill>
                    <a:srgbClr val="FFFF00"/>
                  </a:solidFill>
                </a:rPr>
                <a:t>?</a:t>
              </a:r>
            </a:p>
          </p:txBody>
        </p:sp>
        <p:cxnSp>
          <p:nvCxnSpPr>
            <p:cNvPr id="20" name="Straight Arrow Connector 19">
              <a:extLst>
                <a:ext uri="{FF2B5EF4-FFF2-40B4-BE49-F238E27FC236}">
                  <a16:creationId xmlns:a16="http://schemas.microsoft.com/office/drawing/2014/main" id="{29E14B81-C09B-884C-AA9D-D9ED35C6DD76}"/>
                </a:ext>
              </a:extLst>
            </p:cNvPr>
            <p:cNvCxnSpPr/>
            <p:nvPr/>
          </p:nvCxnSpPr>
          <p:spPr>
            <a:xfrm>
              <a:off x="8178799" y="5507434"/>
              <a:ext cx="1828800" cy="12700"/>
            </a:xfrm>
            <a:prstGeom prst="straightConnector1">
              <a:avLst/>
            </a:prstGeom>
            <a:ln w="76200">
              <a:solidFill>
                <a:srgbClr val="C00000"/>
              </a:solidFill>
              <a:tailEnd type="triangle"/>
            </a:ln>
          </p:spPr>
          <p:style>
            <a:lnRef idx="3">
              <a:schemeClr val="accent1"/>
            </a:lnRef>
            <a:fillRef idx="0">
              <a:schemeClr val="accent1"/>
            </a:fillRef>
            <a:effectRef idx="2">
              <a:schemeClr val="accent1"/>
            </a:effectRef>
            <a:fontRef idx="minor">
              <a:schemeClr val="tx1"/>
            </a:fontRef>
          </p:style>
        </p:cxnSp>
        <p:pic>
          <p:nvPicPr>
            <p:cNvPr id="21" name="Graphic 20" descr="Document">
              <a:extLst>
                <a:ext uri="{FF2B5EF4-FFF2-40B4-BE49-F238E27FC236}">
                  <a16:creationId xmlns:a16="http://schemas.microsoft.com/office/drawing/2014/main" id="{6E94F7AE-8948-5540-88F3-389BFB4952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88733" y="4978003"/>
              <a:ext cx="529431" cy="529431"/>
            </a:xfrm>
            <a:prstGeom prst="rect">
              <a:avLst/>
            </a:prstGeom>
          </p:spPr>
        </p:pic>
      </p:grpSp>
    </p:spTree>
    <p:extLst>
      <p:ext uri="{BB962C8B-B14F-4D97-AF65-F5344CB8AC3E}">
        <p14:creationId xmlns:p14="http://schemas.microsoft.com/office/powerpoint/2010/main" val="2153635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086E465-EB7D-4546-92A9-10F776938F7B}"/>
              </a:ext>
            </a:extLst>
          </p:cNvPr>
          <p:cNvPicPr>
            <a:picLocks noGrp="1" noChangeAspect="1"/>
          </p:cNvPicPr>
          <p:nvPr>
            <p:ph idx="1"/>
          </p:nvPr>
        </p:nvPicPr>
        <p:blipFill>
          <a:blip r:embed="rId2"/>
          <a:stretch>
            <a:fillRect/>
          </a:stretch>
        </p:blipFill>
        <p:spPr>
          <a:xfrm>
            <a:off x="310693" y="2141537"/>
            <a:ext cx="5014553" cy="4351338"/>
          </a:xfrm>
          <a:ln>
            <a:solidFill>
              <a:schemeClr val="tx1"/>
            </a:solidFill>
          </a:ln>
        </p:spPr>
      </p:pic>
      <p:sp>
        <p:nvSpPr>
          <p:cNvPr id="4" name="Slide Number Placeholder 3">
            <a:extLst>
              <a:ext uri="{FF2B5EF4-FFF2-40B4-BE49-F238E27FC236}">
                <a16:creationId xmlns:a16="http://schemas.microsoft.com/office/drawing/2014/main" id="{59E9A0CD-DABB-AC46-A266-5A862D422EE4}"/>
              </a:ext>
            </a:extLst>
          </p:cNvPr>
          <p:cNvSpPr>
            <a:spLocks noGrp="1"/>
          </p:cNvSpPr>
          <p:nvPr>
            <p:ph type="sldNum" sz="quarter" idx="12"/>
          </p:nvPr>
        </p:nvSpPr>
        <p:spPr/>
        <p:txBody>
          <a:bodyPr/>
          <a:lstStyle/>
          <a:p>
            <a:fld id="{B090E305-2ED7-C549-9F0A-4D794F0BF0F1}" type="slidenum">
              <a:rPr lang="en-US" smtClean="0"/>
              <a:t>35</a:t>
            </a:fld>
            <a:endParaRPr lang="en-US"/>
          </a:p>
        </p:txBody>
      </p:sp>
      <p:pic>
        <p:nvPicPr>
          <p:cNvPr id="7" name="Picture 6">
            <a:extLst>
              <a:ext uri="{FF2B5EF4-FFF2-40B4-BE49-F238E27FC236}">
                <a16:creationId xmlns:a16="http://schemas.microsoft.com/office/drawing/2014/main" id="{1ABE6522-E770-4E47-8806-D1B3226DE912}"/>
              </a:ext>
            </a:extLst>
          </p:cNvPr>
          <p:cNvPicPr>
            <a:picLocks noChangeAspect="1"/>
          </p:cNvPicPr>
          <p:nvPr/>
        </p:nvPicPr>
        <p:blipFill>
          <a:blip r:embed="rId3"/>
          <a:stretch>
            <a:fillRect/>
          </a:stretch>
        </p:blipFill>
        <p:spPr>
          <a:xfrm>
            <a:off x="6248400" y="1995488"/>
            <a:ext cx="5128877" cy="4587720"/>
          </a:xfrm>
          <a:prstGeom prst="rect">
            <a:avLst/>
          </a:prstGeom>
          <a:ln>
            <a:solidFill>
              <a:schemeClr val="tx1"/>
            </a:solidFill>
          </a:ln>
        </p:spPr>
      </p:pic>
      <p:sp>
        <p:nvSpPr>
          <p:cNvPr id="9" name="Title 1">
            <a:extLst>
              <a:ext uri="{FF2B5EF4-FFF2-40B4-BE49-F238E27FC236}">
                <a16:creationId xmlns:a16="http://schemas.microsoft.com/office/drawing/2014/main" id="{565E1E94-A873-BA4F-B554-B48F32655504}"/>
              </a:ext>
            </a:extLst>
          </p:cNvPr>
          <p:cNvSpPr txBox="1">
            <a:spLocks/>
          </p:cNvSpPr>
          <p:nvPr/>
        </p:nvSpPr>
        <p:spPr>
          <a:xfrm>
            <a:off x="990600" y="476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AI-Generated Images</a:t>
            </a:r>
          </a:p>
        </p:txBody>
      </p:sp>
      <p:pic>
        <p:nvPicPr>
          <p:cNvPr id="8" name="Picture 7">
            <a:extLst>
              <a:ext uri="{FF2B5EF4-FFF2-40B4-BE49-F238E27FC236}">
                <a16:creationId xmlns:a16="http://schemas.microsoft.com/office/drawing/2014/main" id="{2EF79CF3-3288-814D-9806-900FDAC62E8E}"/>
              </a:ext>
            </a:extLst>
          </p:cNvPr>
          <p:cNvPicPr>
            <a:picLocks noChangeAspect="1"/>
          </p:cNvPicPr>
          <p:nvPr/>
        </p:nvPicPr>
        <p:blipFill>
          <a:blip r:embed="rId4"/>
          <a:stretch>
            <a:fillRect/>
          </a:stretch>
        </p:blipFill>
        <p:spPr>
          <a:xfrm>
            <a:off x="2719598" y="1281800"/>
            <a:ext cx="6093240" cy="5301408"/>
          </a:xfrm>
          <a:prstGeom prst="rect">
            <a:avLst/>
          </a:prstGeom>
          <a:ln>
            <a:solidFill>
              <a:schemeClr val="tx1"/>
            </a:solidFill>
          </a:ln>
        </p:spPr>
      </p:pic>
    </p:spTree>
    <p:extLst>
      <p:ext uri="{BB962C8B-B14F-4D97-AF65-F5344CB8AC3E}">
        <p14:creationId xmlns:p14="http://schemas.microsoft.com/office/powerpoint/2010/main" val="281104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42284-3F4E-324C-8C33-17F14C81BD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F1E657-4BCD-0848-BE1E-4A7A26E5C48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4135695-56AC-B740-9770-3D0F605730A5}"/>
              </a:ext>
            </a:extLst>
          </p:cNvPr>
          <p:cNvSpPr>
            <a:spLocks noGrp="1"/>
          </p:cNvSpPr>
          <p:nvPr>
            <p:ph type="sldNum" sz="quarter" idx="12"/>
          </p:nvPr>
        </p:nvSpPr>
        <p:spPr/>
        <p:txBody>
          <a:bodyPr/>
          <a:lstStyle/>
          <a:p>
            <a:fld id="{B090E305-2ED7-C549-9F0A-4D794F0BF0F1}" type="slidenum">
              <a:rPr lang="en-US" smtClean="0"/>
              <a:t>36</a:t>
            </a:fld>
            <a:endParaRPr lang="en-US"/>
          </a:p>
        </p:txBody>
      </p:sp>
      <p:pic>
        <p:nvPicPr>
          <p:cNvPr id="5" name="Picture 4">
            <a:extLst>
              <a:ext uri="{FF2B5EF4-FFF2-40B4-BE49-F238E27FC236}">
                <a16:creationId xmlns:a16="http://schemas.microsoft.com/office/drawing/2014/main" id="{678EC8ED-AA47-9C41-B6B6-85A914D3A4BD}"/>
              </a:ext>
            </a:extLst>
          </p:cNvPr>
          <p:cNvPicPr>
            <a:picLocks noChangeAspect="1"/>
          </p:cNvPicPr>
          <p:nvPr/>
        </p:nvPicPr>
        <p:blipFill>
          <a:blip r:embed="rId2"/>
          <a:stretch>
            <a:fillRect/>
          </a:stretch>
        </p:blipFill>
        <p:spPr>
          <a:xfrm>
            <a:off x="1951252" y="136525"/>
            <a:ext cx="8289495" cy="6858000"/>
          </a:xfrm>
          <a:prstGeom prst="rect">
            <a:avLst/>
          </a:prstGeom>
        </p:spPr>
      </p:pic>
      <p:sp>
        <p:nvSpPr>
          <p:cNvPr id="6" name="TextBox 5">
            <a:extLst>
              <a:ext uri="{FF2B5EF4-FFF2-40B4-BE49-F238E27FC236}">
                <a16:creationId xmlns:a16="http://schemas.microsoft.com/office/drawing/2014/main" id="{FC052B2B-940B-5B4A-AD01-C2B53EBAD887}"/>
              </a:ext>
            </a:extLst>
          </p:cNvPr>
          <p:cNvSpPr txBox="1"/>
          <p:nvPr/>
        </p:nvSpPr>
        <p:spPr>
          <a:xfrm>
            <a:off x="3835508" y="5592188"/>
            <a:ext cx="4520981" cy="584775"/>
          </a:xfrm>
          <a:prstGeom prst="rect">
            <a:avLst/>
          </a:prstGeom>
          <a:noFill/>
        </p:spPr>
        <p:txBody>
          <a:bodyPr wrap="none" rtlCol="0">
            <a:spAutoFit/>
          </a:bodyPr>
          <a:lstStyle/>
          <a:p>
            <a:r>
              <a:rPr lang="en-US" sz="3200" dirty="0" err="1"/>
              <a:t>www.whichfaceisreal.com</a:t>
            </a:r>
            <a:endParaRPr lang="en-US" sz="3200" dirty="0"/>
          </a:p>
        </p:txBody>
      </p:sp>
    </p:spTree>
    <p:extLst>
      <p:ext uri="{BB962C8B-B14F-4D97-AF65-F5344CB8AC3E}">
        <p14:creationId xmlns:p14="http://schemas.microsoft.com/office/powerpoint/2010/main" val="3712687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7646-FEF6-CC43-A650-FFB58B2E70C2}"/>
              </a:ext>
            </a:extLst>
          </p:cNvPr>
          <p:cNvSpPr>
            <a:spLocks noGrp="1"/>
          </p:cNvSpPr>
          <p:nvPr>
            <p:ph type="title"/>
          </p:nvPr>
        </p:nvSpPr>
        <p:spPr/>
        <p:txBody>
          <a:bodyPr/>
          <a:lstStyle/>
          <a:p>
            <a:r>
              <a:rPr lang="en-US"/>
              <a:t>Deep Fakes</a:t>
            </a:r>
          </a:p>
        </p:txBody>
      </p:sp>
      <p:sp>
        <p:nvSpPr>
          <p:cNvPr id="3" name="Content Placeholder 2">
            <a:extLst>
              <a:ext uri="{FF2B5EF4-FFF2-40B4-BE49-F238E27FC236}">
                <a16:creationId xmlns:a16="http://schemas.microsoft.com/office/drawing/2014/main" id="{0F420CA3-2F13-2940-954B-85D5B57CC000}"/>
              </a:ext>
            </a:extLst>
          </p:cNvPr>
          <p:cNvSpPr>
            <a:spLocks noGrp="1"/>
          </p:cNvSpPr>
          <p:nvPr>
            <p:ph idx="1"/>
          </p:nvPr>
        </p:nvSpPr>
        <p:spPr/>
        <p:txBody>
          <a:bodyPr/>
          <a:lstStyle/>
          <a:p>
            <a:r>
              <a:rPr lang="en-US"/>
              <a:t>Train a neural network to produce variants of one person’s face</a:t>
            </a:r>
          </a:p>
          <a:p>
            <a:r>
              <a:rPr lang="en-US"/>
              <a:t>Automatically map that onto videos with another person’s face</a:t>
            </a:r>
          </a:p>
        </p:txBody>
      </p:sp>
      <p:sp>
        <p:nvSpPr>
          <p:cNvPr id="4" name="Slide Number Placeholder 3">
            <a:extLst>
              <a:ext uri="{FF2B5EF4-FFF2-40B4-BE49-F238E27FC236}">
                <a16:creationId xmlns:a16="http://schemas.microsoft.com/office/drawing/2014/main" id="{699B6008-3D76-9A49-92B0-455F2B42BCBC}"/>
              </a:ext>
            </a:extLst>
          </p:cNvPr>
          <p:cNvSpPr>
            <a:spLocks noGrp="1"/>
          </p:cNvSpPr>
          <p:nvPr>
            <p:ph type="sldNum" sz="quarter" idx="12"/>
          </p:nvPr>
        </p:nvSpPr>
        <p:spPr/>
        <p:txBody>
          <a:bodyPr/>
          <a:lstStyle/>
          <a:p>
            <a:fld id="{B090E305-2ED7-C549-9F0A-4D794F0BF0F1}" type="slidenum">
              <a:rPr lang="en-US" smtClean="0"/>
              <a:t>37</a:t>
            </a:fld>
            <a:endParaRPr lang="en-US"/>
          </a:p>
        </p:txBody>
      </p:sp>
      <p:pic>
        <p:nvPicPr>
          <p:cNvPr id="6" name="Picture 5">
            <a:extLst>
              <a:ext uri="{FF2B5EF4-FFF2-40B4-BE49-F238E27FC236}">
                <a16:creationId xmlns:a16="http://schemas.microsoft.com/office/drawing/2014/main" id="{83C002C5-7551-0049-9979-E8BFC32A5BDB}"/>
              </a:ext>
            </a:extLst>
          </p:cNvPr>
          <p:cNvPicPr>
            <a:picLocks noChangeAspect="1"/>
          </p:cNvPicPr>
          <p:nvPr/>
        </p:nvPicPr>
        <p:blipFill>
          <a:blip r:embed="rId2"/>
          <a:stretch>
            <a:fillRect/>
          </a:stretch>
        </p:blipFill>
        <p:spPr>
          <a:xfrm>
            <a:off x="381000" y="2780861"/>
            <a:ext cx="10669588" cy="3855949"/>
          </a:xfrm>
          <a:prstGeom prst="rect">
            <a:avLst/>
          </a:prstGeom>
        </p:spPr>
      </p:pic>
      <p:sp>
        <p:nvSpPr>
          <p:cNvPr id="7" name="TextBox 6">
            <a:extLst>
              <a:ext uri="{FF2B5EF4-FFF2-40B4-BE49-F238E27FC236}">
                <a16:creationId xmlns:a16="http://schemas.microsoft.com/office/drawing/2014/main" id="{5B1632B6-4658-0E45-9F1F-230DAF0CACD7}"/>
              </a:ext>
            </a:extLst>
          </p:cNvPr>
          <p:cNvSpPr txBox="1"/>
          <p:nvPr/>
        </p:nvSpPr>
        <p:spPr>
          <a:xfrm>
            <a:off x="7091164" y="6446865"/>
            <a:ext cx="2740687" cy="369332"/>
          </a:xfrm>
          <a:prstGeom prst="rect">
            <a:avLst/>
          </a:prstGeom>
          <a:noFill/>
        </p:spPr>
        <p:txBody>
          <a:bodyPr wrap="none" rtlCol="0">
            <a:spAutoFit/>
          </a:bodyPr>
          <a:lstStyle/>
          <a:p>
            <a:r>
              <a:rPr lang="en-US"/>
              <a:t>Image by: Li and Lyu (2018)</a:t>
            </a:r>
          </a:p>
        </p:txBody>
      </p:sp>
    </p:spTree>
    <p:extLst>
      <p:ext uri="{BB962C8B-B14F-4D97-AF65-F5344CB8AC3E}">
        <p14:creationId xmlns:p14="http://schemas.microsoft.com/office/powerpoint/2010/main" val="368213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A64AD-F51E-A342-BA6D-80B365B33508}"/>
              </a:ext>
            </a:extLst>
          </p:cNvPr>
          <p:cNvSpPr>
            <a:spLocks noGrp="1"/>
          </p:cNvSpPr>
          <p:nvPr>
            <p:ph type="title"/>
          </p:nvPr>
        </p:nvSpPr>
        <p:spPr/>
        <p:txBody>
          <a:bodyPr/>
          <a:lstStyle/>
          <a:p>
            <a:r>
              <a:rPr lang="en-US"/>
              <a:t>Detecting Deep Fakes</a:t>
            </a:r>
          </a:p>
        </p:txBody>
      </p:sp>
      <p:sp>
        <p:nvSpPr>
          <p:cNvPr id="3" name="Content Placeholder 2">
            <a:extLst>
              <a:ext uri="{FF2B5EF4-FFF2-40B4-BE49-F238E27FC236}">
                <a16:creationId xmlns:a16="http://schemas.microsoft.com/office/drawing/2014/main" id="{28536C85-DFC1-224E-8506-4CCD3DD4F456}"/>
              </a:ext>
            </a:extLst>
          </p:cNvPr>
          <p:cNvSpPr>
            <a:spLocks noGrp="1"/>
          </p:cNvSpPr>
          <p:nvPr>
            <p:ph idx="1"/>
          </p:nvPr>
        </p:nvSpPr>
        <p:spPr>
          <a:xfrm>
            <a:off x="838200" y="1825625"/>
            <a:ext cx="6697133" cy="4351338"/>
          </a:xfrm>
        </p:spPr>
        <p:txBody>
          <a:bodyPr>
            <a:normAutofit/>
          </a:bodyPr>
          <a:lstStyle/>
          <a:p>
            <a:r>
              <a:rPr lang="en-US"/>
              <a:t>Deconvolutions produce checkerboard patterns. </a:t>
            </a:r>
            <a:r>
              <a:rPr lang="en-US" sz="1800"/>
              <a:t>(https://distill.pub/2016/deconv-checkerboard/)</a:t>
            </a:r>
            <a:endParaRPr lang="en-US"/>
          </a:p>
          <a:p>
            <a:r>
              <a:rPr lang="en-US"/>
              <a:t>Deep fake videos often lack key human</a:t>
            </a:r>
            <a:br>
              <a:rPr lang="en-US"/>
            </a:br>
            <a:r>
              <a:rPr lang="en-US"/>
              <a:t>characteristics, such as a pulse or</a:t>
            </a:r>
            <a:br>
              <a:rPr lang="en-US"/>
            </a:br>
            <a:r>
              <a:rPr lang="en-US"/>
              <a:t>blinking. (Li and Lyu, 2018a)</a:t>
            </a:r>
          </a:p>
          <a:p>
            <a:r>
              <a:rPr lang="en-US"/>
              <a:t>Deep fake videos have image warping artifacts. (Li and Lyu, 2018b)</a:t>
            </a:r>
          </a:p>
          <a:p>
            <a:pPr marL="0" indent="0">
              <a:buNone/>
            </a:pPr>
            <a:r>
              <a:rPr lang="en-US"/>
              <a:t>...but will future Deep Fake variants have these same limitations?</a:t>
            </a:r>
          </a:p>
        </p:txBody>
      </p:sp>
      <p:sp>
        <p:nvSpPr>
          <p:cNvPr id="4" name="Slide Number Placeholder 3">
            <a:extLst>
              <a:ext uri="{FF2B5EF4-FFF2-40B4-BE49-F238E27FC236}">
                <a16:creationId xmlns:a16="http://schemas.microsoft.com/office/drawing/2014/main" id="{27CAE4FF-8C01-4341-960E-1490A7E6EE82}"/>
              </a:ext>
            </a:extLst>
          </p:cNvPr>
          <p:cNvSpPr>
            <a:spLocks noGrp="1"/>
          </p:cNvSpPr>
          <p:nvPr>
            <p:ph type="sldNum" sz="quarter" idx="12"/>
          </p:nvPr>
        </p:nvSpPr>
        <p:spPr/>
        <p:txBody>
          <a:bodyPr/>
          <a:lstStyle/>
          <a:p>
            <a:fld id="{B090E305-2ED7-C549-9F0A-4D794F0BF0F1}" type="slidenum">
              <a:rPr lang="en-US" smtClean="0"/>
              <a:t>38</a:t>
            </a:fld>
            <a:endParaRPr lang="en-US"/>
          </a:p>
        </p:txBody>
      </p:sp>
      <p:pic>
        <p:nvPicPr>
          <p:cNvPr id="5" name="Picture 4">
            <a:extLst>
              <a:ext uri="{FF2B5EF4-FFF2-40B4-BE49-F238E27FC236}">
                <a16:creationId xmlns:a16="http://schemas.microsoft.com/office/drawing/2014/main" id="{D8EEB84A-B79A-4F4D-A434-F489E4543211}"/>
              </a:ext>
            </a:extLst>
          </p:cNvPr>
          <p:cNvPicPr>
            <a:picLocks noChangeAspect="1"/>
          </p:cNvPicPr>
          <p:nvPr/>
        </p:nvPicPr>
        <p:blipFill>
          <a:blip r:embed="rId2"/>
          <a:stretch>
            <a:fillRect/>
          </a:stretch>
        </p:blipFill>
        <p:spPr>
          <a:xfrm>
            <a:off x="7628466" y="1825625"/>
            <a:ext cx="2729706" cy="2729706"/>
          </a:xfrm>
          <a:prstGeom prst="rect">
            <a:avLst/>
          </a:prstGeom>
        </p:spPr>
      </p:pic>
    </p:spTree>
    <p:extLst>
      <p:ext uri="{BB962C8B-B14F-4D97-AF65-F5344CB8AC3E}">
        <p14:creationId xmlns:p14="http://schemas.microsoft.com/office/powerpoint/2010/main" val="906711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E2AB-5A0A-2E43-935A-F9C0742EA1ED}"/>
              </a:ext>
            </a:extLst>
          </p:cNvPr>
          <p:cNvSpPr>
            <a:spLocks noGrp="1"/>
          </p:cNvSpPr>
          <p:nvPr>
            <p:ph type="title"/>
          </p:nvPr>
        </p:nvSpPr>
        <p:spPr>
          <a:xfrm>
            <a:off x="838200" y="123825"/>
            <a:ext cx="10515600" cy="1325563"/>
          </a:xfrm>
        </p:spPr>
        <p:txBody>
          <a:bodyPr>
            <a:normAutofit/>
          </a:bodyPr>
          <a:lstStyle/>
          <a:p>
            <a:pPr algn="ctr"/>
            <a:r>
              <a:rPr lang="en-US" dirty="0"/>
              <a:t>Conclusion: Will Artificial Intelligence</a:t>
            </a:r>
            <a:br>
              <a:rPr lang="en-US" dirty="0"/>
            </a:br>
            <a:r>
              <a:rPr lang="en-US" b="1" dirty="0">
                <a:solidFill>
                  <a:srgbClr val="00A500"/>
                </a:solidFill>
              </a:rPr>
              <a:t>Save Us </a:t>
            </a:r>
            <a:r>
              <a:rPr lang="en-US" dirty="0"/>
              <a:t>… OR … </a:t>
            </a:r>
            <a:r>
              <a:rPr lang="en-US" b="1" dirty="0">
                <a:solidFill>
                  <a:srgbClr val="C00000"/>
                </a:solidFill>
              </a:rPr>
              <a:t>Kill Us All</a:t>
            </a:r>
            <a:r>
              <a:rPr lang="en-US" dirty="0"/>
              <a:t>?</a:t>
            </a:r>
          </a:p>
        </p:txBody>
      </p:sp>
      <p:sp>
        <p:nvSpPr>
          <p:cNvPr id="3" name="Content Placeholder 2">
            <a:extLst>
              <a:ext uri="{FF2B5EF4-FFF2-40B4-BE49-F238E27FC236}">
                <a16:creationId xmlns:a16="http://schemas.microsoft.com/office/drawing/2014/main" id="{A0F2CEB4-39B9-DE4F-9212-3528167D90BF}"/>
              </a:ext>
            </a:extLst>
          </p:cNvPr>
          <p:cNvSpPr>
            <a:spLocks noGrp="1"/>
          </p:cNvSpPr>
          <p:nvPr>
            <p:ph idx="1"/>
          </p:nvPr>
        </p:nvSpPr>
        <p:spPr>
          <a:xfrm>
            <a:off x="762000" y="4497591"/>
            <a:ext cx="10769600" cy="2157209"/>
          </a:xfrm>
        </p:spPr>
        <p:txBody>
          <a:bodyPr>
            <a:normAutofit fontScale="92500"/>
          </a:bodyPr>
          <a:lstStyle/>
          <a:p>
            <a:r>
              <a:rPr lang="en-US" b="1" dirty="0"/>
              <a:t>AI is a tool:</a:t>
            </a:r>
            <a:r>
              <a:rPr lang="en-US" dirty="0"/>
              <a:t> AI is made by humans, used by humans, and works with humans.</a:t>
            </a:r>
            <a:endParaRPr lang="en-US" b="1" dirty="0"/>
          </a:p>
          <a:p>
            <a:r>
              <a:rPr lang="en-US" b="1" dirty="0"/>
              <a:t>Policy is essential:</a:t>
            </a:r>
            <a:r>
              <a:rPr lang="en-US" dirty="0"/>
              <a:t> At best, AI will follow human policy (for better or worse).</a:t>
            </a:r>
          </a:p>
          <a:p>
            <a:r>
              <a:rPr lang="en-US" b="1" dirty="0"/>
              <a:t>Understanding is essential: </a:t>
            </a:r>
            <a:r>
              <a:rPr lang="en-US" dirty="0"/>
              <a:t>AI is complex, but there are ways we can make it more robust and more intelligible, so we know when to trust it.</a:t>
            </a:r>
          </a:p>
        </p:txBody>
      </p:sp>
      <p:sp>
        <p:nvSpPr>
          <p:cNvPr id="4" name="Slide Number Placeholder 3">
            <a:extLst>
              <a:ext uri="{FF2B5EF4-FFF2-40B4-BE49-F238E27FC236}">
                <a16:creationId xmlns:a16="http://schemas.microsoft.com/office/drawing/2014/main" id="{DFE0DE1C-08F7-AE43-8216-41B78292F8C6}"/>
              </a:ext>
            </a:extLst>
          </p:cNvPr>
          <p:cNvSpPr>
            <a:spLocks noGrp="1"/>
          </p:cNvSpPr>
          <p:nvPr>
            <p:ph type="sldNum" sz="quarter" idx="12"/>
          </p:nvPr>
        </p:nvSpPr>
        <p:spPr/>
        <p:txBody>
          <a:bodyPr/>
          <a:lstStyle/>
          <a:p>
            <a:fld id="{B090E305-2ED7-C549-9F0A-4D794F0BF0F1}" type="slidenum">
              <a:rPr lang="en-US" smtClean="0"/>
              <a:t>39</a:t>
            </a:fld>
            <a:endParaRPr lang="en-US"/>
          </a:p>
        </p:txBody>
      </p:sp>
      <p:pic>
        <p:nvPicPr>
          <p:cNvPr id="5" name="Picture 4">
            <a:extLst>
              <a:ext uri="{FF2B5EF4-FFF2-40B4-BE49-F238E27FC236}">
                <a16:creationId xmlns:a16="http://schemas.microsoft.com/office/drawing/2014/main" id="{D43CBE33-595D-664D-A2E7-1093428C9190}"/>
              </a:ext>
            </a:extLst>
          </p:cNvPr>
          <p:cNvPicPr>
            <a:picLocks noChangeAspect="1"/>
          </p:cNvPicPr>
          <p:nvPr/>
        </p:nvPicPr>
        <p:blipFill rotWithShape="1">
          <a:blip r:embed="rId3"/>
          <a:srcRect r="31312"/>
          <a:stretch/>
        </p:blipFill>
        <p:spPr>
          <a:xfrm>
            <a:off x="1975140" y="1619896"/>
            <a:ext cx="3041360" cy="2466117"/>
          </a:xfrm>
          <a:prstGeom prst="rect">
            <a:avLst/>
          </a:prstGeom>
        </p:spPr>
      </p:pic>
      <p:pic>
        <p:nvPicPr>
          <p:cNvPr id="6" name="Picture 5">
            <a:extLst>
              <a:ext uri="{FF2B5EF4-FFF2-40B4-BE49-F238E27FC236}">
                <a16:creationId xmlns:a16="http://schemas.microsoft.com/office/drawing/2014/main" id="{42BB6B41-DB11-5B4E-9D3D-746485527FF3}"/>
              </a:ext>
            </a:extLst>
          </p:cNvPr>
          <p:cNvPicPr>
            <a:picLocks noChangeAspect="1"/>
          </p:cNvPicPr>
          <p:nvPr/>
        </p:nvPicPr>
        <p:blipFill>
          <a:blip r:embed="rId4"/>
          <a:stretch>
            <a:fillRect/>
          </a:stretch>
        </p:blipFill>
        <p:spPr>
          <a:xfrm>
            <a:off x="6464300" y="1546013"/>
            <a:ext cx="3937000" cy="2463800"/>
          </a:xfrm>
          <a:prstGeom prst="rect">
            <a:avLst/>
          </a:prstGeom>
        </p:spPr>
      </p:pic>
      <p:sp>
        <p:nvSpPr>
          <p:cNvPr id="7" name="TextBox 6">
            <a:extLst>
              <a:ext uri="{FF2B5EF4-FFF2-40B4-BE49-F238E27FC236}">
                <a16:creationId xmlns:a16="http://schemas.microsoft.com/office/drawing/2014/main" id="{FEC11566-BE0E-584A-8332-5BDF88CE5A9E}"/>
              </a:ext>
            </a:extLst>
          </p:cNvPr>
          <p:cNvSpPr txBox="1"/>
          <p:nvPr/>
        </p:nvSpPr>
        <p:spPr>
          <a:xfrm>
            <a:off x="7175502" y="3934326"/>
            <a:ext cx="2340513" cy="461665"/>
          </a:xfrm>
          <a:prstGeom prst="rect">
            <a:avLst/>
          </a:prstGeom>
          <a:noFill/>
        </p:spPr>
        <p:txBody>
          <a:bodyPr wrap="none" rtlCol="0">
            <a:spAutoFit/>
          </a:bodyPr>
          <a:lstStyle/>
          <a:p>
            <a:r>
              <a:rPr lang="en-US" sz="2400" i="1" dirty="0"/>
              <a:t>“I’m sorry, Dave.”</a:t>
            </a:r>
          </a:p>
        </p:txBody>
      </p:sp>
      <p:sp>
        <p:nvSpPr>
          <p:cNvPr id="8" name="TextBox 7">
            <a:extLst>
              <a:ext uri="{FF2B5EF4-FFF2-40B4-BE49-F238E27FC236}">
                <a16:creationId xmlns:a16="http://schemas.microsoft.com/office/drawing/2014/main" id="{1F573DF2-33F0-EA4A-A2B5-CEC3F05CC971}"/>
              </a:ext>
            </a:extLst>
          </p:cNvPr>
          <p:cNvSpPr txBox="1"/>
          <p:nvPr/>
        </p:nvSpPr>
        <p:spPr>
          <a:xfrm rot="20909704">
            <a:off x="5926955" y="189637"/>
            <a:ext cx="1451745" cy="584775"/>
          </a:xfrm>
          <a:prstGeom prst="rect">
            <a:avLst/>
          </a:prstGeom>
          <a:solidFill>
            <a:schemeClr val="bg1"/>
          </a:solidFill>
          <a:ln>
            <a:solidFill>
              <a:schemeClr val="tx1"/>
            </a:solidFill>
          </a:ln>
        </p:spPr>
        <p:txBody>
          <a:bodyPr wrap="square" rtlCol="0">
            <a:spAutoFit/>
          </a:bodyPr>
          <a:lstStyle/>
          <a:p>
            <a:pPr algn="ctr"/>
            <a:r>
              <a:rPr lang="en-US" sz="3200" dirty="0">
                <a:latin typeface="Times" pitchFamily="2" charset="0"/>
              </a:rPr>
              <a:t>Human</a:t>
            </a:r>
          </a:p>
        </p:txBody>
      </p:sp>
    </p:spTree>
    <p:extLst>
      <p:ext uri="{BB962C8B-B14F-4D97-AF65-F5344CB8AC3E}">
        <p14:creationId xmlns:p14="http://schemas.microsoft.com/office/powerpoint/2010/main" val="58635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B2FB-1ED0-A349-97A3-58E02C072BF4}"/>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2ABBE42B-DBBB-3642-AE60-C9C85F1888BC}"/>
              </a:ext>
            </a:extLst>
          </p:cNvPr>
          <p:cNvSpPr>
            <a:spLocks noGrp="1"/>
          </p:cNvSpPr>
          <p:nvPr>
            <p:ph type="sldNum" sz="quarter" idx="12"/>
          </p:nvPr>
        </p:nvSpPr>
        <p:spPr/>
        <p:txBody>
          <a:bodyPr/>
          <a:lstStyle/>
          <a:p>
            <a:fld id="{B090E305-2ED7-C549-9F0A-4D794F0BF0F1}" type="slidenum">
              <a:rPr lang="en-US" smtClean="0"/>
              <a:t>4</a:t>
            </a:fld>
            <a:endParaRPr lang="en-US"/>
          </a:p>
        </p:txBody>
      </p:sp>
      <p:sp>
        <p:nvSpPr>
          <p:cNvPr id="5" name="Rectangle 4">
            <a:extLst>
              <a:ext uri="{FF2B5EF4-FFF2-40B4-BE49-F238E27FC236}">
                <a16:creationId xmlns:a16="http://schemas.microsoft.com/office/drawing/2014/main" id="{377F91B0-44A4-F243-83E9-FD94872C1EDC}"/>
              </a:ext>
            </a:extLst>
          </p:cNvPr>
          <p:cNvSpPr/>
          <p:nvPr/>
        </p:nvSpPr>
        <p:spPr>
          <a:xfrm>
            <a:off x="3048000" y="3105835"/>
            <a:ext cx="6096000" cy="646331"/>
          </a:xfrm>
          <a:prstGeom prst="rect">
            <a:avLst/>
          </a:prstGeom>
        </p:spPr>
        <p:txBody>
          <a:bodyPr>
            <a:spAutoFit/>
          </a:bodyPr>
          <a:lstStyle/>
          <a:p>
            <a:r>
              <a:rPr lang="en-US" dirty="0"/>
              <a:t>https://</a:t>
            </a:r>
            <a:r>
              <a:rPr lang="en-US" dirty="0" err="1"/>
              <a:t>www.howtogeek.com</a:t>
            </a:r>
            <a:r>
              <a:rPr lang="en-US" dirty="0"/>
              <a:t>/290919/how-</a:t>
            </a:r>
            <a:r>
              <a:rPr lang="en-US" dirty="0" err="1"/>
              <a:t>facebooks</a:t>
            </a:r>
            <a:r>
              <a:rPr lang="en-US" dirty="0"/>
              <a:t>-news-feed-sorting-algorithm-works/</a:t>
            </a:r>
          </a:p>
        </p:txBody>
      </p:sp>
      <p:pic>
        <p:nvPicPr>
          <p:cNvPr id="8" name="Picture 7">
            <a:extLst>
              <a:ext uri="{FF2B5EF4-FFF2-40B4-BE49-F238E27FC236}">
                <a16:creationId xmlns:a16="http://schemas.microsoft.com/office/drawing/2014/main" id="{606581B7-8275-B540-8558-207B1959E917}"/>
              </a:ext>
            </a:extLst>
          </p:cNvPr>
          <p:cNvPicPr>
            <a:picLocks noChangeAspect="1"/>
          </p:cNvPicPr>
          <p:nvPr/>
        </p:nvPicPr>
        <p:blipFill>
          <a:blip r:embed="rId2"/>
          <a:stretch>
            <a:fillRect/>
          </a:stretch>
        </p:blipFill>
        <p:spPr>
          <a:xfrm>
            <a:off x="1528472" y="0"/>
            <a:ext cx="8872828" cy="7201800"/>
          </a:xfrm>
          <a:prstGeom prst="rect">
            <a:avLst/>
          </a:prstGeom>
        </p:spPr>
      </p:pic>
      <p:sp>
        <p:nvSpPr>
          <p:cNvPr id="10" name="Content Placeholder 9">
            <a:extLst>
              <a:ext uri="{FF2B5EF4-FFF2-40B4-BE49-F238E27FC236}">
                <a16:creationId xmlns:a16="http://schemas.microsoft.com/office/drawing/2014/main" id="{C84E9C3B-8FFE-ED41-9542-DEA5D76921E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92475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99DA3-809C-2945-8E03-1AF49EB468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83D521-BAB7-D644-A28F-5998BD7BEA1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B1F381B-E5FF-5E41-A5A7-800EA5A7B078}"/>
              </a:ext>
            </a:extLst>
          </p:cNvPr>
          <p:cNvSpPr>
            <a:spLocks noGrp="1"/>
          </p:cNvSpPr>
          <p:nvPr>
            <p:ph type="sldNum" sz="quarter" idx="12"/>
          </p:nvPr>
        </p:nvSpPr>
        <p:spPr/>
        <p:txBody>
          <a:bodyPr/>
          <a:lstStyle/>
          <a:p>
            <a:fld id="{B090E305-2ED7-C549-9F0A-4D794F0BF0F1}" type="slidenum">
              <a:rPr lang="en-US" smtClean="0"/>
              <a:t>5</a:t>
            </a:fld>
            <a:endParaRPr lang="en-US"/>
          </a:p>
        </p:txBody>
      </p:sp>
      <p:pic>
        <p:nvPicPr>
          <p:cNvPr id="5" name="Picture 4">
            <a:extLst>
              <a:ext uri="{FF2B5EF4-FFF2-40B4-BE49-F238E27FC236}">
                <a16:creationId xmlns:a16="http://schemas.microsoft.com/office/drawing/2014/main" id="{15B4D3A3-03E2-2141-A662-3DEE339E3A0C}"/>
              </a:ext>
            </a:extLst>
          </p:cNvPr>
          <p:cNvPicPr>
            <a:picLocks noChangeAspect="1"/>
          </p:cNvPicPr>
          <p:nvPr/>
        </p:nvPicPr>
        <p:blipFill>
          <a:blip r:embed="rId2"/>
          <a:stretch>
            <a:fillRect/>
          </a:stretch>
        </p:blipFill>
        <p:spPr>
          <a:xfrm>
            <a:off x="1871372" y="0"/>
            <a:ext cx="8449256" cy="6858000"/>
          </a:xfrm>
          <a:prstGeom prst="rect">
            <a:avLst/>
          </a:prstGeom>
        </p:spPr>
      </p:pic>
    </p:spTree>
    <p:extLst>
      <p:ext uri="{BB962C8B-B14F-4D97-AF65-F5344CB8AC3E}">
        <p14:creationId xmlns:p14="http://schemas.microsoft.com/office/powerpoint/2010/main" val="2392624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8B948-90C0-B142-AB55-78961F09A2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4B3C51-BA5C-3E42-9949-BBF9F7B14C2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AC0499F-4E79-1C46-B470-22EF8AE81E95}"/>
              </a:ext>
            </a:extLst>
          </p:cNvPr>
          <p:cNvSpPr>
            <a:spLocks noGrp="1"/>
          </p:cNvSpPr>
          <p:nvPr>
            <p:ph type="sldNum" sz="quarter" idx="12"/>
          </p:nvPr>
        </p:nvSpPr>
        <p:spPr/>
        <p:txBody>
          <a:bodyPr/>
          <a:lstStyle/>
          <a:p>
            <a:fld id="{B090E305-2ED7-C549-9F0A-4D794F0BF0F1}" type="slidenum">
              <a:rPr lang="en-US" smtClean="0"/>
              <a:t>6</a:t>
            </a:fld>
            <a:endParaRPr lang="en-US"/>
          </a:p>
        </p:txBody>
      </p:sp>
      <p:pic>
        <p:nvPicPr>
          <p:cNvPr id="5" name="Picture 4">
            <a:extLst>
              <a:ext uri="{FF2B5EF4-FFF2-40B4-BE49-F238E27FC236}">
                <a16:creationId xmlns:a16="http://schemas.microsoft.com/office/drawing/2014/main" id="{AD89EFC4-FCC8-2040-9352-D1641E7BA648}"/>
              </a:ext>
            </a:extLst>
          </p:cNvPr>
          <p:cNvPicPr>
            <a:picLocks noChangeAspect="1"/>
          </p:cNvPicPr>
          <p:nvPr/>
        </p:nvPicPr>
        <p:blipFill rotWithShape="1">
          <a:blip r:embed="rId2"/>
          <a:srcRect l="16770" r="24793"/>
          <a:stretch/>
        </p:blipFill>
        <p:spPr>
          <a:xfrm>
            <a:off x="2184400" y="136525"/>
            <a:ext cx="8089900" cy="6995476"/>
          </a:xfrm>
          <a:prstGeom prst="rect">
            <a:avLst/>
          </a:prstGeom>
        </p:spPr>
      </p:pic>
    </p:spTree>
    <p:extLst>
      <p:ext uri="{BB962C8B-B14F-4D97-AF65-F5344CB8AC3E}">
        <p14:creationId xmlns:p14="http://schemas.microsoft.com/office/powerpoint/2010/main" val="1043480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101F4-1931-864D-949E-02C9F7198BAA}"/>
              </a:ext>
            </a:extLst>
          </p:cNvPr>
          <p:cNvSpPr>
            <a:spLocks noGrp="1"/>
          </p:cNvSpPr>
          <p:nvPr>
            <p:ph type="title"/>
          </p:nvPr>
        </p:nvSpPr>
        <p:spPr/>
        <p:txBody>
          <a:bodyPr/>
          <a:lstStyle/>
          <a:p>
            <a:r>
              <a:rPr lang="en-US"/>
              <a:t>Overview</a:t>
            </a:r>
          </a:p>
        </p:txBody>
      </p:sp>
      <p:sp>
        <p:nvSpPr>
          <p:cNvPr id="3" name="Content Placeholder 2">
            <a:extLst>
              <a:ext uri="{FF2B5EF4-FFF2-40B4-BE49-F238E27FC236}">
                <a16:creationId xmlns:a16="http://schemas.microsoft.com/office/drawing/2014/main" id="{F7D78BC8-3EB2-C64F-A240-1A1AD8BA40F1}"/>
              </a:ext>
            </a:extLst>
          </p:cNvPr>
          <p:cNvSpPr>
            <a:spLocks noGrp="1"/>
          </p:cNvSpPr>
          <p:nvPr>
            <p:ph idx="1"/>
          </p:nvPr>
        </p:nvSpPr>
        <p:spPr/>
        <p:txBody>
          <a:bodyPr>
            <a:normAutofit/>
          </a:bodyPr>
          <a:lstStyle/>
          <a:p>
            <a:r>
              <a:rPr lang="en-US" sz="3200"/>
              <a:t>Social media is a powerful tool for spreading hate and lies.</a:t>
            </a:r>
          </a:p>
          <a:p>
            <a:endParaRPr lang="en-US" sz="3200"/>
          </a:p>
          <a:p>
            <a:r>
              <a:rPr lang="en-US" sz="3200"/>
              <a:t>In every online platform, AI is heavily involved in what content is blocked and what content is promoted.</a:t>
            </a:r>
          </a:p>
          <a:p>
            <a:endParaRPr lang="en-US" sz="3200"/>
          </a:p>
          <a:p>
            <a:r>
              <a:rPr lang="en-US" sz="3200"/>
              <a:t>Therefore, we need to understand the interaction between AI systems and misinformation. (We also need sociology, psychology, public policy, and more.)</a:t>
            </a:r>
          </a:p>
        </p:txBody>
      </p:sp>
      <p:sp>
        <p:nvSpPr>
          <p:cNvPr id="4" name="Slide Number Placeholder 3">
            <a:extLst>
              <a:ext uri="{FF2B5EF4-FFF2-40B4-BE49-F238E27FC236}">
                <a16:creationId xmlns:a16="http://schemas.microsoft.com/office/drawing/2014/main" id="{171806F8-CE27-3040-9D99-6479EA6ADCAD}"/>
              </a:ext>
            </a:extLst>
          </p:cNvPr>
          <p:cNvSpPr>
            <a:spLocks noGrp="1"/>
          </p:cNvSpPr>
          <p:nvPr>
            <p:ph type="sldNum" sz="quarter" idx="12"/>
          </p:nvPr>
        </p:nvSpPr>
        <p:spPr/>
        <p:txBody>
          <a:bodyPr/>
          <a:lstStyle/>
          <a:p>
            <a:fld id="{B090E305-2ED7-C549-9F0A-4D794F0BF0F1}" type="slidenum">
              <a:rPr lang="en-US" smtClean="0"/>
              <a:t>7</a:t>
            </a:fld>
            <a:endParaRPr lang="en-US"/>
          </a:p>
        </p:txBody>
      </p:sp>
    </p:spTree>
    <p:extLst>
      <p:ext uri="{BB962C8B-B14F-4D97-AF65-F5344CB8AC3E}">
        <p14:creationId xmlns:p14="http://schemas.microsoft.com/office/powerpoint/2010/main" val="514675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B40D4-6807-4E49-BF9B-7E910D59D109}"/>
              </a:ext>
            </a:extLst>
          </p:cNvPr>
          <p:cNvSpPr>
            <a:spLocks noGrp="1"/>
          </p:cNvSpPr>
          <p:nvPr>
            <p:ph type="title"/>
          </p:nvPr>
        </p:nvSpPr>
        <p:spPr/>
        <p:txBody>
          <a:bodyPr>
            <a:normAutofit/>
          </a:bodyPr>
          <a:lstStyle/>
          <a:p>
            <a:r>
              <a:rPr lang="en-US" sz="4800" dirty="0"/>
              <a:t>What is this talk about?</a:t>
            </a:r>
          </a:p>
        </p:txBody>
      </p:sp>
      <p:sp>
        <p:nvSpPr>
          <p:cNvPr id="3" name="Content Placeholder 2">
            <a:extLst>
              <a:ext uri="{FF2B5EF4-FFF2-40B4-BE49-F238E27FC236}">
                <a16:creationId xmlns:a16="http://schemas.microsoft.com/office/drawing/2014/main" id="{5A3045AF-AFFA-CA4B-A3A4-7744F33461C3}"/>
              </a:ext>
            </a:extLst>
          </p:cNvPr>
          <p:cNvSpPr>
            <a:spLocks noGrp="1"/>
          </p:cNvSpPr>
          <p:nvPr>
            <p:ph idx="1"/>
          </p:nvPr>
        </p:nvSpPr>
        <p:spPr>
          <a:xfrm>
            <a:off x="618744" y="1524001"/>
            <a:ext cx="10515600" cy="4968874"/>
          </a:xfrm>
        </p:spPr>
        <p:txBody>
          <a:bodyPr>
            <a:normAutofit/>
          </a:bodyPr>
          <a:lstStyle/>
          <a:p>
            <a:r>
              <a:rPr lang="en-US" sz="3200" dirty="0"/>
              <a:t>Background: What is AI? How does it work?</a:t>
            </a:r>
          </a:p>
          <a:p>
            <a:r>
              <a:rPr lang="en-US" sz="3200" dirty="0"/>
              <a:t>Three types of human-computer deception:</a:t>
            </a:r>
          </a:p>
        </p:txBody>
      </p:sp>
      <p:sp>
        <p:nvSpPr>
          <p:cNvPr id="6" name="Slide Number Placeholder 5">
            <a:extLst>
              <a:ext uri="{FF2B5EF4-FFF2-40B4-BE49-F238E27FC236}">
                <a16:creationId xmlns:a16="http://schemas.microsoft.com/office/drawing/2014/main" id="{7C36B45A-FF23-9149-AF9B-75FB36FEE09A}"/>
              </a:ext>
            </a:extLst>
          </p:cNvPr>
          <p:cNvSpPr>
            <a:spLocks noGrp="1"/>
          </p:cNvSpPr>
          <p:nvPr>
            <p:ph type="sldNum" sz="quarter" idx="12"/>
          </p:nvPr>
        </p:nvSpPr>
        <p:spPr/>
        <p:txBody>
          <a:bodyPr/>
          <a:lstStyle/>
          <a:p>
            <a:fld id="{B090E305-2ED7-C549-9F0A-4D794F0BF0F1}" type="slidenum">
              <a:rPr lang="en-US" smtClean="0"/>
              <a:t>8</a:t>
            </a:fld>
            <a:endParaRPr lang="en-US"/>
          </a:p>
        </p:txBody>
      </p:sp>
      <p:grpSp>
        <p:nvGrpSpPr>
          <p:cNvPr id="5" name="Group 4">
            <a:extLst>
              <a:ext uri="{FF2B5EF4-FFF2-40B4-BE49-F238E27FC236}">
                <a16:creationId xmlns:a16="http://schemas.microsoft.com/office/drawing/2014/main" id="{3F9891DB-D8F5-6A47-AC6D-231D5631045D}"/>
              </a:ext>
            </a:extLst>
          </p:cNvPr>
          <p:cNvGrpSpPr/>
          <p:nvPr/>
        </p:nvGrpSpPr>
        <p:grpSpPr>
          <a:xfrm>
            <a:off x="9244267" y="2432701"/>
            <a:ext cx="1011634" cy="1011634"/>
            <a:chOff x="9036050" y="1934766"/>
            <a:chExt cx="1011634" cy="1011634"/>
          </a:xfrm>
        </p:grpSpPr>
        <p:pic>
          <p:nvPicPr>
            <p:cNvPr id="7" name="Graphic 6" descr="Computer">
              <a:extLst>
                <a:ext uri="{FF2B5EF4-FFF2-40B4-BE49-F238E27FC236}">
                  <a16:creationId xmlns:a16="http://schemas.microsoft.com/office/drawing/2014/main" id="{1FF2EA78-A025-C64A-AF6D-E5571323BE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36050" y="1934766"/>
              <a:ext cx="1011634" cy="1011634"/>
            </a:xfrm>
            <a:prstGeom prst="rect">
              <a:avLst/>
            </a:prstGeom>
          </p:spPr>
        </p:pic>
        <p:sp>
          <p:nvSpPr>
            <p:cNvPr id="8" name="TextBox 7">
              <a:extLst>
                <a:ext uri="{FF2B5EF4-FFF2-40B4-BE49-F238E27FC236}">
                  <a16:creationId xmlns:a16="http://schemas.microsoft.com/office/drawing/2014/main" id="{024EEEEC-A02B-6042-B74F-815DAF1C599E}"/>
                </a:ext>
              </a:extLst>
            </p:cNvPr>
            <p:cNvSpPr txBox="1"/>
            <p:nvPr/>
          </p:nvSpPr>
          <p:spPr>
            <a:xfrm>
              <a:off x="9192463" y="2121178"/>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9" name="Group 8">
            <a:extLst>
              <a:ext uri="{FF2B5EF4-FFF2-40B4-BE49-F238E27FC236}">
                <a16:creationId xmlns:a16="http://schemas.microsoft.com/office/drawing/2014/main" id="{58726178-EF19-904F-8FBF-72490371181A}"/>
              </a:ext>
            </a:extLst>
          </p:cNvPr>
          <p:cNvGrpSpPr/>
          <p:nvPr/>
        </p:nvGrpSpPr>
        <p:grpSpPr>
          <a:xfrm>
            <a:off x="7320217" y="5242110"/>
            <a:ext cx="3670300" cy="1260544"/>
            <a:chOff x="7112000" y="4744175"/>
            <a:chExt cx="3670300" cy="1260544"/>
          </a:xfrm>
        </p:grpSpPr>
        <p:pic>
          <p:nvPicPr>
            <p:cNvPr id="10" name="Content Placeholder 5" descr="User">
              <a:extLst>
                <a:ext uri="{FF2B5EF4-FFF2-40B4-BE49-F238E27FC236}">
                  <a16:creationId xmlns:a16="http://schemas.microsoft.com/office/drawing/2014/main" id="{24832E66-E180-5D48-A33B-D8451A350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67900" y="5090319"/>
              <a:ext cx="914400" cy="914400"/>
            </a:xfrm>
            <a:prstGeom prst="rect">
              <a:avLst/>
            </a:prstGeom>
          </p:spPr>
        </p:pic>
        <p:pic>
          <p:nvPicPr>
            <p:cNvPr id="11" name="Graphic 10" descr="Computer">
              <a:extLst>
                <a:ext uri="{FF2B5EF4-FFF2-40B4-BE49-F238E27FC236}">
                  <a16:creationId xmlns:a16="http://schemas.microsoft.com/office/drawing/2014/main" id="{0C35EB34-9936-0349-949F-798A43E25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12000" y="4993085"/>
              <a:ext cx="1011634" cy="1011634"/>
            </a:xfrm>
            <a:prstGeom prst="rect">
              <a:avLst/>
            </a:prstGeom>
          </p:spPr>
        </p:pic>
        <p:sp>
          <p:nvSpPr>
            <p:cNvPr id="12" name="TextBox 11">
              <a:extLst>
                <a:ext uri="{FF2B5EF4-FFF2-40B4-BE49-F238E27FC236}">
                  <a16:creationId xmlns:a16="http://schemas.microsoft.com/office/drawing/2014/main" id="{DADE7B13-2E4B-7349-AC5F-8A72EFE1443F}"/>
                </a:ext>
              </a:extLst>
            </p:cNvPr>
            <p:cNvSpPr txBox="1"/>
            <p:nvPr/>
          </p:nvSpPr>
          <p:spPr>
            <a:xfrm>
              <a:off x="10130487" y="4744175"/>
              <a:ext cx="375424" cy="584775"/>
            </a:xfrm>
            <a:prstGeom prst="rect">
              <a:avLst/>
            </a:prstGeom>
            <a:noFill/>
          </p:spPr>
          <p:txBody>
            <a:bodyPr wrap="none" rtlCol="0">
              <a:spAutoFit/>
            </a:bodyPr>
            <a:lstStyle/>
            <a:p>
              <a:r>
                <a:rPr lang="en-US" sz="3200" b="1" dirty="0">
                  <a:ln>
                    <a:solidFill>
                      <a:schemeClr val="tx1"/>
                    </a:solidFill>
                  </a:ln>
                  <a:solidFill>
                    <a:srgbClr val="FFFF00"/>
                  </a:solidFill>
                </a:rPr>
                <a:t>?</a:t>
              </a:r>
            </a:p>
          </p:txBody>
        </p:sp>
        <p:cxnSp>
          <p:nvCxnSpPr>
            <p:cNvPr id="13" name="Straight Arrow Connector 12">
              <a:extLst>
                <a:ext uri="{FF2B5EF4-FFF2-40B4-BE49-F238E27FC236}">
                  <a16:creationId xmlns:a16="http://schemas.microsoft.com/office/drawing/2014/main" id="{63C6AA0D-67BB-0E40-AE4B-286361E71204}"/>
                </a:ext>
              </a:extLst>
            </p:cNvPr>
            <p:cNvCxnSpPr/>
            <p:nvPr/>
          </p:nvCxnSpPr>
          <p:spPr>
            <a:xfrm>
              <a:off x="8178799" y="5507434"/>
              <a:ext cx="1828800" cy="12700"/>
            </a:xfrm>
            <a:prstGeom prst="straightConnector1">
              <a:avLst/>
            </a:prstGeom>
            <a:ln w="76200">
              <a:solidFill>
                <a:srgbClr val="C00000"/>
              </a:solidFill>
              <a:tailEnd type="triangle"/>
            </a:ln>
          </p:spPr>
          <p:style>
            <a:lnRef idx="3">
              <a:schemeClr val="accent1"/>
            </a:lnRef>
            <a:fillRef idx="0">
              <a:schemeClr val="accent1"/>
            </a:fillRef>
            <a:effectRef idx="2">
              <a:schemeClr val="accent1"/>
            </a:effectRef>
            <a:fontRef idx="minor">
              <a:schemeClr val="tx1"/>
            </a:fontRef>
          </p:style>
        </p:cxnSp>
        <p:pic>
          <p:nvPicPr>
            <p:cNvPr id="14" name="Graphic 13" descr="Document">
              <a:extLst>
                <a:ext uri="{FF2B5EF4-FFF2-40B4-BE49-F238E27FC236}">
                  <a16:creationId xmlns:a16="http://schemas.microsoft.com/office/drawing/2014/main" id="{018CFA86-27E6-E148-997D-3D5AC0C63A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88733" y="4978003"/>
              <a:ext cx="529431" cy="529431"/>
            </a:xfrm>
            <a:prstGeom prst="rect">
              <a:avLst/>
            </a:prstGeom>
          </p:spPr>
        </p:pic>
      </p:grpSp>
      <p:sp>
        <p:nvSpPr>
          <p:cNvPr id="15" name="TextBox 14">
            <a:extLst>
              <a:ext uri="{FF2B5EF4-FFF2-40B4-BE49-F238E27FC236}">
                <a16:creationId xmlns:a16="http://schemas.microsoft.com/office/drawing/2014/main" id="{57AC712C-E633-2D44-9E32-AEE2969D7F71}"/>
              </a:ext>
            </a:extLst>
          </p:cNvPr>
          <p:cNvSpPr txBox="1"/>
          <p:nvPr/>
        </p:nvSpPr>
        <p:spPr>
          <a:xfrm>
            <a:off x="929640" y="2660904"/>
            <a:ext cx="6860404" cy="892552"/>
          </a:xfrm>
          <a:prstGeom prst="rect">
            <a:avLst/>
          </a:prstGeom>
          <a:noFill/>
        </p:spPr>
        <p:txBody>
          <a:bodyPr wrap="none" rtlCol="0">
            <a:spAutoFit/>
          </a:bodyPr>
          <a:lstStyle/>
          <a:p>
            <a:r>
              <a:rPr lang="en-US" sz="2800" b="1" dirty="0">
                <a:solidFill>
                  <a:srgbClr val="0228D6"/>
                </a:solidFill>
              </a:rPr>
              <a:t>1. How can AI stop humans tricking humans?</a:t>
            </a:r>
            <a:br>
              <a:rPr lang="en-US" sz="2800" dirty="0">
                <a:solidFill>
                  <a:srgbClr val="0228D6"/>
                </a:solidFill>
              </a:rPr>
            </a:br>
            <a:r>
              <a:rPr lang="en-US" sz="2400" b="1" dirty="0"/>
              <a:t>Example:</a:t>
            </a:r>
            <a:r>
              <a:rPr lang="en-US" sz="2400" dirty="0"/>
              <a:t> Detecting fake news, phishing, fraud</a:t>
            </a:r>
          </a:p>
        </p:txBody>
      </p:sp>
      <p:sp>
        <p:nvSpPr>
          <p:cNvPr id="16" name="TextBox 15">
            <a:extLst>
              <a:ext uri="{FF2B5EF4-FFF2-40B4-BE49-F238E27FC236}">
                <a16:creationId xmlns:a16="http://schemas.microsoft.com/office/drawing/2014/main" id="{5F6DBCDD-C620-3040-85A1-28803FE538D7}"/>
              </a:ext>
            </a:extLst>
          </p:cNvPr>
          <p:cNvSpPr txBox="1"/>
          <p:nvPr/>
        </p:nvSpPr>
        <p:spPr>
          <a:xfrm>
            <a:off x="920897" y="3994801"/>
            <a:ext cx="6047296" cy="892552"/>
          </a:xfrm>
          <a:prstGeom prst="rect">
            <a:avLst/>
          </a:prstGeom>
          <a:noFill/>
        </p:spPr>
        <p:txBody>
          <a:bodyPr wrap="none" rtlCol="0">
            <a:spAutoFit/>
          </a:bodyPr>
          <a:lstStyle/>
          <a:p>
            <a:r>
              <a:rPr lang="en-US" sz="2800" b="1" dirty="0">
                <a:solidFill>
                  <a:srgbClr val="0228D6"/>
                </a:solidFill>
              </a:rPr>
              <a:t>2. How can humans trick AI?</a:t>
            </a:r>
            <a:br>
              <a:rPr lang="en-US" sz="2800" dirty="0"/>
            </a:br>
            <a:r>
              <a:rPr lang="en-US" sz="2400" b="1" dirty="0"/>
              <a:t>Example:</a:t>
            </a:r>
            <a:r>
              <a:rPr lang="en-US" sz="2400" dirty="0"/>
              <a:t> Adversarial examples, data poisoning</a:t>
            </a:r>
          </a:p>
        </p:txBody>
      </p:sp>
      <p:sp>
        <p:nvSpPr>
          <p:cNvPr id="17" name="TextBox 16">
            <a:extLst>
              <a:ext uri="{FF2B5EF4-FFF2-40B4-BE49-F238E27FC236}">
                <a16:creationId xmlns:a16="http://schemas.microsoft.com/office/drawing/2014/main" id="{8C0D9261-CA59-9248-9EBF-297789E1DDBF}"/>
              </a:ext>
            </a:extLst>
          </p:cNvPr>
          <p:cNvSpPr txBox="1"/>
          <p:nvPr/>
        </p:nvSpPr>
        <p:spPr>
          <a:xfrm>
            <a:off x="935843" y="5224320"/>
            <a:ext cx="5867440" cy="892552"/>
          </a:xfrm>
          <a:prstGeom prst="rect">
            <a:avLst/>
          </a:prstGeom>
          <a:noFill/>
        </p:spPr>
        <p:txBody>
          <a:bodyPr wrap="none" rtlCol="0">
            <a:spAutoFit/>
          </a:bodyPr>
          <a:lstStyle/>
          <a:p>
            <a:r>
              <a:rPr lang="en-US" sz="2800" b="1" dirty="0">
                <a:solidFill>
                  <a:srgbClr val="0228D6"/>
                </a:solidFill>
              </a:rPr>
              <a:t>3. How can AI trick humans?</a:t>
            </a:r>
          </a:p>
          <a:p>
            <a:r>
              <a:rPr lang="en-US" sz="2400" b="1" dirty="0"/>
              <a:t>Example: </a:t>
            </a:r>
            <a:r>
              <a:rPr lang="en-US" sz="2400" dirty="0"/>
              <a:t>Deep fakes, AI-generated fake news</a:t>
            </a:r>
          </a:p>
        </p:txBody>
      </p:sp>
      <p:grpSp>
        <p:nvGrpSpPr>
          <p:cNvPr id="18" name="Group 17">
            <a:extLst>
              <a:ext uri="{FF2B5EF4-FFF2-40B4-BE49-F238E27FC236}">
                <a16:creationId xmlns:a16="http://schemas.microsoft.com/office/drawing/2014/main" id="{5DBF6BD4-17C9-4E4C-BD46-C0E05822E1C5}"/>
              </a:ext>
            </a:extLst>
          </p:cNvPr>
          <p:cNvGrpSpPr/>
          <p:nvPr/>
        </p:nvGrpSpPr>
        <p:grpSpPr>
          <a:xfrm>
            <a:off x="7358317" y="2653294"/>
            <a:ext cx="3657600" cy="1273641"/>
            <a:chOff x="7150100" y="2155359"/>
            <a:chExt cx="3657600" cy="1273641"/>
          </a:xfrm>
        </p:grpSpPr>
        <p:pic>
          <p:nvPicPr>
            <p:cNvPr id="19" name="Content Placeholder 5" descr="User">
              <a:extLst>
                <a:ext uri="{FF2B5EF4-FFF2-40B4-BE49-F238E27FC236}">
                  <a16:creationId xmlns:a16="http://schemas.microsoft.com/office/drawing/2014/main" id="{3BA545E2-0A30-B241-B39F-AAB603EA97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93300" y="2514600"/>
              <a:ext cx="914400" cy="914400"/>
            </a:xfrm>
            <a:prstGeom prst="rect">
              <a:avLst/>
            </a:prstGeom>
          </p:spPr>
        </p:pic>
        <p:cxnSp>
          <p:nvCxnSpPr>
            <p:cNvPr id="20" name="Straight Arrow Connector 19">
              <a:extLst>
                <a:ext uri="{FF2B5EF4-FFF2-40B4-BE49-F238E27FC236}">
                  <a16:creationId xmlns:a16="http://schemas.microsoft.com/office/drawing/2014/main" id="{17334D57-5048-234B-9A1E-533474C141A2}"/>
                </a:ext>
              </a:extLst>
            </p:cNvPr>
            <p:cNvCxnSpPr>
              <a:endCxn id="19" idx="1"/>
            </p:cNvCxnSpPr>
            <p:nvPr/>
          </p:nvCxnSpPr>
          <p:spPr>
            <a:xfrm>
              <a:off x="8064500" y="2959100"/>
              <a:ext cx="1828800" cy="12700"/>
            </a:xfrm>
            <a:prstGeom prst="straightConnector1">
              <a:avLst/>
            </a:prstGeom>
            <a:ln w="76200">
              <a:solidFill>
                <a:srgbClr val="C00000"/>
              </a:solidFill>
              <a:tailEnd type="triangle"/>
            </a:ln>
          </p:spPr>
          <p:style>
            <a:lnRef idx="3">
              <a:schemeClr val="accent1"/>
            </a:lnRef>
            <a:fillRef idx="0">
              <a:schemeClr val="accent1"/>
            </a:fillRef>
            <a:effectRef idx="2">
              <a:schemeClr val="accent1"/>
            </a:effectRef>
            <a:fontRef idx="minor">
              <a:schemeClr val="tx1"/>
            </a:fontRef>
          </p:style>
        </p:cxnSp>
        <p:pic>
          <p:nvPicPr>
            <p:cNvPr id="21" name="Graphic 20" descr="Document">
              <a:extLst>
                <a:ext uri="{FF2B5EF4-FFF2-40B4-BE49-F238E27FC236}">
                  <a16:creationId xmlns:a16="http://schemas.microsoft.com/office/drawing/2014/main" id="{9D3E2D5E-B46C-6149-94F7-C74BAD4737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50634" y="2429669"/>
              <a:ext cx="529431" cy="529431"/>
            </a:xfrm>
            <a:prstGeom prst="rect">
              <a:avLst/>
            </a:prstGeom>
          </p:spPr>
        </p:pic>
        <p:sp>
          <p:nvSpPr>
            <p:cNvPr id="22" name="TextBox 21">
              <a:extLst>
                <a:ext uri="{FF2B5EF4-FFF2-40B4-BE49-F238E27FC236}">
                  <a16:creationId xmlns:a16="http://schemas.microsoft.com/office/drawing/2014/main" id="{3BA020C2-6066-4B4F-AF98-2BE692B4D637}"/>
                </a:ext>
              </a:extLst>
            </p:cNvPr>
            <p:cNvSpPr txBox="1"/>
            <p:nvPr/>
          </p:nvSpPr>
          <p:spPr>
            <a:xfrm>
              <a:off x="10174811" y="2155359"/>
              <a:ext cx="375424" cy="584775"/>
            </a:xfrm>
            <a:prstGeom prst="rect">
              <a:avLst/>
            </a:prstGeom>
            <a:noFill/>
          </p:spPr>
          <p:txBody>
            <a:bodyPr wrap="none" rtlCol="0">
              <a:spAutoFit/>
            </a:bodyPr>
            <a:lstStyle/>
            <a:p>
              <a:r>
                <a:rPr lang="en-US" sz="3200" b="1" dirty="0">
                  <a:ln>
                    <a:solidFill>
                      <a:schemeClr val="tx1"/>
                    </a:solidFill>
                  </a:ln>
                  <a:solidFill>
                    <a:srgbClr val="FFFF00"/>
                  </a:solidFill>
                </a:rPr>
                <a:t>?</a:t>
              </a:r>
            </a:p>
          </p:txBody>
        </p:sp>
        <p:grpSp>
          <p:nvGrpSpPr>
            <p:cNvPr id="23" name="Content Placeholder 5" descr="User">
              <a:extLst>
                <a:ext uri="{FF2B5EF4-FFF2-40B4-BE49-F238E27FC236}">
                  <a16:creationId xmlns:a16="http://schemas.microsoft.com/office/drawing/2014/main" id="{9803178F-E307-FF49-96F8-80AAA719E1DB}"/>
                </a:ext>
              </a:extLst>
            </p:cNvPr>
            <p:cNvGrpSpPr/>
            <p:nvPr/>
          </p:nvGrpSpPr>
          <p:grpSpPr>
            <a:xfrm>
              <a:off x="7150100" y="2501900"/>
              <a:ext cx="914400" cy="914400"/>
              <a:chOff x="7150100" y="2501900"/>
              <a:chExt cx="914400" cy="914400"/>
            </a:xfrm>
          </p:grpSpPr>
          <p:sp>
            <p:nvSpPr>
              <p:cNvPr id="24" name="Freeform 23">
                <a:extLst>
                  <a:ext uri="{FF2B5EF4-FFF2-40B4-BE49-F238E27FC236}">
                    <a16:creationId xmlns:a16="http://schemas.microsoft.com/office/drawing/2014/main" id="{930C2644-5EDB-FF4A-AA13-AA8C65061C0C}"/>
                  </a:ext>
                </a:extLst>
              </p:cNvPr>
              <p:cNvSpPr/>
              <p:nvPr/>
            </p:nvSpPr>
            <p:spPr>
              <a:xfrm>
                <a:off x="7454900" y="263525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C00000"/>
              </a:solidFill>
              <a:ln w="12700" cap="flat">
                <a:solidFill>
                  <a:schemeClr val="tx1"/>
                </a:solid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7EF061C-7950-4842-9169-F772999351DA}"/>
                  </a:ext>
                </a:extLst>
              </p:cNvPr>
              <p:cNvSpPr/>
              <p:nvPr/>
            </p:nvSpPr>
            <p:spPr>
              <a:xfrm>
                <a:off x="7302500" y="2978150"/>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C00000"/>
              </a:solidFill>
              <a:ln w="12700" cap="flat">
                <a:solidFill>
                  <a:schemeClr val="tx1"/>
                </a:solidFill>
                <a:prstDash val="solid"/>
                <a:miter/>
              </a:ln>
            </p:spPr>
            <p:txBody>
              <a:bodyPr rtlCol="0" anchor="ctr"/>
              <a:lstStyle/>
              <a:p>
                <a:endParaRPr lang="en-US"/>
              </a:p>
            </p:txBody>
          </p:sp>
        </p:grpSp>
      </p:grpSp>
      <p:grpSp>
        <p:nvGrpSpPr>
          <p:cNvPr id="26" name="Group 25">
            <a:extLst>
              <a:ext uri="{FF2B5EF4-FFF2-40B4-BE49-F238E27FC236}">
                <a16:creationId xmlns:a16="http://schemas.microsoft.com/office/drawing/2014/main" id="{F79752F6-489B-954B-9BF3-0264520BD551}"/>
              </a:ext>
            </a:extLst>
          </p:cNvPr>
          <p:cNvGrpSpPr/>
          <p:nvPr/>
        </p:nvGrpSpPr>
        <p:grpSpPr>
          <a:xfrm>
            <a:off x="7383717" y="4134105"/>
            <a:ext cx="3716734" cy="1047749"/>
            <a:chOff x="7175500" y="3636170"/>
            <a:chExt cx="3716734" cy="1047749"/>
          </a:xfrm>
        </p:grpSpPr>
        <p:pic>
          <p:nvPicPr>
            <p:cNvPr id="27" name="Graphic 26" descr="Computer">
              <a:extLst>
                <a:ext uri="{FF2B5EF4-FFF2-40B4-BE49-F238E27FC236}">
                  <a16:creationId xmlns:a16="http://schemas.microsoft.com/office/drawing/2014/main" id="{1A787ADB-393C-054A-925B-A41B78FEF0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0600" y="3672285"/>
              <a:ext cx="1011634" cy="1011634"/>
            </a:xfrm>
            <a:prstGeom prst="rect">
              <a:avLst/>
            </a:prstGeom>
          </p:spPr>
        </p:pic>
        <p:cxnSp>
          <p:nvCxnSpPr>
            <p:cNvPr id="28" name="Straight Arrow Connector 27">
              <a:extLst>
                <a:ext uri="{FF2B5EF4-FFF2-40B4-BE49-F238E27FC236}">
                  <a16:creationId xmlns:a16="http://schemas.microsoft.com/office/drawing/2014/main" id="{9C38F2A8-04A3-1746-9D25-A7D678D1A714}"/>
                </a:ext>
              </a:extLst>
            </p:cNvPr>
            <p:cNvCxnSpPr/>
            <p:nvPr/>
          </p:nvCxnSpPr>
          <p:spPr>
            <a:xfrm>
              <a:off x="8039100" y="4165601"/>
              <a:ext cx="1828800" cy="12700"/>
            </a:xfrm>
            <a:prstGeom prst="straightConnector1">
              <a:avLst/>
            </a:prstGeom>
            <a:ln w="76200">
              <a:solidFill>
                <a:srgbClr val="C00000"/>
              </a:solidFill>
              <a:tailEnd type="triangle"/>
            </a:ln>
          </p:spPr>
          <p:style>
            <a:lnRef idx="3">
              <a:schemeClr val="accent1"/>
            </a:lnRef>
            <a:fillRef idx="0">
              <a:schemeClr val="accent1"/>
            </a:fillRef>
            <a:effectRef idx="2">
              <a:schemeClr val="accent1"/>
            </a:effectRef>
            <a:fontRef idx="minor">
              <a:schemeClr val="tx1"/>
            </a:fontRef>
          </p:style>
        </p:cxnSp>
        <p:pic>
          <p:nvPicPr>
            <p:cNvPr id="29" name="Graphic 28" descr="Document">
              <a:extLst>
                <a:ext uri="{FF2B5EF4-FFF2-40B4-BE49-F238E27FC236}">
                  <a16:creationId xmlns:a16="http://schemas.microsoft.com/office/drawing/2014/main" id="{09D57C94-C26C-4740-8D15-95CD7485CE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76034" y="3636170"/>
              <a:ext cx="529431" cy="529431"/>
            </a:xfrm>
            <a:prstGeom prst="rect">
              <a:avLst/>
            </a:prstGeom>
          </p:spPr>
        </p:pic>
        <p:sp>
          <p:nvSpPr>
            <p:cNvPr id="30" name="TextBox 29">
              <a:extLst>
                <a:ext uri="{FF2B5EF4-FFF2-40B4-BE49-F238E27FC236}">
                  <a16:creationId xmlns:a16="http://schemas.microsoft.com/office/drawing/2014/main" id="{261540CB-C60E-E04A-9035-65298F767EB3}"/>
                </a:ext>
              </a:extLst>
            </p:cNvPr>
            <p:cNvSpPr txBox="1"/>
            <p:nvPr/>
          </p:nvSpPr>
          <p:spPr>
            <a:xfrm>
              <a:off x="9939734" y="3829775"/>
              <a:ext cx="542131" cy="584775"/>
            </a:xfrm>
            <a:prstGeom prst="rect">
              <a:avLst/>
            </a:prstGeom>
            <a:noFill/>
          </p:spPr>
          <p:txBody>
            <a:bodyPr wrap="square" rtlCol="0">
              <a:spAutoFit/>
            </a:bodyPr>
            <a:lstStyle/>
            <a:p>
              <a:pPr algn="ctr"/>
              <a:r>
                <a:rPr lang="en-US" sz="3200" b="1" dirty="0">
                  <a:ln>
                    <a:solidFill>
                      <a:schemeClr val="tx1"/>
                    </a:solidFill>
                  </a:ln>
                  <a:solidFill>
                    <a:srgbClr val="FFFF00"/>
                  </a:solidFill>
                </a:rPr>
                <a:t>?</a:t>
              </a:r>
            </a:p>
          </p:txBody>
        </p:sp>
        <p:grpSp>
          <p:nvGrpSpPr>
            <p:cNvPr id="31" name="Content Placeholder 5" descr="User">
              <a:extLst>
                <a:ext uri="{FF2B5EF4-FFF2-40B4-BE49-F238E27FC236}">
                  <a16:creationId xmlns:a16="http://schemas.microsoft.com/office/drawing/2014/main" id="{C10A2AB1-38E4-5D4D-8DB8-9EA110EF1F89}"/>
                </a:ext>
              </a:extLst>
            </p:cNvPr>
            <p:cNvGrpSpPr/>
            <p:nvPr/>
          </p:nvGrpSpPr>
          <p:grpSpPr>
            <a:xfrm>
              <a:off x="7175500" y="3731419"/>
              <a:ext cx="914400" cy="914400"/>
              <a:chOff x="7175500" y="3731419"/>
              <a:chExt cx="914400" cy="914400"/>
            </a:xfrm>
          </p:grpSpPr>
          <p:sp>
            <p:nvSpPr>
              <p:cNvPr id="32" name="Freeform 31">
                <a:extLst>
                  <a:ext uri="{FF2B5EF4-FFF2-40B4-BE49-F238E27FC236}">
                    <a16:creationId xmlns:a16="http://schemas.microsoft.com/office/drawing/2014/main" id="{F31632F8-DAC1-CE4E-AC58-9B6557158140}"/>
                  </a:ext>
                </a:extLst>
              </p:cNvPr>
              <p:cNvSpPr/>
              <p:nvPr/>
            </p:nvSpPr>
            <p:spPr>
              <a:xfrm>
                <a:off x="7480300" y="3864769"/>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C00000"/>
              </a:solidFill>
              <a:ln w="12700" cap="flat">
                <a:solidFill>
                  <a:schemeClr val="tx1"/>
                </a:solid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6430100-648E-6C4A-80CC-23A3BBE1AA66}"/>
                  </a:ext>
                </a:extLst>
              </p:cNvPr>
              <p:cNvSpPr/>
              <p:nvPr/>
            </p:nvSpPr>
            <p:spPr>
              <a:xfrm>
                <a:off x="7327900" y="4207669"/>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C00000"/>
              </a:solidFill>
              <a:ln w="12700" cap="flat">
                <a:solidFill>
                  <a:schemeClr val="tx1"/>
                </a:solidFill>
                <a:prstDash val="solid"/>
                <a:miter/>
              </a:ln>
            </p:spPr>
            <p:txBody>
              <a:bodyPr rtlCol="0" anchor="ctr"/>
              <a:lstStyle/>
              <a:p>
                <a:endParaRPr lang="en-US"/>
              </a:p>
            </p:txBody>
          </p:sp>
        </p:grpSp>
      </p:grpSp>
    </p:spTree>
    <p:extLst>
      <p:ext uri="{BB962C8B-B14F-4D97-AF65-F5344CB8AC3E}">
        <p14:creationId xmlns:p14="http://schemas.microsoft.com/office/powerpoint/2010/main" val="118524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254C4-6722-D447-85A6-532104DB0D82}"/>
              </a:ext>
            </a:extLst>
          </p:cNvPr>
          <p:cNvSpPr>
            <a:spLocks noGrp="1"/>
          </p:cNvSpPr>
          <p:nvPr>
            <p:ph type="title"/>
          </p:nvPr>
        </p:nvSpPr>
        <p:spPr/>
        <p:txBody>
          <a:bodyPr/>
          <a:lstStyle/>
          <a:p>
            <a:r>
              <a:rPr lang="en-US"/>
              <a:t>What is artificial intelligence?</a:t>
            </a:r>
          </a:p>
        </p:txBody>
      </p:sp>
      <p:sp>
        <p:nvSpPr>
          <p:cNvPr id="3" name="Content Placeholder 2">
            <a:extLst>
              <a:ext uri="{FF2B5EF4-FFF2-40B4-BE49-F238E27FC236}">
                <a16:creationId xmlns:a16="http://schemas.microsoft.com/office/drawing/2014/main" id="{A3FE3A7A-0E02-4F4C-B693-E2CDD579407A}"/>
              </a:ext>
            </a:extLst>
          </p:cNvPr>
          <p:cNvSpPr>
            <a:spLocks noGrp="1"/>
          </p:cNvSpPr>
          <p:nvPr>
            <p:ph idx="1"/>
          </p:nvPr>
        </p:nvSpPr>
        <p:spPr/>
        <p:txBody>
          <a:bodyPr/>
          <a:lstStyle/>
          <a:p>
            <a:r>
              <a:rPr lang="en-US"/>
              <a:t>Automating tasks that require human intelligence</a:t>
            </a:r>
          </a:p>
          <a:p>
            <a:r>
              <a:rPr lang="en-US"/>
              <a:t>Solving complex problems without having a step-by-step solution</a:t>
            </a:r>
          </a:p>
        </p:txBody>
      </p:sp>
      <p:pic>
        <p:nvPicPr>
          <p:cNvPr id="4" name="Picture 3">
            <a:extLst>
              <a:ext uri="{FF2B5EF4-FFF2-40B4-BE49-F238E27FC236}">
                <a16:creationId xmlns:a16="http://schemas.microsoft.com/office/drawing/2014/main" id="{52FA47D9-BA0E-7747-B906-4A43B93C4C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4182" y="2862709"/>
            <a:ext cx="1745974" cy="1745974"/>
          </a:xfrm>
          <a:prstGeom prst="rect">
            <a:avLst/>
          </a:prstGeom>
        </p:spPr>
      </p:pic>
      <p:pic>
        <p:nvPicPr>
          <p:cNvPr id="5" name="Picture 4">
            <a:extLst>
              <a:ext uri="{FF2B5EF4-FFF2-40B4-BE49-F238E27FC236}">
                <a16:creationId xmlns:a16="http://schemas.microsoft.com/office/drawing/2014/main" id="{9B67D8E9-22B1-8349-B232-940B46EE5F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2464" y="4791457"/>
            <a:ext cx="1311966" cy="1669320"/>
          </a:xfrm>
          <a:prstGeom prst="rect">
            <a:avLst/>
          </a:prstGeom>
        </p:spPr>
      </p:pic>
      <p:pic>
        <p:nvPicPr>
          <p:cNvPr id="6" name="Picture 5">
            <a:extLst>
              <a:ext uri="{FF2B5EF4-FFF2-40B4-BE49-F238E27FC236}">
                <a16:creationId xmlns:a16="http://schemas.microsoft.com/office/drawing/2014/main" id="{C12D2384-6E7D-0845-99D5-18FFB4D147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6061" y="2954355"/>
            <a:ext cx="2224773" cy="1562681"/>
          </a:xfrm>
          <a:prstGeom prst="rect">
            <a:avLst/>
          </a:prstGeom>
        </p:spPr>
      </p:pic>
      <p:pic>
        <p:nvPicPr>
          <p:cNvPr id="7" name="Picture 6">
            <a:extLst>
              <a:ext uri="{FF2B5EF4-FFF2-40B4-BE49-F238E27FC236}">
                <a16:creationId xmlns:a16="http://schemas.microsoft.com/office/drawing/2014/main" id="{73D736C3-CDD2-FD40-9259-583E04817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4182" y="4868168"/>
            <a:ext cx="2095425" cy="1555198"/>
          </a:xfrm>
          <a:prstGeom prst="rect">
            <a:avLst/>
          </a:prstGeom>
        </p:spPr>
      </p:pic>
      <p:sp>
        <p:nvSpPr>
          <p:cNvPr id="8" name="Slide Number Placeholder 7">
            <a:extLst>
              <a:ext uri="{FF2B5EF4-FFF2-40B4-BE49-F238E27FC236}">
                <a16:creationId xmlns:a16="http://schemas.microsoft.com/office/drawing/2014/main" id="{286397D2-89EC-5143-A044-A507A2A2C655}"/>
              </a:ext>
            </a:extLst>
          </p:cNvPr>
          <p:cNvSpPr>
            <a:spLocks noGrp="1"/>
          </p:cNvSpPr>
          <p:nvPr>
            <p:ph type="sldNum" sz="quarter" idx="12"/>
          </p:nvPr>
        </p:nvSpPr>
        <p:spPr/>
        <p:txBody>
          <a:bodyPr/>
          <a:lstStyle/>
          <a:p>
            <a:fld id="{B090E305-2ED7-C549-9F0A-4D794F0BF0F1}" type="slidenum">
              <a:rPr lang="en-US" smtClean="0"/>
              <a:t>9</a:t>
            </a:fld>
            <a:endParaRPr lang="en-US"/>
          </a:p>
        </p:txBody>
      </p:sp>
    </p:spTree>
    <p:extLst>
      <p:ext uri="{BB962C8B-B14F-4D97-AF65-F5344CB8AC3E}">
        <p14:creationId xmlns:p14="http://schemas.microsoft.com/office/powerpoint/2010/main" val="491176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7550</TotalTime>
  <Words>1253</Words>
  <Application>Microsoft Macintosh PowerPoint</Application>
  <PresentationFormat>Widescreen</PresentationFormat>
  <Paragraphs>254</Paragraphs>
  <Slides>39</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ＭＳ Ｐゴシック</vt:lpstr>
      <vt:lpstr>Arial</vt:lpstr>
      <vt:lpstr>Calibri</vt:lpstr>
      <vt:lpstr>Calibri Light</vt:lpstr>
      <vt:lpstr>Times</vt:lpstr>
      <vt:lpstr>Office Theme</vt:lpstr>
      <vt:lpstr>Can Artificial Intelligence Fight Alternative Facts?</vt:lpstr>
      <vt:lpstr>PowerPoint Presentation</vt:lpstr>
      <vt:lpstr>PowerPoint Presentation</vt:lpstr>
      <vt:lpstr>PowerPoint Presentation</vt:lpstr>
      <vt:lpstr>PowerPoint Presentation</vt:lpstr>
      <vt:lpstr>PowerPoint Presentation</vt:lpstr>
      <vt:lpstr>Overview</vt:lpstr>
      <vt:lpstr>What is this talk about?</vt:lpstr>
      <vt:lpstr>What is artificial intelligence?</vt:lpstr>
      <vt:lpstr>What is machine learning?</vt:lpstr>
      <vt:lpstr>Decision Tree Model: Flu vaccine doses for children 6 mos – 8 yrs </vt:lpstr>
      <vt:lpstr>Spam Filtering with Decision Tree Models</vt:lpstr>
      <vt:lpstr>Spam Filtering with Linear Models</vt:lpstr>
      <vt:lpstr>Spam Filtering with Neural Network Models</vt:lpstr>
      <vt:lpstr>Learning With Neural Networks</vt:lpstr>
      <vt:lpstr>Neural Networks Today: Deep Learning</vt:lpstr>
      <vt:lpstr>PowerPoint Presentation</vt:lpstr>
      <vt:lpstr>1. How can AI stop humans tricking humans?</vt:lpstr>
      <vt:lpstr>Spam Filters For News</vt:lpstr>
      <vt:lpstr>What Features Predict Fake News?</vt:lpstr>
      <vt:lpstr>Can We Objectively Define Fake News?</vt:lpstr>
      <vt:lpstr>PowerPoint Presentation</vt:lpstr>
      <vt:lpstr>Why Stance Detection?</vt:lpstr>
      <vt:lpstr>2. How can humans trick AI?</vt:lpstr>
      <vt:lpstr>Adversarial Examples</vt:lpstr>
      <vt:lpstr>PowerPoint Presentation</vt:lpstr>
      <vt:lpstr>PowerPoint Presentation</vt:lpstr>
      <vt:lpstr>PowerPoint Presentation</vt:lpstr>
      <vt:lpstr>Adversarial Text</vt:lpstr>
      <vt:lpstr>PowerPoint Presentation</vt:lpstr>
      <vt:lpstr>Adversarial Translation</vt:lpstr>
      <vt:lpstr>Adversarial Translation</vt:lpstr>
      <vt:lpstr>Adversarial Training</vt:lpstr>
      <vt:lpstr>3. How can AI trick humans?</vt:lpstr>
      <vt:lpstr>PowerPoint Presentation</vt:lpstr>
      <vt:lpstr>PowerPoint Presentation</vt:lpstr>
      <vt:lpstr>Deep Fakes</vt:lpstr>
      <vt:lpstr>Detecting Deep Fakes</vt:lpstr>
      <vt:lpstr>Conclusion: Will Artificial Intelligence Save Us … OR … Kill Us All?</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Should We Trust Artificial Intelligence?</dc:title>
  <dc:creator>Daniel Lowd</dc:creator>
  <cp:lastModifiedBy>Daniel Lowd</cp:lastModifiedBy>
  <cp:revision>111</cp:revision>
  <cp:lastPrinted>2019-01-25T03:57:49Z</cp:lastPrinted>
  <dcterms:created xsi:type="dcterms:W3CDTF">2019-01-20T23:24:30Z</dcterms:created>
  <dcterms:modified xsi:type="dcterms:W3CDTF">2019-04-25T01:34:57Z</dcterms:modified>
</cp:coreProperties>
</file>