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3"/>
  </p:notesMasterIdLst>
  <p:sldIdLst>
    <p:sldId id="256" r:id="rId2"/>
    <p:sldId id="474" r:id="rId3"/>
    <p:sldId id="475" r:id="rId4"/>
    <p:sldId id="478" r:id="rId5"/>
    <p:sldId id="479" r:id="rId6"/>
    <p:sldId id="499" r:id="rId7"/>
    <p:sldId id="480" r:id="rId8"/>
    <p:sldId id="481" r:id="rId9"/>
    <p:sldId id="489" r:id="rId10"/>
    <p:sldId id="488" r:id="rId11"/>
    <p:sldId id="487" r:id="rId12"/>
    <p:sldId id="467" r:id="rId13"/>
    <p:sldId id="491" r:id="rId14"/>
    <p:sldId id="493" r:id="rId15"/>
    <p:sldId id="482" r:id="rId16"/>
    <p:sldId id="494" r:id="rId17"/>
    <p:sldId id="495" r:id="rId18"/>
    <p:sldId id="497" r:id="rId19"/>
    <p:sldId id="498" r:id="rId20"/>
    <p:sldId id="496" r:id="rId21"/>
    <p:sldId id="4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B987"/>
    <a:srgbClr val="D72302"/>
    <a:srgbClr val="B71D00"/>
    <a:srgbClr val="FCF4B5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6" autoAdjust="0"/>
    <p:restoredTop sz="95074" autoAdjust="0"/>
  </p:normalViewPr>
  <p:slideViewPr>
    <p:cSldViewPr>
      <p:cViewPr>
        <p:scale>
          <a:sx n="100" d="100"/>
          <a:sy n="100" d="100"/>
        </p:scale>
        <p:origin x="-32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02CEF-8284-4CBE-B5DD-602080EA0C8B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A4F6F-EDDE-4DC2-B6A4-AADE0BB42C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1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C6901F-6523-1F45-9818-CE5B6D92EFE6}" type="slidenum">
              <a:rPr lang="en-US"/>
              <a:pPr/>
              <a:t>4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A2057-CCA1-A949-A927-DCB69D8E0FAF}" type="slidenum">
              <a:rPr lang="en-US"/>
              <a:pPr/>
              <a:t>5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CD21D-59C8-2048-A217-033A577481CE}" type="slidenum">
              <a:rPr lang="en-US"/>
              <a:pPr/>
              <a:t>7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A4F6F-EDDE-4DC2-B6A4-AADE0BB42C4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6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1FDF-A325-4426-BC72-615D244C328C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2EF3-D9B4-4A1C-80E0-C5BBC4A62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1FDF-A325-4426-BC72-615D244C328C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2EF3-D9B4-4A1C-80E0-C5BBC4A62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1FDF-A325-4426-BC72-615D244C328C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2EF3-D9B4-4A1C-80E0-C5BBC4A62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1FDF-A325-4426-BC72-615D244C328C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2EF3-D9B4-4A1C-80E0-C5BBC4A62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1FDF-A325-4426-BC72-615D244C328C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2EF3-D9B4-4A1C-80E0-C5BBC4A62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1FDF-A325-4426-BC72-615D244C328C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2EF3-D9B4-4A1C-80E0-C5BBC4A62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1FDF-A325-4426-BC72-615D244C328C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2EF3-D9B4-4A1C-80E0-C5BBC4A62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1FDF-A325-4426-BC72-615D244C328C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2EF3-D9B4-4A1C-80E0-C5BBC4A62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1FDF-A325-4426-BC72-615D244C328C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2EF3-D9B4-4A1C-80E0-C5BBC4A62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1FDF-A325-4426-BC72-615D244C328C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2EF3-D9B4-4A1C-80E0-C5BBC4A62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1FDF-A325-4426-BC72-615D244C328C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2EF3-D9B4-4A1C-80E0-C5BBC4A62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1FDF-A325-4426-BC72-615D244C328C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E2EF3-D9B4-4A1C-80E0-C5BBC4A62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On the Hardness of Evading</a:t>
            </a:r>
            <a:br>
              <a:rPr lang="en-US" dirty="0" smtClean="0"/>
            </a:br>
            <a:r>
              <a:rPr lang="en-US" dirty="0" smtClean="0"/>
              <a:t>Combinations of Linear Classifiers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Daniel Lowd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University of Oregon</a:t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smtClean="0"/>
              <a:t>Joint work with David Stevens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096000" y="2209800"/>
            <a:ext cx="457200" cy="411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Hardness of Evading Disjunctions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248400" y="4191000"/>
            <a:ext cx="152400" cy="152400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48400" y="4495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48400" y="23622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48400" y="26670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48400" y="29718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48400" y="32766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48400" y="35814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38862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48400" y="4800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48400" y="5105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48400" y="5410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5715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0" y="601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81800" y="2209800"/>
            <a:ext cx="457200" cy="411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342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34200" y="4495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34200" y="23622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34200" y="26670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934200" y="29718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34200" y="32766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34200" y="35814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34200" y="38862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934200" y="4800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934200" y="5105400"/>
            <a:ext cx="152400" cy="152400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934200" y="5410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34200" y="5715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934200" y="601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467600" y="2209800"/>
            <a:ext cx="457200" cy="411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6200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0" y="4495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620000" y="23622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26670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620000" y="29718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620000" y="32766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620000" y="35814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620000" y="38862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620000" y="4800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620000" y="5105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620000" y="5410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620000" y="5715000"/>
            <a:ext cx="152400" cy="152400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620000" y="601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153400" y="2209800"/>
            <a:ext cx="457200" cy="411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3058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305800" y="4495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8305800" y="23622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305800" y="26670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305800" y="29718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8305800" y="32766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305800" y="35814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305800" y="38862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305800" y="4800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8305800" y="5105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305800" y="5410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8305800" y="5715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8305800" y="6019800"/>
            <a:ext cx="152400" cy="152400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eft Brace 70"/>
          <p:cNvSpPr/>
          <p:nvPr/>
        </p:nvSpPr>
        <p:spPr>
          <a:xfrm>
            <a:off x="5791200" y="2209800"/>
            <a:ext cx="304800" cy="1905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eft Brace 71"/>
          <p:cNvSpPr/>
          <p:nvPr/>
        </p:nvSpPr>
        <p:spPr>
          <a:xfrm rot="5400000">
            <a:off x="7200900" y="647700"/>
            <a:ext cx="304800" cy="25146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6553200" y="1371600"/>
            <a:ext cx="157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n/2k classifiers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047149" y="2983468"/>
            <a:ext cx="74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n/2+1</a:t>
            </a:r>
            <a:endParaRPr lang="en-US" dirty="0"/>
          </a:p>
        </p:txBody>
      </p:sp>
      <p:sp>
        <p:nvSpPr>
          <p:cNvPr id="76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7244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Two ways to evade:</a:t>
            </a:r>
          </a:p>
          <a:p>
            <a:pPr lvl="1"/>
            <a:r>
              <a:rPr lang="en-US" dirty="0" smtClean="0"/>
              <a:t>Include all light-green features (cost: n/2+1)</a:t>
            </a:r>
          </a:p>
          <a:p>
            <a:pPr lvl="1"/>
            <a:r>
              <a:rPr lang="en-US" dirty="0" smtClean="0"/>
              <a:t>Include all dark-green features (cost: n/2k)</a:t>
            </a:r>
          </a:p>
          <a:p>
            <a:r>
              <a:rPr lang="en-US" dirty="0" smtClean="0"/>
              <a:t>Challenge:</a:t>
            </a:r>
          </a:p>
          <a:p>
            <a:pPr lvl="1"/>
            <a:r>
              <a:rPr lang="en-US" dirty="0" smtClean="0"/>
              <a:t>If you don’t guess all dark-green features, some classifier remains positive.</a:t>
            </a:r>
          </a:p>
          <a:p>
            <a:pPr lvl="1"/>
            <a:r>
              <a:rPr lang="en-US" dirty="0" smtClean="0"/>
              <a:t>If you include extra red features, all classifiers become positive.</a:t>
            </a:r>
          </a:p>
          <a:p>
            <a:r>
              <a:rPr lang="en-US" dirty="0" smtClean="0"/>
              <a:t>Guessing low-cost instance requires exponentially many queries!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03719" y="914400"/>
            <a:ext cx="773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(Instance is negative only if </a:t>
            </a:r>
            <a:r>
              <a:rPr lang="en-US" sz="2000" u="sng" dirty="0" smtClean="0"/>
              <a:t>all</a:t>
            </a:r>
            <a:r>
              <a:rPr lang="en-US" sz="2000" dirty="0" smtClean="0"/>
              <a:t> component classifiers mark it as negative.)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40261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Hardness of Evading Conjunctions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2437"/>
            <a:ext cx="5867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To evade c</a:t>
            </a:r>
            <a:r>
              <a:rPr lang="en-US" baseline="-25000" dirty="0" smtClean="0"/>
              <a:t>2</a:t>
            </a:r>
            <a:r>
              <a:rPr lang="en-US" dirty="0" smtClean="0"/>
              <a:t>: Include &gt; ½ the light-green features</a:t>
            </a:r>
            <a:r>
              <a:rPr lang="en-US" dirty="0"/>
              <a:t> </a:t>
            </a:r>
            <a:r>
              <a:rPr lang="en-US" dirty="0" smtClean="0"/>
              <a:t>(cost: n/4+1)</a:t>
            </a:r>
          </a:p>
          <a:p>
            <a:r>
              <a:rPr lang="en-US" dirty="0" smtClean="0"/>
              <a:t>To evade c</a:t>
            </a:r>
            <a:r>
              <a:rPr lang="en-US" baseline="-25000" dirty="0" smtClean="0"/>
              <a:t>1</a:t>
            </a:r>
            <a:r>
              <a:rPr lang="en-US" dirty="0" smtClean="0"/>
              <a:t>: Include all dark-green features (cost: n/4k), or all light-green features (cost: n/2), or a combo.</a:t>
            </a:r>
          </a:p>
          <a:p>
            <a:r>
              <a:rPr lang="en-US" dirty="0" smtClean="0"/>
              <a:t>Two cases:</a:t>
            </a:r>
          </a:p>
          <a:p>
            <a:pPr lvl="1"/>
            <a:r>
              <a:rPr lang="en-US" dirty="0" smtClean="0"/>
              <a:t>When &gt; ½ the light-green features are included, c</a:t>
            </a:r>
            <a:r>
              <a:rPr lang="en-US" baseline="-25000" dirty="0" smtClean="0"/>
              <a:t>2</a:t>
            </a:r>
            <a:r>
              <a:rPr lang="en-US" dirty="0" smtClean="0"/>
              <a:t> is negative so dark-greens have no effect on the class label.</a:t>
            </a:r>
          </a:p>
          <a:p>
            <a:pPr lvl="1"/>
            <a:r>
              <a:rPr lang="en-US" dirty="0" smtClean="0"/>
              <a:t>When &lt; ½ the light-green features are included, we need &gt; ½ the dark-green features to evade c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Adversary must guess n/8k features!</a:t>
            </a:r>
          </a:p>
        </p:txBody>
      </p:sp>
      <p:sp>
        <p:nvSpPr>
          <p:cNvPr id="6" name="Rectangle 5"/>
          <p:cNvSpPr/>
          <p:nvPr/>
        </p:nvSpPr>
        <p:spPr>
          <a:xfrm>
            <a:off x="7467600" y="1981200"/>
            <a:ext cx="457200" cy="411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20000" y="4267200"/>
            <a:ext cx="152400" cy="152400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0" y="21336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0" y="24384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20000" y="27432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20000" y="30480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20000" y="33528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00" y="3657600"/>
            <a:ext cx="152400" cy="152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200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00" y="4876800"/>
            <a:ext cx="152400" cy="152400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0000" y="5181600"/>
            <a:ext cx="152400" cy="152400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5486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620000" y="5791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153400" y="1981200"/>
            <a:ext cx="457200" cy="411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305800" y="3962400"/>
            <a:ext cx="152400" cy="1524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05800" y="4267200"/>
            <a:ext cx="152400" cy="1524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305800" y="2133600"/>
            <a:ext cx="152400" cy="152400"/>
          </a:xfrm>
          <a:prstGeom prst="ellipse">
            <a:avLst/>
          </a:prstGeom>
          <a:solidFill>
            <a:srgbClr val="A8B98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305800" y="2438400"/>
            <a:ext cx="152400" cy="152400"/>
          </a:xfrm>
          <a:prstGeom prst="ellipse">
            <a:avLst/>
          </a:prstGeom>
          <a:solidFill>
            <a:srgbClr val="A8B98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305800" y="2743200"/>
            <a:ext cx="152400" cy="152400"/>
          </a:xfrm>
          <a:prstGeom prst="ellipse">
            <a:avLst/>
          </a:prstGeom>
          <a:solidFill>
            <a:srgbClr val="A8B98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305800" y="3048000"/>
            <a:ext cx="152400" cy="152400"/>
          </a:xfrm>
          <a:prstGeom prst="ellipse">
            <a:avLst/>
          </a:prstGeom>
          <a:solidFill>
            <a:srgbClr val="A8B98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305800" y="3352800"/>
            <a:ext cx="152400" cy="152400"/>
          </a:xfrm>
          <a:prstGeom prst="ellipse">
            <a:avLst/>
          </a:prstGeom>
          <a:solidFill>
            <a:srgbClr val="A8B98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305800" y="3657600"/>
            <a:ext cx="152400" cy="152400"/>
          </a:xfrm>
          <a:prstGeom prst="ellipse">
            <a:avLst/>
          </a:prstGeom>
          <a:solidFill>
            <a:srgbClr val="A8B98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305800" y="4572000"/>
            <a:ext cx="152400" cy="1524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05800" y="4876800"/>
            <a:ext cx="152400" cy="1524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05800" y="5181600"/>
            <a:ext cx="152400" cy="1524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305800" y="5486400"/>
            <a:ext cx="152400" cy="1524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305800" y="5791200"/>
            <a:ext cx="152400" cy="1524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>
            <a:off x="7162800" y="1981200"/>
            <a:ext cx="304800" cy="1905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534728" y="2754868"/>
            <a:ext cx="512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n/2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542117" y="44312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n/4k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03719" y="914400"/>
            <a:ext cx="7927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(Instance is negative only if </a:t>
            </a:r>
            <a:r>
              <a:rPr lang="en-US" sz="2000" u="sng" dirty="0" smtClean="0"/>
              <a:t>any</a:t>
            </a:r>
            <a:r>
              <a:rPr lang="en-US" sz="2000" dirty="0" smtClean="0"/>
              <a:t> component classifier marks it as negative.)</a:t>
            </a:r>
            <a:endParaRPr lang="en-US" sz="2000" u="sng" dirty="0"/>
          </a:p>
        </p:txBody>
      </p:sp>
      <p:sp>
        <p:nvSpPr>
          <p:cNvPr id="39" name="Rectangle 38"/>
          <p:cNvSpPr/>
          <p:nvPr/>
        </p:nvSpPr>
        <p:spPr>
          <a:xfrm>
            <a:off x="7429795" y="1459468"/>
            <a:ext cx="418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40" name="Rectangle 39"/>
          <p:cNvSpPr/>
          <p:nvPr/>
        </p:nvSpPr>
        <p:spPr>
          <a:xfrm>
            <a:off x="8191795" y="1447800"/>
            <a:ext cx="418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2" name="Straight Connector 41"/>
          <p:cNvCxnSpPr>
            <a:stCxn id="37" idx="3"/>
          </p:cNvCxnSpPr>
          <p:nvPr/>
        </p:nvCxnSpPr>
        <p:spPr>
          <a:xfrm flipV="1">
            <a:off x="7162800" y="4343400"/>
            <a:ext cx="304800" cy="272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7" idx="3"/>
          </p:cNvCxnSpPr>
          <p:nvPr/>
        </p:nvCxnSpPr>
        <p:spPr>
          <a:xfrm>
            <a:off x="7162800" y="4615934"/>
            <a:ext cx="304800" cy="337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3"/>
          </p:cNvCxnSpPr>
          <p:nvPr/>
        </p:nvCxnSpPr>
        <p:spPr>
          <a:xfrm>
            <a:off x="7162800" y="4615934"/>
            <a:ext cx="304800" cy="6418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17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Restriction: Disjoint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practice, classifiers do not always represent the worst case.</a:t>
            </a:r>
          </a:p>
          <a:p>
            <a:r>
              <a:rPr lang="en-US" dirty="0" smtClean="0"/>
              <a:t>In some applications, each classifier in the set works on a different set of features:</a:t>
            </a:r>
          </a:p>
          <a:p>
            <a:pPr lvl="1"/>
            <a:r>
              <a:rPr lang="en-US" dirty="0" smtClean="0"/>
              <a:t>Image or fingerprint biometrics classifiers</a:t>
            </a:r>
          </a:p>
          <a:p>
            <a:pPr lvl="1"/>
            <a:r>
              <a:rPr lang="en-US" dirty="0" smtClean="0"/>
              <a:t>Separate image spam and HTML spam classifiers</a:t>
            </a:r>
          </a:p>
          <a:p>
            <a:r>
              <a:rPr lang="en-US" dirty="0" smtClean="0"/>
              <a:t>This simple restriction makes attacks easy!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7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Evading Disjoint Disjunctions</a:t>
            </a:r>
            <a:endParaRPr lang="en-US" dirty="0"/>
          </a:p>
        </p:txBody>
      </p:sp>
      <p:sp>
        <p:nvSpPr>
          <p:cNvPr id="7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Theorem:</a:t>
            </a:r>
            <a:r>
              <a:rPr lang="en-US" sz="2400" dirty="0" smtClean="0"/>
              <a:t> Linear attack from [Lowd&amp;Meek,2005] is at most twice optimal on disjoint disjunctions.</a:t>
            </a:r>
          </a:p>
          <a:p>
            <a:pPr marL="0" indent="0">
              <a:buNone/>
            </a:pPr>
            <a:r>
              <a:rPr lang="en-US" sz="2400" b="1" dirty="0" smtClean="0"/>
              <a:t>Proof Sketch:</a:t>
            </a:r>
            <a:r>
              <a:rPr lang="en-US" sz="2400" dirty="0" smtClean="0"/>
              <a:t> When features are disjoint, the optimal evasion is to evade each component classifier optimally.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When the algorithm terminates, there is no way to reduce the cost with individual or pairs of changes, so each separate evasion is at most twice optimal.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03719" y="914400"/>
            <a:ext cx="773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(Instance is negative only if </a:t>
            </a:r>
            <a:r>
              <a:rPr lang="en-US" sz="2000" u="sng" dirty="0" smtClean="0"/>
              <a:t>all</a:t>
            </a:r>
            <a:r>
              <a:rPr lang="en-US" sz="2000" dirty="0" smtClean="0"/>
              <a:t> component classifiers mark it as negative.)</a:t>
            </a:r>
            <a:endParaRPr lang="en-US" sz="2000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838200" y="3117767"/>
            <a:ext cx="6195101" cy="1914979"/>
            <a:chOff x="838200" y="3117767"/>
            <a:chExt cx="6195101" cy="1914979"/>
          </a:xfrm>
        </p:grpSpPr>
        <p:sp>
          <p:nvSpPr>
            <p:cNvPr id="85" name="Line 7"/>
            <p:cNvSpPr>
              <a:spLocks noChangeShapeType="1"/>
            </p:cNvSpPr>
            <p:nvPr/>
          </p:nvSpPr>
          <p:spPr bwMode="auto">
            <a:xfrm>
              <a:off x="5175494" y="3504821"/>
              <a:ext cx="1857807" cy="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6" name="Line 8"/>
            <p:cNvSpPr>
              <a:spLocks noChangeShapeType="1"/>
            </p:cNvSpPr>
            <p:nvPr/>
          </p:nvSpPr>
          <p:spPr bwMode="auto">
            <a:xfrm>
              <a:off x="2955187" y="3504821"/>
              <a:ext cx="2220307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7" name="Line 9"/>
            <p:cNvSpPr>
              <a:spLocks noChangeShapeType="1"/>
            </p:cNvSpPr>
            <p:nvPr/>
          </p:nvSpPr>
          <p:spPr bwMode="auto">
            <a:xfrm flipH="1">
              <a:off x="5175494" y="3294836"/>
              <a:ext cx="5664" cy="5913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8" name="Oval 10"/>
            <p:cNvSpPr>
              <a:spLocks noChangeArrowheads="1"/>
            </p:cNvSpPr>
            <p:nvPr/>
          </p:nvSpPr>
          <p:spPr bwMode="auto">
            <a:xfrm>
              <a:off x="3453623" y="3450338"/>
              <a:ext cx="90625" cy="1089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9" name="Rectangle 11"/>
            <p:cNvSpPr>
              <a:spLocks noChangeArrowheads="1"/>
            </p:cNvSpPr>
            <p:nvPr/>
          </p:nvSpPr>
          <p:spPr bwMode="auto">
            <a:xfrm>
              <a:off x="3362998" y="3127983"/>
              <a:ext cx="430468" cy="432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 dirty="0" err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sz="2000" b="1" baseline="30000" dirty="0" err="1">
                  <a:solidFill>
                    <a:srgbClr val="000000"/>
                  </a:solidFill>
                  <a:latin typeface="Times New Roman" charset="0"/>
                </a:rPr>
                <a:t>a</a:t>
              </a:r>
              <a:endParaRPr lang="en-US" sz="2000" baseline="300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0" name="Oval 12"/>
            <p:cNvSpPr>
              <a:spLocks noChangeArrowheads="1"/>
            </p:cNvSpPr>
            <p:nvPr/>
          </p:nvSpPr>
          <p:spPr bwMode="auto">
            <a:xfrm>
              <a:off x="6127053" y="3450338"/>
              <a:ext cx="90625" cy="1089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" name="Rectangle 13"/>
            <p:cNvSpPr>
              <a:spLocks noChangeArrowheads="1"/>
            </p:cNvSpPr>
            <p:nvPr/>
          </p:nvSpPr>
          <p:spPr bwMode="auto">
            <a:xfrm>
              <a:off x="6036429" y="3117767"/>
              <a:ext cx="399315" cy="432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sz="2000" b="1" baseline="30000">
                  <a:solidFill>
                    <a:srgbClr val="000000"/>
                  </a:solidFill>
                  <a:latin typeface="Times New Roman" charset="0"/>
                </a:rPr>
                <a:t>-</a:t>
              </a:r>
              <a:endParaRPr lang="en-US" sz="2000" baseline="30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2" name="Line 14"/>
            <p:cNvSpPr>
              <a:spLocks noChangeShapeType="1"/>
            </p:cNvSpPr>
            <p:nvPr/>
          </p:nvSpPr>
          <p:spPr bwMode="auto">
            <a:xfrm>
              <a:off x="3498936" y="3777235"/>
              <a:ext cx="54374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3" name="Line 15"/>
            <p:cNvSpPr>
              <a:spLocks noChangeShapeType="1"/>
            </p:cNvSpPr>
            <p:nvPr/>
          </p:nvSpPr>
          <p:spPr bwMode="auto">
            <a:xfrm>
              <a:off x="4087996" y="3777234"/>
              <a:ext cx="7126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5" name="Line 17"/>
            <p:cNvSpPr>
              <a:spLocks noChangeShapeType="1"/>
            </p:cNvSpPr>
            <p:nvPr/>
          </p:nvSpPr>
          <p:spPr bwMode="auto">
            <a:xfrm>
              <a:off x="4858307" y="3777235"/>
              <a:ext cx="5890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6" name="Line 18"/>
            <p:cNvSpPr>
              <a:spLocks noChangeShapeType="1"/>
            </p:cNvSpPr>
            <p:nvPr/>
          </p:nvSpPr>
          <p:spPr bwMode="auto">
            <a:xfrm>
              <a:off x="5537993" y="3777235"/>
              <a:ext cx="6343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0" name="Rectangle 19"/>
            <p:cNvSpPr>
              <a:spLocks noChangeArrowheads="1"/>
            </p:cNvSpPr>
            <p:nvPr/>
          </p:nvSpPr>
          <p:spPr bwMode="auto">
            <a:xfrm>
              <a:off x="3589560" y="3780262"/>
              <a:ext cx="421028" cy="365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dirty="0" err="1">
                  <a:latin typeface="Times New Roman" charset="0"/>
                </a:rPr>
                <a:t>w</a:t>
              </a:r>
              <a:r>
                <a:rPr lang="en-US" sz="1600" baseline="-25000" dirty="0" err="1">
                  <a:latin typeface="Times New Roman" charset="0"/>
                </a:rPr>
                <a:t>i</a:t>
              </a:r>
              <a:endParaRPr lang="en-US" sz="12000" baseline="-25000" dirty="0">
                <a:latin typeface="Times New Roman" charset="0"/>
              </a:endParaRPr>
            </a:p>
          </p:txBody>
        </p:sp>
        <p:sp>
          <p:nvSpPr>
            <p:cNvPr id="81" name="Rectangle 20"/>
            <p:cNvSpPr>
              <a:spLocks noChangeArrowheads="1"/>
            </p:cNvSpPr>
            <p:nvPr/>
          </p:nvSpPr>
          <p:spPr bwMode="auto">
            <a:xfrm>
              <a:off x="4233781" y="3791613"/>
              <a:ext cx="414419" cy="365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dirty="0" err="1">
                  <a:latin typeface="Times New Roman" charset="0"/>
                </a:rPr>
                <a:t>w</a:t>
              </a:r>
              <a:r>
                <a:rPr lang="en-US" sz="1600" baseline="-25000" dirty="0" err="1">
                  <a:latin typeface="Times New Roman" charset="0"/>
                </a:rPr>
                <a:t>j</a:t>
              </a:r>
              <a:endParaRPr lang="en-US" sz="12000" baseline="-25000" dirty="0">
                <a:latin typeface="Times New Roman" charset="0"/>
              </a:endParaRPr>
            </a:p>
          </p:txBody>
        </p:sp>
        <p:sp>
          <p:nvSpPr>
            <p:cNvPr id="83" name="Rectangle 22"/>
            <p:cNvSpPr>
              <a:spLocks noChangeArrowheads="1"/>
            </p:cNvSpPr>
            <p:nvPr/>
          </p:nvSpPr>
          <p:spPr bwMode="auto">
            <a:xfrm>
              <a:off x="4908339" y="3791613"/>
              <a:ext cx="41549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dirty="0" err="1" smtClean="0">
                  <a:latin typeface="Times New Roman" charset="0"/>
                </a:rPr>
                <a:t>w</a:t>
              </a:r>
              <a:r>
                <a:rPr lang="en-US" sz="1600" baseline="-25000" dirty="0" err="1" smtClean="0">
                  <a:latin typeface="Times New Roman" charset="0"/>
                </a:rPr>
                <a:t>k</a:t>
              </a:r>
              <a:endParaRPr lang="en-US" sz="12000" baseline="-25000" dirty="0">
                <a:latin typeface="Times New Roman" charset="0"/>
              </a:endParaRPr>
            </a:p>
          </p:txBody>
        </p:sp>
        <p:sp>
          <p:nvSpPr>
            <p:cNvPr id="84" name="Rectangle 23"/>
            <p:cNvSpPr>
              <a:spLocks noChangeArrowheads="1"/>
            </p:cNvSpPr>
            <p:nvPr/>
          </p:nvSpPr>
          <p:spPr bwMode="auto">
            <a:xfrm>
              <a:off x="5719242" y="3791613"/>
              <a:ext cx="38985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dirty="0" err="1" smtClean="0">
                  <a:latin typeface="Times New Roman" charset="0"/>
                </a:rPr>
                <a:t>w</a:t>
              </a:r>
              <a:r>
                <a:rPr lang="en-US" sz="1600" baseline="-25000" dirty="0" err="1" smtClean="0">
                  <a:latin typeface="Times New Roman" charset="0"/>
                </a:rPr>
                <a:t>l</a:t>
              </a:r>
              <a:endParaRPr lang="en-US" sz="12000" baseline="-25000" dirty="0">
                <a:latin typeface="Times New Roman" charset="0"/>
              </a:endParaRPr>
            </a:p>
          </p:txBody>
        </p:sp>
        <p:sp>
          <p:nvSpPr>
            <p:cNvPr id="78" name="Rectangle 24"/>
            <p:cNvSpPr>
              <a:spLocks noChangeArrowheads="1"/>
            </p:cNvSpPr>
            <p:nvPr/>
          </p:nvSpPr>
          <p:spPr bwMode="auto">
            <a:xfrm>
              <a:off x="2335020" y="3276600"/>
              <a:ext cx="71298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i="1" dirty="0" smtClean="0">
                  <a:solidFill>
                    <a:srgbClr val="000000"/>
                  </a:solidFill>
                  <a:latin typeface="Times New Roman" charset="0"/>
                </a:rPr>
                <a:t>c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Times New Roman" charset="0"/>
                </a:rPr>
                <a:t>1</a:t>
              </a:r>
              <a:r>
                <a:rPr lang="en-US" sz="2000" dirty="0" smtClean="0">
                  <a:solidFill>
                    <a:srgbClr val="000000"/>
                  </a:solidFill>
                  <a:latin typeface="Times New Roman" charset="0"/>
                </a:rPr>
                <a:t>(</a:t>
              </a:r>
              <a:r>
                <a:rPr lang="en-US" sz="2000" b="1" dirty="0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sz="2000" dirty="0">
                  <a:solidFill>
                    <a:srgbClr val="000000"/>
                  </a:solidFill>
                  <a:latin typeface="Times New Roman" charset="0"/>
                </a:rPr>
                <a:t>)</a:t>
              </a:r>
              <a:endParaRPr lang="en-US" sz="2000" baseline="300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6" name="Line 7"/>
            <p:cNvSpPr>
              <a:spLocks noChangeShapeType="1"/>
            </p:cNvSpPr>
            <p:nvPr/>
          </p:nvSpPr>
          <p:spPr bwMode="auto">
            <a:xfrm>
              <a:off x="5175494" y="4413833"/>
              <a:ext cx="1857807" cy="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7" name="Line 8"/>
            <p:cNvSpPr>
              <a:spLocks noChangeShapeType="1"/>
            </p:cNvSpPr>
            <p:nvPr/>
          </p:nvSpPr>
          <p:spPr bwMode="auto">
            <a:xfrm>
              <a:off x="2955187" y="4413833"/>
              <a:ext cx="2220307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8" name="Line 9"/>
            <p:cNvSpPr>
              <a:spLocks noChangeShapeType="1"/>
            </p:cNvSpPr>
            <p:nvPr/>
          </p:nvSpPr>
          <p:spPr bwMode="auto">
            <a:xfrm flipH="1">
              <a:off x="5175494" y="4203848"/>
              <a:ext cx="5664" cy="5913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9" name="Oval 10"/>
            <p:cNvSpPr>
              <a:spLocks noChangeArrowheads="1"/>
            </p:cNvSpPr>
            <p:nvPr/>
          </p:nvSpPr>
          <p:spPr bwMode="auto">
            <a:xfrm>
              <a:off x="3774957" y="4359350"/>
              <a:ext cx="90625" cy="1089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0" name="Rectangle 11"/>
            <p:cNvSpPr>
              <a:spLocks noChangeArrowheads="1"/>
            </p:cNvSpPr>
            <p:nvPr/>
          </p:nvSpPr>
          <p:spPr bwMode="auto">
            <a:xfrm>
              <a:off x="3684332" y="4036995"/>
              <a:ext cx="430468" cy="432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 dirty="0" err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sz="2000" b="1" baseline="30000" dirty="0" err="1">
                  <a:solidFill>
                    <a:srgbClr val="000000"/>
                  </a:solidFill>
                  <a:latin typeface="Times New Roman" charset="0"/>
                </a:rPr>
                <a:t>a</a:t>
              </a:r>
              <a:endParaRPr lang="en-US" sz="2000" baseline="300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1" name="Oval 12"/>
            <p:cNvSpPr>
              <a:spLocks noChangeArrowheads="1"/>
            </p:cNvSpPr>
            <p:nvPr/>
          </p:nvSpPr>
          <p:spPr bwMode="auto">
            <a:xfrm>
              <a:off x="5881824" y="4359350"/>
              <a:ext cx="90625" cy="1089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2" name="Rectangle 13"/>
            <p:cNvSpPr>
              <a:spLocks noChangeArrowheads="1"/>
            </p:cNvSpPr>
            <p:nvPr/>
          </p:nvSpPr>
          <p:spPr bwMode="auto">
            <a:xfrm>
              <a:off x="5791200" y="4026779"/>
              <a:ext cx="399315" cy="432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sz="2000" b="1" baseline="30000">
                  <a:solidFill>
                    <a:srgbClr val="000000"/>
                  </a:solidFill>
                  <a:latin typeface="Times New Roman" charset="0"/>
                </a:rPr>
                <a:t>-</a:t>
              </a:r>
              <a:endParaRPr lang="en-US" sz="2000" baseline="30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3" name="Line 14"/>
            <p:cNvSpPr>
              <a:spLocks noChangeShapeType="1"/>
            </p:cNvSpPr>
            <p:nvPr/>
          </p:nvSpPr>
          <p:spPr bwMode="auto">
            <a:xfrm>
              <a:off x="3799651" y="4667223"/>
              <a:ext cx="54374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5" name="Line 16"/>
            <p:cNvSpPr>
              <a:spLocks noChangeShapeType="1"/>
            </p:cNvSpPr>
            <p:nvPr/>
          </p:nvSpPr>
          <p:spPr bwMode="auto">
            <a:xfrm>
              <a:off x="4405183" y="4667223"/>
              <a:ext cx="362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6" name="Line 17"/>
            <p:cNvSpPr>
              <a:spLocks noChangeShapeType="1"/>
            </p:cNvSpPr>
            <p:nvPr/>
          </p:nvSpPr>
          <p:spPr bwMode="auto">
            <a:xfrm flipV="1">
              <a:off x="4858307" y="4667223"/>
              <a:ext cx="10852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1" name="Rectangle 19"/>
            <p:cNvSpPr>
              <a:spLocks noChangeArrowheads="1"/>
            </p:cNvSpPr>
            <p:nvPr/>
          </p:nvSpPr>
          <p:spPr bwMode="auto">
            <a:xfrm>
              <a:off x="3890275" y="4682841"/>
              <a:ext cx="46679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dirty="0" err="1" smtClean="0">
                  <a:latin typeface="Times New Roman" charset="0"/>
                </a:rPr>
                <a:t>w</a:t>
              </a:r>
              <a:r>
                <a:rPr lang="en-US" sz="1600" baseline="-25000" dirty="0" err="1" smtClean="0">
                  <a:latin typeface="Times New Roman" charset="0"/>
                </a:rPr>
                <a:t>m</a:t>
              </a:r>
              <a:endParaRPr lang="en-US" sz="12000" baseline="-25000" dirty="0">
                <a:latin typeface="Times New Roman" charset="0"/>
              </a:endParaRPr>
            </a:p>
          </p:txBody>
        </p:sp>
        <p:sp>
          <p:nvSpPr>
            <p:cNvPr id="103" name="Rectangle 21"/>
            <p:cNvSpPr>
              <a:spLocks noChangeArrowheads="1"/>
            </p:cNvSpPr>
            <p:nvPr/>
          </p:nvSpPr>
          <p:spPr bwMode="auto">
            <a:xfrm>
              <a:off x="4343400" y="4694192"/>
              <a:ext cx="42832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dirty="0" err="1" smtClean="0">
                  <a:latin typeface="Times New Roman" charset="0"/>
                </a:rPr>
                <a:t>w</a:t>
              </a:r>
              <a:r>
                <a:rPr lang="en-US" sz="1600" baseline="-25000" dirty="0" err="1" smtClean="0">
                  <a:latin typeface="Times New Roman" charset="0"/>
                </a:rPr>
                <a:t>n</a:t>
              </a:r>
              <a:endParaRPr lang="en-US" sz="12000" baseline="-25000" dirty="0">
                <a:latin typeface="Times New Roman" charset="0"/>
              </a:endParaRPr>
            </a:p>
          </p:txBody>
        </p:sp>
        <p:sp>
          <p:nvSpPr>
            <p:cNvPr id="105" name="Rectangle 23"/>
            <p:cNvSpPr>
              <a:spLocks noChangeArrowheads="1"/>
            </p:cNvSpPr>
            <p:nvPr/>
          </p:nvSpPr>
          <p:spPr bwMode="auto">
            <a:xfrm>
              <a:off x="5257800" y="4694192"/>
              <a:ext cx="41549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dirty="0" err="1" smtClean="0">
                  <a:latin typeface="Times New Roman" charset="0"/>
                </a:rPr>
                <a:t>w</a:t>
              </a:r>
              <a:r>
                <a:rPr lang="en-US" sz="1600" baseline="-25000" dirty="0" err="1" smtClean="0">
                  <a:latin typeface="Times New Roman" charset="0"/>
                </a:rPr>
                <a:t>o</a:t>
              </a:r>
              <a:endParaRPr lang="en-US" sz="12000" baseline="-25000" dirty="0">
                <a:latin typeface="Times New Roman" charset="0"/>
              </a:endParaRPr>
            </a:p>
          </p:txBody>
        </p:sp>
        <p:sp>
          <p:nvSpPr>
            <p:cNvPr id="99" name="Rectangle 24"/>
            <p:cNvSpPr>
              <a:spLocks noChangeArrowheads="1"/>
            </p:cNvSpPr>
            <p:nvPr/>
          </p:nvSpPr>
          <p:spPr bwMode="auto">
            <a:xfrm>
              <a:off x="2335020" y="4191000"/>
              <a:ext cx="71298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i="1" dirty="0" smtClean="0">
                  <a:solidFill>
                    <a:srgbClr val="000000"/>
                  </a:solidFill>
                  <a:latin typeface="Times New Roman" charset="0"/>
                </a:rPr>
                <a:t>c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Times New Roman" charset="0"/>
                </a:rPr>
                <a:t>2</a:t>
              </a:r>
              <a:r>
                <a:rPr lang="en-US" sz="2000" dirty="0" smtClean="0">
                  <a:solidFill>
                    <a:srgbClr val="000000"/>
                  </a:solidFill>
                  <a:latin typeface="Times New Roman" charset="0"/>
                </a:rPr>
                <a:t>(</a:t>
              </a:r>
              <a:r>
                <a:rPr lang="en-US" sz="2000" b="1" dirty="0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sz="2000" dirty="0">
                  <a:solidFill>
                    <a:srgbClr val="000000"/>
                  </a:solidFill>
                  <a:latin typeface="Times New Roman" charset="0"/>
                </a:rPr>
                <a:t>)</a:t>
              </a:r>
              <a:endParaRPr lang="en-US" sz="2000" baseline="300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8200" y="3272135"/>
              <a:ext cx="1329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Example: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940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Evading Disjoint Conjunctions</a:t>
            </a:r>
            <a:endParaRPr lang="en-US" dirty="0"/>
          </a:p>
        </p:txBody>
      </p:sp>
      <p:sp>
        <p:nvSpPr>
          <p:cNvPr id="7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Theorem:</a:t>
            </a:r>
            <a:r>
              <a:rPr lang="en-US" sz="2400" dirty="0" smtClean="0"/>
              <a:t> By repeating linear attack with different constraints, we can efficiently find an attack that is at most twice optimal.</a:t>
            </a:r>
          </a:p>
          <a:p>
            <a:pPr marL="0" indent="0">
              <a:buNone/>
            </a:pPr>
            <a:r>
              <a:rPr lang="en-US" sz="2400" b="1" dirty="0" smtClean="0"/>
              <a:t>Proof Sketch:</a:t>
            </a:r>
            <a:endParaRPr lang="en-US" sz="2400" dirty="0" smtClean="0"/>
          </a:p>
          <a:p>
            <a:pPr>
              <a:buFontTx/>
              <a:buChar char="•"/>
            </a:pPr>
            <a:r>
              <a:rPr lang="en-US" sz="2400" dirty="0" smtClean="0"/>
              <a:t>Each component classifier has some optimal evasion.</a:t>
            </a:r>
          </a:p>
          <a:p>
            <a:pPr>
              <a:buFontTx/>
              <a:buChar char="•"/>
            </a:pPr>
            <a:r>
              <a:rPr lang="en-US" sz="2400" dirty="0" smtClean="0"/>
              <a:t>The optimal overall attack is the cheapest of these attacks.</a:t>
            </a:r>
          </a:p>
          <a:p>
            <a:pPr>
              <a:buFontTx/>
              <a:buChar char="•"/>
            </a:pPr>
            <a:r>
              <a:rPr lang="en-US" sz="2400" dirty="0" smtClean="0"/>
              <a:t>Running the linear attack once finds a good evasion against </a:t>
            </a:r>
            <a:r>
              <a:rPr lang="en-US" sz="2400" u="sng" dirty="0" smtClean="0"/>
              <a:t>some</a:t>
            </a:r>
            <a:r>
              <a:rPr lang="en-US" sz="2400" dirty="0" smtClean="0"/>
              <a:t> classifier.</a:t>
            </a:r>
          </a:p>
          <a:p>
            <a:pPr lvl="1">
              <a:buFontTx/>
              <a:buChar char="•"/>
            </a:pPr>
            <a:r>
              <a:rPr lang="en-US" sz="2000" dirty="0" smtClean="0"/>
              <a:t>Since it’s an evasion, one classifier must be negative.</a:t>
            </a:r>
          </a:p>
          <a:p>
            <a:pPr lvl="1">
              <a:buFontTx/>
              <a:buChar char="•"/>
            </a:pPr>
            <a:r>
              <a:rPr lang="en-US" sz="2000" dirty="0" smtClean="0"/>
              <a:t>All feature changes for other classifiers can be removed.</a:t>
            </a:r>
          </a:p>
          <a:p>
            <a:pPr lvl="1">
              <a:buFontTx/>
              <a:buChar char="•"/>
            </a:pPr>
            <a:r>
              <a:rPr lang="en-US" sz="2000" dirty="0" smtClean="0"/>
              <a:t>Since no individual or pair of changes reduces the cost, this evasion is at most twice optimal.</a:t>
            </a:r>
          </a:p>
          <a:p>
            <a:pPr>
              <a:buFontTx/>
              <a:buChar char="•"/>
            </a:pPr>
            <a:r>
              <a:rPr lang="en-US" sz="2400" dirty="0" smtClean="0"/>
              <a:t>By rerunning the linear attack restricted to features we haven’t used before, eventually we will find good evasions against all component classifiers.</a:t>
            </a:r>
          </a:p>
          <a:p>
            <a:pPr lvl="1">
              <a:buFontTx/>
              <a:buChar char="•"/>
            </a:pPr>
            <a:endParaRPr lang="en-US" sz="2000" dirty="0" smtClean="0"/>
          </a:p>
          <a:p>
            <a:pPr>
              <a:buFontTx/>
              <a:buChar char="•"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77" name="TextBox 76"/>
          <p:cNvSpPr txBox="1"/>
          <p:nvPr/>
        </p:nvSpPr>
        <p:spPr>
          <a:xfrm>
            <a:off x="703719" y="914400"/>
            <a:ext cx="7424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(Instance is negative if </a:t>
            </a:r>
            <a:r>
              <a:rPr lang="en-US" sz="2000" u="sng" dirty="0" smtClean="0"/>
              <a:t>any</a:t>
            </a:r>
            <a:r>
              <a:rPr lang="en-US" sz="2000" dirty="0" smtClean="0"/>
              <a:t> component classifier marks it as negative.)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43002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Data: 2005 TREC spam corpus</a:t>
            </a:r>
          </a:p>
          <a:p>
            <a:r>
              <a:rPr lang="en-US" dirty="0" smtClean="0"/>
              <a:t>Component classifiers: LR   </a:t>
            </a:r>
            <a:r>
              <a:rPr lang="en-US" sz="2600" dirty="0" smtClean="0"/>
              <a:t>(SVM, NB in paper)</a:t>
            </a:r>
          </a:p>
          <a:p>
            <a:r>
              <a:rPr lang="en-US" dirty="0" smtClean="0"/>
              <a:t>Features partitioned into 3 or 5 sets:</a:t>
            </a:r>
          </a:p>
          <a:p>
            <a:pPr lvl="1"/>
            <a:r>
              <a:rPr lang="en-US" dirty="0" smtClean="0"/>
              <a:t>Randomly</a:t>
            </a:r>
          </a:p>
          <a:p>
            <a:pPr lvl="1"/>
            <a:r>
              <a:rPr lang="en-US" dirty="0" err="1" smtClean="0"/>
              <a:t>Spammy</a:t>
            </a:r>
            <a:r>
              <a:rPr lang="en-US" dirty="0" smtClean="0"/>
              <a:t> / Neutral / Hammy   </a:t>
            </a:r>
            <a:r>
              <a:rPr lang="en-US" sz="2000" dirty="0" smtClean="0"/>
              <a:t>[Jorgensen et al., 2008]</a:t>
            </a:r>
            <a:endParaRPr lang="en-US" dirty="0" smtClean="0"/>
          </a:p>
          <a:p>
            <a:r>
              <a:rPr lang="en-US" dirty="0" smtClean="0"/>
              <a:t>Fixed overall false negative rate to 10%.</a:t>
            </a:r>
          </a:p>
          <a:p>
            <a:r>
              <a:rPr lang="en-US" dirty="0" smtClean="0"/>
              <a:t>We attempted to disguise 100 different spams.  To make this more challenging, we first added 100 random “</a:t>
            </a:r>
            <a:r>
              <a:rPr lang="en-US" dirty="0" err="1" smtClean="0"/>
              <a:t>spammy</a:t>
            </a:r>
            <a:r>
              <a:rPr lang="en-US" dirty="0" smtClean="0"/>
              <a:t>” features to each spam.</a:t>
            </a:r>
          </a:p>
        </p:txBody>
      </p:sp>
    </p:spTree>
    <p:extLst>
      <p:ext uri="{BB962C8B-B14F-4D97-AF65-F5344CB8AC3E}">
        <p14:creationId xmlns:p14="http://schemas.microsoft.com/office/powerpoint/2010/main" val="365383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Attack Cost</a:t>
            </a:r>
            <a:endParaRPr lang="en-US" dirty="0"/>
          </a:p>
        </p:txBody>
      </p:sp>
      <p:pic>
        <p:nvPicPr>
          <p:cNvPr id="6" name="Content Placeholder 5" descr="opt_kind_lr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457200" y="157003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27756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Attack Optimality</a:t>
            </a:r>
            <a:endParaRPr lang="en-US" dirty="0"/>
          </a:p>
        </p:txBody>
      </p:sp>
      <p:pic>
        <p:nvPicPr>
          <p:cNvPr id="6" name="Picture 5" descr="fropt_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00200"/>
            <a:ext cx="60198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_voc_disj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0"/>
            <a:ext cx="4876800" cy="3657600"/>
          </a:xfrm>
          <a:prstGeom prst="rect">
            <a:avLst/>
          </a:prstGeom>
        </p:spPr>
      </p:pic>
      <p:pic>
        <p:nvPicPr>
          <p:cNvPr id="4" name="Picture 3" descr="q_voc_conj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4978400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Results: Attack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Number of queries before algorithms terminate: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9412" y="1828800"/>
            <a:ext cx="3319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Conjunction: ~1,000,000</a:t>
            </a:r>
            <a:br>
              <a:rPr lang="en-US" sz="2400" dirty="0" smtClean="0"/>
            </a:br>
            <a:r>
              <a:rPr lang="en-US" sz="2400" dirty="0" smtClean="0"/>
              <a:t>(Restricted: ~50,000)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92358" y="1828800"/>
            <a:ext cx="3294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Disjunction: ~10,000,000</a:t>
            </a:r>
            <a:br>
              <a:rPr lang="en-US" sz="2400" dirty="0" smtClean="0"/>
            </a:br>
            <a:r>
              <a:rPr lang="en-US" sz="2400" dirty="0" smtClean="0"/>
              <a:t>(Restricted: </a:t>
            </a:r>
            <a:r>
              <a:rPr lang="en-US" sz="2400" dirty="0"/>
              <a:t>~</a:t>
            </a:r>
            <a:r>
              <a:rPr lang="en-US" sz="2400" dirty="0" smtClean="0"/>
              <a:t>700,000)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382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 million queries is not very efficient!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purpose of this experiment is to understand how performance depends on different factors, not the exact number of queries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practice, the adversary’s job is much easier:</a:t>
            </a:r>
          </a:p>
          <a:p>
            <a:pPr lvl="1"/>
            <a:r>
              <a:rPr lang="en-US" dirty="0" smtClean="0"/>
              <a:t>We added 100 </a:t>
            </a:r>
            <a:r>
              <a:rPr lang="en-US" dirty="0" err="1" smtClean="0"/>
              <a:t>spammy</a:t>
            </a:r>
            <a:r>
              <a:rPr lang="en-US" dirty="0" smtClean="0"/>
              <a:t> features to make it harder.</a:t>
            </a:r>
          </a:p>
          <a:p>
            <a:pPr lvl="1"/>
            <a:r>
              <a:rPr lang="en-US" dirty="0"/>
              <a:t>Additional background knowledge could make this much easier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Restricted vocabulary reduces queries 10x with minimal increase in attack cost</a:t>
            </a:r>
            <a:br>
              <a:rPr lang="en-US" dirty="0" smtClean="0"/>
            </a:br>
            <a:r>
              <a:rPr lang="en-US" dirty="0" smtClean="0"/>
              <a:t>(90% of the time, still within 2x of optimal)</a:t>
            </a:r>
          </a:p>
          <a:p>
            <a:pPr lvl="1"/>
            <a:r>
              <a:rPr lang="en-US" dirty="0" smtClean="0"/>
              <a:t>Attackers don’t need guarantees of optimality.</a:t>
            </a:r>
          </a:p>
        </p:txBody>
      </p:sp>
    </p:spTree>
    <p:extLst>
      <p:ext uri="{BB962C8B-B14F-4D97-AF65-F5344CB8AC3E}">
        <p14:creationId xmlns:p14="http://schemas.microsoft.com/office/powerpoint/2010/main" val="249929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Machine learning is used more and more in adversarial domains…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Intrusion detection</a:t>
            </a:r>
          </a:p>
          <a:p>
            <a:r>
              <a:rPr lang="en-US" dirty="0" smtClean="0"/>
              <a:t>Malware detection</a:t>
            </a:r>
          </a:p>
          <a:p>
            <a:r>
              <a:rPr lang="en-US" dirty="0" smtClean="0"/>
              <a:t>Phishing detection</a:t>
            </a:r>
          </a:p>
          <a:p>
            <a:r>
              <a:rPr lang="en-US" dirty="0" smtClean="0"/>
              <a:t>Detecting malicious advertisements</a:t>
            </a:r>
          </a:p>
          <a:p>
            <a:r>
              <a:rPr lang="en-US" dirty="0" smtClean="0"/>
              <a:t>Detecting fake reviews</a:t>
            </a:r>
          </a:p>
          <a:p>
            <a:r>
              <a:rPr lang="en-US" dirty="0"/>
              <a:t>Credit card fraud </a:t>
            </a:r>
            <a:r>
              <a:rPr lang="en-US" dirty="0" smtClean="0"/>
              <a:t>detection</a:t>
            </a:r>
          </a:p>
          <a:p>
            <a:r>
              <a:rPr lang="en-US" dirty="0" smtClean="0"/>
              <a:t>Online auction fraud detection</a:t>
            </a:r>
          </a:p>
          <a:p>
            <a:r>
              <a:rPr lang="en-US" dirty="0" smtClean="0"/>
              <a:t>Email spam filtering</a:t>
            </a:r>
          </a:p>
          <a:p>
            <a:r>
              <a:rPr lang="en-US" dirty="0" smtClean="0"/>
              <a:t>Blog spam filtering</a:t>
            </a:r>
          </a:p>
          <a:p>
            <a:r>
              <a:rPr lang="en-US" dirty="0" smtClean="0"/>
              <a:t>OSN spam filtering</a:t>
            </a:r>
          </a:p>
          <a:p>
            <a:r>
              <a:rPr lang="en-US" dirty="0" smtClean="0"/>
              <a:t>Political censorship</a:t>
            </a:r>
          </a:p>
          <a:p>
            <a:r>
              <a:rPr lang="en-US" dirty="0" smtClean="0"/>
              <a:t>…and more every year!</a:t>
            </a:r>
          </a:p>
        </p:txBody>
      </p:sp>
    </p:spTree>
    <p:extLst>
      <p:ext uri="{BB962C8B-B14F-4D97-AF65-F5344CB8AC3E}">
        <p14:creationId xmlns:p14="http://schemas.microsoft.com/office/powerpoint/2010/main" val="181570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Results: Attack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Number of queries before our attack is within twice optimal:</a:t>
            </a:r>
            <a:endParaRPr lang="en-US" sz="2400" dirty="0"/>
          </a:p>
        </p:txBody>
      </p:sp>
      <p:pic>
        <p:nvPicPr>
          <p:cNvPr id="5" name="Picture 4" descr="q_voc_disj_sho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61865"/>
            <a:ext cx="4876800" cy="3657600"/>
          </a:xfrm>
          <a:prstGeom prst="rect">
            <a:avLst/>
          </a:prstGeom>
        </p:spPr>
      </p:pic>
      <p:pic>
        <p:nvPicPr>
          <p:cNvPr id="6" name="Picture 5" descr="q_voc_conj_shor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1865"/>
            <a:ext cx="48768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894" y="1828800"/>
            <a:ext cx="412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Conjunction: ~3,000 / ~100,000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828800"/>
            <a:ext cx="420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Disjunction: ~10,000 / ~300,000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6096000"/>
            <a:ext cx="9081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Attacks are even easier with background knowledge and without 100 </a:t>
            </a:r>
            <a:r>
              <a:rPr lang="en-US" sz="2000" dirty="0" err="1" smtClean="0"/>
              <a:t>spammy</a:t>
            </a:r>
            <a:r>
              <a:rPr lang="en-US" sz="2000" dirty="0" smtClean="0"/>
              <a:t> words.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12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Evading discrete classifiers is provably harder than evading continuous classifiers.</a:t>
            </a:r>
          </a:p>
          <a:p>
            <a:pPr lvl="1"/>
            <a:r>
              <a:rPr lang="en-US" dirty="0" smtClean="0"/>
              <a:t>Linear: k-approximation vs. </a:t>
            </a:r>
            <a:r>
              <a:rPr lang="en-US" dirty="0"/>
              <a:t>(1+ε)-</a:t>
            </a:r>
            <a:r>
              <a:rPr lang="en-US" dirty="0" smtClean="0"/>
              <a:t>approximation</a:t>
            </a:r>
          </a:p>
          <a:p>
            <a:pPr lvl="1"/>
            <a:r>
              <a:rPr lang="en-US" dirty="0" err="1" smtClean="0"/>
              <a:t>Polytope</a:t>
            </a:r>
            <a:r>
              <a:rPr lang="en-US" dirty="0" smtClean="0"/>
              <a:t>: Exponential vs. polynomial queries</a:t>
            </a:r>
          </a:p>
          <a:p>
            <a:r>
              <a:rPr lang="en-US" dirty="0" smtClean="0"/>
              <a:t>Interesting sub-classes of discrete non-linear classifiers are still vulnerable.</a:t>
            </a:r>
          </a:p>
          <a:p>
            <a:pPr lvl="1"/>
            <a:r>
              <a:rPr lang="en-US" dirty="0" smtClean="0"/>
              <a:t>Disjoint features are a sufficient condition</a:t>
            </a:r>
          </a:p>
          <a:p>
            <a:pPr lvl="1"/>
            <a:r>
              <a:rPr lang="en-US" dirty="0" smtClean="0"/>
              <a:t>Open question: What other sub-classes are vulnerable?</a:t>
            </a:r>
          </a:p>
          <a:p>
            <a:r>
              <a:rPr lang="en-US" dirty="0" smtClean="0"/>
              <a:t>Conjunction (convex spam) is theoretically harder but practically easier.</a:t>
            </a:r>
          </a:p>
          <a:p>
            <a:pPr lvl="1"/>
            <a:r>
              <a:rPr lang="en-US" dirty="0" smtClean="0"/>
              <a:t>In addition to worst-case bounds, we need realistic simulations that can be applied to specific classifiers.</a:t>
            </a:r>
          </a:p>
        </p:txBody>
      </p:sp>
    </p:spTree>
    <p:extLst>
      <p:ext uri="{BB962C8B-B14F-4D97-AF65-F5344CB8AC3E}">
        <p14:creationId xmlns:p14="http://schemas.microsoft.com/office/powerpoint/2010/main" val="162638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Evasion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System designers deploy a classifier.</a:t>
            </a:r>
          </a:p>
          <a:p>
            <a:pPr marL="514350" indent="-514350">
              <a:buAutoNum type="arabicPeriod"/>
            </a:pPr>
            <a:r>
              <a:rPr lang="en-US" dirty="0" smtClean="0"/>
              <a:t>An attacker learns about the model through interaction (and possibly other information sources).</a:t>
            </a:r>
          </a:p>
          <a:p>
            <a:pPr marL="514350" indent="-514350">
              <a:buAutoNum type="arabicPeriod"/>
            </a:pPr>
            <a:r>
              <a:rPr lang="en-US" dirty="0" smtClean="0"/>
              <a:t>An attacker uses this knowledge to evade detection by changing its behavior as little as possible.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Example:</a:t>
            </a:r>
            <a:r>
              <a:rPr lang="en-US" dirty="0" smtClean="0"/>
              <a:t> A spammer sends test emails to learn how to modify a spam so that it gets past a spam filter.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Question:</a:t>
            </a:r>
            <a:r>
              <a:rPr lang="en-US" dirty="0" smtClean="0"/>
              <a:t> How easily can the attacker learn enough to mount an effective attack?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1752600"/>
            <a:ext cx="8305800" cy="990600"/>
          </a:xfrm>
          <a:prstGeom prst="ellipse">
            <a:avLst/>
          </a:prstGeom>
          <a:noFill/>
          <a:ln w="38100" cmpd="sng">
            <a:solidFill>
              <a:srgbClr val="B71D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8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DC99-C819-644A-B24F-459F3A853459}" type="slidenum">
              <a:rPr lang="en-US"/>
              <a:pPr/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000" dirty="0"/>
              <a:t>Adversarial Classifier Reverse Engineering (ACRE)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00600"/>
            <a:ext cx="8229600" cy="1524000"/>
          </a:xfrm>
          <a:noFill/>
          <a:ln/>
        </p:spPr>
        <p:txBody>
          <a:bodyPr>
            <a:normAutofit fontScale="85000" lnSpcReduction="10000"/>
          </a:bodyPr>
          <a:lstStyle/>
          <a:p>
            <a:pPr marL="0" indent="0" eaLnBrk="0" hangingPunct="0">
              <a:spcBef>
                <a:spcPct val="0"/>
              </a:spcBef>
              <a:buNone/>
            </a:pPr>
            <a:r>
              <a:rPr lang="en-US" sz="2800" b="1" dirty="0"/>
              <a:t>Task:</a:t>
            </a:r>
            <a:r>
              <a:rPr lang="en-US" sz="2800" dirty="0"/>
              <a:t> </a:t>
            </a:r>
            <a:r>
              <a:rPr lang="en-US" sz="2800" dirty="0" smtClean="0"/>
              <a:t>Find the negative instance “closest” to </a:t>
            </a:r>
            <a:r>
              <a:rPr lang="en-US" sz="2800" b="1" dirty="0" err="1" smtClean="0"/>
              <a:t>x</a:t>
            </a:r>
            <a:r>
              <a:rPr lang="en-US" sz="2800" b="1" baseline="30000" dirty="0" err="1" smtClean="0"/>
              <a:t>a</a:t>
            </a:r>
            <a:r>
              <a:rPr lang="en-US" sz="2800" b="1" baseline="30000" dirty="0" smtClean="0"/>
              <a:t/>
            </a:r>
            <a:br>
              <a:rPr lang="en-US" sz="2800" b="1" baseline="30000" dirty="0" smtClean="0"/>
            </a:br>
            <a:r>
              <a:rPr lang="en-US" sz="2800" dirty="0" smtClean="0"/>
              <a:t>(We will also refer to this distance as a “cost” to be minimized.)</a:t>
            </a:r>
            <a:endParaRPr lang="en-US" sz="2800" dirty="0"/>
          </a:p>
          <a:p>
            <a:pPr marL="0" indent="0" eaLnBrk="0" hangingPunct="0">
              <a:spcBef>
                <a:spcPct val="0"/>
              </a:spcBef>
              <a:buNone/>
            </a:pPr>
            <a:endParaRPr lang="en-US" sz="2800" b="1" dirty="0" smtClean="0"/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en-US" sz="2800" b="1" dirty="0" smtClean="0"/>
              <a:t>Problem</a:t>
            </a:r>
            <a:r>
              <a:rPr lang="en-US" sz="2800" b="1" dirty="0"/>
              <a:t>:</a:t>
            </a:r>
            <a:r>
              <a:rPr lang="en-US" sz="2800" dirty="0"/>
              <a:t> the adversary </a:t>
            </a:r>
            <a:r>
              <a:rPr lang="en-US" sz="2800" dirty="0" err="1" smtClean="0"/>
              <a:t>doesn</a:t>
            </a:r>
            <a:r>
              <a:rPr lang="ja-JP" altLang="en-US" sz="2800" dirty="0" smtClean="0">
                <a:latin typeface="Arial"/>
              </a:rPr>
              <a:t>’</a:t>
            </a:r>
            <a:r>
              <a:rPr lang="en-US" sz="2800" dirty="0" smtClean="0"/>
              <a:t>t know the classifier!</a:t>
            </a:r>
            <a:endParaRPr lang="en-US" sz="2800" b="1" dirty="0">
              <a:solidFill>
                <a:srgbClr val="1A7D0E"/>
              </a:solidFill>
              <a:sym typeface="Symbo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9400" y="1154668"/>
            <a:ext cx="186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[Lowd&amp;Meek,’05]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362200" y="1905000"/>
            <a:ext cx="4343400" cy="2743200"/>
            <a:chOff x="2362200" y="1752600"/>
            <a:chExt cx="4343400" cy="2743200"/>
          </a:xfrm>
        </p:grpSpPr>
        <p:grpSp>
          <p:nvGrpSpPr>
            <p:cNvPr id="17422" name="Group 14"/>
            <p:cNvGrpSpPr>
              <a:grpSpLocks/>
            </p:cNvGrpSpPr>
            <p:nvPr/>
          </p:nvGrpSpPr>
          <p:grpSpPr bwMode="auto">
            <a:xfrm>
              <a:off x="2920708" y="1752600"/>
              <a:ext cx="3771594" cy="2317195"/>
              <a:chOff x="5626" y="14569"/>
              <a:chExt cx="2269" cy="1394"/>
            </a:xfrm>
          </p:grpSpPr>
          <p:sp>
            <p:nvSpPr>
              <p:cNvPr id="17423" name="Rectangle 15"/>
              <p:cNvSpPr>
                <a:spLocks noChangeArrowheads="1"/>
              </p:cNvSpPr>
              <p:nvPr/>
            </p:nvSpPr>
            <p:spPr bwMode="auto">
              <a:xfrm>
                <a:off x="5626" y="14569"/>
                <a:ext cx="2269" cy="1391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4" name="Freeform 16"/>
              <p:cNvSpPr>
                <a:spLocks/>
              </p:cNvSpPr>
              <p:nvPr/>
            </p:nvSpPr>
            <p:spPr bwMode="auto">
              <a:xfrm>
                <a:off x="5626" y="14642"/>
                <a:ext cx="2125" cy="1321"/>
              </a:xfrm>
              <a:custGeom>
                <a:avLst/>
                <a:gdLst>
                  <a:gd name="T0" fmla="*/ 2 w 1394"/>
                  <a:gd name="T1" fmla="*/ 866 h 866"/>
                  <a:gd name="T2" fmla="*/ 7 w 1394"/>
                  <a:gd name="T3" fmla="*/ 93 h 866"/>
                  <a:gd name="T4" fmla="*/ 71 w 1394"/>
                  <a:gd name="T5" fmla="*/ 77 h 866"/>
                  <a:gd name="T6" fmla="*/ 507 w 1394"/>
                  <a:gd name="T7" fmla="*/ 6 h 866"/>
                  <a:gd name="T8" fmla="*/ 747 w 1394"/>
                  <a:gd name="T9" fmla="*/ 112 h 866"/>
                  <a:gd name="T10" fmla="*/ 775 w 1394"/>
                  <a:gd name="T11" fmla="*/ 215 h 866"/>
                  <a:gd name="T12" fmla="*/ 823 w 1394"/>
                  <a:gd name="T13" fmla="*/ 445 h 866"/>
                  <a:gd name="T14" fmla="*/ 903 w 1394"/>
                  <a:gd name="T15" fmla="*/ 642 h 866"/>
                  <a:gd name="T16" fmla="*/ 973 w 1394"/>
                  <a:gd name="T17" fmla="*/ 701 h 866"/>
                  <a:gd name="T18" fmla="*/ 1271 w 1394"/>
                  <a:gd name="T19" fmla="*/ 685 h 866"/>
                  <a:gd name="T20" fmla="*/ 1378 w 1394"/>
                  <a:gd name="T21" fmla="*/ 738 h 866"/>
                  <a:gd name="T22" fmla="*/ 1394 w 1394"/>
                  <a:gd name="T23" fmla="*/ 861 h 866"/>
                  <a:gd name="T24" fmla="*/ 2 w 1394"/>
                  <a:gd name="T25" fmla="*/ 866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4" h="866">
                    <a:moveTo>
                      <a:pt x="2" y="866"/>
                    </a:moveTo>
                    <a:cubicBezTo>
                      <a:pt x="3" y="608"/>
                      <a:pt x="0" y="350"/>
                      <a:pt x="7" y="93"/>
                    </a:cubicBezTo>
                    <a:cubicBezTo>
                      <a:pt x="7" y="89"/>
                      <a:pt x="44" y="80"/>
                      <a:pt x="71" y="77"/>
                    </a:cubicBezTo>
                    <a:cubicBezTo>
                      <a:pt x="181" y="68"/>
                      <a:pt x="394" y="0"/>
                      <a:pt x="507" y="6"/>
                    </a:cubicBezTo>
                    <a:cubicBezTo>
                      <a:pt x="592" y="6"/>
                      <a:pt x="733" y="91"/>
                      <a:pt x="747" y="112"/>
                    </a:cubicBezTo>
                    <a:cubicBezTo>
                      <a:pt x="765" y="141"/>
                      <a:pt x="762" y="160"/>
                      <a:pt x="775" y="215"/>
                    </a:cubicBezTo>
                    <a:cubicBezTo>
                      <a:pt x="782" y="291"/>
                      <a:pt x="796" y="373"/>
                      <a:pt x="823" y="445"/>
                    </a:cubicBezTo>
                    <a:cubicBezTo>
                      <a:pt x="844" y="516"/>
                      <a:pt x="878" y="599"/>
                      <a:pt x="903" y="642"/>
                    </a:cubicBezTo>
                    <a:cubicBezTo>
                      <a:pt x="923" y="672"/>
                      <a:pt x="938" y="688"/>
                      <a:pt x="973" y="701"/>
                    </a:cubicBezTo>
                    <a:cubicBezTo>
                      <a:pt x="1160" y="696"/>
                      <a:pt x="1153" y="698"/>
                      <a:pt x="1271" y="685"/>
                    </a:cubicBezTo>
                    <a:cubicBezTo>
                      <a:pt x="1378" y="692"/>
                      <a:pt x="1336" y="677"/>
                      <a:pt x="1378" y="738"/>
                    </a:cubicBezTo>
                    <a:cubicBezTo>
                      <a:pt x="1391" y="779"/>
                      <a:pt x="1394" y="816"/>
                      <a:pt x="1394" y="861"/>
                    </a:cubicBezTo>
                    <a:lnTo>
                      <a:pt x="2" y="866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25" name="Group 17"/>
            <p:cNvGrpSpPr>
              <a:grpSpLocks/>
            </p:cNvGrpSpPr>
            <p:nvPr/>
          </p:nvGrpSpPr>
          <p:grpSpPr bwMode="auto">
            <a:xfrm>
              <a:off x="2362200" y="1781325"/>
              <a:ext cx="4343400" cy="2714475"/>
              <a:chOff x="3319" y="12276"/>
              <a:chExt cx="2613" cy="1633"/>
            </a:xfrm>
          </p:grpSpPr>
          <p:sp>
            <p:nvSpPr>
              <p:cNvPr id="17427" name="Line 19"/>
              <p:cNvSpPr>
                <a:spLocks noChangeShapeType="1"/>
              </p:cNvSpPr>
              <p:nvPr/>
            </p:nvSpPr>
            <p:spPr bwMode="auto">
              <a:xfrm flipV="1">
                <a:off x="3668" y="12276"/>
                <a:ext cx="0" cy="138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8" name="Line 20"/>
              <p:cNvSpPr>
                <a:spLocks noChangeShapeType="1"/>
              </p:cNvSpPr>
              <p:nvPr/>
            </p:nvSpPr>
            <p:spPr bwMode="auto">
              <a:xfrm flipV="1">
                <a:off x="3648" y="13663"/>
                <a:ext cx="22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9" name="Rectangle 21"/>
              <p:cNvSpPr>
                <a:spLocks noChangeArrowheads="1"/>
              </p:cNvSpPr>
              <p:nvPr/>
            </p:nvSpPr>
            <p:spPr bwMode="auto">
              <a:xfrm>
                <a:off x="4462" y="13670"/>
                <a:ext cx="269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000"/>
                  <a:t>X</a:t>
                </a:r>
                <a:r>
                  <a:rPr lang="en-US" sz="2000" baseline="-25000"/>
                  <a:t>1</a:t>
                </a:r>
              </a:p>
            </p:txBody>
          </p:sp>
          <p:sp>
            <p:nvSpPr>
              <p:cNvPr id="17430" name="Rectangle 22"/>
              <p:cNvSpPr>
                <a:spLocks noChangeArrowheads="1"/>
              </p:cNvSpPr>
              <p:nvPr/>
            </p:nvSpPr>
            <p:spPr bwMode="auto">
              <a:xfrm>
                <a:off x="3319" y="12745"/>
                <a:ext cx="268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000"/>
                  <a:t>X</a:t>
                </a:r>
                <a:r>
                  <a:rPr lang="en-US" sz="2000" baseline="-25000"/>
                  <a:t>2</a:t>
                </a:r>
              </a:p>
            </p:txBody>
          </p:sp>
        </p:grp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>
              <a:off x="3000495" y="3536674"/>
              <a:ext cx="362366" cy="457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FF0000"/>
                  </a:solidFill>
                </a:rPr>
                <a:t>+</a:t>
              </a:r>
              <a:endParaRPr lang="en-US"/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6271759" y="1781325"/>
              <a:ext cx="304188" cy="518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>
                  <a:solidFill>
                    <a:srgbClr val="008000"/>
                  </a:solidFill>
                </a:rPr>
                <a:t>-</a:t>
              </a:r>
            </a:p>
          </p:txBody>
        </p:sp>
        <p:sp>
          <p:nvSpPr>
            <p:cNvPr id="17436" name="AutoShape 28"/>
            <p:cNvSpPr>
              <a:spLocks noChangeArrowheads="1"/>
            </p:cNvSpPr>
            <p:nvPr/>
          </p:nvSpPr>
          <p:spPr bwMode="auto">
            <a:xfrm>
              <a:off x="4835594" y="2595833"/>
              <a:ext cx="319148" cy="302532"/>
            </a:xfrm>
            <a:prstGeom prst="star5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3962400" y="2438400"/>
              <a:ext cx="42737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 dirty="0" err="1" smtClean="0"/>
                <a:t>x</a:t>
              </a:r>
              <a:r>
                <a:rPr lang="en-US" sz="2400" b="1" baseline="30000" dirty="0" err="1" smtClean="0"/>
                <a:t>a</a:t>
              </a:r>
              <a:endParaRPr lang="en-US" sz="20600" baseline="30000" dirty="0"/>
            </a:p>
          </p:txBody>
        </p:sp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4258100" y="2851410"/>
              <a:ext cx="94485" cy="748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237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0" name="Line 48"/>
          <p:cNvSpPr>
            <a:spLocks noChangeShapeType="1"/>
          </p:cNvSpPr>
          <p:nvPr/>
        </p:nvSpPr>
        <p:spPr bwMode="auto">
          <a:xfrm flipH="1">
            <a:off x="5867400" y="45720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6085-DBEB-904E-A233-CB02881E0E47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000"/>
              <a:t>Adversarial Classifier Reverse Engineering (ACRE)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30750"/>
            <a:ext cx="8229600" cy="1552575"/>
          </a:xfrm>
          <a:noFill/>
          <a:ln/>
        </p:spPr>
        <p:txBody>
          <a:bodyPr>
            <a:normAutofit/>
          </a:bodyPr>
          <a:lstStyle/>
          <a:p>
            <a:pPr marL="0" indent="0" eaLnBrk="0" hangingPunct="0">
              <a:spcBef>
                <a:spcPct val="0"/>
              </a:spcBef>
              <a:buNone/>
            </a:pPr>
            <a:r>
              <a:rPr lang="en-US" sz="2800" b="1" dirty="0"/>
              <a:t>Task:</a:t>
            </a:r>
            <a:r>
              <a:rPr lang="en-US" sz="2800" dirty="0"/>
              <a:t> Find the negative instance “closest” to </a:t>
            </a:r>
            <a:r>
              <a:rPr lang="en-US" sz="2800" b="1" dirty="0" err="1" smtClean="0"/>
              <a:t>x</a:t>
            </a:r>
            <a:r>
              <a:rPr lang="en-US" sz="2800" b="1" baseline="30000" dirty="0" err="1" smtClean="0"/>
              <a:t>a</a:t>
            </a:r>
            <a:endParaRPr lang="en-US" sz="2800" b="1" baseline="30000" dirty="0" smtClean="0"/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en-US" sz="2800" b="1" dirty="0" smtClean="0"/>
              <a:t>Given</a:t>
            </a:r>
            <a:r>
              <a:rPr lang="en-US" sz="2800" b="1" dirty="0"/>
              <a:t>:</a:t>
            </a:r>
            <a:endParaRPr lang="en-US" sz="2800" dirty="0"/>
          </a:p>
        </p:txBody>
      </p:sp>
      <p:grpSp>
        <p:nvGrpSpPr>
          <p:cNvPr id="18484" name="Group 52"/>
          <p:cNvGrpSpPr>
            <a:grpSpLocks/>
          </p:cNvGrpSpPr>
          <p:nvPr/>
        </p:nvGrpSpPr>
        <p:grpSpPr bwMode="auto">
          <a:xfrm>
            <a:off x="2362200" y="1781175"/>
            <a:ext cx="4343400" cy="2714625"/>
            <a:chOff x="1488" y="1122"/>
            <a:chExt cx="2736" cy="1710"/>
          </a:xfrm>
        </p:grpSpPr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 flipV="1">
              <a:off x="1853" y="1122"/>
              <a:ext cx="0" cy="14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 flipV="1">
              <a:off x="1832" y="2574"/>
              <a:ext cx="2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2685" y="2582"/>
              <a:ext cx="2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X</a:t>
              </a:r>
              <a:r>
                <a:rPr lang="en-US" sz="2000" baseline="-25000"/>
                <a:t>1</a:t>
              </a:r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1488" y="1613"/>
              <a:ext cx="2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X</a:t>
              </a:r>
              <a:r>
                <a:rPr lang="en-US" sz="2000" baseline="-25000"/>
                <a:t>2</a:t>
              </a:r>
            </a:p>
          </p:txBody>
        </p:sp>
      </p:grpSp>
      <p:grpSp>
        <p:nvGrpSpPr>
          <p:cNvPr id="18472" name="Group 40"/>
          <p:cNvGrpSpPr>
            <a:grpSpLocks/>
          </p:cNvGrpSpPr>
          <p:nvPr/>
        </p:nvGrpSpPr>
        <p:grpSpPr bwMode="auto">
          <a:xfrm>
            <a:off x="3160713" y="1790700"/>
            <a:ext cx="3254375" cy="2354263"/>
            <a:chOff x="1991" y="1128"/>
            <a:chExt cx="2050" cy="1483"/>
          </a:xfrm>
        </p:grpSpPr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3247" y="1229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>
                  <a:solidFill>
                    <a:srgbClr val="008000"/>
                  </a:solidFill>
                </a:rPr>
                <a:t>?</a:t>
              </a:r>
              <a:endParaRPr lang="en-US" sz="2000"/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3750" y="1229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>
                  <a:solidFill>
                    <a:srgbClr val="008000"/>
                  </a:solidFill>
                </a:rPr>
                <a:t>?</a:t>
              </a:r>
              <a:endParaRPr lang="en-US" sz="2000"/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2895" y="1128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>
                  <a:solidFill>
                    <a:srgbClr val="008000"/>
                  </a:solidFill>
                </a:rPr>
                <a:t>?</a:t>
              </a:r>
              <a:endParaRPr lang="en-US" sz="2000"/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3800" y="1983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>
                  <a:solidFill>
                    <a:srgbClr val="008000"/>
                  </a:solidFill>
                </a:rPr>
                <a:t>?</a:t>
              </a:r>
              <a:endParaRPr lang="en-US" sz="2000"/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3297" y="2284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>
                  <a:solidFill>
                    <a:srgbClr val="800000"/>
                  </a:solidFill>
                </a:rPr>
                <a:t>?</a:t>
              </a:r>
              <a:endParaRPr lang="en-US" sz="2000"/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2744" y="2134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>
                  <a:solidFill>
                    <a:srgbClr val="800000"/>
                  </a:solidFill>
                </a:rPr>
                <a:t>?</a:t>
              </a:r>
              <a:endParaRPr lang="en-US" sz="2000"/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2879" y="1833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>
                  <a:solidFill>
                    <a:srgbClr val="800000"/>
                  </a:solidFill>
                </a:rPr>
                <a:t>?</a:t>
              </a:r>
              <a:endParaRPr lang="en-US" sz="2000" dirty="0"/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1991" y="1430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>
                  <a:solidFill>
                    <a:srgbClr val="800000"/>
                  </a:solidFill>
                </a:rPr>
                <a:t>?</a:t>
              </a:r>
              <a:endParaRPr lang="en-US" sz="2000"/>
            </a:p>
          </p:txBody>
        </p:sp>
      </p:grpSp>
      <p:grpSp>
        <p:nvGrpSpPr>
          <p:cNvPr id="18473" name="Group 41"/>
          <p:cNvGrpSpPr>
            <a:grpSpLocks/>
          </p:cNvGrpSpPr>
          <p:nvPr/>
        </p:nvGrpSpPr>
        <p:grpSpPr bwMode="auto">
          <a:xfrm>
            <a:off x="3079750" y="2579688"/>
            <a:ext cx="2952750" cy="877887"/>
            <a:chOff x="1940" y="1625"/>
            <a:chExt cx="1860" cy="553"/>
          </a:xfrm>
        </p:grpSpPr>
        <p:sp>
          <p:nvSpPr>
            <p:cNvPr id="18470" name="Oval 38"/>
            <p:cNvSpPr>
              <a:spLocks noChangeArrowheads="1"/>
            </p:cNvSpPr>
            <p:nvPr/>
          </p:nvSpPr>
          <p:spPr bwMode="auto">
            <a:xfrm>
              <a:off x="3549" y="1625"/>
              <a:ext cx="251" cy="251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3600"/>
                <a:t>-</a:t>
              </a:r>
              <a:endParaRPr lang="en-US" sz="17400"/>
            </a:p>
          </p:txBody>
        </p:sp>
        <p:sp>
          <p:nvSpPr>
            <p:cNvPr id="18471" name="Oval 39"/>
            <p:cNvSpPr>
              <a:spLocks noChangeArrowheads="1"/>
            </p:cNvSpPr>
            <p:nvPr/>
          </p:nvSpPr>
          <p:spPr bwMode="auto">
            <a:xfrm>
              <a:off x="1940" y="1926"/>
              <a:ext cx="252" cy="252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3600"/>
                <a:t>+</a:t>
              </a:r>
              <a:endParaRPr lang="en-US" sz="17400"/>
            </a:p>
          </p:txBody>
        </p:sp>
      </p:grp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533401" y="5562600"/>
            <a:ext cx="7239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FontTx/>
              <a:buChar char="–"/>
            </a:pPr>
            <a:r>
              <a:rPr lang="en-US" sz="2400" dirty="0" smtClean="0"/>
              <a:t> One </a:t>
            </a:r>
            <a:r>
              <a:rPr lang="en-US" sz="2400" dirty="0"/>
              <a:t>positive and one negative instance, </a:t>
            </a:r>
            <a:r>
              <a:rPr lang="en-US" sz="2400" b="1" dirty="0">
                <a:solidFill>
                  <a:srgbClr val="FD0700"/>
                </a:solidFill>
              </a:rPr>
              <a:t>x</a:t>
            </a:r>
            <a:r>
              <a:rPr lang="en-US" sz="2400" b="1" baseline="30000" dirty="0">
                <a:solidFill>
                  <a:srgbClr val="FD0700"/>
                </a:solidFill>
              </a:rPr>
              <a:t>+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1A7D0E"/>
                </a:solidFill>
              </a:rPr>
              <a:t>x</a:t>
            </a:r>
            <a:r>
              <a:rPr lang="en-US" sz="2400" b="1" baseline="30000" dirty="0">
                <a:solidFill>
                  <a:srgbClr val="1A7D0E"/>
                </a:solidFill>
                <a:sym typeface="Symbol" charset="0"/>
              </a:rPr>
              <a:t></a:t>
            </a:r>
            <a:endParaRPr lang="en-US" sz="2400" dirty="0"/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auto">
          <a:xfrm>
            <a:off x="533400" y="5893713"/>
            <a:ext cx="7239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FontTx/>
              <a:buChar char="–"/>
            </a:pPr>
            <a:r>
              <a:rPr lang="en-US" sz="2400" dirty="0" smtClean="0"/>
              <a:t> A </a:t>
            </a:r>
            <a:r>
              <a:rPr lang="en-US" sz="2400" dirty="0"/>
              <a:t>polynomial number of membership queries</a:t>
            </a:r>
          </a:p>
        </p:txBody>
      </p:sp>
      <p:sp>
        <p:nvSpPr>
          <p:cNvPr id="18479" name="Rectangle 47"/>
          <p:cNvSpPr>
            <a:spLocks noChangeArrowheads="1"/>
          </p:cNvSpPr>
          <p:nvPr/>
        </p:nvSpPr>
        <p:spPr bwMode="auto">
          <a:xfrm>
            <a:off x="6096000" y="4318000"/>
            <a:ext cx="23622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Within a factor of </a:t>
            </a:r>
            <a:r>
              <a:rPr lang="en-US" sz="2000">
                <a:solidFill>
                  <a:srgbClr val="3F00FF"/>
                </a:solidFill>
              </a:rPr>
              <a:t>k</a:t>
            </a:r>
            <a:endParaRPr lang="en-US" sz="2000"/>
          </a:p>
        </p:txBody>
      </p:sp>
      <p:sp>
        <p:nvSpPr>
          <p:cNvPr id="33" name="TextBox 32"/>
          <p:cNvSpPr txBox="1"/>
          <p:nvPr/>
        </p:nvSpPr>
        <p:spPr>
          <a:xfrm>
            <a:off x="6629400" y="1154668"/>
            <a:ext cx="186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[Lowd&amp;Meek,’05]</a:t>
            </a:r>
            <a:endParaRPr lang="en-US" dirty="0"/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3962400" y="2438400"/>
            <a:ext cx="4273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err="1" smtClean="0"/>
              <a:t>x</a:t>
            </a:r>
            <a:r>
              <a:rPr lang="en-US" sz="2400" b="1" baseline="30000" dirty="0" err="1" smtClean="0"/>
              <a:t>a</a:t>
            </a:r>
            <a:endParaRPr lang="en-US" sz="20600" baseline="30000" dirty="0"/>
          </a:p>
        </p:txBody>
      </p:sp>
      <p:sp>
        <p:nvSpPr>
          <p:cNvPr id="35" name="Oval 11"/>
          <p:cNvSpPr>
            <a:spLocks noChangeArrowheads="1"/>
          </p:cNvSpPr>
          <p:nvPr/>
        </p:nvSpPr>
        <p:spPr bwMode="auto">
          <a:xfrm>
            <a:off x="4258100" y="2851410"/>
            <a:ext cx="94485" cy="74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7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0" grpId="0" animBg="1"/>
      <p:bldP spid="18475" grpId="0"/>
      <p:bldP spid="18477" grpId="0"/>
      <p:bldP spid="184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Example: Linear Classifiers</a:t>
            </a:r>
            <a:endParaRPr lang="en-US" sz="4000" dirty="0"/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533400" y="1451299"/>
            <a:ext cx="82296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400" dirty="0" smtClean="0"/>
              <a:t>With continuous features and L</a:t>
            </a:r>
            <a:r>
              <a:rPr lang="en-US" sz="2400" baseline="-25000" dirty="0" smtClean="0"/>
              <a:t>1 </a:t>
            </a:r>
            <a:r>
              <a:rPr lang="en-US" sz="2400" dirty="0" smtClean="0"/>
              <a:t>distance, find optimal point by doing line search in each dimension: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112" charset="2"/>
              <a:buChar char="n"/>
            </a:pPr>
            <a:endParaRPr lang="en-US" sz="2400" dirty="0" smtClean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112" charset="2"/>
              <a:buChar char="n"/>
            </a:pPr>
            <a:endParaRPr lang="en-US" sz="2400" dirty="0" smtClean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112" charset="2"/>
              <a:buChar char="n"/>
            </a:pPr>
            <a:endParaRPr lang="en-US" sz="2400" dirty="0" smtClean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112" charset="2"/>
              <a:buChar char="n"/>
            </a:pPr>
            <a:endParaRPr lang="en-US" sz="2400" dirty="0" smtClean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112" charset="2"/>
              <a:buChar char="n"/>
            </a:pPr>
            <a:endParaRPr lang="en-US" sz="2400" dirty="0" smtClean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2400" dirty="0" smtClean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112" charset="2"/>
              <a:buChar char="n"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400" dirty="0" smtClean="0"/>
              <a:t>However, with binary features, we can’t do line searches.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13151" y="2535384"/>
            <a:ext cx="4080272" cy="2417616"/>
            <a:chOff x="14112" y="7399"/>
            <a:chExt cx="2805" cy="1662"/>
          </a:xfrm>
        </p:grpSpPr>
        <p:sp>
          <p:nvSpPr>
            <p:cNvPr id="51205" name="Rectangle 6"/>
            <p:cNvSpPr>
              <a:spLocks noChangeArrowheads="1"/>
            </p:cNvSpPr>
            <p:nvPr/>
          </p:nvSpPr>
          <p:spPr bwMode="auto">
            <a:xfrm>
              <a:off x="14640" y="7488"/>
              <a:ext cx="2112" cy="129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6" name="AutoShape 7"/>
            <p:cNvSpPr>
              <a:spLocks noChangeArrowheads="1"/>
            </p:cNvSpPr>
            <p:nvPr/>
          </p:nvSpPr>
          <p:spPr bwMode="auto">
            <a:xfrm flipH="1" flipV="1">
              <a:off x="15408" y="7488"/>
              <a:ext cx="1344" cy="1248"/>
            </a:xfrm>
            <a:prstGeom prst="rtTriangl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4112" y="7399"/>
              <a:ext cx="2805" cy="1662"/>
              <a:chOff x="14304" y="5047"/>
              <a:chExt cx="2805" cy="1662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14304" y="5047"/>
                <a:ext cx="2805" cy="1662"/>
                <a:chOff x="14304" y="5047"/>
                <a:chExt cx="2805" cy="1662"/>
              </a:xfrm>
            </p:grpSpPr>
            <p:sp>
              <p:nvSpPr>
                <p:cNvPr id="51213" name="AutoShape 10"/>
                <p:cNvSpPr>
                  <a:spLocks noChangeArrowheads="1"/>
                </p:cNvSpPr>
                <p:nvPr/>
              </p:nvSpPr>
              <p:spPr bwMode="auto">
                <a:xfrm>
                  <a:off x="14640" y="5252"/>
                  <a:ext cx="2064" cy="1132"/>
                </a:xfrm>
                <a:prstGeom prst="diamond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214" name="Rectangle 11"/>
                <p:cNvSpPr>
                  <a:spLocks noChangeArrowheads="1"/>
                </p:cNvSpPr>
                <p:nvPr/>
              </p:nvSpPr>
              <p:spPr bwMode="auto">
                <a:xfrm>
                  <a:off x="14304" y="5232"/>
                  <a:ext cx="528" cy="1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215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4845" y="5047"/>
                  <a:ext cx="0" cy="13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21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4825" y="6427"/>
                  <a:ext cx="22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217" name="Rectangle 14"/>
                <p:cNvSpPr>
                  <a:spLocks noChangeArrowheads="1"/>
                </p:cNvSpPr>
                <p:nvPr/>
              </p:nvSpPr>
              <p:spPr bwMode="auto">
                <a:xfrm>
                  <a:off x="15639" y="6434"/>
                  <a:ext cx="281" cy="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/>
                  <a:r>
                    <a:rPr lang="en-US" sz="2000">
                      <a:ea typeface="ＭＳ Ｐゴシック" pitchFamily="-112" charset="-128"/>
                      <a:cs typeface="ＭＳ Ｐゴシック" pitchFamily="-112" charset="-128"/>
                    </a:rPr>
                    <a:t>X</a:t>
                  </a:r>
                  <a:r>
                    <a:rPr lang="en-US" sz="2000" baseline="-25000">
                      <a:ea typeface="ＭＳ Ｐゴシック" pitchFamily="-112" charset="-128"/>
                      <a:cs typeface="ＭＳ Ｐゴシック" pitchFamily="-112" charset="-128"/>
                    </a:rPr>
                    <a:t>1</a:t>
                  </a:r>
                </a:p>
              </p:txBody>
            </p:sp>
            <p:sp>
              <p:nvSpPr>
                <p:cNvPr id="51218" name="Rectangle 15"/>
                <p:cNvSpPr>
                  <a:spLocks noChangeArrowheads="1"/>
                </p:cNvSpPr>
                <p:nvPr/>
              </p:nvSpPr>
              <p:spPr bwMode="auto">
                <a:xfrm>
                  <a:off x="14496" y="5509"/>
                  <a:ext cx="281" cy="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/>
                  <a:r>
                    <a:rPr lang="en-US" sz="2000">
                      <a:ea typeface="ＭＳ Ｐゴシック" pitchFamily="-112" charset="-128"/>
                      <a:cs typeface="ＭＳ Ｐゴシック" pitchFamily="-112" charset="-128"/>
                    </a:rPr>
                    <a:t>X</a:t>
                  </a:r>
                  <a:r>
                    <a:rPr lang="en-US" sz="2000" baseline="-25000">
                      <a:ea typeface="ＭＳ Ｐゴシック" pitchFamily="-112" charset="-128"/>
                      <a:cs typeface="ＭＳ Ｐゴシック" pitchFamily="-112" charset="-128"/>
                    </a:rPr>
                    <a:t>2</a:t>
                  </a:r>
                </a:p>
              </p:txBody>
            </p:sp>
            <p:sp>
              <p:nvSpPr>
                <p:cNvPr id="51219" name="AutoShape 16"/>
                <p:cNvSpPr>
                  <a:spLocks noChangeArrowheads="1"/>
                </p:cNvSpPr>
                <p:nvPr/>
              </p:nvSpPr>
              <p:spPr bwMode="auto">
                <a:xfrm>
                  <a:off x="15408" y="5684"/>
                  <a:ext cx="528" cy="240"/>
                </a:xfrm>
                <a:prstGeom prst="diamond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220" name="AutoShape 17"/>
                <p:cNvSpPr>
                  <a:spLocks noChangeArrowheads="1"/>
                </p:cNvSpPr>
                <p:nvPr/>
              </p:nvSpPr>
              <p:spPr bwMode="auto">
                <a:xfrm>
                  <a:off x="15024" y="5485"/>
                  <a:ext cx="1296" cy="679"/>
                </a:xfrm>
                <a:prstGeom prst="diamond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221" name="Rectangle 18"/>
                <p:cNvSpPr>
                  <a:spLocks noChangeArrowheads="1"/>
                </p:cNvSpPr>
                <p:nvPr/>
              </p:nvSpPr>
              <p:spPr bwMode="auto">
                <a:xfrm>
                  <a:off x="15648" y="5828"/>
                  <a:ext cx="313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/>
                  <a:r>
                    <a:rPr lang="en-US" sz="2800">
                      <a:ea typeface="ＭＳ Ｐゴシック" pitchFamily="-112" charset="-128"/>
                      <a:cs typeface="ＭＳ Ｐゴシック" pitchFamily="-112" charset="-128"/>
                    </a:rPr>
                    <a:t>x</a:t>
                  </a:r>
                  <a:r>
                    <a:rPr lang="en-US" sz="2800" baseline="30000">
                      <a:ea typeface="ＭＳ Ｐゴシック" pitchFamily="-112" charset="-128"/>
                      <a:cs typeface="ＭＳ Ｐゴシック" pitchFamily="-112" charset="-128"/>
                    </a:rPr>
                    <a:t>a</a:t>
                  </a:r>
                </a:p>
              </p:txBody>
            </p:sp>
          </p:grpSp>
          <p:sp>
            <p:nvSpPr>
              <p:cNvPr id="51212" name="Oval 19"/>
              <p:cNvSpPr>
                <a:spLocks noChangeArrowheads="1"/>
              </p:cNvSpPr>
              <p:nvPr/>
            </p:nvSpPr>
            <p:spPr bwMode="auto">
              <a:xfrm>
                <a:off x="15648" y="58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208" name="Line 20"/>
            <p:cNvSpPr>
              <a:spLocks noChangeShapeType="1"/>
            </p:cNvSpPr>
            <p:nvPr/>
          </p:nvSpPr>
          <p:spPr bwMode="auto">
            <a:xfrm flipV="1">
              <a:off x="15456" y="7536"/>
              <a:ext cx="0" cy="6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9" name="Line 21"/>
            <p:cNvSpPr>
              <a:spLocks noChangeShapeType="1"/>
            </p:cNvSpPr>
            <p:nvPr/>
          </p:nvSpPr>
          <p:spPr bwMode="auto">
            <a:xfrm>
              <a:off x="15456" y="8160"/>
              <a:ext cx="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2" name="AutoShape 22"/>
            <p:cNvSpPr>
              <a:spLocks noChangeArrowheads="1"/>
            </p:cNvSpPr>
            <p:nvPr/>
          </p:nvSpPr>
          <p:spPr bwMode="auto">
            <a:xfrm>
              <a:off x="16128" y="8016"/>
              <a:ext cx="240" cy="228"/>
            </a:xfrm>
            <a:prstGeom prst="star5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61313" y="6019800"/>
            <a:ext cx="6621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-- Somewhat more efficient methods exist for the continuous case.</a:t>
            </a:r>
          </a:p>
          <a:p>
            <a:r>
              <a:rPr lang="en-US" dirty="0" smtClean="0"/>
              <a:t>[Nelson&amp;al.,2012].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5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45229104-AAD9-8745-B722-099F2E712EE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Attacking Linear Classifiers </a:t>
            </a:r>
            <a:br>
              <a:rPr lang="en-US" dirty="0" smtClean="0"/>
            </a:br>
            <a:r>
              <a:rPr lang="en-US" dirty="0" smtClean="0"/>
              <a:t>with</a:t>
            </a:r>
            <a:r>
              <a:rPr lang="en-US" dirty="0"/>
              <a:t> </a:t>
            </a:r>
            <a:r>
              <a:rPr lang="en-US" dirty="0" smtClean="0"/>
              <a:t>Boolean features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Can efficiently find an evasion with at most twice the optimal cost, assuming unit cost for each “change”.</a:t>
            </a:r>
            <a:endParaRPr lang="en-US" sz="2400" dirty="0"/>
          </a:p>
          <a:p>
            <a:endParaRPr lang="en-US" sz="2400" dirty="0"/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1371600" y="2190750"/>
            <a:ext cx="6213318" cy="1390650"/>
            <a:chOff x="10990" y="12667"/>
            <a:chExt cx="4706" cy="876"/>
          </a:xfrm>
        </p:grpSpPr>
        <p:grpSp>
          <p:nvGrpSpPr>
            <p:cNvPr id="28677" name="Group 5"/>
            <p:cNvGrpSpPr>
              <a:grpSpLocks/>
            </p:cNvGrpSpPr>
            <p:nvPr/>
          </p:nvGrpSpPr>
          <p:grpSpPr bwMode="auto">
            <a:xfrm>
              <a:off x="11376" y="12667"/>
              <a:ext cx="4320" cy="876"/>
              <a:chOff x="11376" y="12667"/>
              <a:chExt cx="4320" cy="876"/>
            </a:xfrm>
          </p:grpSpPr>
          <p:grpSp>
            <p:nvGrpSpPr>
              <p:cNvPr id="28678" name="Group 6"/>
              <p:cNvGrpSpPr>
                <a:grpSpLocks/>
              </p:cNvGrpSpPr>
              <p:nvPr/>
            </p:nvGrpSpPr>
            <p:grpSpPr bwMode="auto">
              <a:xfrm>
                <a:off x="11376" y="12667"/>
                <a:ext cx="4320" cy="677"/>
                <a:chOff x="11376" y="12667"/>
                <a:chExt cx="4320" cy="677"/>
              </a:xfrm>
            </p:grpSpPr>
            <p:sp>
              <p:nvSpPr>
                <p:cNvPr id="28679" name="Line 7"/>
                <p:cNvSpPr>
                  <a:spLocks noChangeShapeType="1"/>
                </p:cNvSpPr>
                <p:nvPr/>
              </p:nvSpPr>
              <p:spPr bwMode="auto">
                <a:xfrm>
                  <a:off x="13728" y="13008"/>
                  <a:ext cx="1968" cy="0"/>
                </a:xfrm>
                <a:prstGeom prst="line">
                  <a:avLst/>
                </a:prstGeom>
                <a:noFill/>
                <a:ln w="5080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80" name="Line 8"/>
                <p:cNvSpPr>
                  <a:spLocks noChangeShapeType="1"/>
                </p:cNvSpPr>
                <p:nvPr/>
              </p:nvSpPr>
              <p:spPr bwMode="auto">
                <a:xfrm>
                  <a:off x="11376" y="13008"/>
                  <a:ext cx="2352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81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3728" y="12823"/>
                  <a:ext cx="6" cy="52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82" name="Oval 10"/>
                <p:cNvSpPr>
                  <a:spLocks noChangeArrowheads="1"/>
                </p:cNvSpPr>
                <p:nvPr/>
              </p:nvSpPr>
              <p:spPr bwMode="auto">
                <a:xfrm>
                  <a:off x="11904" y="1296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83" name="Rectangle 11"/>
                <p:cNvSpPr>
                  <a:spLocks noChangeArrowheads="1"/>
                </p:cNvSpPr>
                <p:nvPr/>
              </p:nvSpPr>
              <p:spPr bwMode="auto">
                <a:xfrm>
                  <a:off x="11808" y="12676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2400" b="1" dirty="0" err="1">
                      <a:solidFill>
                        <a:srgbClr val="000000"/>
                      </a:solidFill>
                      <a:latin typeface="Times New Roman" charset="0"/>
                    </a:rPr>
                    <a:t>x</a:t>
                  </a:r>
                  <a:r>
                    <a:rPr lang="en-US" sz="2400" b="1" baseline="30000" dirty="0" err="1">
                      <a:solidFill>
                        <a:srgbClr val="000000"/>
                      </a:solidFill>
                      <a:latin typeface="Times New Roman" charset="0"/>
                    </a:rPr>
                    <a:t>a</a:t>
                  </a:r>
                  <a:endParaRPr lang="en-US" sz="2400" baseline="30000" dirty="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8684" name="Oval 12"/>
                <p:cNvSpPr>
                  <a:spLocks noChangeArrowheads="1"/>
                </p:cNvSpPr>
                <p:nvPr/>
              </p:nvSpPr>
              <p:spPr bwMode="auto">
                <a:xfrm>
                  <a:off x="14736" y="1296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85" name="Rectangle 13"/>
                <p:cNvSpPr>
                  <a:spLocks noChangeArrowheads="1"/>
                </p:cNvSpPr>
                <p:nvPr/>
              </p:nvSpPr>
              <p:spPr bwMode="auto">
                <a:xfrm>
                  <a:off x="14640" y="12667"/>
                  <a:ext cx="30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2400" b="1">
                      <a:solidFill>
                        <a:srgbClr val="000000"/>
                      </a:solidFill>
                      <a:latin typeface="Times New Roman" charset="0"/>
                    </a:rPr>
                    <a:t>x</a:t>
                  </a:r>
                  <a:r>
                    <a:rPr lang="en-US" sz="2400" b="1" baseline="30000">
                      <a:solidFill>
                        <a:srgbClr val="000000"/>
                      </a:solidFill>
                      <a:latin typeface="Times New Roman" charset="0"/>
                    </a:rPr>
                    <a:t>-</a:t>
                  </a:r>
                  <a:endParaRPr lang="en-US" sz="2400" baseline="300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8686" name="Line 14"/>
                <p:cNvSpPr>
                  <a:spLocks noChangeShapeType="1"/>
                </p:cNvSpPr>
                <p:nvPr/>
              </p:nvSpPr>
              <p:spPr bwMode="auto">
                <a:xfrm>
                  <a:off x="11952" y="1324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87" name="Line 15"/>
                <p:cNvSpPr>
                  <a:spLocks noChangeShapeType="1"/>
                </p:cNvSpPr>
                <p:nvPr/>
              </p:nvSpPr>
              <p:spPr bwMode="auto">
                <a:xfrm>
                  <a:off x="12576" y="13248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88" name="Line 16"/>
                <p:cNvSpPr>
                  <a:spLocks noChangeShapeType="1"/>
                </p:cNvSpPr>
                <p:nvPr/>
              </p:nvSpPr>
              <p:spPr bwMode="auto">
                <a:xfrm>
                  <a:off x="12912" y="13248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89" name="Line 17"/>
                <p:cNvSpPr>
                  <a:spLocks noChangeShapeType="1"/>
                </p:cNvSpPr>
                <p:nvPr/>
              </p:nvSpPr>
              <p:spPr bwMode="auto">
                <a:xfrm>
                  <a:off x="13392" y="13248"/>
                  <a:ext cx="62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90" name="Line 18"/>
                <p:cNvSpPr>
                  <a:spLocks noChangeShapeType="1"/>
                </p:cNvSpPr>
                <p:nvPr/>
              </p:nvSpPr>
              <p:spPr bwMode="auto">
                <a:xfrm>
                  <a:off x="14112" y="13248"/>
                  <a:ext cx="67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691" name="Rectangle 19"/>
              <p:cNvSpPr>
                <a:spLocks noChangeArrowheads="1"/>
              </p:cNvSpPr>
              <p:nvPr/>
            </p:nvSpPr>
            <p:spPr bwMode="auto">
              <a:xfrm>
                <a:off x="12048" y="13245"/>
                <a:ext cx="2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dirty="0" err="1">
                    <a:latin typeface="Times New Roman" charset="0"/>
                  </a:rPr>
                  <a:t>w</a:t>
                </a:r>
                <a:r>
                  <a:rPr lang="en-US" baseline="-25000" dirty="0" err="1">
                    <a:latin typeface="Times New Roman" charset="0"/>
                  </a:rPr>
                  <a:t>i</a:t>
                </a:r>
                <a:endParaRPr lang="en-US" sz="14400" baseline="-25000" dirty="0">
                  <a:latin typeface="Times New Roman" charset="0"/>
                </a:endParaRPr>
              </a:p>
            </p:txBody>
          </p:sp>
          <p:sp>
            <p:nvSpPr>
              <p:cNvPr id="28692" name="Rectangle 20"/>
              <p:cNvSpPr>
                <a:spLocks noChangeArrowheads="1"/>
              </p:cNvSpPr>
              <p:nvPr/>
            </p:nvSpPr>
            <p:spPr bwMode="auto">
              <a:xfrm>
                <a:off x="12576" y="13255"/>
                <a:ext cx="2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dirty="0" err="1">
                    <a:latin typeface="Times New Roman" charset="0"/>
                  </a:rPr>
                  <a:t>w</a:t>
                </a:r>
                <a:r>
                  <a:rPr lang="en-US" baseline="-25000" dirty="0" err="1">
                    <a:latin typeface="Times New Roman" charset="0"/>
                  </a:rPr>
                  <a:t>j</a:t>
                </a:r>
                <a:endParaRPr lang="en-US" sz="14400" baseline="-25000" dirty="0">
                  <a:latin typeface="Times New Roman" charset="0"/>
                </a:endParaRPr>
              </a:p>
            </p:txBody>
          </p:sp>
          <p:sp>
            <p:nvSpPr>
              <p:cNvPr id="28693" name="Rectangle 21"/>
              <p:cNvSpPr>
                <a:spLocks noChangeArrowheads="1"/>
              </p:cNvSpPr>
              <p:nvPr/>
            </p:nvSpPr>
            <p:spPr bwMode="auto">
              <a:xfrm>
                <a:off x="12965" y="13255"/>
                <a:ext cx="31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Times New Roman" charset="0"/>
                  </a:rPr>
                  <a:t>w</a:t>
                </a:r>
                <a:r>
                  <a:rPr lang="en-US" baseline="-25000">
                    <a:latin typeface="Times New Roman" charset="0"/>
                  </a:rPr>
                  <a:t>k</a:t>
                </a:r>
                <a:endParaRPr lang="en-US" sz="14400" baseline="-25000">
                  <a:latin typeface="Times New Roman" charset="0"/>
                </a:endParaRPr>
              </a:p>
            </p:txBody>
          </p:sp>
          <p:sp>
            <p:nvSpPr>
              <p:cNvPr id="28694" name="Rectangle 22"/>
              <p:cNvSpPr>
                <a:spLocks noChangeArrowheads="1"/>
              </p:cNvSpPr>
              <p:nvPr/>
            </p:nvSpPr>
            <p:spPr bwMode="auto">
              <a:xfrm>
                <a:off x="13445" y="13255"/>
                <a:ext cx="2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Times New Roman" charset="0"/>
                  </a:rPr>
                  <a:t>w</a:t>
                </a:r>
                <a:r>
                  <a:rPr lang="en-US" baseline="-25000">
                    <a:latin typeface="Times New Roman" charset="0"/>
                  </a:rPr>
                  <a:t>l</a:t>
                </a:r>
                <a:endParaRPr lang="en-US" sz="14400" baseline="-25000">
                  <a:latin typeface="Times New Roman" charset="0"/>
                </a:endParaRPr>
              </a:p>
            </p:txBody>
          </p:sp>
          <p:sp>
            <p:nvSpPr>
              <p:cNvPr id="28695" name="Rectangle 23"/>
              <p:cNvSpPr>
                <a:spLocks noChangeArrowheads="1"/>
              </p:cNvSpPr>
              <p:nvPr/>
            </p:nvSpPr>
            <p:spPr bwMode="auto">
              <a:xfrm>
                <a:off x="14304" y="13255"/>
                <a:ext cx="35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Times New Roman" charset="0"/>
                  </a:rPr>
                  <a:t>w</a:t>
                </a:r>
                <a:r>
                  <a:rPr lang="en-US" baseline="-25000">
                    <a:latin typeface="Times New Roman" charset="0"/>
                  </a:rPr>
                  <a:t>m</a:t>
                </a:r>
                <a:endParaRPr lang="en-US" sz="14400" baseline="-25000">
                  <a:latin typeface="Times New Roman" charset="0"/>
                </a:endParaRPr>
              </a:p>
            </p:txBody>
          </p:sp>
        </p:grpSp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10990" y="12864"/>
              <a:ext cx="43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i="1" dirty="0">
                  <a:solidFill>
                    <a:srgbClr val="000000"/>
                  </a:solidFill>
                  <a:latin typeface="Times New Roman" charset="0"/>
                </a:rPr>
                <a:t>c</a:t>
              </a:r>
              <a:r>
                <a:rPr lang="en-US" dirty="0">
                  <a:solidFill>
                    <a:srgbClr val="000000"/>
                  </a:solidFill>
                  <a:latin typeface="Times New Roman" charset="0"/>
                </a:rPr>
                <a:t>(</a:t>
              </a:r>
              <a:r>
                <a:rPr lang="en-US" b="1" dirty="0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dirty="0">
                  <a:solidFill>
                    <a:srgbClr val="000000"/>
                  </a:solidFill>
                  <a:latin typeface="Times New Roman" charset="0"/>
                </a:rPr>
                <a:t>)</a:t>
              </a:r>
              <a:endParaRPr lang="en-US" baseline="30000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533400" y="2590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charset="0"/>
              <a:buNone/>
            </a:pPr>
            <a:r>
              <a:rPr lang="en-US" sz="2400" b="1" dirty="0" smtClean="0"/>
              <a:t>METHOD: </a:t>
            </a:r>
            <a:r>
              <a:rPr lang="en-US" sz="2400" dirty="0" smtClean="0"/>
              <a:t>Iteratively reduce cost in two ways:</a:t>
            </a:r>
          </a:p>
          <a:p>
            <a:pPr marL="571500" indent="-571500">
              <a:buFont typeface="Arial" charset="0"/>
              <a:buAutoNum type="arabicPeriod"/>
            </a:pPr>
            <a:r>
              <a:rPr lang="en-US" sz="2400" dirty="0" smtClean="0"/>
              <a:t>Remove any unnecessary change: O(n)</a:t>
            </a:r>
          </a:p>
          <a:p>
            <a:pPr marL="571500" indent="-571500">
              <a:buFont typeface="Arial" charset="0"/>
              <a:buAutoNum type="arabicPeriod"/>
            </a:pPr>
            <a:endParaRPr lang="en-US" sz="2400" dirty="0" smtClean="0"/>
          </a:p>
          <a:p>
            <a:pPr marL="571500" indent="-571500">
              <a:buFont typeface="Arial" charset="0"/>
              <a:buAutoNum type="arabicPeriod"/>
            </a:pPr>
            <a:endParaRPr lang="en-US" sz="2400" dirty="0" smtClean="0"/>
          </a:p>
          <a:p>
            <a:pPr marL="571500" indent="-571500">
              <a:buFont typeface="Arial" charset="0"/>
              <a:buAutoNum type="arabicPeriod"/>
            </a:pPr>
            <a:r>
              <a:rPr lang="en-US" sz="2400" dirty="0" smtClean="0"/>
              <a:t>Replace any two changes with one: O(n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1219200" y="3505410"/>
            <a:ext cx="6400800" cy="920538"/>
            <a:chOff x="10848" y="13757"/>
            <a:chExt cx="4848" cy="696"/>
          </a:xfrm>
        </p:grpSpPr>
        <p:sp>
          <p:nvSpPr>
            <p:cNvPr id="29" name="Line 5"/>
            <p:cNvSpPr>
              <a:spLocks noChangeShapeType="1"/>
            </p:cNvSpPr>
            <p:nvPr/>
          </p:nvSpPr>
          <p:spPr bwMode="auto">
            <a:xfrm>
              <a:off x="13728" y="13872"/>
              <a:ext cx="1968" cy="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1376" y="13872"/>
              <a:ext cx="235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 flipH="1">
              <a:off x="13728" y="13757"/>
              <a:ext cx="6" cy="45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8"/>
            <p:cNvSpPr>
              <a:spLocks noChangeArrowheads="1"/>
            </p:cNvSpPr>
            <p:nvPr/>
          </p:nvSpPr>
          <p:spPr bwMode="auto">
            <a:xfrm>
              <a:off x="11904" y="13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11696" y="13916"/>
              <a:ext cx="33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 err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b="1" baseline="30000" dirty="0" err="1">
                  <a:solidFill>
                    <a:srgbClr val="000000"/>
                  </a:solidFill>
                  <a:latin typeface="Times New Roman" charset="0"/>
                </a:rPr>
                <a:t>a</a:t>
              </a:r>
              <a:endParaRPr lang="en-US" baseline="300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14017" y="13858"/>
              <a:ext cx="255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</a:rPr>
                <a:t>y</a:t>
              </a:r>
              <a:endParaRPr lang="en-US" baseline="30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5" name="Oval 11"/>
            <p:cNvSpPr>
              <a:spLocks noChangeArrowheads="1"/>
            </p:cNvSpPr>
            <p:nvPr/>
          </p:nvSpPr>
          <p:spPr bwMode="auto">
            <a:xfrm>
              <a:off x="14016" y="13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1952" y="14112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3"/>
            <p:cNvSpPr>
              <a:spLocks noChangeShapeType="1"/>
            </p:cNvSpPr>
            <p:nvPr/>
          </p:nvSpPr>
          <p:spPr bwMode="auto">
            <a:xfrm>
              <a:off x="12576" y="1411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12912" y="1411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>
              <a:off x="13392" y="14112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16"/>
            <p:cNvSpPr>
              <a:spLocks noChangeArrowheads="1"/>
            </p:cNvSpPr>
            <p:nvPr/>
          </p:nvSpPr>
          <p:spPr bwMode="auto">
            <a:xfrm>
              <a:off x="12048" y="14141"/>
              <a:ext cx="313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dirty="0" err="1">
                  <a:latin typeface="Times New Roman" charset="0"/>
                </a:rPr>
                <a:t>w</a:t>
              </a:r>
              <a:r>
                <a:rPr lang="en-US" sz="2000" baseline="-25000" dirty="0" err="1">
                  <a:latin typeface="Times New Roman" charset="0"/>
                </a:rPr>
                <a:t>i</a:t>
              </a:r>
              <a:endParaRPr lang="en-US" sz="13100" baseline="-25000" dirty="0">
                <a:latin typeface="Times New Roman" charset="0"/>
              </a:endParaRPr>
            </a:p>
          </p:txBody>
        </p:sp>
        <p:sp>
          <p:nvSpPr>
            <p:cNvPr id="41" name="Rectangle 17"/>
            <p:cNvSpPr>
              <a:spLocks noChangeArrowheads="1"/>
            </p:cNvSpPr>
            <p:nvPr/>
          </p:nvSpPr>
          <p:spPr bwMode="auto">
            <a:xfrm>
              <a:off x="12576" y="14152"/>
              <a:ext cx="31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imes New Roman" charset="0"/>
                </a:rPr>
                <a:t>w</a:t>
              </a:r>
              <a:r>
                <a:rPr lang="en-US" sz="2000" baseline="-25000">
                  <a:latin typeface="Times New Roman" charset="0"/>
                </a:rPr>
                <a:t>j</a:t>
              </a:r>
              <a:endParaRPr lang="en-US" sz="13100" baseline="-25000">
                <a:latin typeface="Times New Roman" charset="0"/>
              </a:endParaRPr>
            </a:p>
          </p:txBody>
        </p:sp>
        <p:sp>
          <p:nvSpPr>
            <p:cNvPr id="42" name="Rectangle 18"/>
            <p:cNvSpPr>
              <a:spLocks noChangeArrowheads="1"/>
            </p:cNvSpPr>
            <p:nvPr/>
          </p:nvSpPr>
          <p:spPr bwMode="auto">
            <a:xfrm>
              <a:off x="12964" y="14152"/>
              <a:ext cx="34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imes New Roman" charset="0"/>
                </a:rPr>
                <a:t>w</a:t>
              </a:r>
              <a:r>
                <a:rPr lang="en-US" sz="2000" baseline="-25000">
                  <a:latin typeface="Times New Roman" charset="0"/>
                </a:rPr>
                <a:t>k</a:t>
              </a:r>
              <a:endParaRPr lang="en-US" sz="13100" baseline="-25000">
                <a:latin typeface="Times New Roman" charset="0"/>
              </a:endParaRPr>
            </a:p>
          </p:txBody>
        </p:sp>
        <p:sp>
          <p:nvSpPr>
            <p:cNvPr id="43" name="Rectangle 19"/>
            <p:cNvSpPr>
              <a:spLocks noChangeArrowheads="1"/>
            </p:cNvSpPr>
            <p:nvPr/>
          </p:nvSpPr>
          <p:spPr bwMode="auto">
            <a:xfrm>
              <a:off x="13443" y="14153"/>
              <a:ext cx="31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imes New Roman" charset="0"/>
                </a:rPr>
                <a:t>w</a:t>
              </a:r>
              <a:r>
                <a:rPr lang="en-US" sz="2000" baseline="-25000">
                  <a:latin typeface="Times New Roman" charset="0"/>
                </a:rPr>
                <a:t>l</a:t>
              </a:r>
              <a:endParaRPr lang="en-US" sz="13100" baseline="-25000">
                <a:latin typeface="Times New Roman" charset="0"/>
              </a:endParaRPr>
            </a:p>
          </p:txBody>
        </p:sp>
        <p:sp>
          <p:nvSpPr>
            <p:cNvPr id="44" name="Rectangle 20"/>
            <p:cNvSpPr>
              <a:spLocks noChangeArrowheads="1"/>
            </p:cNvSpPr>
            <p:nvPr/>
          </p:nvSpPr>
          <p:spPr bwMode="auto">
            <a:xfrm>
              <a:off x="10848" y="13763"/>
              <a:ext cx="51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i="1" dirty="0">
                  <a:solidFill>
                    <a:srgbClr val="000000"/>
                  </a:solidFill>
                  <a:latin typeface="Times New Roman" charset="0"/>
                </a:rPr>
                <a:t>c</a:t>
              </a:r>
              <a:r>
                <a:rPr lang="en-US" dirty="0">
                  <a:solidFill>
                    <a:srgbClr val="000000"/>
                  </a:solidFill>
                  <a:latin typeface="Times New Roman" charset="0"/>
                </a:rPr>
                <a:t>(</a:t>
              </a:r>
              <a:r>
                <a:rPr lang="en-US" b="1" dirty="0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dirty="0">
                  <a:solidFill>
                    <a:srgbClr val="000000"/>
                  </a:solidFill>
                  <a:latin typeface="Times New Roman" charset="0"/>
                </a:rPr>
                <a:t>)</a:t>
              </a:r>
              <a:endParaRPr lang="en-US" baseline="300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" name="Line 21"/>
            <p:cNvSpPr>
              <a:spLocks noChangeShapeType="1"/>
            </p:cNvSpPr>
            <p:nvPr/>
          </p:nvSpPr>
          <p:spPr bwMode="auto">
            <a:xfrm>
              <a:off x="14160" y="14112"/>
              <a:ext cx="624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14304" y="14142"/>
              <a:ext cx="375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imes New Roman" charset="0"/>
                </a:rPr>
                <a:t>w</a:t>
              </a:r>
              <a:r>
                <a:rPr lang="en-US" sz="2000" baseline="-25000">
                  <a:latin typeface="Times New Roman" charset="0"/>
                </a:rPr>
                <a:t>m</a:t>
              </a:r>
              <a:endParaRPr lang="en-US" sz="13100" baseline="-25000">
                <a:latin typeface="Times New Roman" charset="0"/>
              </a:endParaRPr>
            </a:p>
          </p:txBody>
        </p:sp>
        <p:sp>
          <p:nvSpPr>
            <p:cNvPr id="47" name="Rectangle 23"/>
            <p:cNvSpPr>
              <a:spLocks noChangeArrowheads="1"/>
            </p:cNvSpPr>
            <p:nvPr/>
          </p:nvSpPr>
          <p:spPr bwMode="auto">
            <a:xfrm>
              <a:off x="14795" y="13859"/>
              <a:ext cx="30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b="1" baseline="30000">
                  <a:solidFill>
                    <a:srgbClr val="000000"/>
                  </a:solidFill>
                  <a:latin typeface="Times New Roman" charset="0"/>
                </a:rPr>
                <a:t>-</a:t>
              </a:r>
            </a:p>
          </p:txBody>
        </p:sp>
        <p:sp>
          <p:nvSpPr>
            <p:cNvPr id="48" name="Oval 24"/>
            <p:cNvSpPr>
              <a:spLocks noChangeArrowheads="1"/>
            </p:cNvSpPr>
            <p:nvPr/>
          </p:nvSpPr>
          <p:spPr bwMode="auto">
            <a:xfrm>
              <a:off x="14736" y="13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5"/>
            <p:cNvSpPr>
              <a:spLocks noChangeShapeType="1"/>
            </p:cNvSpPr>
            <p:nvPr/>
          </p:nvSpPr>
          <p:spPr bwMode="auto">
            <a:xfrm flipV="1">
              <a:off x="14256" y="13968"/>
              <a:ext cx="288" cy="24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26"/>
            <p:cNvSpPr>
              <a:spLocks noChangeShapeType="1"/>
            </p:cNvSpPr>
            <p:nvPr/>
          </p:nvSpPr>
          <p:spPr bwMode="auto">
            <a:xfrm>
              <a:off x="14304" y="13968"/>
              <a:ext cx="288" cy="24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" name="Group 27"/>
          <p:cNvGrpSpPr>
            <a:grpSpLocks/>
          </p:cNvGrpSpPr>
          <p:nvPr/>
        </p:nvGrpSpPr>
        <p:grpSpPr bwMode="auto">
          <a:xfrm>
            <a:off x="1219200" y="4729644"/>
            <a:ext cx="6477000" cy="1379049"/>
            <a:chOff x="10848" y="14661"/>
            <a:chExt cx="4848" cy="1032"/>
          </a:xfrm>
        </p:grpSpPr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13728" y="14774"/>
              <a:ext cx="1968" cy="1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>
              <a:off x="11376" y="14774"/>
              <a:ext cx="2352" cy="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30"/>
            <p:cNvSpPr>
              <a:spLocks noChangeShapeType="1"/>
            </p:cNvSpPr>
            <p:nvPr/>
          </p:nvSpPr>
          <p:spPr bwMode="auto">
            <a:xfrm>
              <a:off x="13700" y="14715"/>
              <a:ext cx="0" cy="3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1"/>
            <p:cNvSpPr>
              <a:spLocks noChangeArrowheads="1"/>
            </p:cNvSpPr>
            <p:nvPr/>
          </p:nvSpPr>
          <p:spPr bwMode="auto">
            <a:xfrm>
              <a:off x="11904" y="14726"/>
              <a:ext cx="96" cy="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32"/>
            <p:cNvSpPr>
              <a:spLocks noChangeArrowheads="1"/>
            </p:cNvSpPr>
            <p:nvPr/>
          </p:nvSpPr>
          <p:spPr bwMode="auto">
            <a:xfrm>
              <a:off x="11696" y="14813"/>
              <a:ext cx="328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b="1" baseline="30000">
                  <a:solidFill>
                    <a:srgbClr val="000000"/>
                  </a:solidFill>
                  <a:latin typeface="Times New Roman" charset="0"/>
                </a:rPr>
                <a:t>a</a:t>
              </a:r>
              <a:endParaRPr lang="en-US" baseline="30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7" name="Rectangle 33"/>
            <p:cNvSpPr>
              <a:spLocks noChangeArrowheads="1"/>
            </p:cNvSpPr>
            <p:nvPr/>
          </p:nvSpPr>
          <p:spPr bwMode="auto">
            <a:xfrm>
              <a:off x="14017" y="14757"/>
              <a:ext cx="328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</a:rPr>
                <a:t>y</a:t>
              </a:r>
              <a:r>
                <a:rPr lang="ja-JP" altLang="en-US" b="1">
                  <a:solidFill>
                    <a:srgbClr val="000000"/>
                  </a:solidFill>
                  <a:latin typeface="Times New Roman" charset="0"/>
                </a:rPr>
                <a:t>’</a:t>
              </a:r>
              <a:endParaRPr lang="en-US" baseline="30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8" name="Oval 34"/>
            <p:cNvSpPr>
              <a:spLocks noChangeArrowheads="1"/>
            </p:cNvSpPr>
            <p:nvPr/>
          </p:nvSpPr>
          <p:spPr bwMode="auto">
            <a:xfrm>
              <a:off x="14016" y="14726"/>
              <a:ext cx="96" cy="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35"/>
            <p:cNvSpPr>
              <a:spLocks noChangeShapeType="1"/>
            </p:cNvSpPr>
            <p:nvPr/>
          </p:nvSpPr>
          <p:spPr bwMode="auto">
            <a:xfrm>
              <a:off x="11952" y="15014"/>
              <a:ext cx="57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36"/>
            <p:cNvSpPr>
              <a:spLocks noChangeShapeType="1"/>
            </p:cNvSpPr>
            <p:nvPr/>
          </p:nvSpPr>
          <p:spPr bwMode="auto">
            <a:xfrm>
              <a:off x="12576" y="15014"/>
              <a:ext cx="28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37"/>
            <p:cNvSpPr>
              <a:spLocks noChangeShapeType="1"/>
            </p:cNvSpPr>
            <p:nvPr/>
          </p:nvSpPr>
          <p:spPr bwMode="auto">
            <a:xfrm>
              <a:off x="12912" y="15014"/>
              <a:ext cx="432" cy="9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>
              <a:off x="13392" y="15014"/>
              <a:ext cx="624" cy="1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39"/>
            <p:cNvSpPr>
              <a:spLocks noChangeArrowheads="1"/>
            </p:cNvSpPr>
            <p:nvPr/>
          </p:nvSpPr>
          <p:spPr bwMode="auto">
            <a:xfrm>
              <a:off x="12048" y="15040"/>
              <a:ext cx="309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imes New Roman" charset="0"/>
                </a:rPr>
                <a:t>w</a:t>
              </a:r>
              <a:r>
                <a:rPr lang="en-US" sz="2000" baseline="-25000">
                  <a:latin typeface="Times New Roman" charset="0"/>
                </a:rPr>
                <a:t>i</a:t>
              </a:r>
              <a:endParaRPr lang="en-US" sz="13100" baseline="-25000">
                <a:latin typeface="Times New Roman" charset="0"/>
              </a:endParaRPr>
            </a:p>
          </p:txBody>
        </p:sp>
        <p:sp>
          <p:nvSpPr>
            <p:cNvPr id="64" name="Rectangle 40"/>
            <p:cNvSpPr>
              <a:spLocks noChangeArrowheads="1"/>
            </p:cNvSpPr>
            <p:nvPr/>
          </p:nvSpPr>
          <p:spPr bwMode="auto">
            <a:xfrm>
              <a:off x="12576" y="15051"/>
              <a:ext cx="309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imes New Roman" charset="0"/>
                </a:rPr>
                <a:t>w</a:t>
              </a:r>
              <a:r>
                <a:rPr lang="en-US" sz="2000" baseline="-25000">
                  <a:latin typeface="Times New Roman" charset="0"/>
                </a:rPr>
                <a:t>j</a:t>
              </a:r>
              <a:endParaRPr lang="en-US" sz="13100" baseline="-25000">
                <a:latin typeface="Times New Roman" charset="0"/>
              </a:endParaRPr>
            </a:p>
          </p:txBody>
        </p:sp>
        <p:sp>
          <p:nvSpPr>
            <p:cNvPr id="65" name="Rectangle 41"/>
            <p:cNvSpPr>
              <a:spLocks noChangeArrowheads="1"/>
            </p:cNvSpPr>
            <p:nvPr/>
          </p:nvSpPr>
          <p:spPr bwMode="auto">
            <a:xfrm>
              <a:off x="12959" y="15051"/>
              <a:ext cx="338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imes New Roman" charset="0"/>
                </a:rPr>
                <a:t>w</a:t>
              </a:r>
              <a:r>
                <a:rPr lang="en-US" sz="2000" baseline="-25000">
                  <a:latin typeface="Times New Roman" charset="0"/>
                </a:rPr>
                <a:t>k</a:t>
              </a:r>
              <a:endParaRPr lang="en-US" sz="13100" baseline="-25000">
                <a:latin typeface="Times New Roman" charset="0"/>
              </a:endParaRPr>
            </a:p>
          </p:txBody>
        </p:sp>
        <p:sp>
          <p:nvSpPr>
            <p:cNvPr id="66" name="Rectangle 42"/>
            <p:cNvSpPr>
              <a:spLocks noChangeArrowheads="1"/>
            </p:cNvSpPr>
            <p:nvPr/>
          </p:nvSpPr>
          <p:spPr bwMode="auto">
            <a:xfrm>
              <a:off x="13445" y="15051"/>
              <a:ext cx="309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imes New Roman" charset="0"/>
                </a:rPr>
                <a:t>w</a:t>
              </a:r>
              <a:r>
                <a:rPr lang="en-US" sz="2000" baseline="-25000">
                  <a:latin typeface="Times New Roman" charset="0"/>
                </a:rPr>
                <a:t>l</a:t>
              </a:r>
              <a:endParaRPr lang="en-US" sz="13100" baseline="-25000">
                <a:latin typeface="Times New Roman" charset="0"/>
              </a:endParaRPr>
            </a:p>
          </p:txBody>
        </p:sp>
        <p:sp>
          <p:nvSpPr>
            <p:cNvPr id="67" name="Rectangle 43"/>
            <p:cNvSpPr>
              <a:spLocks noChangeArrowheads="1"/>
            </p:cNvSpPr>
            <p:nvPr/>
          </p:nvSpPr>
          <p:spPr bwMode="auto">
            <a:xfrm>
              <a:off x="10848" y="14661"/>
              <a:ext cx="505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i="1">
                  <a:solidFill>
                    <a:srgbClr val="000000"/>
                  </a:solidFill>
                  <a:latin typeface="Times New Roman" charset="0"/>
                </a:rPr>
                <a:t>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(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)</a:t>
              </a:r>
              <a:endParaRPr lang="en-US" baseline="30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8" name="Line 44"/>
            <p:cNvSpPr>
              <a:spLocks noChangeShapeType="1"/>
            </p:cNvSpPr>
            <p:nvPr/>
          </p:nvSpPr>
          <p:spPr bwMode="auto">
            <a:xfrm>
              <a:off x="12912" y="15408"/>
              <a:ext cx="110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45"/>
            <p:cNvSpPr>
              <a:spLocks noChangeArrowheads="1"/>
            </p:cNvSpPr>
            <p:nvPr/>
          </p:nvSpPr>
          <p:spPr bwMode="auto">
            <a:xfrm>
              <a:off x="13210" y="15396"/>
              <a:ext cx="338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imes New Roman" charset="0"/>
                </a:rPr>
                <a:t>w</a:t>
              </a:r>
              <a:r>
                <a:rPr lang="en-US" sz="2000" baseline="-25000">
                  <a:latin typeface="Times New Roman" charset="0"/>
                </a:rPr>
                <a:t>p</a:t>
              </a:r>
              <a:endParaRPr lang="en-US" sz="13100" baseline="-25000">
                <a:latin typeface="Times New Roman" charset="0"/>
              </a:endParaRPr>
            </a:p>
          </p:txBody>
        </p:sp>
        <p:sp>
          <p:nvSpPr>
            <p:cNvPr id="70" name="Line 46"/>
            <p:cNvSpPr>
              <a:spLocks noChangeShapeType="1"/>
            </p:cNvSpPr>
            <p:nvPr/>
          </p:nvSpPr>
          <p:spPr bwMode="auto">
            <a:xfrm flipV="1">
              <a:off x="12960" y="14928"/>
              <a:ext cx="240" cy="13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47"/>
            <p:cNvSpPr>
              <a:spLocks noChangeShapeType="1"/>
            </p:cNvSpPr>
            <p:nvPr/>
          </p:nvSpPr>
          <p:spPr bwMode="auto">
            <a:xfrm flipV="1">
              <a:off x="13584" y="14928"/>
              <a:ext cx="240" cy="13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48"/>
            <p:cNvSpPr>
              <a:spLocks noChangeShapeType="1"/>
            </p:cNvSpPr>
            <p:nvPr/>
          </p:nvSpPr>
          <p:spPr bwMode="auto">
            <a:xfrm flipH="1" flipV="1">
              <a:off x="13632" y="14928"/>
              <a:ext cx="192" cy="13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49"/>
            <p:cNvSpPr>
              <a:spLocks noChangeShapeType="1"/>
            </p:cNvSpPr>
            <p:nvPr/>
          </p:nvSpPr>
          <p:spPr bwMode="auto">
            <a:xfrm flipH="1" flipV="1">
              <a:off x="12960" y="14928"/>
              <a:ext cx="192" cy="13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33988" y="6172200"/>
            <a:ext cx="7476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Also known:</a:t>
            </a:r>
            <a:r>
              <a:rPr lang="en-US" sz="1600" dirty="0" smtClean="0"/>
              <a:t> Any convex-inducing classifier with continuous features is ACRE-learnable.</a:t>
            </a:r>
            <a:br>
              <a:rPr lang="en-US" sz="1600" dirty="0" smtClean="0"/>
            </a:br>
            <a:r>
              <a:rPr lang="en-US" sz="1600" dirty="0" smtClean="0"/>
              <a:t>[Nelson&amp;al.,2012]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6112472" y="1764268"/>
            <a:ext cx="181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[Lowd&amp;Meek’05]</a:t>
            </a:r>
          </a:p>
        </p:txBody>
      </p:sp>
    </p:spTree>
    <p:extLst>
      <p:ext uri="{BB962C8B-B14F-4D97-AF65-F5344CB8AC3E}">
        <p14:creationId xmlns:p14="http://schemas.microsoft.com/office/powerpoint/2010/main" val="200907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829068">
            <a:off x="5207408" y="2095345"/>
            <a:ext cx="2412592" cy="1988725"/>
            <a:chOff x="1637798" y="1425950"/>
            <a:chExt cx="6312486" cy="5203450"/>
          </a:xfrm>
        </p:grpSpPr>
        <p:sp>
          <p:nvSpPr>
            <p:cNvPr id="5" name="Rectangle 4"/>
            <p:cNvSpPr/>
            <p:nvPr/>
          </p:nvSpPr>
          <p:spPr>
            <a:xfrm rot="19333532">
              <a:off x="1868598" y="2972434"/>
              <a:ext cx="6081686" cy="2804012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rgbClr val="008000">
                    <a:alpha val="0"/>
                  </a:srgbClr>
                </a:gs>
                <a:gs pos="54000">
                  <a:srgbClr val="008000">
                    <a:alpha val="70000"/>
                  </a:srgb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637798" y="1425950"/>
              <a:ext cx="6283221" cy="5073818"/>
              <a:chOff x="1637798" y="1425950"/>
              <a:chExt cx="6283221" cy="5073818"/>
            </a:xfrm>
          </p:grpSpPr>
          <p:sp>
            <p:nvSpPr>
              <p:cNvPr id="10" name="Rectangle 9"/>
              <p:cNvSpPr/>
              <p:nvPr/>
            </p:nvSpPr>
            <p:spPr>
              <a:xfrm rot="19404143">
                <a:off x="2534306" y="2497437"/>
                <a:ext cx="1889232" cy="1384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21187707">
                <a:off x="3830089" y="1425950"/>
                <a:ext cx="4090930" cy="17035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16903296">
                <a:off x="697793" y="4163042"/>
                <a:ext cx="3276731" cy="13967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 flipH="1">
              <a:off x="3877734" y="2895600"/>
              <a:ext cx="3894666" cy="4572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2667000" y="2895600"/>
              <a:ext cx="2362200" cy="1752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2667000" y="3733800"/>
              <a:ext cx="609600" cy="2895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rot="21034005" flipH="1">
            <a:off x="1289960" y="2054932"/>
            <a:ext cx="2368639" cy="1988725"/>
            <a:chOff x="1637798" y="1425950"/>
            <a:chExt cx="6312486" cy="5203450"/>
          </a:xfrm>
        </p:grpSpPr>
        <p:sp>
          <p:nvSpPr>
            <p:cNvPr id="14" name="Rectangle 13"/>
            <p:cNvSpPr/>
            <p:nvPr/>
          </p:nvSpPr>
          <p:spPr>
            <a:xfrm rot="19333532">
              <a:off x="1868598" y="2972434"/>
              <a:ext cx="6081686" cy="2804012"/>
            </a:xfrm>
            <a:prstGeom prst="rect">
              <a:avLst/>
            </a:prstGeom>
            <a:gradFill flip="none" rotWithShape="1">
              <a:gsLst>
                <a:gs pos="0">
                  <a:srgbClr val="D72302"/>
                </a:gs>
                <a:gs pos="100000">
                  <a:srgbClr val="D72302">
                    <a:alpha val="0"/>
                  </a:srgbClr>
                </a:gs>
                <a:gs pos="54000">
                  <a:srgbClr val="D72302">
                    <a:alpha val="70000"/>
                  </a:srgb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637798" y="1425950"/>
              <a:ext cx="6283221" cy="5073818"/>
              <a:chOff x="1637798" y="1425950"/>
              <a:chExt cx="6283221" cy="5073818"/>
            </a:xfrm>
          </p:grpSpPr>
          <p:sp>
            <p:nvSpPr>
              <p:cNvPr id="19" name="Rectangle 18"/>
              <p:cNvSpPr/>
              <p:nvPr/>
            </p:nvSpPr>
            <p:spPr>
              <a:xfrm rot="19404143">
                <a:off x="2534306" y="2497437"/>
                <a:ext cx="1889232" cy="1384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21187707">
                <a:off x="3830089" y="1425950"/>
                <a:ext cx="4090930" cy="17035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6903296">
                <a:off x="697793" y="4163042"/>
                <a:ext cx="3276731" cy="13967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flipH="1">
              <a:off x="3877734" y="2895600"/>
              <a:ext cx="3894666" cy="4572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2667000" y="2895600"/>
              <a:ext cx="2362200" cy="1752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2667000" y="3733800"/>
              <a:ext cx="609600" cy="2895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This work:</a:t>
            </a:r>
            <a:r>
              <a:rPr lang="en-US" sz="2400" dirty="0" smtClean="0"/>
              <a:t> We consider when the </a:t>
            </a:r>
            <a:r>
              <a:rPr lang="en-US" sz="2400" b="1" dirty="0" smtClean="0">
                <a:solidFill>
                  <a:srgbClr val="B71D00"/>
                </a:solidFill>
              </a:rPr>
              <a:t>positive</a:t>
            </a:r>
            <a:r>
              <a:rPr lang="en-US" sz="2400" dirty="0" smtClean="0">
                <a:solidFill>
                  <a:srgbClr val="B71D00"/>
                </a:solidFill>
              </a:rPr>
              <a:t> </a:t>
            </a:r>
            <a:r>
              <a:rPr lang="en-US" sz="2400" dirty="0" smtClean="0"/>
              <a:t>or </a:t>
            </a:r>
            <a:r>
              <a:rPr lang="en-US" sz="2400" b="1" dirty="0" smtClean="0">
                <a:solidFill>
                  <a:srgbClr val="008000"/>
                </a:solidFill>
              </a:rPr>
              <a:t>negative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/>
              <a:t>class is an intersection of half-spaces, or </a:t>
            </a:r>
            <a:r>
              <a:rPr lang="en-US" sz="2400" dirty="0" err="1" smtClean="0"/>
              <a:t>polytope</a:t>
            </a:r>
            <a:r>
              <a:rPr lang="en-US" sz="2400" dirty="0" smtClean="0"/>
              <a:t>, representable by combinations of linear classifiers: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What about non-linear classifiers?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" y="399294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Positive class is </a:t>
            </a:r>
            <a:r>
              <a:rPr lang="en-US" sz="2000" u="sng" dirty="0" smtClean="0">
                <a:solidFill>
                  <a:srgbClr val="0000FF"/>
                </a:solidFill>
              </a:rPr>
              <a:t>conjunction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of</a:t>
            </a:r>
            <a:r>
              <a:rPr lang="en-US" sz="2000" dirty="0"/>
              <a:t> </a:t>
            </a:r>
            <a:r>
              <a:rPr lang="en-US" sz="2000" dirty="0" smtClean="0"/>
              <a:t>linear classifiers.</a:t>
            </a:r>
          </a:p>
          <a:p>
            <a:r>
              <a:rPr lang="en-US" sz="2000" b="1" dirty="0" smtClean="0"/>
              <a:t>Example:</a:t>
            </a:r>
            <a:r>
              <a:rPr lang="en-US" sz="2000" dirty="0" smtClean="0"/>
              <a:t> One classifier to identify</a:t>
            </a:r>
            <a:r>
              <a:rPr lang="en-US" sz="2000" dirty="0"/>
              <a:t> </a:t>
            </a:r>
            <a:r>
              <a:rPr lang="en-US" sz="2000" dirty="0" smtClean="0"/>
              <a:t>each legitimate user.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306262" y="3992940"/>
            <a:ext cx="3228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Positive class is </a:t>
            </a:r>
            <a:r>
              <a:rPr lang="en-US" sz="2000" u="sng" dirty="0" smtClean="0">
                <a:solidFill>
                  <a:srgbClr val="0000FF"/>
                </a:solidFill>
              </a:rPr>
              <a:t>disjunction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of</a:t>
            </a:r>
            <a:r>
              <a:rPr lang="en-US" sz="2000" dirty="0"/>
              <a:t> </a:t>
            </a:r>
            <a:r>
              <a:rPr lang="en-US" sz="2000" dirty="0" smtClean="0"/>
              <a:t>linear classifiers.</a:t>
            </a:r>
            <a:br>
              <a:rPr lang="en-US" sz="2000" dirty="0" smtClean="0"/>
            </a:br>
            <a:r>
              <a:rPr lang="en-US" sz="2000" b="1" dirty="0" smtClean="0"/>
              <a:t>Example:</a:t>
            </a:r>
            <a:r>
              <a:rPr lang="en-US" sz="2000" dirty="0" smtClean="0"/>
              <a:t> One classifier for</a:t>
            </a:r>
            <a:br>
              <a:rPr lang="en-US" sz="2000" dirty="0" smtClean="0"/>
            </a:br>
            <a:r>
              <a:rPr lang="en-US" sz="2000" dirty="0" smtClean="0"/>
              <a:t>each</a:t>
            </a:r>
            <a:r>
              <a:rPr lang="en-US" sz="2000" dirty="0"/>
              <a:t> </a:t>
            </a:r>
            <a:r>
              <a:rPr lang="en-US" sz="2000" dirty="0" smtClean="0"/>
              <a:t>type of attack.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609600" y="5638800"/>
            <a:ext cx="8077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We show that the attack problem is </a:t>
            </a:r>
            <a:r>
              <a:rPr lang="en-US" sz="2400" b="1" dirty="0"/>
              <a:t>hard</a:t>
            </a:r>
            <a:r>
              <a:rPr lang="en-US" sz="2400" dirty="0"/>
              <a:t> in </a:t>
            </a:r>
            <a:r>
              <a:rPr lang="en-US" sz="2400" u="sng" dirty="0"/>
              <a:t>general</a:t>
            </a:r>
            <a:r>
              <a:rPr lang="en-US" sz="2400" dirty="0"/>
              <a:t>, but </a:t>
            </a:r>
            <a:r>
              <a:rPr lang="en-US" sz="2400" b="1" dirty="0"/>
              <a:t>easy</a:t>
            </a:r>
            <a:r>
              <a:rPr lang="en-US" sz="2400" dirty="0"/>
              <a:t> when the half-spaces are defined over </a:t>
            </a:r>
            <a:r>
              <a:rPr lang="en-US" sz="2400" u="sng" dirty="0"/>
              <a:t>disjoint features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68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743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With continuous features and L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costs, near-optimal evasion of a </a:t>
            </a:r>
            <a:r>
              <a:rPr lang="en-US" sz="2800" dirty="0" err="1" smtClean="0"/>
              <a:t>polytope</a:t>
            </a:r>
            <a:r>
              <a:rPr lang="en-US" sz="2800" dirty="0" smtClean="0"/>
              <a:t> requires </a:t>
            </a:r>
            <a:r>
              <a:rPr lang="en-US" sz="2800" dirty="0" err="1" smtClean="0"/>
              <a:t>polynomially</a:t>
            </a:r>
            <a:r>
              <a:rPr lang="en-US" sz="2800" dirty="0" smtClean="0"/>
              <a:t> many queries.</a:t>
            </a:r>
            <a:r>
              <a:rPr lang="en-US" sz="2400" dirty="0" smtClean="0"/>
              <a:t> [Nelson et al., 2012]</a:t>
            </a:r>
          </a:p>
          <a:p>
            <a:r>
              <a:rPr lang="en-US" sz="2800" dirty="0" smtClean="0"/>
              <a:t>With discrete features, we show that </a:t>
            </a:r>
            <a:r>
              <a:rPr lang="en-US" sz="2800" u="sng" dirty="0" smtClean="0"/>
              <a:t>exponentially many queries</a:t>
            </a:r>
            <a:r>
              <a:rPr lang="en-US" sz="2800" dirty="0" smtClean="0"/>
              <a:t> are required in the worst case.</a:t>
            </a:r>
          </a:p>
          <a:p>
            <a:r>
              <a:rPr lang="en-US" sz="2800" dirty="0" smtClean="0"/>
              <a:t>Proofs work for any fixed approximation ratio k.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362075" y="4495800"/>
            <a:ext cx="641985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/>
              <a:t>Key Idea:</a:t>
            </a:r>
            <a:r>
              <a:rPr lang="en-US" sz="2800" dirty="0" smtClean="0"/>
              <a:t> </a:t>
            </a:r>
            <a:r>
              <a:rPr lang="en-US" sz="2800" dirty="0"/>
              <a:t>Construct a set of component classifiers so </a:t>
            </a:r>
            <a:r>
              <a:rPr lang="en-US" sz="2800" dirty="0" smtClean="0"/>
              <a:t>there </a:t>
            </a:r>
            <a:r>
              <a:rPr lang="en-US" sz="2800" dirty="0"/>
              <a:t>is </a:t>
            </a:r>
            <a:r>
              <a:rPr lang="en-US" sz="2800" dirty="0" smtClean="0"/>
              <a:t>no clear </a:t>
            </a:r>
            <a:r>
              <a:rPr lang="en-US" sz="2800" dirty="0"/>
              <a:t>path from </a:t>
            </a:r>
            <a:r>
              <a:rPr lang="en-US" sz="2800" dirty="0" smtClean="0"/>
              <a:t>“distant” to “close” </a:t>
            </a:r>
            <a:r>
              <a:rPr lang="en-US" sz="2800" dirty="0"/>
              <a:t>negative instances.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793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19248</TotalTime>
  <Words>1393</Words>
  <Application>Microsoft Macintosh PowerPoint</Application>
  <PresentationFormat>On-screen Show (4:3)</PresentationFormat>
  <Paragraphs>226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On the Hardness of Evading Combinations of Linear Classifiers</vt:lpstr>
      <vt:lpstr>Machine learning is used more and more in adversarial domains…</vt:lpstr>
      <vt:lpstr>Evasion Attack</vt:lpstr>
      <vt:lpstr>Adversarial Classifier Reverse Engineering (ACRE)</vt:lpstr>
      <vt:lpstr>Adversarial Classifier Reverse Engineering (ACRE)</vt:lpstr>
      <vt:lpstr>Example: Linear Classifiers</vt:lpstr>
      <vt:lpstr>Attacking Linear Classifiers  with Boolean features</vt:lpstr>
      <vt:lpstr>What about non-linear classifiers?</vt:lpstr>
      <vt:lpstr>Hardness Results</vt:lpstr>
      <vt:lpstr>Hardness of Evading Disjunctions</vt:lpstr>
      <vt:lpstr>Hardness of Evading Conjunctions</vt:lpstr>
      <vt:lpstr>Restriction: Disjoint Features</vt:lpstr>
      <vt:lpstr>Evading Disjoint Disjunctions</vt:lpstr>
      <vt:lpstr>Evading Disjoint Conjunctions</vt:lpstr>
      <vt:lpstr>Experiments</vt:lpstr>
      <vt:lpstr>Results: Attack Cost</vt:lpstr>
      <vt:lpstr>Results: Attack Optimality</vt:lpstr>
      <vt:lpstr>Results: Attack Efficiency</vt:lpstr>
      <vt:lpstr>1 million queries is not very efficient!</vt:lpstr>
      <vt:lpstr>Results: Attack Efficiency</vt:lpstr>
      <vt:lpstr>Discussion and 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Convex</dc:title>
  <dc:creator>Ali</dc:creator>
  <cp:lastModifiedBy>Daniel Lowd</cp:lastModifiedBy>
  <cp:revision>432</cp:revision>
  <dcterms:created xsi:type="dcterms:W3CDTF">2013-10-10T00:55:47Z</dcterms:created>
  <dcterms:modified xsi:type="dcterms:W3CDTF">2013-11-04T20:04:25Z</dcterms:modified>
</cp:coreProperties>
</file>