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embeddings/Microsoft_Equation3.bin" ContentType="application/vnd.openxmlformats-officedocument.oleObject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Default Extension="pdf" ContentType="application/pd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charts/chart2.xml" ContentType="application/vnd.openxmlformats-officedocument.drawingml.chart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78" r:id="rId4"/>
    <p:sldId id="257" r:id="rId5"/>
    <p:sldId id="295" r:id="rId6"/>
    <p:sldId id="259" r:id="rId7"/>
    <p:sldId id="283" r:id="rId8"/>
    <p:sldId id="280" r:id="rId9"/>
    <p:sldId id="284" r:id="rId10"/>
    <p:sldId id="285" r:id="rId11"/>
    <p:sldId id="261" r:id="rId12"/>
    <p:sldId id="271" r:id="rId13"/>
    <p:sldId id="263" r:id="rId14"/>
    <p:sldId id="264" r:id="rId15"/>
    <p:sldId id="269" r:id="rId16"/>
    <p:sldId id="294" r:id="rId17"/>
    <p:sldId id="297" r:id="rId18"/>
    <p:sldId id="291" r:id="rId19"/>
    <p:sldId id="272" r:id="rId20"/>
    <p:sldId id="286" r:id="rId21"/>
    <p:sldId id="298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416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wd:Documents:Projects:dnmf:talk:plot-pape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wd:Documents:Projects:dnmf:talk:plot-pape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wd:Documents:Projects:dnmf:talk:plot-paper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wd:Documents:Projects:dnmf:talk:plot-pape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AvgCMLL!$L$1</c:f>
              <c:strCache>
                <c:ptCount val="1"/>
                <c:pt idx="0">
                  <c:v>DN.MF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AvgCMLL!$L$2:$L$13</c:f>
              <c:numCache>
                <c:formatCode>General</c:formatCode>
                <c:ptCount val="12"/>
                <c:pt idx="0">
                  <c:v>0.40110453447421</c:v>
                </c:pt>
                <c:pt idx="1">
                  <c:v>0.40491611157796</c:v>
                </c:pt>
                <c:pt idx="2">
                  <c:v>0.033805995032793</c:v>
                </c:pt>
                <c:pt idx="3">
                  <c:v>0.19318660196048</c:v>
                </c:pt>
                <c:pt idx="4">
                  <c:v>0.40562167313933</c:v>
                </c:pt>
                <c:pt idx="5">
                  <c:v>0.5709348259127</c:v>
                </c:pt>
                <c:pt idx="6">
                  <c:v>0.54007466164903</c:v>
                </c:pt>
                <c:pt idx="7">
                  <c:v>0.034355531873508</c:v>
                </c:pt>
                <c:pt idx="8">
                  <c:v>0.072631414242504</c:v>
                </c:pt>
                <c:pt idx="9">
                  <c:v>0.18843103205925</c:v>
                </c:pt>
                <c:pt idx="10">
                  <c:v>0.099860034821044</c:v>
                </c:pt>
                <c:pt idx="11">
                  <c:v>0.17269300801112</c:v>
                </c:pt>
              </c:numCache>
            </c:numRef>
          </c:val>
        </c:ser>
        <c:ser>
          <c:idx val="2"/>
          <c:order val="1"/>
          <c:tx>
            <c:strRef>
              <c:f>AvgCMLL!$N$1</c:f>
              <c:strCache>
                <c:ptCount val="1"/>
                <c:pt idx="0">
                  <c:v>DN.Gibbs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AvgCMLL!$N$2:$N$13</c:f>
              <c:numCache>
                <c:formatCode>General</c:formatCode>
                <c:ptCount val="12"/>
                <c:pt idx="0">
                  <c:v>0.39816800901124</c:v>
                </c:pt>
                <c:pt idx="1">
                  <c:v>0.38862383094719</c:v>
                </c:pt>
                <c:pt idx="2">
                  <c:v>0.033854002645503</c:v>
                </c:pt>
                <c:pt idx="3">
                  <c:v>0.18293705845666</c:v>
                </c:pt>
                <c:pt idx="4">
                  <c:v>0.40528902588183</c:v>
                </c:pt>
                <c:pt idx="5">
                  <c:v>0.57084434642416</c:v>
                </c:pt>
                <c:pt idx="6">
                  <c:v>0.53948514674162</c:v>
                </c:pt>
                <c:pt idx="7">
                  <c:v>0.033733814210428</c:v>
                </c:pt>
                <c:pt idx="8">
                  <c:v>0.072652196669312</c:v>
                </c:pt>
                <c:pt idx="9">
                  <c:v>0.18813517576774</c:v>
                </c:pt>
                <c:pt idx="10">
                  <c:v>0.099082476346211</c:v>
                </c:pt>
                <c:pt idx="11">
                  <c:v>0.17258380380545</c:v>
                </c:pt>
              </c:numCache>
            </c:numRef>
          </c:val>
        </c:ser>
        <c:axId val="499626808"/>
        <c:axId val="499656184"/>
      </c:barChart>
      <c:catAx>
        <c:axId val="499626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99656184"/>
        <c:crosses val="autoZero"/>
        <c:auto val="1"/>
        <c:lblAlgn val="ctr"/>
        <c:lblOffset val="100"/>
      </c:catAx>
      <c:valAx>
        <c:axId val="4996561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Negative CMLL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996268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spPr>
        <a:noFill/>
        <a:ln w="25400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noFill/>
    <a:ln w="3175">
      <a:noFill/>
      <a:prstDash val="soli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AvgTime!$B$1</c:f>
              <c:strCache>
                <c:ptCount val="1"/>
                <c:pt idx="0">
                  <c:v>DN.MF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AvgTime!$B$2:$B$13</c:f>
              <c:numCache>
                <c:formatCode>General</c:formatCode>
                <c:ptCount val="12"/>
                <c:pt idx="0">
                  <c:v>0.41833788334656</c:v>
                </c:pt>
                <c:pt idx="1">
                  <c:v>0.34991317385802</c:v>
                </c:pt>
                <c:pt idx="2">
                  <c:v>0.11804053939859</c:v>
                </c:pt>
                <c:pt idx="3">
                  <c:v>0.39126389307421</c:v>
                </c:pt>
                <c:pt idx="4">
                  <c:v>0.13255216284076</c:v>
                </c:pt>
                <c:pt idx="5">
                  <c:v>0.061652151905666</c:v>
                </c:pt>
                <c:pt idx="6">
                  <c:v>0.43599523546296</c:v>
                </c:pt>
                <c:pt idx="7">
                  <c:v>6.58469384543788</c:v>
                </c:pt>
                <c:pt idx="8">
                  <c:v>30.1349506573815</c:v>
                </c:pt>
                <c:pt idx="9">
                  <c:v>0.67912727452939</c:v>
                </c:pt>
                <c:pt idx="10">
                  <c:v>0.6783226852403</c:v>
                </c:pt>
                <c:pt idx="11">
                  <c:v>1.01082384883572</c:v>
                </c:pt>
              </c:numCache>
            </c:numRef>
          </c:val>
        </c:ser>
        <c:ser>
          <c:idx val="2"/>
          <c:order val="1"/>
          <c:tx>
            <c:strRef>
              <c:f>AvgTime!$D$1</c:f>
              <c:strCache>
                <c:ptCount val="1"/>
                <c:pt idx="0">
                  <c:v>DN.Gibbs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AvgTime!$D$2:$D$13</c:f>
              <c:numCache>
                <c:formatCode>General</c:formatCode>
                <c:ptCount val="12"/>
                <c:pt idx="0">
                  <c:v>3.71006206529541</c:v>
                </c:pt>
                <c:pt idx="1">
                  <c:v>3.7363310486067</c:v>
                </c:pt>
                <c:pt idx="2">
                  <c:v>6.40917912863668</c:v>
                </c:pt>
                <c:pt idx="3">
                  <c:v>21.7965850399137</c:v>
                </c:pt>
                <c:pt idx="4">
                  <c:v>8.741433293130018</c:v>
                </c:pt>
                <c:pt idx="5">
                  <c:v>4.49132968576484</c:v>
                </c:pt>
                <c:pt idx="6">
                  <c:v>5.109203455291</c:v>
                </c:pt>
                <c:pt idx="7">
                  <c:v>32.3393519723393</c:v>
                </c:pt>
                <c:pt idx="8">
                  <c:v>48.3846357386399</c:v>
                </c:pt>
                <c:pt idx="9">
                  <c:v>11.6959447415521</c:v>
                </c:pt>
                <c:pt idx="10">
                  <c:v>2.09000194827491</c:v>
                </c:pt>
                <c:pt idx="11">
                  <c:v>3.348969486350739</c:v>
                </c:pt>
              </c:numCache>
            </c:numRef>
          </c:val>
        </c:ser>
        <c:axId val="501166472"/>
        <c:axId val="501169848"/>
      </c:barChart>
      <c:catAx>
        <c:axId val="501166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01169848"/>
        <c:crossesAt val="0.01"/>
        <c:auto val="1"/>
        <c:lblAlgn val="ctr"/>
        <c:lblOffset val="100"/>
      </c:catAx>
      <c:valAx>
        <c:axId val="501169848"/>
        <c:scaling>
          <c:logBase val="10.0"/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Inference Time (s)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01166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t"/>
      <c:layout/>
      <c:spPr>
        <a:noFill/>
        <a:ln w="25400">
          <a:noFill/>
        </a:ln>
      </c:sp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AvgCMLL!$L$1</c:f>
              <c:strCache>
                <c:ptCount val="1"/>
                <c:pt idx="0">
                  <c:v>DN.MF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FFFFFF"/>
              </a:solidFill>
              <a:prstDash val="solid"/>
            </a:ln>
            <a:effectLst/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AvgCMLL!$L$2:$L$13</c:f>
              <c:numCache>
                <c:formatCode>General</c:formatCode>
                <c:ptCount val="12"/>
                <c:pt idx="0">
                  <c:v>0.40110453447421</c:v>
                </c:pt>
                <c:pt idx="1">
                  <c:v>0.40491611157796</c:v>
                </c:pt>
                <c:pt idx="2">
                  <c:v>0.033805995032793</c:v>
                </c:pt>
                <c:pt idx="3">
                  <c:v>0.19318660196048</c:v>
                </c:pt>
                <c:pt idx="4">
                  <c:v>0.40562167313933</c:v>
                </c:pt>
                <c:pt idx="5">
                  <c:v>0.5709348259127</c:v>
                </c:pt>
                <c:pt idx="6">
                  <c:v>0.54007466164903</c:v>
                </c:pt>
                <c:pt idx="7">
                  <c:v>0.034355531873508</c:v>
                </c:pt>
                <c:pt idx="8">
                  <c:v>0.072631414242504</c:v>
                </c:pt>
                <c:pt idx="9">
                  <c:v>0.18843103205925</c:v>
                </c:pt>
                <c:pt idx="10">
                  <c:v>0.099860034821044</c:v>
                </c:pt>
                <c:pt idx="11">
                  <c:v>0.17269300801112</c:v>
                </c:pt>
              </c:numCache>
            </c:numRef>
          </c:val>
        </c:ser>
        <c:ser>
          <c:idx val="1"/>
          <c:order val="1"/>
          <c:tx>
            <c:strRef>
              <c:f>AvgCMLL!$M$1</c:f>
              <c:strCache>
                <c:ptCount val="1"/>
                <c:pt idx="0">
                  <c:v>DN.Gibbs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rgbClr val="FFFFFF"/>
              </a:solidFill>
              <a:prstDash val="solid"/>
            </a:ln>
            <a:effectLst/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AvgCMLL!$M$2:$M$13</c:f>
              <c:numCache>
                <c:formatCode>General</c:formatCode>
                <c:ptCount val="12"/>
                <c:pt idx="0">
                  <c:v>0.39816800901124</c:v>
                </c:pt>
                <c:pt idx="1">
                  <c:v>0.38862383094719</c:v>
                </c:pt>
                <c:pt idx="2">
                  <c:v>0.033854002645503</c:v>
                </c:pt>
                <c:pt idx="3">
                  <c:v>0.18293705845666</c:v>
                </c:pt>
                <c:pt idx="4">
                  <c:v>0.40528902588183</c:v>
                </c:pt>
                <c:pt idx="5">
                  <c:v>0.57084434642416</c:v>
                </c:pt>
                <c:pt idx="6">
                  <c:v>0.53948514674162</c:v>
                </c:pt>
                <c:pt idx="7">
                  <c:v>0.033733814210428</c:v>
                </c:pt>
                <c:pt idx="8">
                  <c:v>0.072652196669312</c:v>
                </c:pt>
                <c:pt idx="9">
                  <c:v>0.18813517576774</c:v>
                </c:pt>
                <c:pt idx="10">
                  <c:v>0.099082476346211</c:v>
                </c:pt>
                <c:pt idx="11">
                  <c:v>0.17258380380545</c:v>
                </c:pt>
              </c:numCache>
            </c:numRef>
          </c:val>
        </c:ser>
        <c:ser>
          <c:idx val="2"/>
          <c:order val="2"/>
          <c:tx>
            <c:strRef>
              <c:f>AvgCMLL!$N$1</c:f>
              <c:strCache>
                <c:ptCount val="1"/>
                <c:pt idx="0">
                  <c:v>BN.MF</c:v>
                </c:pt>
              </c:strCache>
            </c:strRef>
          </c:tx>
          <c:spPr>
            <a:solidFill>
              <a:srgbClr val="C0504D"/>
            </a:solidFill>
            <a:ln w="3175">
              <a:solidFill>
                <a:srgbClr val="FFFFFF"/>
              </a:solidFill>
              <a:prstDash val="solid"/>
            </a:ln>
            <a:effectLst/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AvgCMLL!$N$2:$N$13</c:f>
              <c:numCache>
                <c:formatCode>General</c:formatCode>
                <c:ptCount val="12"/>
                <c:pt idx="0">
                  <c:v>0.443782774278</c:v>
                </c:pt>
                <c:pt idx="1">
                  <c:v>0.48847410423799</c:v>
                </c:pt>
                <c:pt idx="2">
                  <c:v>0.035180066034226</c:v>
                </c:pt>
                <c:pt idx="3">
                  <c:v>0.25524631976714</c:v>
                </c:pt>
                <c:pt idx="4">
                  <c:v>0.41864983379189</c:v>
                </c:pt>
                <c:pt idx="5">
                  <c:v>0.57321139648589</c:v>
                </c:pt>
                <c:pt idx="6">
                  <c:v>0.54613060467372</c:v>
                </c:pt>
                <c:pt idx="7">
                  <c:v>0.034901874664063</c:v>
                </c:pt>
                <c:pt idx="8">
                  <c:v>0.078746366945326</c:v>
                </c:pt>
                <c:pt idx="9">
                  <c:v>0.20000188256154</c:v>
                </c:pt>
                <c:pt idx="10">
                  <c:v>0.11463624987353</c:v>
                </c:pt>
                <c:pt idx="11">
                  <c:v>0.18170828387552</c:v>
                </c:pt>
              </c:numCache>
            </c:numRef>
          </c:val>
        </c:ser>
        <c:ser>
          <c:idx val="3"/>
          <c:order val="3"/>
          <c:tx>
            <c:strRef>
              <c:f>AvgCMLL!$O$1</c:f>
              <c:strCache>
                <c:ptCount val="1"/>
                <c:pt idx="0">
                  <c:v>BN.Gibbs</c:v>
                </c:pt>
              </c:strCache>
            </c:strRef>
          </c:tx>
          <c:spPr>
            <a:solidFill>
              <a:srgbClr val="8064A2"/>
            </a:solidFill>
            <a:ln w="3175">
              <a:solidFill>
                <a:srgbClr val="FFFFFF"/>
              </a:solidFill>
              <a:prstDash val="solid"/>
            </a:ln>
            <a:effectLst/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AvgCMLL!$O$2:$O$13</c:f>
              <c:numCache>
                <c:formatCode>General</c:formatCode>
                <c:ptCount val="12"/>
                <c:pt idx="0">
                  <c:v>0.39962655029211</c:v>
                </c:pt>
                <c:pt idx="1">
                  <c:v>0.3886696859114</c:v>
                </c:pt>
                <c:pt idx="2">
                  <c:v>0.03437827570409</c:v>
                </c:pt>
                <c:pt idx="3">
                  <c:v>0.17860968797127</c:v>
                </c:pt>
                <c:pt idx="4">
                  <c:v>0.4032460118254</c:v>
                </c:pt>
                <c:pt idx="5">
                  <c:v>0.56923786814374</c:v>
                </c:pt>
                <c:pt idx="6">
                  <c:v>0.53784462886243</c:v>
                </c:pt>
                <c:pt idx="7">
                  <c:v>0.033604367589893</c:v>
                </c:pt>
                <c:pt idx="8">
                  <c:v>0.074174471489418</c:v>
                </c:pt>
                <c:pt idx="9">
                  <c:v>0.18779666273888</c:v>
                </c:pt>
                <c:pt idx="10">
                  <c:v>0.097388429532618</c:v>
                </c:pt>
                <c:pt idx="11">
                  <c:v>0.17272719022957</c:v>
                </c:pt>
              </c:numCache>
            </c:numRef>
          </c:val>
        </c:ser>
        <c:ser>
          <c:idx val="4"/>
          <c:order val="4"/>
          <c:tx>
            <c:strRef>
              <c:f>AvgCMLL!$P$1</c:f>
              <c:strCache>
                <c:ptCount val="1"/>
                <c:pt idx="0">
                  <c:v>BN.BP</c:v>
                </c:pt>
              </c:strCache>
            </c:strRef>
          </c:tx>
          <c:spPr>
            <a:solidFill>
              <a:srgbClr val="4BACC6"/>
            </a:solidFill>
            <a:ln w="3175">
              <a:solidFill>
                <a:srgbClr val="FFFFFF"/>
              </a:solidFill>
              <a:prstDash val="solid"/>
            </a:ln>
            <a:effectLst/>
          </c:spPr>
          <c:cat>
            <c:strRef>
              <c:f>AvgCMLL!$K$2:$K$13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AvgCMLL!$P$2:$P$13</c:f>
              <c:numCache>
                <c:formatCode>General</c:formatCode>
                <c:ptCount val="12"/>
                <c:pt idx="0">
                  <c:v>0.40137027810847</c:v>
                </c:pt>
                <c:pt idx="1">
                  <c:v>0.40016217291732</c:v>
                </c:pt>
                <c:pt idx="2">
                  <c:v>0.034306802138448</c:v>
                </c:pt>
                <c:pt idx="3">
                  <c:v>0.18129616295402</c:v>
                </c:pt>
                <c:pt idx="4">
                  <c:v>0.40333225110229</c:v>
                </c:pt>
                <c:pt idx="5">
                  <c:v>0.56940782607584</c:v>
                </c:pt>
                <c:pt idx="6">
                  <c:v>0.53813240223545</c:v>
                </c:pt>
                <c:pt idx="7">
                  <c:v>0.033526614121045</c:v>
                </c:pt>
                <c:pt idx="8">
                  <c:v>0.074126224746032</c:v>
                </c:pt>
                <c:pt idx="9">
                  <c:v>0.1877827111047</c:v>
                </c:pt>
                <c:pt idx="10">
                  <c:v>0.0980401866478</c:v>
                </c:pt>
                <c:pt idx="11">
                  <c:v>0.17281086433659</c:v>
                </c:pt>
              </c:numCache>
            </c:numRef>
          </c:val>
        </c:ser>
        <c:axId val="500511304"/>
        <c:axId val="500322440"/>
      </c:barChart>
      <c:catAx>
        <c:axId val="500511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00322440"/>
        <c:crosses val="autoZero"/>
        <c:auto val="1"/>
        <c:lblAlgn val="ctr"/>
        <c:lblOffset val="100"/>
      </c:catAx>
      <c:valAx>
        <c:axId val="5003224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Negative CMLL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005113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t"/>
      <c:layout/>
      <c:spPr>
        <a:noFill/>
        <a:ln w="25400"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noFill/>
    <a:ln w="3175">
      <a:noFill/>
      <a:prstDash val="solid"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AvgTime!$B$1</c:f>
              <c:strCache>
                <c:ptCount val="1"/>
                <c:pt idx="0">
                  <c:v>DN.MF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AvgTime!$B$2:$B$13</c:f>
              <c:numCache>
                <c:formatCode>General</c:formatCode>
                <c:ptCount val="12"/>
                <c:pt idx="0">
                  <c:v>0.41833788334656</c:v>
                </c:pt>
                <c:pt idx="1">
                  <c:v>0.34991317385802</c:v>
                </c:pt>
                <c:pt idx="2">
                  <c:v>0.11804053939859</c:v>
                </c:pt>
                <c:pt idx="3">
                  <c:v>0.39126389307421</c:v>
                </c:pt>
                <c:pt idx="4">
                  <c:v>0.13255216284076</c:v>
                </c:pt>
                <c:pt idx="5">
                  <c:v>0.061652151905666</c:v>
                </c:pt>
                <c:pt idx="6">
                  <c:v>0.43599523546296</c:v>
                </c:pt>
                <c:pt idx="7">
                  <c:v>6.58469384543788</c:v>
                </c:pt>
                <c:pt idx="8">
                  <c:v>30.1349506573815</c:v>
                </c:pt>
                <c:pt idx="9">
                  <c:v>0.67912727452939</c:v>
                </c:pt>
                <c:pt idx="10">
                  <c:v>0.6783226852403</c:v>
                </c:pt>
                <c:pt idx="11">
                  <c:v>1.01082384883572</c:v>
                </c:pt>
              </c:numCache>
            </c:numRef>
          </c:val>
        </c:ser>
        <c:ser>
          <c:idx val="1"/>
          <c:order val="1"/>
          <c:tx>
            <c:strRef>
              <c:f>AvgTime!$D$1</c:f>
              <c:strCache>
                <c:ptCount val="1"/>
                <c:pt idx="0">
                  <c:v>DN.Gibbs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AvgTime!$D$2:$D$13</c:f>
              <c:numCache>
                <c:formatCode>General</c:formatCode>
                <c:ptCount val="12"/>
                <c:pt idx="0">
                  <c:v>3.71006206529541</c:v>
                </c:pt>
                <c:pt idx="1">
                  <c:v>3.7363310486067</c:v>
                </c:pt>
                <c:pt idx="2">
                  <c:v>6.40917912863668</c:v>
                </c:pt>
                <c:pt idx="3">
                  <c:v>21.7965850399137</c:v>
                </c:pt>
                <c:pt idx="4">
                  <c:v>8.741433293130018</c:v>
                </c:pt>
                <c:pt idx="5">
                  <c:v>4.49132968576484</c:v>
                </c:pt>
                <c:pt idx="6">
                  <c:v>5.109203455291</c:v>
                </c:pt>
                <c:pt idx="7">
                  <c:v>32.3393519723393</c:v>
                </c:pt>
                <c:pt idx="8">
                  <c:v>48.3846357386399</c:v>
                </c:pt>
                <c:pt idx="9">
                  <c:v>11.6959447415521</c:v>
                </c:pt>
                <c:pt idx="10">
                  <c:v>2.09000194827491</c:v>
                </c:pt>
                <c:pt idx="11">
                  <c:v>3.348969486350739</c:v>
                </c:pt>
              </c:numCache>
            </c:numRef>
          </c:val>
        </c:ser>
        <c:ser>
          <c:idx val="2"/>
          <c:order val="2"/>
          <c:tx>
            <c:strRef>
              <c:f>AvgTime!$C$1</c:f>
              <c:strCache>
                <c:ptCount val="1"/>
                <c:pt idx="0">
                  <c:v>BN.MF</c:v>
                </c:pt>
              </c:strCache>
            </c:strRef>
          </c:tx>
          <c:spPr>
            <a:solidFill>
              <a:srgbClr val="C0504D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AvgTime!$C$2:$C$13</c:f>
              <c:numCache>
                <c:formatCode>General</c:formatCode>
                <c:ptCount val="12"/>
                <c:pt idx="0">
                  <c:v>1.15712359070988</c:v>
                </c:pt>
                <c:pt idx="1">
                  <c:v>1.00866036528219</c:v>
                </c:pt>
                <c:pt idx="2">
                  <c:v>0.16100709318871</c:v>
                </c:pt>
                <c:pt idx="3">
                  <c:v>1.08367331429056</c:v>
                </c:pt>
                <c:pt idx="4">
                  <c:v>0.35777976529868</c:v>
                </c:pt>
                <c:pt idx="5">
                  <c:v>0.09253804214148</c:v>
                </c:pt>
                <c:pt idx="6">
                  <c:v>1.11074177904762</c:v>
                </c:pt>
                <c:pt idx="7">
                  <c:v>4.634234610401509</c:v>
                </c:pt>
                <c:pt idx="8">
                  <c:v>113.326209159119</c:v>
                </c:pt>
                <c:pt idx="9">
                  <c:v>0.79256817013252</c:v>
                </c:pt>
                <c:pt idx="10">
                  <c:v>0.45372668678351</c:v>
                </c:pt>
                <c:pt idx="11">
                  <c:v>3.68926266966363</c:v>
                </c:pt>
              </c:numCache>
            </c:numRef>
          </c:val>
        </c:ser>
        <c:ser>
          <c:idx val="3"/>
          <c:order val="3"/>
          <c:tx>
            <c:strRef>
              <c:f>AvgTime!$E$1</c:f>
              <c:strCache>
                <c:ptCount val="1"/>
                <c:pt idx="0">
                  <c:v>BN.Gibbs</c:v>
                </c:pt>
              </c:strCache>
            </c:strRef>
          </c:tx>
          <c:spPr>
            <a:solidFill>
              <a:srgbClr val="8064A2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AvgTime!$E$2:$E$13</c:f>
              <c:numCache>
                <c:formatCode>General</c:formatCode>
                <c:ptCount val="12"/>
                <c:pt idx="0">
                  <c:v>9.35225784525573</c:v>
                </c:pt>
                <c:pt idx="1">
                  <c:v>8.93524453450618</c:v>
                </c:pt>
                <c:pt idx="2">
                  <c:v>12.2295502935644</c:v>
                </c:pt>
                <c:pt idx="3">
                  <c:v>45.1168681825305</c:v>
                </c:pt>
                <c:pt idx="4">
                  <c:v>17.943007456373</c:v>
                </c:pt>
                <c:pt idx="5">
                  <c:v>9.086168280194668</c:v>
                </c:pt>
                <c:pt idx="6">
                  <c:v>11.5635065895238</c:v>
                </c:pt>
                <c:pt idx="7">
                  <c:v>80.4828866411417</c:v>
                </c:pt>
                <c:pt idx="8">
                  <c:v>133.7039355683679</c:v>
                </c:pt>
                <c:pt idx="9">
                  <c:v>23.6762226869549</c:v>
                </c:pt>
                <c:pt idx="10">
                  <c:v>5.43767976146385</c:v>
                </c:pt>
                <c:pt idx="11">
                  <c:v>11.1328409132671</c:v>
                </c:pt>
              </c:numCache>
            </c:numRef>
          </c:val>
        </c:ser>
        <c:ser>
          <c:idx val="4"/>
          <c:order val="4"/>
          <c:tx>
            <c:strRef>
              <c:f>AvgTime!$F$1</c:f>
              <c:strCache>
                <c:ptCount val="1"/>
                <c:pt idx="0">
                  <c:v>BN.BP</c:v>
                </c:pt>
              </c:strCache>
            </c:strRef>
          </c:tx>
          <c:spPr>
            <a:solidFill>
              <a:srgbClr val="4BACC6"/>
            </a:solidFill>
            <a:ln w="3175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AvgTime!$A$2:$A$13</c:f>
              <c:strCache>
                <c:ptCount val="12"/>
                <c:pt idx="0">
                  <c:v>NLTCS</c:v>
                </c:pt>
                <c:pt idx="1">
                  <c:v>MSNBC</c:v>
                </c:pt>
                <c:pt idx="2">
                  <c:v>KDDCup 2000</c:v>
                </c:pt>
                <c:pt idx="3">
                  <c:v>Plants</c:v>
                </c:pt>
                <c:pt idx="4">
                  <c:v>Audio</c:v>
                </c:pt>
                <c:pt idx="5">
                  <c:v>Netflix</c:v>
                </c:pt>
                <c:pt idx="6">
                  <c:v>Jester</c:v>
                </c:pt>
                <c:pt idx="7">
                  <c:v>MSWeb</c:v>
                </c:pt>
                <c:pt idx="8">
                  <c:v>Book</c:v>
                </c:pt>
                <c:pt idx="9">
                  <c:v>WebKB</c:v>
                </c:pt>
                <c:pt idx="10">
                  <c:v>Reuters-52</c:v>
                </c:pt>
                <c:pt idx="11">
                  <c:v>20 Newsgroups</c:v>
                </c:pt>
              </c:strCache>
            </c:strRef>
          </c:cat>
          <c:val>
            <c:numRef>
              <c:f>AvgTime!$F$2:$F$13</c:f>
              <c:numCache>
                <c:formatCode>General</c:formatCode>
                <c:ptCount val="12"/>
                <c:pt idx="0">
                  <c:v>1.72310576665344</c:v>
                </c:pt>
                <c:pt idx="1">
                  <c:v>1.06323795686067</c:v>
                </c:pt>
                <c:pt idx="2">
                  <c:v>1.90876487326808</c:v>
                </c:pt>
                <c:pt idx="3">
                  <c:v>11.8466816822746</c:v>
                </c:pt>
                <c:pt idx="4">
                  <c:v>4.723785756596889</c:v>
                </c:pt>
                <c:pt idx="5">
                  <c:v>1.66715015785989</c:v>
                </c:pt>
                <c:pt idx="6">
                  <c:v>1.30564456162257</c:v>
                </c:pt>
                <c:pt idx="7">
                  <c:v>9.60015043880897</c:v>
                </c:pt>
                <c:pt idx="8">
                  <c:v>116.665553542899</c:v>
                </c:pt>
                <c:pt idx="9">
                  <c:v>3.65156173518878</c:v>
                </c:pt>
                <c:pt idx="10">
                  <c:v>0.7410045974978</c:v>
                </c:pt>
                <c:pt idx="11">
                  <c:v>7.80996582087903</c:v>
                </c:pt>
              </c:numCache>
            </c:numRef>
          </c:val>
        </c:ser>
        <c:axId val="505285928"/>
        <c:axId val="505289368"/>
      </c:barChart>
      <c:catAx>
        <c:axId val="505285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05289368"/>
        <c:crossesAt val="0.01"/>
        <c:auto val="1"/>
        <c:lblAlgn val="ctr"/>
        <c:lblOffset val="100"/>
      </c:catAx>
      <c:valAx>
        <c:axId val="505289368"/>
        <c:scaling>
          <c:logBase val="10.0"/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Inference Time (s)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052859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t"/>
      <c:layout/>
      <c:spPr>
        <a:noFill/>
        <a:ln w="25400">
          <a:noFill/>
        </a:ln>
      </c:spPr>
    </c:legend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6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Relationship Id="rId3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8.pict"/><Relationship Id="rId3" Type="http://schemas.openxmlformats.org/officeDocument/2006/relationships/image" Target="../media/image9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2013-026B-144E-94A7-A866077274BF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31BFF-B16E-4D47-8C80-98780B7F8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AE041-0A58-EF4D-817D-9D9D048C01D5}" type="datetimeFigureOut">
              <a:rPr lang="en-US" smtClean="0"/>
              <a:pPr/>
              <a:t>8/26/11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2E826-DA99-0649-98BB-6616E3D2E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If</a:t>
            </a:r>
            <a:r>
              <a:rPr lang="en-US" baseline="0" dirty="0" smtClean="0"/>
              <a:t> you’re using </a:t>
            </a:r>
            <a:r>
              <a:rPr lang="en-US" baseline="0" dirty="0" err="1" smtClean="0"/>
              <a:t>DNs</a:t>
            </a:r>
            <a:r>
              <a:rPr lang="en-US" baseline="0" dirty="0" smtClean="0"/>
              <a:t>, try MF.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you’re using </a:t>
            </a:r>
            <a:r>
              <a:rPr lang="en-US" baseline="0" dirty="0" err="1" smtClean="0"/>
              <a:t>BNs</a:t>
            </a:r>
            <a:r>
              <a:rPr lang="en-US" baseline="0" dirty="0" smtClean="0"/>
              <a:t>, try </a:t>
            </a:r>
            <a:r>
              <a:rPr lang="en-US" baseline="0" dirty="0" err="1" smtClean="0"/>
              <a:t>DNs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2E826-DA99-0649-98BB-6616E3D2E0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</a:t>
            </a:r>
            <a:r>
              <a:rPr lang="en-US" baseline="0" dirty="0" smtClean="0"/>
              <a:t> faster than BN, for same inference method.</a:t>
            </a:r>
          </a:p>
          <a:p>
            <a:r>
              <a:rPr lang="en-US" baseline="0" dirty="0" smtClean="0"/>
              <a:t>MF significantly faster than Gibbs, and sometimes significantly faster than 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2E826-DA99-0649-98BB-6616E3D2E0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(Running time faster in DN.)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2E826-DA99-0649-98BB-6616E3D2E0B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</a:t>
            </a:r>
            <a:r>
              <a:rPr lang="en-US" baseline="0" dirty="0" smtClean="0"/>
              <a:t> faster than BN, for same inference method.</a:t>
            </a:r>
          </a:p>
          <a:p>
            <a:r>
              <a:rPr lang="en-US" baseline="0" dirty="0" smtClean="0"/>
              <a:t>MF significantly faster than Gibbs, and sometimes significantly faster than 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2E826-DA99-0649-98BB-6616E3D2E0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16BF-0DD2-8B42-A39D-6F8E5A59CE4C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A764-73B2-4548-BD1D-93D1CFCDC3EE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3FFD-0380-4E4B-9509-F017006B9410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832B-C4DC-0A48-9732-4F3DBDFAF908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6981-417C-8140-AB72-DB7DC11E2E92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A90E-F6C3-1B4E-A398-406F46F41CDE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DC5-7881-4541-840E-984E23525BFA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B830-9AC6-9C46-89ED-C5FF5E0611EB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65B0-D84C-8740-854C-D6037AF78846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4EA7-0EE8-C94A-9CB8-7A9B5C8CABFB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755F-537E-3544-87A8-909DA4BD7EAA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B45F-6F5B-4648-B755-1984352DC1C9}" type="datetime1">
              <a:rPr lang="en-US" smtClean="0"/>
              <a:pPr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9DCB-ADC4-724B-94C6-266A1F6F1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bra.cs.uoregon.edu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Field Inference in Dependency Networks: An Empirical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3202"/>
            <a:ext cx="6400800" cy="1465598"/>
          </a:xfrm>
        </p:spPr>
        <p:txBody>
          <a:bodyPr>
            <a:normAutofit/>
          </a:bodyPr>
          <a:lstStyle/>
          <a:p>
            <a:r>
              <a:rPr lang="en-US" dirty="0" smtClean="0"/>
              <a:t>Daniel Lowd and </a:t>
            </a:r>
            <a:r>
              <a:rPr lang="en-US" dirty="0" err="1" smtClean="0"/>
              <a:t>Arash</a:t>
            </a:r>
            <a:r>
              <a:rPr lang="en-US" dirty="0" smtClean="0"/>
              <a:t> </a:t>
            </a:r>
            <a:r>
              <a:rPr lang="en-US" dirty="0" err="1" smtClean="0"/>
              <a:t>Shamaei</a:t>
            </a:r>
            <a:endParaRPr lang="en-US" dirty="0" smtClean="0"/>
          </a:p>
          <a:p>
            <a:r>
              <a:rPr lang="en-US" dirty="0" smtClean="0"/>
              <a:t>University of Oregon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41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Approximate P with simpler distribution Q: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 find best Q, optimize reverse K-L divergence: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Mean field updates converge to local optimum:</a:t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203787" y="2113402"/>
          <a:ext cx="5722938" cy="411163"/>
        </p:xfrm>
        <a:graphic>
          <a:graphicData uri="http://schemas.openxmlformats.org/presentationml/2006/ole">
            <p:oleObj spid="_x0000_s49154" name="Equation" r:id="rId3" imgW="2463800" imgH="1778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230080" y="3533083"/>
          <a:ext cx="5486400" cy="939800"/>
        </p:xfrm>
        <a:graphic>
          <a:graphicData uri="http://schemas.openxmlformats.org/presentationml/2006/ole">
            <p:oleObj spid="_x0000_s49155" name="Equation" r:id="rId4" imgW="2362200" imgH="40640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109005" y="5163223"/>
          <a:ext cx="6400800" cy="735012"/>
        </p:xfrm>
        <a:graphic>
          <a:graphicData uri="http://schemas.openxmlformats.org/presentationml/2006/ole">
            <p:oleObj spid="_x0000_s49156" name="Equation" r:id="rId5" imgW="2755900" imgH="3175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3638" y="6136375"/>
            <a:ext cx="480552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Works for </a:t>
            </a:r>
            <a:r>
              <a:rPr lang="en-US" sz="2400" dirty="0" err="1" smtClean="0"/>
              <a:t>DNs</a:t>
            </a:r>
            <a:r>
              <a:rPr lang="en-US" sz="2400" dirty="0" smtClean="0"/>
              <a:t>!  Never before tested!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Field in Dependency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Initialize each </a:t>
            </a:r>
            <a:r>
              <a:rPr lang="en-US" i="1" dirty="0" err="1" smtClean="0">
                <a:latin typeface="Times"/>
                <a:cs typeface="Times"/>
              </a:rPr>
              <a:t>Q(X</a:t>
            </a:r>
            <a:r>
              <a:rPr lang="en-US" i="1" baseline="-25000" dirty="0" err="1" smtClean="0">
                <a:latin typeface="Times"/>
                <a:cs typeface="Times"/>
              </a:rPr>
              <a:t>i</a:t>
            </a:r>
            <a:r>
              <a:rPr lang="en-US" i="1" dirty="0" smtClean="0">
                <a:latin typeface="Times"/>
                <a:cs typeface="Times"/>
              </a:rPr>
              <a:t>)</a:t>
            </a:r>
            <a:r>
              <a:rPr lang="en-US" dirty="0" smtClean="0"/>
              <a:t> to a uniform distribution.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Update each </a:t>
            </a:r>
            <a:r>
              <a:rPr lang="en-US" i="1" dirty="0" err="1" smtClean="0">
                <a:latin typeface="Times"/>
                <a:cs typeface="Times"/>
              </a:rPr>
              <a:t>Q(X</a:t>
            </a:r>
            <a:r>
              <a:rPr lang="en-US" i="1" baseline="-25000" dirty="0" err="1" smtClean="0">
                <a:latin typeface="Times"/>
                <a:cs typeface="Times"/>
              </a:rPr>
              <a:t>i</a:t>
            </a:r>
            <a:r>
              <a:rPr lang="en-US" i="1" dirty="0" smtClean="0">
                <a:latin typeface="Times"/>
                <a:cs typeface="Times"/>
              </a:rPr>
              <a:t>)</a:t>
            </a:r>
            <a:r>
              <a:rPr lang="en-US" dirty="0" smtClean="0"/>
              <a:t> in turn:</a:t>
            </a:r>
          </a:p>
          <a:p>
            <a:pPr marL="514350" indent="-514350">
              <a:buAutoNum type="arabicPeriod"/>
            </a:pPr>
            <a:endParaRPr lang="en-US" i="1" dirty="0" smtClean="0">
              <a:latin typeface="Times"/>
              <a:cs typeface="Times"/>
            </a:endParaRPr>
          </a:p>
          <a:p>
            <a:pPr marL="514350" indent="-514350">
              <a:buAutoNum type="arabicPeriod"/>
            </a:pPr>
            <a:endParaRPr lang="en-US" i="1" dirty="0" smtClean="0">
              <a:latin typeface="Times"/>
              <a:cs typeface="Times"/>
            </a:endParaRPr>
          </a:p>
          <a:p>
            <a:pPr marL="514350" indent="-514350">
              <a:buAutoNum type="arabicPeriod"/>
            </a:pPr>
            <a:r>
              <a:rPr lang="en-US" dirty="0" smtClean="0"/>
              <a:t>Stop when </a:t>
            </a:r>
            <a:r>
              <a:rPr lang="en-US" dirty="0" err="1" smtClean="0"/>
              <a:t>marginals</a:t>
            </a:r>
            <a:r>
              <a:rPr lang="en-US" dirty="0" smtClean="0"/>
              <a:t> </a:t>
            </a:r>
            <a:r>
              <a:rPr lang="en-US" i="1" dirty="0" err="1" smtClean="0">
                <a:latin typeface="Times"/>
                <a:cs typeface="Times"/>
              </a:rPr>
              <a:t>Q(X</a:t>
            </a:r>
            <a:r>
              <a:rPr lang="en-US" i="1" baseline="-25000" dirty="0" err="1" smtClean="0">
                <a:latin typeface="Times"/>
                <a:cs typeface="Times"/>
              </a:rPr>
              <a:t>i</a:t>
            </a:r>
            <a:r>
              <a:rPr lang="en-US" i="1" dirty="0" smtClean="0">
                <a:latin typeface="Times"/>
                <a:cs typeface="Times"/>
              </a:rPr>
              <a:t>)</a:t>
            </a:r>
            <a:r>
              <a:rPr lang="en-US" dirty="0" smtClean="0"/>
              <a:t> converge.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061583" y="2981978"/>
          <a:ext cx="6430962" cy="735012"/>
        </p:xfrm>
        <a:graphic>
          <a:graphicData uri="http://schemas.openxmlformats.org/presentationml/2006/ole">
            <p:oleObj spid="_x0000_s51202" name="Equation" r:id="rId3" imgW="2768600" imgH="3175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5860" y="5077255"/>
            <a:ext cx="84622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consistent, this is guaranteed to converge.</a:t>
            </a:r>
          </a:p>
          <a:p>
            <a:r>
              <a:rPr lang="en-US" sz="2800" dirty="0" smtClean="0"/>
              <a:t>If inconsistent, this always seems to converge in practice.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Q1.</a:t>
            </a:r>
            <a:r>
              <a:rPr lang="en-US" dirty="0" smtClean="0"/>
              <a:t> In </a:t>
            </a:r>
            <a:r>
              <a:rPr lang="en-US" dirty="0" err="1" smtClean="0"/>
              <a:t>DNs</a:t>
            </a:r>
            <a:r>
              <a:rPr lang="en-US" dirty="0" smtClean="0"/>
              <a:t>, how does MF compare to Gibbs sampling in speed and accuracy?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4A452A"/>
                </a:solidFill>
              </a:rPr>
              <a:t>Q2.</a:t>
            </a:r>
            <a:r>
              <a:rPr lang="en-US" dirty="0" smtClean="0"/>
              <a:t> How do </a:t>
            </a:r>
            <a:r>
              <a:rPr lang="en-US" dirty="0" err="1" smtClean="0"/>
              <a:t>DNs</a:t>
            </a:r>
            <a:r>
              <a:rPr lang="en-US" dirty="0" smtClean="0"/>
              <a:t> compare to </a:t>
            </a:r>
            <a:r>
              <a:rPr lang="en-US" dirty="0" err="1" smtClean="0"/>
              <a:t>BNs</a:t>
            </a:r>
            <a:r>
              <a:rPr lang="en-US" dirty="0" smtClean="0"/>
              <a:t> in inference speed and accuracy?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</a:t>
            </a:r>
            <a:r>
              <a:rPr lang="en-US" dirty="0" err="1" smtClean="0"/>
              <a:t>DNs</a:t>
            </a:r>
            <a:r>
              <a:rPr lang="en-US" dirty="0" smtClean="0"/>
              <a:t> and </a:t>
            </a:r>
            <a:r>
              <a:rPr lang="en-US" dirty="0" err="1" smtClean="0"/>
              <a:t>BNs</a:t>
            </a:r>
            <a:r>
              <a:rPr lang="en-US" dirty="0" smtClean="0"/>
              <a:t> on 12 datasets</a:t>
            </a:r>
          </a:p>
          <a:p>
            <a:r>
              <a:rPr lang="en-US" dirty="0" smtClean="0"/>
              <a:t>Generated queries from test data</a:t>
            </a:r>
          </a:p>
          <a:p>
            <a:pPr lvl="1"/>
            <a:r>
              <a:rPr lang="en-US" dirty="0" smtClean="0"/>
              <a:t>Varied evidence variables from 10% to 90%</a:t>
            </a:r>
          </a:p>
          <a:p>
            <a:pPr lvl="1"/>
            <a:r>
              <a:rPr lang="en-US" dirty="0" smtClean="0"/>
              <a:t>Score using average CMLL per variable</a:t>
            </a:r>
            <a:br>
              <a:rPr lang="en-US" dirty="0" smtClean="0"/>
            </a:br>
            <a:r>
              <a:rPr lang="en-US" dirty="0" smtClean="0"/>
              <a:t>(conditional marginal log-likelihood):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74688" y="4321175"/>
          <a:ext cx="6938962" cy="1089025"/>
        </p:xfrm>
        <a:graphic>
          <a:graphicData uri="http://schemas.openxmlformats.org/presentationml/2006/ole">
            <p:oleObj spid="_x0000_s20482" name="Equation" r:id="rId3" imgW="2590800" imgH="4064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Accuracy in </a:t>
            </a:r>
            <a:r>
              <a:rPr lang="en-US" dirty="0" err="1" smtClean="0"/>
              <a:t>DNs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65100" y="1417638"/>
          <a:ext cx="8978899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279400" y="2895600"/>
            <a:ext cx="355600" cy="1765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72447" y="3616811"/>
            <a:ext cx="16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Negative CMLL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Timing in </a:t>
            </a:r>
            <a:r>
              <a:rPr lang="en-US" dirty="0" err="1" smtClean="0"/>
              <a:t>DNs</a:t>
            </a:r>
            <a:r>
              <a:rPr lang="en-US" dirty="0" smtClean="0"/>
              <a:t> (log scale)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0" y="1417638"/>
          <a:ext cx="9144000" cy="54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MF vs. Gibbs in </a:t>
            </a:r>
            <a:r>
              <a:rPr lang="en-US" sz="3600" dirty="0" err="1" smtClean="0"/>
              <a:t>DNs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run for equal time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13384" y="1557450"/>
          <a:ext cx="5029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MF wins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% wins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49542" y="5839142"/>
            <a:ext cx="6660447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In </a:t>
            </a:r>
            <a:r>
              <a:rPr lang="en-US" sz="2400" dirty="0" err="1" smtClean="0">
                <a:solidFill>
                  <a:schemeClr val="tx1"/>
                </a:solidFill>
              </a:rPr>
              <a:t>DNs</a:t>
            </a:r>
            <a:r>
              <a:rPr lang="en-US" sz="2400" dirty="0" smtClean="0">
                <a:solidFill>
                  <a:schemeClr val="tx1"/>
                </a:solidFill>
              </a:rPr>
              <a:t>, MF usually more accurate, given equal time.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Accuracy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0" y="1417638"/>
          <a:ext cx="9144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Gibbs: DN vs. BN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8737" y="1403679"/>
          <a:ext cx="4932948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597"/>
                <a:gridCol w="1563193"/>
                <a:gridCol w="1711158"/>
              </a:tblGrid>
              <a:tr h="3342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Evidence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DN</a:t>
                      </a:r>
                      <a:r>
                        <a:rPr lang="en-US" sz="2000" baseline="0" dirty="0" smtClean="0"/>
                        <a:t> wins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 wins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42%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58%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83%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83%</a:t>
                      </a:r>
                      <a:endParaRPr lang="en-US" sz="2000" dirty="0"/>
                    </a:p>
                  </a:txBody>
                  <a:tcPr/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90%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92%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11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Average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5.7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47%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3911" y="6060879"/>
            <a:ext cx="5796178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With more evidence, </a:t>
            </a:r>
            <a:r>
              <a:rPr lang="en-US" sz="2400" dirty="0" err="1" smtClean="0">
                <a:solidFill>
                  <a:schemeClr val="tx1"/>
                </a:solidFill>
              </a:rPr>
              <a:t>DNs</a:t>
            </a:r>
            <a:r>
              <a:rPr lang="en-US" sz="2400" dirty="0" smtClean="0">
                <a:solidFill>
                  <a:schemeClr val="tx1"/>
                </a:solidFill>
              </a:rPr>
              <a:t> are more accurate.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4A452A"/>
                </a:solidFill>
              </a:rPr>
              <a:t>Q1.</a:t>
            </a:r>
            <a:r>
              <a:rPr lang="en-US" dirty="0" smtClean="0"/>
              <a:t> In </a:t>
            </a:r>
            <a:r>
              <a:rPr lang="en-US" dirty="0" err="1" smtClean="0"/>
              <a:t>DNs</a:t>
            </a:r>
            <a:r>
              <a:rPr lang="en-US" dirty="0" smtClean="0"/>
              <a:t>, how does MF compare to Gibbs sampling in speed and accuracy?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MF is consistently faster with similar accuracy, or more accurate with similar speed.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4A452A"/>
                </a:solidFill>
              </a:rPr>
              <a:t>Q2.</a:t>
            </a:r>
            <a:r>
              <a:rPr lang="en-US" dirty="0" smtClean="0"/>
              <a:t> How do </a:t>
            </a:r>
            <a:r>
              <a:rPr lang="en-US" dirty="0" err="1" smtClean="0"/>
              <a:t>DNs</a:t>
            </a:r>
            <a:r>
              <a:rPr lang="en-US" dirty="0" smtClean="0"/>
              <a:t> compare to </a:t>
            </a:r>
            <a:r>
              <a:rPr lang="en-US" dirty="0" err="1" smtClean="0"/>
              <a:t>BNs</a:t>
            </a:r>
            <a:r>
              <a:rPr lang="en-US" dirty="0" smtClean="0"/>
              <a:t> in inference speed and accuracy?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</a:t>
            </a:r>
            <a:r>
              <a:rPr lang="en-US" dirty="0" err="1" smtClean="0"/>
              <a:t>DNs</a:t>
            </a:r>
            <a:r>
              <a:rPr lang="en-US" dirty="0" smtClean="0"/>
              <a:t> are competitive with </a:t>
            </a:r>
            <a:r>
              <a:rPr lang="en-US" dirty="0" err="1" smtClean="0"/>
              <a:t>BNs</a:t>
            </a:r>
            <a:r>
              <a:rPr lang="en-US" dirty="0" smtClean="0"/>
              <a:t> – better with more evidence, worse with less evidence.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Inference in</a:t>
            </a:r>
            <a:br>
              <a:rPr lang="en-US" dirty="0" smtClean="0"/>
            </a:br>
            <a:r>
              <a:rPr lang="en-US" dirty="0" smtClean="0"/>
              <a:t>Graphical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776"/>
            <a:ext cx="8229600" cy="48268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We want to learn a probability distribution from data and use it to answer queries.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Applications:</a:t>
            </a:r>
            <a:r>
              <a:rPr lang="en-US" sz="2800" dirty="0" smtClean="0"/>
              <a:t> medical diagnosis, fault diagnosis, web usage analysis, bioinformatics, collaborative filtering, etc.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327488" y="3495099"/>
            <a:ext cx="1143000" cy="814388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197688" y="3510974"/>
            <a:ext cx="279400" cy="27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A</a:t>
            </a:r>
            <a:endParaRPr lang="en-US" sz="2400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3918288" y="4030087"/>
            <a:ext cx="279400" cy="27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477088" y="4030087"/>
            <a:ext cx="279400" cy="27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C</a:t>
            </a:r>
          </a:p>
        </p:txBody>
      </p: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2775288" y="3471287"/>
            <a:ext cx="1066800" cy="660400"/>
            <a:chOff x="1488" y="1392"/>
            <a:chExt cx="1008" cy="624"/>
          </a:xfrm>
        </p:grpSpPr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488" y="1536"/>
              <a:ext cx="52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 rot="5400000" flipH="1">
              <a:off x="1944" y="1464"/>
              <a:ext cx="624" cy="48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4908888" y="3479224"/>
            <a:ext cx="1066800" cy="660400"/>
            <a:chOff x="3312" y="1392"/>
            <a:chExt cx="1008" cy="624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312" y="1536"/>
              <a:ext cx="52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 rot="5400000" flipH="1">
              <a:off x="3768" y="1464"/>
              <a:ext cx="624" cy="48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Line 14"/>
          <p:cNvSpPr>
            <a:spLocks noChangeShapeType="1"/>
          </p:cNvSpPr>
          <p:nvPr/>
        </p:nvSpPr>
        <p:spPr bwMode="auto">
          <a:xfrm flipH="1">
            <a:off x="4070688" y="3776087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4451688" y="3776087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998416" y="2785487"/>
            <a:ext cx="133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Answers!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493170" y="2777549"/>
            <a:ext cx="765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Data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864816" y="2785487"/>
            <a:ext cx="9955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Model</a:t>
            </a:r>
          </a:p>
        </p:txBody>
      </p: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6204288" y="3318887"/>
            <a:ext cx="844550" cy="1219200"/>
            <a:chOff x="2928" y="480"/>
            <a:chExt cx="864" cy="1248"/>
          </a:xfrm>
        </p:grpSpPr>
        <p:sp>
          <p:nvSpPr>
            <p:cNvPr id="26" name="AutoShape 20"/>
            <p:cNvSpPr>
              <a:spLocks noChangeArrowheads="1"/>
            </p:cNvSpPr>
            <p:nvPr/>
          </p:nvSpPr>
          <p:spPr bwMode="auto">
            <a:xfrm>
              <a:off x="3168" y="1392"/>
              <a:ext cx="384" cy="28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AutoShape 21"/>
            <p:cNvSpPr>
              <a:spLocks noChangeArrowheads="1"/>
            </p:cNvSpPr>
            <p:nvPr/>
          </p:nvSpPr>
          <p:spPr bwMode="auto">
            <a:xfrm>
              <a:off x="3120" y="960"/>
              <a:ext cx="480" cy="480"/>
            </a:xfrm>
            <a:prstGeom prst="roundRect">
              <a:avLst>
                <a:gd name="adj" fmla="val 16667"/>
              </a:avLst>
            </a:prstGeom>
            <a:solidFill>
              <a:srgbClr val="EDE44B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2928" y="480"/>
              <a:ext cx="864" cy="864"/>
            </a:xfrm>
            <a:prstGeom prst="ellipse">
              <a:avLst/>
            </a:prstGeom>
            <a:solidFill>
              <a:srgbClr val="EDE44B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V="1">
              <a:off x="3168" y="144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V="1">
              <a:off x="3168" y="1536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V="1">
              <a:off x="3168" y="1632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6"/>
            <p:cNvSpPr>
              <a:spLocks noChangeArrowheads="1"/>
            </p:cNvSpPr>
            <p:nvPr/>
          </p:nvSpPr>
          <p:spPr bwMode="auto">
            <a:xfrm>
              <a:off x="3264" y="1680"/>
              <a:ext cx="192" cy="48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2703146" y="4418902"/>
            <a:ext cx="1261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Learning</a:t>
            </a:r>
            <a:endParaRPr lang="en-US" sz="2400" dirty="0"/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4811861" y="4418902"/>
            <a:ext cx="1362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Inference</a:t>
            </a:r>
            <a:endParaRPr lang="en-US" sz="2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MF inference in </a:t>
            </a:r>
            <a:r>
              <a:rPr lang="en-US" dirty="0" err="1" smtClean="0"/>
              <a:t>DNs</a:t>
            </a:r>
            <a:r>
              <a:rPr lang="en-US" dirty="0" smtClean="0"/>
              <a:t> is fast and accurate, especially with more evidence.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Relational dependency networks </a:t>
            </a:r>
            <a:br>
              <a:rPr lang="en-US" dirty="0" smtClean="0"/>
            </a:br>
            <a:r>
              <a:rPr lang="en-US" sz="2000" dirty="0" smtClean="0"/>
              <a:t>(Neville &amp; Jensen, 2007)</a:t>
            </a:r>
          </a:p>
          <a:p>
            <a:pPr lvl="1"/>
            <a:r>
              <a:rPr lang="en-US" dirty="0" smtClean="0"/>
              <a:t>More powerful approximations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1258" y="5105563"/>
            <a:ext cx="655820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Source code available: </a:t>
            </a:r>
            <a:r>
              <a:rPr lang="en-US" sz="2400" dirty="0" smtClean="0">
                <a:hlinkClick r:id="rId2"/>
              </a:rPr>
              <a:t>http://libra.cs.uoregon.edu/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Timing (log scale)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3472" y="1417638"/>
          <a:ext cx="8997056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Models</a:t>
            </a:r>
            <a:endParaRPr lang="en-US" dirty="0"/>
          </a:p>
        </p:txBody>
      </p:sp>
      <p:pic>
        <p:nvPicPr>
          <p:cNvPr id="5" name="Content Placeholder 4" descr="mfdn-chart3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9507" b="-39507"/>
              <a:stretch>
                <a:fillRect/>
              </a:stretch>
            </p:blipFill>
          </mc:Choice>
          <mc:Fallback>
            <p:blipFill>
              <a:blip r:embed="rId3"/>
              <a:srcRect t="-39507" b="-39507"/>
              <a:stretch>
                <a:fillRect/>
              </a:stretch>
            </p:blipFill>
          </mc:Fallback>
        </mc:AlternateContent>
        <p:spPr>
          <a:xfrm>
            <a:off x="172960" y="1145478"/>
            <a:ext cx="8845794" cy="4864846"/>
          </a:xfrm>
        </p:spPr>
      </p:pic>
      <p:sp>
        <p:nvSpPr>
          <p:cNvPr id="6" name="TextBox 5"/>
          <p:cNvSpPr txBox="1"/>
          <p:nvPr/>
        </p:nvSpPr>
        <p:spPr>
          <a:xfrm>
            <a:off x="839132" y="5148527"/>
            <a:ext cx="6815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Learning time is comparable.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DNs</a:t>
            </a:r>
            <a:r>
              <a:rPr lang="en-US" sz="2400" dirty="0" smtClean="0"/>
              <a:t> usually have higher pseudo-likelihood (PLL)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DNs</a:t>
            </a:r>
            <a:r>
              <a:rPr lang="en-US" sz="2400" dirty="0" smtClean="0"/>
              <a:t> sometimes have higher log-likelihood (LL)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One-Slide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73203"/>
            <a:ext cx="8229600" cy="2097941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In dependency networks, mean field inference is faster than Gibbs sampling, with similar accuracy.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Dependency networks are competitive with Bayesian networks.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001723" y="2434352"/>
            <a:ext cx="963602" cy="686567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421436" y="2447736"/>
            <a:ext cx="235547" cy="2355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A</a:t>
            </a:r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185888" y="2885372"/>
            <a:ext cx="235547" cy="2355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B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656983" y="2885372"/>
            <a:ext cx="235547" cy="2355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C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222286" y="2414278"/>
            <a:ext cx="899362" cy="556748"/>
            <a:chOff x="1488" y="1392"/>
            <a:chExt cx="1008" cy="624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488" y="1536"/>
              <a:ext cx="52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 rot="5400000" flipH="1">
              <a:off x="1944" y="1464"/>
              <a:ext cx="624" cy="48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5021010" y="2420969"/>
            <a:ext cx="899362" cy="556748"/>
            <a:chOff x="3312" y="1392"/>
            <a:chExt cx="1008" cy="624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12" y="1536"/>
              <a:ext cx="52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5400000" flipH="1">
              <a:off x="3768" y="1464"/>
              <a:ext cx="624" cy="48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314369" y="2671238"/>
            <a:ext cx="128480" cy="19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35569" y="2671238"/>
            <a:ext cx="128480" cy="1927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939533" y="1836116"/>
            <a:ext cx="1126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Answers!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141401" y="1829424"/>
            <a:ext cx="6452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140809" y="1836116"/>
            <a:ext cx="83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/>
              <a:t>Model</a:t>
            </a:r>
          </a:p>
        </p:txBody>
      </p: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6113093" y="2285797"/>
            <a:ext cx="711995" cy="1027843"/>
            <a:chOff x="2928" y="480"/>
            <a:chExt cx="864" cy="1248"/>
          </a:xfrm>
        </p:grpSpPr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3168" y="1392"/>
              <a:ext cx="384" cy="28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3120" y="960"/>
              <a:ext cx="480" cy="480"/>
            </a:xfrm>
            <a:prstGeom prst="roundRect">
              <a:avLst>
                <a:gd name="adj" fmla="val 16667"/>
              </a:avLst>
            </a:prstGeom>
            <a:solidFill>
              <a:srgbClr val="EDE44B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2928" y="480"/>
              <a:ext cx="864" cy="864"/>
            </a:xfrm>
            <a:prstGeom prst="ellipse">
              <a:avLst/>
            </a:prstGeom>
            <a:solidFill>
              <a:srgbClr val="EDE44B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3168" y="144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3168" y="1536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3168" y="1632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3264" y="1680"/>
              <a:ext cx="192" cy="48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2786630" y="3234575"/>
            <a:ext cx="13350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764050" y="3234575"/>
            <a:ext cx="136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models:</a:t>
            </a:r>
            <a:br>
              <a:rPr lang="en-US" dirty="0" smtClean="0"/>
            </a:br>
            <a:r>
              <a:rPr lang="en-US" dirty="0" smtClean="0"/>
              <a:t>Dependency networks vs. others</a:t>
            </a:r>
          </a:p>
          <a:p>
            <a:pPr lvl="1"/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Inference</a:t>
            </a:r>
          </a:p>
          <a:p>
            <a:r>
              <a:rPr lang="en-US" dirty="0" smtClean="0"/>
              <a:t>Mean field inference in dependency networks</a:t>
            </a:r>
          </a:p>
          <a:p>
            <a:r>
              <a:rPr lang="en-US" dirty="0" smtClean="0"/>
              <a:t>Experiments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86" y="1417638"/>
            <a:ext cx="8486274" cy="4955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Represents a probability distribution over {X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 as a </a:t>
            </a:r>
            <a:br>
              <a:rPr lang="en-US" sz="2400" dirty="0" smtClean="0"/>
            </a:br>
            <a:r>
              <a:rPr lang="en-US" sz="2400" dirty="0" smtClean="0"/>
              <a:t>set of conditional probability distributions.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Example: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 flipV="1">
          <a:off x="1521721" y="3197940"/>
          <a:ext cx="6081713" cy="412750"/>
        </p:xfrm>
        <a:graphic>
          <a:graphicData uri="http://schemas.openxmlformats.org/presentationml/2006/ole">
            <p:oleObj spid="_x0000_s72707" name="Equation" r:id="rId3" imgW="2616200" imgH="177800" progId="Equation.3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712642" y="4131011"/>
            <a:ext cx="1728761" cy="1571596"/>
            <a:chOff x="2533147" y="3477052"/>
            <a:chExt cx="1546812" cy="1406188"/>
          </a:xfrm>
        </p:grpSpPr>
        <p:grpSp>
          <p:nvGrpSpPr>
            <p:cNvPr id="12" name="Group 11"/>
            <p:cNvGrpSpPr/>
            <p:nvPr/>
          </p:nvGrpSpPr>
          <p:grpSpPr>
            <a:xfrm>
              <a:off x="2533147" y="3477052"/>
              <a:ext cx="1546812" cy="1406188"/>
              <a:chOff x="3306553" y="3265984"/>
              <a:chExt cx="706642" cy="673183"/>
            </a:xfrm>
          </p:grpSpPr>
          <p:sp>
            <p:nvSpPr>
              <p:cNvPr id="7" name="Oval 5"/>
              <p:cNvSpPr>
                <a:spLocks noChangeArrowheads="1"/>
              </p:cNvSpPr>
              <p:nvPr/>
            </p:nvSpPr>
            <p:spPr bwMode="auto">
              <a:xfrm>
                <a:off x="3542101" y="3265984"/>
                <a:ext cx="235547" cy="2355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/>
                  <a:t>X</a:t>
                </a:r>
                <a:r>
                  <a:rPr lang="en-US" sz="2400" baseline="-25000" dirty="0" smtClean="0"/>
                  <a:t>1</a:t>
                </a:r>
                <a:endParaRPr lang="en-US" sz="3200" dirty="0"/>
              </a:p>
            </p:txBody>
          </p:sp>
          <p:sp>
            <p:nvSpPr>
              <p:cNvPr id="8" name="Oval 6"/>
              <p:cNvSpPr>
                <a:spLocks noChangeArrowheads="1"/>
              </p:cNvSpPr>
              <p:nvPr/>
            </p:nvSpPr>
            <p:spPr bwMode="auto">
              <a:xfrm>
                <a:off x="3306553" y="3703620"/>
                <a:ext cx="235547" cy="2355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/>
                  <a:t>X</a:t>
                </a:r>
                <a:r>
                  <a:rPr lang="en-US" sz="2400" baseline="-25000" dirty="0" smtClean="0"/>
                  <a:t>2</a:t>
                </a:r>
                <a:endParaRPr lang="en-US" sz="2400" dirty="0"/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3777648" y="3703620"/>
                <a:ext cx="235547" cy="2355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 dirty="0" smtClean="0"/>
                  <a:t>X</a:t>
                </a:r>
                <a:r>
                  <a:rPr lang="en-US" sz="2400" baseline="-25000" dirty="0" smtClean="0"/>
                  <a:t>3</a:t>
                </a:r>
                <a:endParaRPr lang="en-US" sz="2400" dirty="0"/>
              </a:p>
            </p:txBody>
          </p:sp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 flipH="1">
                <a:off x="3435034" y="3489486"/>
                <a:ext cx="128480" cy="192721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3756234" y="3489486"/>
                <a:ext cx="128480" cy="192721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arrow" w="lg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3072945" y="4670616"/>
              <a:ext cx="49141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arrow" w="lg" len="med"/>
              <a:tailEnd type="arrow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00347" y="274638"/>
            <a:ext cx="248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[Heckerman et al., 2000]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Graphical 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45370"/>
          <a:ext cx="8229600" cy="387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116"/>
                <a:gridCol w="2098842"/>
                <a:gridCol w="1870242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Bayesian</a:t>
                      </a:r>
                      <a:r>
                        <a:rPr lang="en-US" sz="2800" baseline="0" dirty="0" smtClean="0"/>
                        <a:t> Network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Markov Network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Dependency Network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Allow cycles?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Easy to learn?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Consistent</a:t>
                      </a:r>
                      <a:r>
                        <a:rPr lang="en-US" sz="2800" baseline="0" dirty="0" smtClean="0"/>
                        <a:t> distribution?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Y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  <a:p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Inference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algorithms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…lots…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…lots…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Gibbs,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MF (new!)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1434" y="5001038"/>
            <a:ext cx="8505366" cy="148557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Dependency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each variable X</a:t>
            </a:r>
            <a:r>
              <a:rPr lang="en-US" baseline="-25000" dirty="0" smtClean="0"/>
              <a:t>i</a:t>
            </a:r>
            <a:r>
              <a:rPr lang="en-US" dirty="0" smtClean="0"/>
              <a:t>, learn conditional distribution,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181350" y="2211388"/>
          <a:ext cx="1624013" cy="412750"/>
        </p:xfrm>
        <a:graphic>
          <a:graphicData uri="http://schemas.openxmlformats.org/presentationml/2006/ole">
            <p:oleObj spid="_x0000_s47106" name="Equation" r:id="rId3" imgW="698500" imgH="177800" progId="Equation.3">
              <p:embed/>
            </p:oleObj>
          </a:graphicData>
        </a:graphic>
      </p:graphicFrame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882089" y="3581289"/>
            <a:ext cx="3787775" cy="2214563"/>
            <a:chOff x="1599" y="2352"/>
            <a:chExt cx="2386" cy="1395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2304" y="2352"/>
              <a:ext cx="432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>
                  <a:sym typeface="Symbol" charset="2"/>
                </a:rPr>
                <a:t>B=?</a:t>
              </a:r>
              <a:endParaRPr lang="en-US" sz="1800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2700000" flipH="1">
              <a:off x="3120" y="3312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599" y="2922"/>
              <a:ext cx="8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ym typeface="Symbol" charset="2"/>
                </a:rPr>
                <a:t>&lt;0.2, 0.8&gt;</a:t>
              </a:r>
              <a:endParaRPr lang="en-US" sz="2400" dirty="0">
                <a:sym typeface="Symbol" charset="2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2106" y="3456"/>
              <a:ext cx="8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ym typeface="Symbol" charset="2"/>
                </a:rPr>
                <a:t>&lt;0.5, 0.5&gt;</a:t>
              </a:r>
              <a:endParaRPr lang="en-US" sz="2400" dirty="0">
                <a:sym typeface="Symbol" charset="2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3092" y="3456"/>
              <a:ext cx="8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ym typeface="Symbol" charset="2"/>
                </a:rPr>
                <a:t>&lt;0.7, 0.3&gt;</a:t>
              </a:r>
              <a:endParaRPr lang="en-US" sz="2400" dirty="0">
                <a:sym typeface="Symbol" charset="2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 rot="2700000">
              <a:off x="2738" y="2638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ym typeface="Symbol" charset="2"/>
                </a:rPr>
                <a:t>false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2700000">
              <a:off x="3218" y="313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ym typeface="Symbol" charset="2"/>
                </a:rPr>
                <a:t>false</a:t>
              </a:r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rot="2700000" flipH="1">
              <a:off x="2592" y="2784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784" y="2928"/>
              <a:ext cx="48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>
                  <a:sym typeface="Symbol" charset="2"/>
                </a:rPr>
                <a:t>C=?</a:t>
              </a: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rot="18900000" flipH="1">
              <a:off x="1968" y="2774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rot="18900000" flipH="1">
              <a:off x="2448" y="3312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 rot="-2700000">
              <a:off x="2400" y="3120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ym typeface="Symbol" charset="2"/>
                </a:rPr>
                <a:t>true</a:t>
              </a: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 rot="-2700000">
              <a:off x="1920" y="2582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ym typeface="Symbol" charset="2"/>
                </a:rPr>
                <a:t>true</a:t>
              </a:r>
            </a:p>
          </p:txBody>
        </p:sp>
      </p:grp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12775" y="3046413"/>
          <a:ext cx="1976438" cy="412750"/>
        </p:xfrm>
        <a:graphic>
          <a:graphicData uri="http://schemas.openxmlformats.org/presentationml/2006/ole">
            <p:oleObj spid="_x0000_s47108" name="Equation" r:id="rId4" imgW="850900" imgH="177800" progId="Equation.3">
              <p:embed/>
            </p:oleObj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5209457" y="3556497"/>
            <a:ext cx="2878718" cy="1396391"/>
            <a:chOff x="5254817" y="3187737"/>
            <a:chExt cx="2878718" cy="1396391"/>
          </a:xfrm>
        </p:grpSpPr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6331157" y="3187737"/>
              <a:ext cx="685800" cy="4572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 smtClean="0">
                  <a:sym typeface="Symbol" charset="2"/>
                </a:rPr>
                <a:t>C=</a:t>
              </a:r>
              <a:r>
                <a:rPr lang="en-US" sz="2400" dirty="0">
                  <a:sym typeface="Symbol" charset="2"/>
                </a:rPr>
                <a:t>?</a:t>
              </a:r>
              <a:endParaRPr lang="en-US" sz="1800" dirty="0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5254817" y="4102137"/>
              <a:ext cx="14169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ym typeface="Symbol" charset="2"/>
                </a:rPr>
                <a:t>&lt;0.7, 0.3&gt;</a:t>
              </a:r>
              <a:endParaRPr lang="en-US" sz="2400" dirty="0">
                <a:sym typeface="Symbol" charset="2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16561" y="4122463"/>
              <a:ext cx="14169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ym typeface="Symbol" charset="2"/>
                </a:rPr>
                <a:t>&lt;0.4, 0.6&gt;</a:t>
              </a:r>
              <a:endParaRPr lang="en-US" sz="2400" dirty="0">
                <a:sym typeface="Symbol" charset="2"/>
              </a:endParaRPr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 rot="2700000">
              <a:off x="7020132" y="3641762"/>
              <a:ext cx="666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ym typeface="Symbol" charset="2"/>
                </a:rPr>
                <a:t>false</a:t>
              </a: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 rot="2700000" flipH="1">
              <a:off x="6788357" y="3873537"/>
              <a:ext cx="762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1"/>
            <p:cNvSpPr>
              <a:spLocks noChangeShapeType="1"/>
            </p:cNvSpPr>
            <p:nvPr/>
          </p:nvSpPr>
          <p:spPr bwMode="auto">
            <a:xfrm rot="18900000" flipH="1">
              <a:off x="5797757" y="3857662"/>
              <a:ext cx="762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 rot="18900000">
              <a:off x="5721557" y="3552862"/>
              <a:ext cx="577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ym typeface="Symbol" charset="2"/>
                </a:rPr>
                <a:t>true</a:t>
              </a:r>
            </a:p>
          </p:txBody>
        </p:sp>
      </p:grp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392613" y="3086100"/>
          <a:ext cx="1652587" cy="412750"/>
        </p:xfrm>
        <a:graphic>
          <a:graphicData uri="http://schemas.openxmlformats.org/presentationml/2006/ole">
            <p:oleObj spid="_x0000_s47109" name="Equation" r:id="rId5" imgW="711200" imgH="1778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117165" y="1232972"/>
            <a:ext cx="248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[Heckerman et al., 2000]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 Inference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02" y="4207223"/>
            <a:ext cx="8229600" cy="2225126"/>
          </a:xfrm>
        </p:spPr>
        <p:txBody>
          <a:bodyPr>
            <a:normAutofit/>
          </a:bodyPr>
          <a:lstStyle/>
          <a:p>
            <a:r>
              <a:rPr lang="en-US" dirty="0" smtClean="0"/>
              <a:t>Gibbs sampling: Slow but effective</a:t>
            </a:r>
          </a:p>
          <a:p>
            <a:r>
              <a:rPr lang="en-US" dirty="0" smtClean="0"/>
              <a:t>Mean field: Fast and usually accurate</a:t>
            </a:r>
          </a:p>
          <a:p>
            <a:r>
              <a:rPr lang="en-US" dirty="0" smtClean="0"/>
              <a:t>Belief propagation: Fast and usually accurate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608344" y="1774074"/>
            <a:ext cx="3896895" cy="1968200"/>
            <a:chOff x="3732569" y="1620656"/>
            <a:chExt cx="2925392" cy="1477524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013196" y="2232276"/>
              <a:ext cx="235547" cy="23554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  <a:endParaRPr lang="en-US" sz="2400"/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3777648" y="2669912"/>
              <a:ext cx="235547" cy="23554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4248743" y="2669912"/>
              <a:ext cx="235547" cy="23554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4612770" y="2205509"/>
              <a:ext cx="899362" cy="556748"/>
              <a:chOff x="3312" y="1392"/>
              <a:chExt cx="1008" cy="624"/>
            </a:xfrm>
          </p:grpSpPr>
          <p:sp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3312" y="1536"/>
                <a:ext cx="528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AutoShape 13"/>
              <p:cNvSpPr>
                <a:spLocks noChangeArrowheads="1"/>
              </p:cNvSpPr>
              <p:nvPr/>
            </p:nvSpPr>
            <p:spPr bwMode="auto">
              <a:xfrm rot="5400000" flipH="1">
                <a:off x="3768" y="1464"/>
                <a:ext cx="624" cy="480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3906129" y="2455778"/>
              <a:ext cx="128480" cy="19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227329" y="2455778"/>
              <a:ext cx="128480" cy="19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5531293" y="1620656"/>
              <a:ext cx="1126668" cy="346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Answers!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3732569" y="1620656"/>
              <a:ext cx="839325" cy="346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Model</a:t>
              </a:r>
            </a:p>
          </p:txBody>
        </p:sp>
        <p:grpSp>
          <p:nvGrpSpPr>
            <p:cNvPr id="14" name="Group 19"/>
            <p:cNvGrpSpPr>
              <a:grpSpLocks/>
            </p:cNvGrpSpPr>
            <p:nvPr/>
          </p:nvGrpSpPr>
          <p:grpSpPr bwMode="auto">
            <a:xfrm>
              <a:off x="5704853" y="2070337"/>
              <a:ext cx="711995" cy="1027843"/>
              <a:chOff x="2928" y="480"/>
              <a:chExt cx="864" cy="1248"/>
            </a:xfrm>
          </p:grpSpPr>
          <p:sp>
            <p:nvSpPr>
              <p:cNvPr id="15" name="AutoShape 20"/>
              <p:cNvSpPr>
                <a:spLocks noChangeArrowheads="1"/>
              </p:cNvSpPr>
              <p:nvPr/>
            </p:nvSpPr>
            <p:spPr bwMode="auto">
              <a:xfrm>
                <a:off x="3168" y="1392"/>
                <a:ext cx="384" cy="288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AutoShape 21"/>
              <p:cNvSpPr>
                <a:spLocks noChangeArrowheads="1"/>
              </p:cNvSpPr>
              <p:nvPr/>
            </p:nvSpPr>
            <p:spPr bwMode="auto">
              <a:xfrm>
                <a:off x="3120" y="960"/>
                <a:ext cx="480" cy="480"/>
              </a:xfrm>
              <a:prstGeom prst="roundRect">
                <a:avLst>
                  <a:gd name="adj" fmla="val 16667"/>
                </a:avLst>
              </a:prstGeom>
              <a:solidFill>
                <a:srgbClr val="EDE44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22"/>
              <p:cNvSpPr>
                <a:spLocks noChangeArrowheads="1"/>
              </p:cNvSpPr>
              <p:nvPr/>
            </p:nvSpPr>
            <p:spPr bwMode="auto">
              <a:xfrm>
                <a:off x="2928" y="480"/>
                <a:ext cx="864" cy="864"/>
              </a:xfrm>
              <a:prstGeom prst="ellipse">
                <a:avLst/>
              </a:prstGeom>
              <a:solidFill>
                <a:srgbClr val="EDE44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 flipV="1">
                <a:off x="3168" y="1440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 flipV="1">
                <a:off x="3168" y="1536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3168" y="163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26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192" cy="48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741"/>
            <a:ext cx="8229600" cy="4319392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US" dirty="0" smtClean="0"/>
              <a:t>Resample each variable in turn, given its neighbors: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Use set of samples to answer queries.</a:t>
            </a:r>
            <a:br>
              <a:rPr lang="en-US" sz="2800" dirty="0" smtClean="0"/>
            </a:b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en-US" sz="2800" dirty="0" smtClean="0"/>
              <a:t>e.g.,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Converges to true distribution, given enough samples (assuming positive distribution).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815145" y="1973197"/>
          <a:ext cx="3451225" cy="558800"/>
        </p:xfrm>
        <a:graphic>
          <a:graphicData uri="http://schemas.openxmlformats.org/presentationml/2006/ole">
            <p:oleObj spid="_x0000_s48130" name="Equation" r:id="rId3" imgW="1485900" imgH="24130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613103" y="3368048"/>
          <a:ext cx="6370638" cy="911225"/>
        </p:xfrm>
        <a:graphic>
          <a:graphicData uri="http://schemas.openxmlformats.org/presentationml/2006/ole">
            <p:oleObj spid="_x0000_s48131" name="Equation" r:id="rId4" imgW="2743200" imgH="3937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8540" y="5749505"/>
            <a:ext cx="84255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Previously, the only method used to compute probabilities in </a:t>
            </a:r>
            <a:r>
              <a:rPr lang="en-US" sz="2400" dirty="0" err="1" smtClean="0"/>
              <a:t>DNs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9DCB-ADC4-724B-94C6-266A1F6F13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6182</TotalTime>
  <Words>936</Words>
  <Application>Microsoft Macintosh PowerPoint</Application>
  <PresentationFormat>On-screen Show (4:3)</PresentationFormat>
  <Paragraphs>253</Paragraphs>
  <Slides>22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Mean Field Inference in Dependency Networks: An Empirical Study</vt:lpstr>
      <vt:lpstr>Learning and Inference in Graphical Models</vt:lpstr>
      <vt:lpstr>One-Slide Summary</vt:lpstr>
      <vt:lpstr>Outline</vt:lpstr>
      <vt:lpstr>Dependency Networks</vt:lpstr>
      <vt:lpstr>Comparison of Graphical Models</vt:lpstr>
      <vt:lpstr>Learning Dependency Networks</vt:lpstr>
      <vt:lpstr>Approximate Inference Methods</vt:lpstr>
      <vt:lpstr>Gibbs Sampling</vt:lpstr>
      <vt:lpstr>Mean Field</vt:lpstr>
      <vt:lpstr>Mean Field in Dependency Networks</vt:lpstr>
      <vt:lpstr>Empirical Questions</vt:lpstr>
      <vt:lpstr>Experiments</vt:lpstr>
      <vt:lpstr>Results: Accuracy in DNs</vt:lpstr>
      <vt:lpstr>Results: Timing in DNs (log scale)</vt:lpstr>
      <vt:lpstr>MF vs. Gibbs in DNs, run for equal time</vt:lpstr>
      <vt:lpstr>Results: Accuracy</vt:lpstr>
      <vt:lpstr>Gibbs: DN vs. BN</vt:lpstr>
      <vt:lpstr>Experimental Results</vt:lpstr>
      <vt:lpstr>Conclusion</vt:lpstr>
      <vt:lpstr>Results: Timing (log scale)</vt:lpstr>
      <vt:lpstr>Learned Models</vt:lpstr>
    </vt:vector>
  </TitlesOfParts>
  <Company>University of Oregon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Lowd</dc:creator>
  <cp:lastModifiedBy>Daniel Lowd</cp:lastModifiedBy>
  <cp:revision>62</cp:revision>
  <dcterms:created xsi:type="dcterms:W3CDTF">2011-08-26T23:31:01Z</dcterms:created>
  <dcterms:modified xsi:type="dcterms:W3CDTF">2011-08-26T23:32:59Z</dcterms:modified>
</cp:coreProperties>
</file>