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49"/>
  </p:notesMasterIdLst>
  <p:sldIdLst>
    <p:sldId id="256" r:id="rId2"/>
    <p:sldId id="257" r:id="rId3"/>
    <p:sldId id="259" r:id="rId4"/>
    <p:sldId id="268" r:id="rId5"/>
    <p:sldId id="281" r:id="rId6"/>
    <p:sldId id="282" r:id="rId7"/>
    <p:sldId id="284" r:id="rId8"/>
    <p:sldId id="271" r:id="rId9"/>
    <p:sldId id="278" r:id="rId10"/>
    <p:sldId id="307" r:id="rId11"/>
    <p:sldId id="308" r:id="rId12"/>
    <p:sldId id="309" r:id="rId13"/>
    <p:sldId id="310" r:id="rId14"/>
    <p:sldId id="272" r:id="rId15"/>
    <p:sldId id="279" r:id="rId16"/>
    <p:sldId id="306" r:id="rId17"/>
    <p:sldId id="311" r:id="rId18"/>
    <p:sldId id="270" r:id="rId19"/>
    <p:sldId id="269" r:id="rId20"/>
    <p:sldId id="285" r:id="rId21"/>
    <p:sldId id="290" r:id="rId22"/>
    <p:sldId id="288" r:id="rId23"/>
    <p:sldId id="291" r:id="rId24"/>
    <p:sldId id="292" r:id="rId25"/>
    <p:sldId id="293" r:id="rId26"/>
    <p:sldId id="294" r:id="rId27"/>
    <p:sldId id="295" r:id="rId28"/>
    <p:sldId id="296" r:id="rId29"/>
    <p:sldId id="297" r:id="rId30"/>
    <p:sldId id="298" r:id="rId31"/>
    <p:sldId id="299" r:id="rId32"/>
    <p:sldId id="300" r:id="rId33"/>
    <p:sldId id="301" r:id="rId34"/>
    <p:sldId id="303" r:id="rId35"/>
    <p:sldId id="302" r:id="rId36"/>
    <p:sldId id="312" r:id="rId37"/>
    <p:sldId id="273" r:id="rId38"/>
    <p:sldId id="280" r:id="rId39"/>
    <p:sldId id="313" r:id="rId40"/>
    <p:sldId id="314" r:id="rId41"/>
    <p:sldId id="318" r:id="rId42"/>
    <p:sldId id="316" r:id="rId43"/>
    <p:sldId id="317" r:id="rId44"/>
    <p:sldId id="315" r:id="rId45"/>
    <p:sldId id="274" r:id="rId46"/>
    <p:sldId id="276" r:id="rId47"/>
    <p:sldId id="27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735"/>
    <a:srgbClr val="A04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8"/>
    <p:restoredTop sz="94698"/>
  </p:normalViewPr>
  <p:slideViewPr>
    <p:cSldViewPr snapToGrid="0" snapToObjects="1">
      <p:cViewPr>
        <p:scale>
          <a:sx n="120" d="100"/>
          <a:sy n="120" d="100"/>
        </p:scale>
        <p:origin x="1064"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008CA-42C8-C746-BA5C-544D30F337A1}" type="datetimeFigureOut">
              <a:rPr lang="en-US" smtClean="0"/>
              <a:t>8/30/20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2A21D-70BE-2341-B5CC-DEA514F8CB3D}" type="slidenum">
              <a:rPr lang="en-US" smtClean="0"/>
              <a:t>‹#›</a:t>
            </a:fld>
            <a:endParaRPr lang="en-US"/>
          </a:p>
        </p:txBody>
      </p:sp>
    </p:spTree>
    <p:extLst>
      <p:ext uri="{BB962C8B-B14F-4D97-AF65-F5344CB8AC3E}">
        <p14:creationId xmlns:p14="http://schemas.microsoft.com/office/powerpoint/2010/main" val="228538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4</a:t>
            </a:fld>
            <a:endParaRPr lang="en-US"/>
          </a:p>
        </p:txBody>
      </p:sp>
    </p:spTree>
    <p:extLst>
      <p:ext uri="{BB962C8B-B14F-4D97-AF65-F5344CB8AC3E}">
        <p14:creationId xmlns:p14="http://schemas.microsoft.com/office/powerpoint/2010/main" val="275055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15</a:t>
            </a:fld>
            <a:endParaRPr lang="en-US"/>
          </a:p>
        </p:txBody>
      </p:sp>
    </p:spTree>
    <p:extLst>
      <p:ext uri="{BB962C8B-B14F-4D97-AF65-F5344CB8AC3E}">
        <p14:creationId xmlns:p14="http://schemas.microsoft.com/office/powerpoint/2010/main" val="21752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16</a:t>
            </a:fld>
            <a:endParaRPr lang="en-US"/>
          </a:p>
        </p:txBody>
      </p:sp>
    </p:spTree>
    <p:extLst>
      <p:ext uri="{BB962C8B-B14F-4D97-AF65-F5344CB8AC3E}">
        <p14:creationId xmlns:p14="http://schemas.microsoft.com/office/powerpoint/2010/main" val="400284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17</a:t>
            </a:fld>
            <a:endParaRPr lang="en-US"/>
          </a:p>
        </p:txBody>
      </p:sp>
    </p:spTree>
    <p:extLst>
      <p:ext uri="{BB962C8B-B14F-4D97-AF65-F5344CB8AC3E}">
        <p14:creationId xmlns:p14="http://schemas.microsoft.com/office/powerpoint/2010/main" val="392415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19</a:t>
            </a:fld>
            <a:endParaRPr lang="en-US"/>
          </a:p>
        </p:txBody>
      </p:sp>
    </p:spTree>
    <p:extLst>
      <p:ext uri="{BB962C8B-B14F-4D97-AF65-F5344CB8AC3E}">
        <p14:creationId xmlns:p14="http://schemas.microsoft.com/office/powerpoint/2010/main" val="3535595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20</a:t>
            </a:fld>
            <a:endParaRPr lang="en-US"/>
          </a:p>
        </p:txBody>
      </p:sp>
    </p:spTree>
    <p:extLst>
      <p:ext uri="{BB962C8B-B14F-4D97-AF65-F5344CB8AC3E}">
        <p14:creationId xmlns:p14="http://schemas.microsoft.com/office/powerpoint/2010/main" val="379215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21</a:t>
            </a:fld>
            <a:endParaRPr lang="en-US"/>
          </a:p>
        </p:txBody>
      </p:sp>
    </p:spTree>
    <p:extLst>
      <p:ext uri="{BB962C8B-B14F-4D97-AF65-F5344CB8AC3E}">
        <p14:creationId xmlns:p14="http://schemas.microsoft.com/office/powerpoint/2010/main" val="276648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22</a:t>
            </a:fld>
            <a:endParaRPr lang="en-US"/>
          </a:p>
        </p:txBody>
      </p:sp>
    </p:spTree>
    <p:extLst>
      <p:ext uri="{BB962C8B-B14F-4D97-AF65-F5344CB8AC3E}">
        <p14:creationId xmlns:p14="http://schemas.microsoft.com/office/powerpoint/2010/main" val="333450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23</a:t>
            </a:fld>
            <a:endParaRPr lang="en-US"/>
          </a:p>
        </p:txBody>
      </p:sp>
    </p:spTree>
    <p:extLst>
      <p:ext uri="{BB962C8B-B14F-4D97-AF65-F5344CB8AC3E}">
        <p14:creationId xmlns:p14="http://schemas.microsoft.com/office/powerpoint/2010/main" val="211749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24</a:t>
            </a:fld>
            <a:endParaRPr lang="en-US"/>
          </a:p>
        </p:txBody>
      </p:sp>
    </p:spTree>
    <p:extLst>
      <p:ext uri="{BB962C8B-B14F-4D97-AF65-F5344CB8AC3E}">
        <p14:creationId xmlns:p14="http://schemas.microsoft.com/office/powerpoint/2010/main" val="3979675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25</a:t>
            </a:fld>
            <a:endParaRPr lang="en-US"/>
          </a:p>
        </p:txBody>
      </p:sp>
    </p:spTree>
    <p:extLst>
      <p:ext uri="{BB962C8B-B14F-4D97-AF65-F5344CB8AC3E}">
        <p14:creationId xmlns:p14="http://schemas.microsoft.com/office/powerpoint/2010/main" val="214442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5</a:t>
            </a:fld>
            <a:endParaRPr lang="en-US"/>
          </a:p>
        </p:txBody>
      </p:sp>
    </p:spTree>
    <p:extLst>
      <p:ext uri="{BB962C8B-B14F-4D97-AF65-F5344CB8AC3E}">
        <p14:creationId xmlns:p14="http://schemas.microsoft.com/office/powerpoint/2010/main" val="39116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26</a:t>
            </a:fld>
            <a:endParaRPr lang="en-US"/>
          </a:p>
        </p:txBody>
      </p:sp>
    </p:spTree>
    <p:extLst>
      <p:ext uri="{BB962C8B-B14F-4D97-AF65-F5344CB8AC3E}">
        <p14:creationId xmlns:p14="http://schemas.microsoft.com/office/powerpoint/2010/main" val="2786606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27</a:t>
            </a:fld>
            <a:endParaRPr lang="en-US"/>
          </a:p>
        </p:txBody>
      </p:sp>
    </p:spTree>
    <p:extLst>
      <p:ext uri="{BB962C8B-B14F-4D97-AF65-F5344CB8AC3E}">
        <p14:creationId xmlns:p14="http://schemas.microsoft.com/office/powerpoint/2010/main" val="3120024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28</a:t>
            </a:fld>
            <a:endParaRPr lang="en-US"/>
          </a:p>
        </p:txBody>
      </p:sp>
    </p:spTree>
    <p:extLst>
      <p:ext uri="{BB962C8B-B14F-4D97-AF65-F5344CB8AC3E}">
        <p14:creationId xmlns:p14="http://schemas.microsoft.com/office/powerpoint/2010/main" val="2666024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29</a:t>
            </a:fld>
            <a:endParaRPr lang="en-US"/>
          </a:p>
        </p:txBody>
      </p:sp>
    </p:spTree>
    <p:extLst>
      <p:ext uri="{BB962C8B-B14F-4D97-AF65-F5344CB8AC3E}">
        <p14:creationId xmlns:p14="http://schemas.microsoft.com/office/powerpoint/2010/main" val="76800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30</a:t>
            </a:fld>
            <a:endParaRPr lang="en-US"/>
          </a:p>
        </p:txBody>
      </p:sp>
    </p:spTree>
    <p:extLst>
      <p:ext uri="{BB962C8B-B14F-4D97-AF65-F5344CB8AC3E}">
        <p14:creationId xmlns:p14="http://schemas.microsoft.com/office/powerpoint/2010/main" val="930061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31</a:t>
            </a:fld>
            <a:endParaRPr lang="en-US"/>
          </a:p>
        </p:txBody>
      </p:sp>
    </p:spTree>
    <p:extLst>
      <p:ext uri="{BB962C8B-B14F-4D97-AF65-F5344CB8AC3E}">
        <p14:creationId xmlns:p14="http://schemas.microsoft.com/office/powerpoint/2010/main" val="2007138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32</a:t>
            </a:fld>
            <a:endParaRPr lang="en-US"/>
          </a:p>
        </p:txBody>
      </p:sp>
    </p:spTree>
    <p:extLst>
      <p:ext uri="{BB962C8B-B14F-4D97-AF65-F5344CB8AC3E}">
        <p14:creationId xmlns:p14="http://schemas.microsoft.com/office/powerpoint/2010/main" val="3861711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33</a:t>
            </a:fld>
            <a:endParaRPr lang="en-US"/>
          </a:p>
        </p:txBody>
      </p:sp>
    </p:spTree>
    <p:extLst>
      <p:ext uri="{BB962C8B-B14F-4D97-AF65-F5344CB8AC3E}">
        <p14:creationId xmlns:p14="http://schemas.microsoft.com/office/powerpoint/2010/main" val="47356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34</a:t>
            </a:fld>
            <a:endParaRPr lang="en-US"/>
          </a:p>
        </p:txBody>
      </p:sp>
    </p:spTree>
    <p:extLst>
      <p:ext uri="{BB962C8B-B14F-4D97-AF65-F5344CB8AC3E}">
        <p14:creationId xmlns:p14="http://schemas.microsoft.com/office/powerpoint/2010/main" val="3415073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35</a:t>
            </a:fld>
            <a:endParaRPr lang="en-US"/>
          </a:p>
        </p:txBody>
      </p:sp>
    </p:spTree>
    <p:extLst>
      <p:ext uri="{BB962C8B-B14F-4D97-AF65-F5344CB8AC3E}">
        <p14:creationId xmlns:p14="http://schemas.microsoft.com/office/powerpoint/2010/main" val="179729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6</a:t>
            </a:fld>
            <a:endParaRPr lang="en-US"/>
          </a:p>
        </p:txBody>
      </p:sp>
    </p:spTree>
    <p:extLst>
      <p:ext uri="{BB962C8B-B14F-4D97-AF65-F5344CB8AC3E}">
        <p14:creationId xmlns:p14="http://schemas.microsoft.com/office/powerpoint/2010/main" val="3585651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36</a:t>
            </a:fld>
            <a:endParaRPr lang="en-US"/>
          </a:p>
        </p:txBody>
      </p:sp>
    </p:spTree>
    <p:extLst>
      <p:ext uri="{BB962C8B-B14F-4D97-AF65-F5344CB8AC3E}">
        <p14:creationId xmlns:p14="http://schemas.microsoft.com/office/powerpoint/2010/main" val="3587004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38</a:t>
            </a:fld>
            <a:endParaRPr lang="en-US"/>
          </a:p>
        </p:txBody>
      </p:sp>
    </p:spTree>
    <p:extLst>
      <p:ext uri="{BB962C8B-B14F-4D97-AF65-F5344CB8AC3E}">
        <p14:creationId xmlns:p14="http://schemas.microsoft.com/office/powerpoint/2010/main" val="2653384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39</a:t>
            </a:fld>
            <a:endParaRPr lang="en-US"/>
          </a:p>
        </p:txBody>
      </p:sp>
    </p:spTree>
    <p:extLst>
      <p:ext uri="{BB962C8B-B14F-4D97-AF65-F5344CB8AC3E}">
        <p14:creationId xmlns:p14="http://schemas.microsoft.com/office/powerpoint/2010/main" val="2556246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40</a:t>
            </a:fld>
            <a:endParaRPr lang="en-US"/>
          </a:p>
        </p:txBody>
      </p:sp>
    </p:spTree>
    <p:extLst>
      <p:ext uri="{BB962C8B-B14F-4D97-AF65-F5344CB8AC3E}">
        <p14:creationId xmlns:p14="http://schemas.microsoft.com/office/powerpoint/2010/main" val="3553800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41</a:t>
            </a:fld>
            <a:endParaRPr lang="en-US"/>
          </a:p>
        </p:txBody>
      </p:sp>
    </p:spTree>
    <p:extLst>
      <p:ext uri="{BB962C8B-B14F-4D97-AF65-F5344CB8AC3E}">
        <p14:creationId xmlns:p14="http://schemas.microsoft.com/office/powerpoint/2010/main" val="4158218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42</a:t>
            </a:fld>
            <a:endParaRPr lang="en-US"/>
          </a:p>
        </p:txBody>
      </p:sp>
    </p:spTree>
    <p:extLst>
      <p:ext uri="{BB962C8B-B14F-4D97-AF65-F5344CB8AC3E}">
        <p14:creationId xmlns:p14="http://schemas.microsoft.com/office/powerpoint/2010/main" val="2677879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43</a:t>
            </a:fld>
            <a:endParaRPr lang="en-US"/>
          </a:p>
        </p:txBody>
      </p:sp>
    </p:spTree>
    <p:extLst>
      <p:ext uri="{BB962C8B-B14F-4D97-AF65-F5344CB8AC3E}">
        <p14:creationId xmlns:p14="http://schemas.microsoft.com/office/powerpoint/2010/main" val="2659871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44</a:t>
            </a:fld>
            <a:endParaRPr lang="en-US"/>
          </a:p>
        </p:txBody>
      </p:sp>
    </p:spTree>
    <p:extLst>
      <p:ext uri="{BB962C8B-B14F-4D97-AF65-F5344CB8AC3E}">
        <p14:creationId xmlns:p14="http://schemas.microsoft.com/office/powerpoint/2010/main" val="2539372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46</a:t>
            </a:fld>
            <a:endParaRPr lang="en-US"/>
          </a:p>
        </p:txBody>
      </p:sp>
    </p:spTree>
    <p:extLst>
      <p:ext uri="{BB962C8B-B14F-4D97-AF65-F5344CB8AC3E}">
        <p14:creationId xmlns:p14="http://schemas.microsoft.com/office/powerpoint/2010/main" val="1490668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47</a:t>
            </a:fld>
            <a:endParaRPr lang="en-US"/>
          </a:p>
        </p:txBody>
      </p:sp>
    </p:spTree>
    <p:extLst>
      <p:ext uri="{BB962C8B-B14F-4D97-AF65-F5344CB8AC3E}">
        <p14:creationId xmlns:p14="http://schemas.microsoft.com/office/powerpoint/2010/main" val="191207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7</a:t>
            </a:fld>
            <a:endParaRPr lang="en-US"/>
          </a:p>
        </p:txBody>
      </p:sp>
    </p:spTree>
    <p:extLst>
      <p:ext uri="{BB962C8B-B14F-4D97-AF65-F5344CB8AC3E}">
        <p14:creationId xmlns:p14="http://schemas.microsoft.com/office/powerpoint/2010/main" val="291812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9</a:t>
            </a:fld>
            <a:endParaRPr lang="en-US"/>
          </a:p>
        </p:txBody>
      </p:sp>
    </p:spTree>
    <p:extLst>
      <p:ext uri="{BB962C8B-B14F-4D97-AF65-F5344CB8AC3E}">
        <p14:creationId xmlns:p14="http://schemas.microsoft.com/office/powerpoint/2010/main" val="379729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10</a:t>
            </a:fld>
            <a:endParaRPr lang="en-US"/>
          </a:p>
        </p:txBody>
      </p:sp>
    </p:spTree>
    <p:extLst>
      <p:ext uri="{BB962C8B-B14F-4D97-AF65-F5344CB8AC3E}">
        <p14:creationId xmlns:p14="http://schemas.microsoft.com/office/powerpoint/2010/main" val="29133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11</a:t>
            </a:fld>
            <a:endParaRPr lang="en-US"/>
          </a:p>
        </p:txBody>
      </p:sp>
    </p:spTree>
    <p:extLst>
      <p:ext uri="{BB962C8B-B14F-4D97-AF65-F5344CB8AC3E}">
        <p14:creationId xmlns:p14="http://schemas.microsoft.com/office/powerpoint/2010/main" val="162084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12</a:t>
            </a:fld>
            <a:endParaRPr lang="en-US"/>
          </a:p>
        </p:txBody>
      </p:sp>
    </p:spTree>
    <p:extLst>
      <p:ext uri="{BB962C8B-B14F-4D97-AF65-F5344CB8AC3E}">
        <p14:creationId xmlns:p14="http://schemas.microsoft.com/office/powerpoint/2010/main" val="37652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2A21D-70BE-2341-B5CC-DEA514F8CB3D}" type="slidenum">
              <a:rPr lang="en-US" smtClean="0"/>
              <a:t>13</a:t>
            </a:fld>
            <a:endParaRPr lang="en-US"/>
          </a:p>
        </p:txBody>
      </p:sp>
    </p:spTree>
    <p:extLst>
      <p:ext uri="{BB962C8B-B14F-4D97-AF65-F5344CB8AC3E}">
        <p14:creationId xmlns:p14="http://schemas.microsoft.com/office/powerpoint/2010/main" val="50582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06AEFB-F1F6-4A42-BAC4-A31C71B2723E}" type="datetime1">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32054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5B454-CF0A-974A-A308-DFA7A083E871}" type="datetime1">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134750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F489D6-0AD7-0F44-BAAA-99DAFCD608C9}" type="datetime1">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324448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0D373-B4DB-B44D-98E0-B7161D2ED3A2}" type="datetime1">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87373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DD7BB-02DC-C445-ADCC-47E0F37D03F4}" type="datetime1">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137347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E0E51-FE94-F840-B170-7C7BA3652293}" type="datetime1">
              <a:rPr lang="en-US" smtClean="0"/>
              <a:t>8/30/20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18569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024F2-CA37-6B41-8118-400DA32D9E8D}" type="datetime1">
              <a:rPr lang="en-US" smtClean="0"/>
              <a:t>8/30/20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50968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C7746-CD08-394B-BB8E-1CAAA166322A}" type="datetime1">
              <a:rPr lang="en-US" smtClean="0"/>
              <a:t>8/30/20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166399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E013B-6226-7B43-BFB4-CAA64A891ADB}" type="datetime1">
              <a:rPr lang="en-US" smtClean="0"/>
              <a:t>8/30/20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80824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61D63D-24A1-DA45-A4ED-FA61877BAAEF}" type="datetime1">
              <a:rPr lang="en-US" smtClean="0"/>
              <a:t>8/30/20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51499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FCA48-B594-1247-A850-AEF37FB0EFAD}" type="datetime1">
              <a:rPr lang="en-US" smtClean="0"/>
              <a:t>8/30/20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2207C-7ADE-494D-867B-F8DED7B25F00}" type="slidenum">
              <a:rPr lang="en-US" smtClean="0"/>
              <a:t>‹#›</a:t>
            </a:fld>
            <a:endParaRPr lang="en-US"/>
          </a:p>
        </p:txBody>
      </p:sp>
    </p:spTree>
    <p:extLst>
      <p:ext uri="{BB962C8B-B14F-4D97-AF65-F5344CB8AC3E}">
        <p14:creationId xmlns:p14="http://schemas.microsoft.com/office/powerpoint/2010/main" val="362677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20DDE-34AF-CB49-83C7-827016807F65}" type="datetime1">
              <a:rPr lang="en-US" smtClean="0"/>
              <a:t>8/30/20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2207C-7ADE-494D-867B-F8DED7B25F00}" type="slidenum">
              <a:rPr lang="en-US" smtClean="0"/>
              <a:t>‹#›</a:t>
            </a:fld>
            <a:endParaRPr lang="en-US"/>
          </a:p>
        </p:txBody>
      </p:sp>
    </p:spTree>
    <p:extLst>
      <p:ext uri="{BB962C8B-B14F-4D97-AF65-F5344CB8AC3E}">
        <p14:creationId xmlns:p14="http://schemas.microsoft.com/office/powerpoint/2010/main" val="39878051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1DF1-AB04-5341-B615-005C38439506}"/>
              </a:ext>
            </a:extLst>
          </p:cNvPr>
          <p:cNvSpPr>
            <a:spLocks noGrp="1"/>
          </p:cNvSpPr>
          <p:nvPr>
            <p:ph type="ctrTitle"/>
          </p:nvPr>
        </p:nvSpPr>
        <p:spPr>
          <a:xfrm>
            <a:off x="1523999" y="614671"/>
            <a:ext cx="9144000" cy="2387600"/>
          </a:xfrm>
        </p:spPr>
        <p:txBody>
          <a:bodyPr>
            <a:noAutofit/>
          </a:bodyPr>
          <a:lstStyle/>
          <a:p>
            <a:r>
              <a:rPr lang="en-US" sz="2800" dirty="0"/>
              <a:t>In-Network Filtering of Distributed Denial-of-Service Traffic with Near-Optimal Rule Selection</a:t>
            </a:r>
          </a:p>
        </p:txBody>
      </p:sp>
      <p:sp>
        <p:nvSpPr>
          <p:cNvPr id="3" name="Subtitle 2">
            <a:extLst>
              <a:ext uri="{FF2B5EF4-FFF2-40B4-BE49-F238E27FC236}">
                <a16:creationId xmlns:a16="http://schemas.microsoft.com/office/drawing/2014/main" id="{6223313F-2AEB-5145-98C8-AA5BA805EC36}"/>
              </a:ext>
            </a:extLst>
          </p:cNvPr>
          <p:cNvSpPr>
            <a:spLocks noGrp="1"/>
          </p:cNvSpPr>
          <p:nvPr>
            <p:ph type="subTitle" idx="1"/>
          </p:nvPr>
        </p:nvSpPr>
        <p:spPr>
          <a:xfrm>
            <a:off x="1523999" y="3429000"/>
            <a:ext cx="9144000" cy="1655762"/>
          </a:xfrm>
        </p:spPr>
        <p:txBody>
          <a:bodyPr>
            <a:normAutofit/>
          </a:bodyPr>
          <a:lstStyle/>
          <a:p>
            <a:endParaRPr lang="en-US" sz="2000" dirty="0"/>
          </a:p>
          <a:p>
            <a:r>
              <a:rPr lang="en-US" sz="2000" dirty="0" err="1">
                <a:latin typeface="+mj-lt"/>
              </a:rPr>
              <a:t>Devkishen</a:t>
            </a:r>
            <a:r>
              <a:rPr lang="en-US" sz="2000" dirty="0">
                <a:latin typeface="+mj-lt"/>
              </a:rPr>
              <a:t> Sisodia, Jun Li, Lei Jiao</a:t>
            </a:r>
          </a:p>
          <a:p>
            <a:r>
              <a:rPr lang="en-US" sz="2000" dirty="0">
                <a:latin typeface="+mj-lt"/>
              </a:rPr>
              <a:t>{</a:t>
            </a:r>
            <a:r>
              <a:rPr lang="en-US" sz="2000" dirty="0" err="1">
                <a:latin typeface="+mj-lt"/>
              </a:rPr>
              <a:t>dsisodia</a:t>
            </a:r>
            <a:r>
              <a:rPr lang="en-US" sz="2000" dirty="0">
                <a:latin typeface="+mj-lt"/>
              </a:rPr>
              <a:t>, </a:t>
            </a:r>
            <a:r>
              <a:rPr lang="en-US" sz="2000" dirty="0" err="1">
                <a:latin typeface="+mj-lt"/>
              </a:rPr>
              <a:t>lijun</a:t>
            </a:r>
            <a:r>
              <a:rPr lang="en-US" sz="2000" dirty="0">
                <a:latin typeface="+mj-lt"/>
              </a:rPr>
              <a:t>, </a:t>
            </a:r>
            <a:r>
              <a:rPr lang="en-US" sz="2000" dirty="0" err="1">
                <a:latin typeface="+mj-lt"/>
              </a:rPr>
              <a:t>jiao</a:t>
            </a:r>
            <a:r>
              <a:rPr lang="en-US" sz="2000" dirty="0">
                <a:latin typeface="+mj-lt"/>
              </a:rPr>
              <a:t>}@</a:t>
            </a:r>
            <a:r>
              <a:rPr lang="en-US" sz="2000" dirty="0" err="1">
                <a:latin typeface="+mj-lt"/>
              </a:rPr>
              <a:t>cs.uoregon.edu</a:t>
            </a:r>
            <a:endParaRPr lang="en-US" sz="2000" dirty="0">
              <a:latin typeface="+mj-lt"/>
            </a:endParaRPr>
          </a:p>
        </p:txBody>
      </p:sp>
      <p:grpSp>
        <p:nvGrpSpPr>
          <p:cNvPr id="7" name="Group 6">
            <a:extLst>
              <a:ext uri="{FF2B5EF4-FFF2-40B4-BE49-F238E27FC236}">
                <a16:creationId xmlns:a16="http://schemas.microsoft.com/office/drawing/2014/main" id="{CC5B8007-6318-AD46-8E09-BB8CC628A713}"/>
              </a:ext>
            </a:extLst>
          </p:cNvPr>
          <p:cNvGrpSpPr/>
          <p:nvPr/>
        </p:nvGrpSpPr>
        <p:grpSpPr>
          <a:xfrm>
            <a:off x="4367268" y="5084762"/>
            <a:ext cx="3457462" cy="1974261"/>
            <a:chOff x="4552398" y="5057071"/>
            <a:chExt cx="3457462" cy="1974261"/>
          </a:xfrm>
        </p:grpSpPr>
        <p:pic>
          <p:nvPicPr>
            <p:cNvPr id="8" name="Picture 7" descr="A close up of a logo&#10;&#10;Description automatically generated">
              <a:extLst>
                <a:ext uri="{FF2B5EF4-FFF2-40B4-BE49-F238E27FC236}">
                  <a16:creationId xmlns:a16="http://schemas.microsoft.com/office/drawing/2014/main" id="{769DDEF5-46AE-854E-8FEB-A2A00DCD8852}"/>
                </a:ext>
              </a:extLst>
            </p:cNvPr>
            <p:cNvPicPr>
              <a:picLocks noChangeAspect="1"/>
            </p:cNvPicPr>
            <p:nvPr/>
          </p:nvPicPr>
          <p:blipFill>
            <a:blip r:embed="rId2"/>
            <a:stretch>
              <a:fillRect/>
            </a:stretch>
          </p:blipFill>
          <p:spPr>
            <a:xfrm>
              <a:off x="4552398" y="5057071"/>
              <a:ext cx="1543601" cy="1974261"/>
            </a:xfrm>
            <a:prstGeom prst="rect">
              <a:avLst/>
            </a:prstGeom>
          </p:spPr>
        </p:pic>
        <p:grpSp>
          <p:nvGrpSpPr>
            <p:cNvPr id="4" name="Group 3">
              <a:extLst>
                <a:ext uri="{FF2B5EF4-FFF2-40B4-BE49-F238E27FC236}">
                  <a16:creationId xmlns:a16="http://schemas.microsoft.com/office/drawing/2014/main" id="{6F94755A-563A-7E49-B392-A994DF3CEA20}"/>
                </a:ext>
              </a:extLst>
            </p:cNvPr>
            <p:cNvGrpSpPr/>
            <p:nvPr/>
          </p:nvGrpSpPr>
          <p:grpSpPr>
            <a:xfrm>
              <a:off x="6095999" y="5139820"/>
              <a:ext cx="1913861" cy="1615545"/>
              <a:chOff x="3654763" y="3311616"/>
              <a:chExt cx="1913861" cy="1615545"/>
            </a:xfrm>
          </p:grpSpPr>
          <p:pic>
            <p:nvPicPr>
              <p:cNvPr id="5" name="Picture 4" descr="A picture containing plate, drawing&#10;&#10;Description automatically generated">
                <a:extLst>
                  <a:ext uri="{FF2B5EF4-FFF2-40B4-BE49-F238E27FC236}">
                    <a16:creationId xmlns:a16="http://schemas.microsoft.com/office/drawing/2014/main" id="{969896A1-0021-A742-A18B-BD6A51C80C6E}"/>
                  </a:ext>
                </a:extLst>
              </p:cNvPr>
              <p:cNvPicPr>
                <a:picLocks noChangeAspect="1"/>
              </p:cNvPicPr>
              <p:nvPr/>
            </p:nvPicPr>
            <p:blipFill>
              <a:blip r:embed="rId3"/>
              <a:stretch>
                <a:fillRect/>
              </a:stretch>
            </p:blipFill>
            <p:spPr>
              <a:xfrm>
                <a:off x="4089180" y="3311616"/>
                <a:ext cx="1045028" cy="1040190"/>
              </a:xfrm>
              <a:prstGeom prst="rect">
                <a:avLst/>
              </a:prstGeom>
            </p:spPr>
          </p:pic>
          <p:sp>
            <p:nvSpPr>
              <p:cNvPr id="6" name="TextBox 5">
                <a:extLst>
                  <a:ext uri="{FF2B5EF4-FFF2-40B4-BE49-F238E27FC236}">
                    <a16:creationId xmlns:a16="http://schemas.microsoft.com/office/drawing/2014/main" id="{8DE6F286-DD19-494E-BBE2-11B9108C7101}"/>
                  </a:ext>
                </a:extLst>
              </p:cNvPr>
              <p:cNvSpPr txBox="1"/>
              <p:nvPr/>
            </p:nvSpPr>
            <p:spPr>
              <a:xfrm>
                <a:off x="3654763" y="4403941"/>
                <a:ext cx="1913861" cy="523220"/>
              </a:xfrm>
              <a:prstGeom prst="rect">
                <a:avLst/>
              </a:prstGeom>
              <a:noFill/>
            </p:spPr>
            <p:txBody>
              <a:bodyPr wrap="square" rtlCol="0">
                <a:spAutoFit/>
              </a:bodyPr>
              <a:lstStyle/>
              <a:p>
                <a:pPr algn="ct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C</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ENTER</a:t>
                </a: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 F</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OR</a:t>
                </a: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 C</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YBER</a:t>
                </a: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 S</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ECURITY </a:t>
                </a: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&amp; P</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RIVACY</a:t>
                </a:r>
                <a:endPar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endParaRPr>
              </a:p>
            </p:txBody>
          </p:sp>
        </p:grpSp>
      </p:grpSp>
    </p:spTree>
    <p:extLst>
      <p:ext uri="{BB962C8B-B14F-4D97-AF65-F5344CB8AC3E}">
        <p14:creationId xmlns:p14="http://schemas.microsoft.com/office/powerpoint/2010/main" val="139747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Operational Model</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a:xfrm>
            <a:off x="838200" y="1825625"/>
            <a:ext cx="5257800" cy="4351338"/>
          </a:xfrm>
        </p:spPr>
        <p:txBody>
          <a:bodyPr>
            <a:normAutofit/>
          </a:bodyPr>
          <a:lstStyle/>
          <a:p>
            <a:r>
              <a:rPr lang="en-US" sz="2400" dirty="0">
                <a:latin typeface="+mj-lt"/>
              </a:rPr>
              <a:t>Step 1: defense agent generates rules</a:t>
            </a:r>
          </a:p>
          <a:p>
            <a:r>
              <a:rPr lang="en-US" sz="2400" dirty="0">
                <a:latin typeface="+mj-lt"/>
              </a:rPr>
              <a:t>Step 2: filtering networks create offers</a:t>
            </a:r>
          </a:p>
          <a:p>
            <a:pPr lvl="1"/>
            <a:r>
              <a:rPr lang="en-US" sz="2000" dirty="0">
                <a:latin typeface="+mj-lt"/>
              </a:rPr>
              <a:t>Offer: a set of rules a filtering network is willing to deploy on behalf of the defense agent</a:t>
            </a:r>
          </a:p>
          <a:p>
            <a:r>
              <a:rPr lang="en-US" sz="2400" dirty="0">
                <a:latin typeface="+mj-lt"/>
              </a:rPr>
              <a:t>Step 3: defense agent selects offers</a:t>
            </a:r>
          </a:p>
          <a:p>
            <a:r>
              <a:rPr lang="en-US" sz="2400" dirty="0">
                <a:latin typeface="+mj-lt"/>
              </a:rPr>
              <a:t>Step 4: filtering networks deploy rules in selected offers</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10</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Offer-Based Model</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text on a white background&#10;&#10;Description automatically generated">
            <a:extLst>
              <a:ext uri="{FF2B5EF4-FFF2-40B4-BE49-F238E27FC236}">
                <a16:creationId xmlns:a16="http://schemas.microsoft.com/office/drawing/2014/main" id="{FE390B73-9C1F-4A4C-B632-911CEDDCC381}"/>
              </a:ext>
            </a:extLst>
          </p:cNvPr>
          <p:cNvPicPr>
            <a:picLocks noChangeAspect="1"/>
          </p:cNvPicPr>
          <p:nvPr/>
        </p:nvPicPr>
        <p:blipFill>
          <a:blip r:embed="rId3"/>
          <a:stretch>
            <a:fillRect/>
          </a:stretch>
        </p:blipFill>
        <p:spPr>
          <a:xfrm>
            <a:off x="6096000" y="1371600"/>
            <a:ext cx="5857057" cy="4114800"/>
          </a:xfrm>
          <a:prstGeom prst="rect">
            <a:avLst/>
          </a:prstGeom>
        </p:spPr>
      </p:pic>
      <p:sp>
        <p:nvSpPr>
          <p:cNvPr id="11" name="Oval 10">
            <a:extLst>
              <a:ext uri="{FF2B5EF4-FFF2-40B4-BE49-F238E27FC236}">
                <a16:creationId xmlns:a16="http://schemas.microsoft.com/office/drawing/2014/main" id="{8F3FB7FB-F1A9-924D-9568-86168A4C95AE}"/>
              </a:ext>
            </a:extLst>
          </p:cNvPr>
          <p:cNvSpPr/>
          <p:nvPr/>
        </p:nvSpPr>
        <p:spPr>
          <a:xfrm>
            <a:off x="11490835" y="2389238"/>
            <a:ext cx="376700" cy="3539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39885A4-2C7D-E14E-9963-83D549033DA4}"/>
              </a:ext>
            </a:extLst>
          </p:cNvPr>
          <p:cNvSpPr/>
          <p:nvPr/>
        </p:nvSpPr>
        <p:spPr>
          <a:xfrm>
            <a:off x="9529297" y="2069688"/>
            <a:ext cx="376700" cy="3539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DBDA46E-63DC-BF4D-9B76-FA4253F2CD98}"/>
              </a:ext>
            </a:extLst>
          </p:cNvPr>
          <p:cNvSpPr/>
          <p:nvPr/>
        </p:nvSpPr>
        <p:spPr>
          <a:xfrm>
            <a:off x="7744738" y="1386344"/>
            <a:ext cx="376700" cy="3539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896311F-BEB2-9044-8005-894F474F3797}"/>
              </a:ext>
            </a:extLst>
          </p:cNvPr>
          <p:cNvSpPr/>
          <p:nvPr/>
        </p:nvSpPr>
        <p:spPr>
          <a:xfrm>
            <a:off x="11480999" y="3018503"/>
            <a:ext cx="376700" cy="3539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858D1E7-B98C-B642-AD0B-CCE20D7AE027}"/>
              </a:ext>
            </a:extLst>
          </p:cNvPr>
          <p:cNvSpPr/>
          <p:nvPr/>
        </p:nvSpPr>
        <p:spPr>
          <a:xfrm>
            <a:off x="8845955" y="2094268"/>
            <a:ext cx="376700" cy="3539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9B11540-5D5B-ED43-A555-A7D3EAF94D88}"/>
              </a:ext>
            </a:extLst>
          </p:cNvPr>
          <p:cNvSpPr/>
          <p:nvPr/>
        </p:nvSpPr>
        <p:spPr>
          <a:xfrm>
            <a:off x="7026980" y="1455172"/>
            <a:ext cx="376700" cy="3539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46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6" grpId="0" animBg="1"/>
      <p:bldP spid="16" grpId="1" animBg="1"/>
      <p:bldP spid="17" grpId="0" animBg="1"/>
      <p:bldP spid="17" grpId="1"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Offer-Based Model vs. Directive-Based Model</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lstStyle/>
          <a:p>
            <a:r>
              <a:rPr lang="en-US" dirty="0">
                <a:latin typeface="+mj-lt"/>
              </a:rPr>
              <a:t>Both models allow a defense agent to express filtering rules to all participating filtering networks</a:t>
            </a:r>
          </a:p>
          <a:p>
            <a:r>
              <a:rPr lang="en-US" dirty="0">
                <a:latin typeface="+mj-lt"/>
              </a:rPr>
              <a:t>However, only the offer-based model allows all participating DDoS filtering networks to decide which rules they deploy</a:t>
            </a:r>
          </a:p>
          <a:p>
            <a:r>
              <a:rPr lang="en-US" dirty="0">
                <a:latin typeface="+mj-lt"/>
              </a:rPr>
              <a:t>Offer-based model advantages:</a:t>
            </a:r>
          </a:p>
          <a:p>
            <a:pPr lvl="1"/>
            <a:r>
              <a:rPr lang="en-US" dirty="0">
                <a:latin typeface="+mj-lt"/>
              </a:rPr>
              <a:t>Removes assumptions made by the directive-based model</a:t>
            </a:r>
          </a:p>
          <a:p>
            <a:pPr lvl="1"/>
            <a:r>
              <a:rPr lang="en-US" dirty="0">
                <a:latin typeface="+mj-lt"/>
              </a:rPr>
              <a:t>More suitable for the real-world</a:t>
            </a:r>
          </a:p>
          <a:p>
            <a:r>
              <a:rPr lang="en-US" dirty="0">
                <a:latin typeface="+mj-lt"/>
              </a:rPr>
              <a:t>Offer-based model disadvantage: </a:t>
            </a:r>
          </a:p>
          <a:p>
            <a:pPr lvl="1"/>
            <a:r>
              <a:rPr lang="en-US" dirty="0">
                <a:latin typeface="+mj-lt"/>
              </a:rPr>
              <a:t>A new optimization problem arises: rule selection</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11</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Offer-Based Model</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2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The Need for Rule Selection</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normAutofit lnSpcReduction="10000"/>
          </a:bodyPr>
          <a:lstStyle/>
          <a:p>
            <a:r>
              <a:rPr lang="en-US" dirty="0">
                <a:latin typeface="+mj-lt"/>
              </a:rPr>
              <a:t>Significant drawback to source IP-based filtering: limited number of rules can be deployed at defending networks</a:t>
            </a:r>
          </a:p>
          <a:p>
            <a:pPr lvl="1"/>
            <a:r>
              <a:rPr lang="en-US" dirty="0">
                <a:latin typeface="+mj-lt"/>
              </a:rPr>
              <a:t>Scarcity of memory space on routers/switches</a:t>
            </a:r>
          </a:p>
          <a:p>
            <a:pPr lvl="1"/>
            <a:r>
              <a:rPr lang="en-US" dirty="0">
                <a:latin typeface="+mj-lt"/>
              </a:rPr>
              <a:t>Most high-end routers today only have enough TCAM space to support a few thousand filtering rules</a:t>
            </a:r>
          </a:p>
          <a:p>
            <a:r>
              <a:rPr lang="en-US" dirty="0">
                <a:latin typeface="+mj-lt"/>
              </a:rPr>
              <a:t>Case in point: </a:t>
            </a:r>
            <a:r>
              <a:rPr lang="en-US" dirty="0" err="1">
                <a:latin typeface="+mj-lt"/>
              </a:rPr>
              <a:t>Mirai</a:t>
            </a:r>
            <a:endParaRPr lang="en-US" dirty="0">
              <a:latin typeface="+mj-lt"/>
            </a:endParaRPr>
          </a:p>
          <a:p>
            <a:pPr lvl="1"/>
            <a:r>
              <a:rPr lang="en-US" dirty="0">
                <a:latin typeface="+mj-lt"/>
              </a:rPr>
              <a:t>50 million unique IP addresses spread all across the world</a:t>
            </a:r>
          </a:p>
          <a:p>
            <a:pPr lvl="1"/>
            <a:r>
              <a:rPr lang="en-US" dirty="0">
                <a:latin typeface="+mj-lt"/>
              </a:rPr>
              <a:t>Infeasible to deploy a filtering rule for each /32 IP address -- very expensive!</a:t>
            </a:r>
          </a:p>
          <a:p>
            <a:r>
              <a:rPr lang="en-US" dirty="0">
                <a:latin typeface="+mj-lt"/>
              </a:rPr>
              <a:t>Therefore, defense agent must aggregate rules</a:t>
            </a:r>
          </a:p>
          <a:p>
            <a:pPr lvl="1"/>
            <a:r>
              <a:rPr lang="en-US" dirty="0">
                <a:latin typeface="+mj-lt"/>
              </a:rPr>
              <a:t>Ex: multiple /32 -&gt; one /24; multiple /24 -&gt; one /16</a:t>
            </a:r>
          </a:p>
          <a:p>
            <a:pPr lvl="1"/>
            <a:r>
              <a:rPr lang="en-US" dirty="0">
                <a:latin typeface="+mj-lt"/>
              </a:rPr>
              <a:t>Aggregation leads to collateral damage!</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12</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Offer-Based Model</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Rule Selection Optimization Problem</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a:xfrm>
            <a:off x="695637" y="2923536"/>
            <a:ext cx="10891679" cy="1325563"/>
          </a:xfrm>
        </p:spPr>
        <p:txBody>
          <a:bodyPr>
            <a:normAutofit/>
          </a:bodyPr>
          <a:lstStyle/>
          <a:p>
            <a:pPr marL="0" indent="0" algn="ctr">
              <a:buNone/>
            </a:pPr>
            <a:r>
              <a:rPr lang="en-US" dirty="0">
                <a:latin typeface="+mj-lt"/>
              </a:rPr>
              <a:t>Maximize the amount of DDoS traffic filtered, while limiting the amount of collateral damage incurred and money spent on deploying filtering rules.</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13</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Offer-Based Model</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00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D8A3-CB56-6F45-AE14-7147F836DAB2}"/>
              </a:ext>
            </a:extLst>
          </p:cNvPr>
          <p:cNvSpPr>
            <a:spLocks noGrp="1"/>
          </p:cNvSpPr>
          <p:nvPr>
            <p:ph type="title"/>
          </p:nvPr>
        </p:nvSpPr>
        <p:spPr>
          <a:xfrm>
            <a:off x="838200" y="2766218"/>
            <a:ext cx="10515600" cy="1325563"/>
          </a:xfrm>
        </p:spPr>
        <p:txBody>
          <a:bodyPr/>
          <a:lstStyle/>
          <a:p>
            <a:pPr algn="ctr"/>
            <a:r>
              <a:rPr lang="en-US" dirty="0"/>
              <a:t>Rule Selection Problem</a:t>
            </a:r>
          </a:p>
        </p:txBody>
      </p:sp>
      <p:sp>
        <p:nvSpPr>
          <p:cNvPr id="5" name="Slide Number Placeholder 3">
            <a:extLst>
              <a:ext uri="{FF2B5EF4-FFF2-40B4-BE49-F238E27FC236}">
                <a16:creationId xmlns:a16="http://schemas.microsoft.com/office/drawing/2014/main" id="{33FFCC9E-1B25-8B4C-AA93-001682D8E72E}"/>
              </a:ext>
            </a:extLst>
          </p:cNvPr>
          <p:cNvSpPr txBox="1">
            <a:spLocks/>
          </p:cNvSpPr>
          <p:nvPr/>
        </p:nvSpPr>
        <p:spPr>
          <a:xfrm>
            <a:off x="9309919" y="647064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A2207C-7ADE-494D-867B-F8DED7B25F00}" type="slidenum">
              <a:rPr lang="en-US"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167753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lstStyle/>
          <a:p>
            <a:r>
              <a:rPr lang="en-US" dirty="0">
                <a:latin typeface="+mj-lt"/>
              </a:rPr>
              <a:t>Three main factors a defense agent must consider when selecting an offer:</a:t>
            </a:r>
          </a:p>
          <a:p>
            <a:pPr lvl="1"/>
            <a:r>
              <a:rPr lang="en-US" dirty="0">
                <a:latin typeface="+mj-lt"/>
              </a:rPr>
              <a:t>Efficacy of the offer</a:t>
            </a:r>
          </a:p>
          <a:p>
            <a:pPr lvl="1"/>
            <a:r>
              <a:rPr lang="en-US" dirty="0">
                <a:latin typeface="+mj-lt"/>
              </a:rPr>
              <a:t>Collateral damage incurred by the offer</a:t>
            </a:r>
          </a:p>
          <a:p>
            <a:pPr lvl="1"/>
            <a:r>
              <a:rPr lang="en-US" dirty="0">
                <a:latin typeface="+mj-lt"/>
              </a:rPr>
              <a:t>Price of the offer</a:t>
            </a:r>
          </a:p>
          <a:p>
            <a:r>
              <a:rPr lang="en-US" dirty="0">
                <a:latin typeface="+mj-lt"/>
              </a:rPr>
              <a:t>In this paper, we focus on maximizing the defense efficacy, while keeping the maximum total collateral damage and the maximum amount of money spent on defense as constraints</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15</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Rule Selection Problem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8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16</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Rule Selection Problem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text on a white background&#10;&#10;Description automatically generated">
            <a:extLst>
              <a:ext uri="{FF2B5EF4-FFF2-40B4-BE49-F238E27FC236}">
                <a16:creationId xmlns:a16="http://schemas.microsoft.com/office/drawing/2014/main" id="{CC5933E8-F97A-8047-B7D3-72CF12050A59}"/>
              </a:ext>
            </a:extLst>
          </p:cNvPr>
          <p:cNvPicPr>
            <a:picLocks noChangeAspect="1"/>
          </p:cNvPicPr>
          <p:nvPr/>
        </p:nvPicPr>
        <p:blipFill>
          <a:blip r:embed="rId3"/>
          <a:stretch>
            <a:fillRect/>
          </a:stretch>
        </p:blipFill>
        <p:spPr>
          <a:xfrm>
            <a:off x="7756521" y="3067851"/>
            <a:ext cx="4350640" cy="3288549"/>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FB1722B2-B6D1-4648-A093-EE3F1EA9F62C}"/>
              </a:ext>
            </a:extLst>
          </p:cNvPr>
          <p:cNvPicPr>
            <a:picLocks noChangeAspect="1"/>
          </p:cNvPicPr>
          <p:nvPr/>
        </p:nvPicPr>
        <p:blipFill>
          <a:blip r:embed="rId4"/>
          <a:stretch>
            <a:fillRect/>
          </a:stretch>
        </p:blipFill>
        <p:spPr>
          <a:xfrm>
            <a:off x="177438" y="979898"/>
            <a:ext cx="6054701" cy="5263931"/>
          </a:xfrm>
          <a:prstGeom prst="rect">
            <a:avLst/>
          </a:prstGeom>
        </p:spPr>
      </p:pic>
      <p:sp>
        <p:nvSpPr>
          <p:cNvPr id="16" name="Title 1">
            <a:extLst>
              <a:ext uri="{FF2B5EF4-FFF2-40B4-BE49-F238E27FC236}">
                <a16:creationId xmlns:a16="http://schemas.microsoft.com/office/drawing/2014/main" id="{750E746F-866D-8B40-A760-0D185DB8638C}"/>
              </a:ext>
            </a:extLst>
          </p:cNvPr>
          <p:cNvSpPr>
            <a:spLocks noGrp="1"/>
          </p:cNvSpPr>
          <p:nvPr>
            <p:ph type="title"/>
          </p:nvPr>
        </p:nvSpPr>
        <p:spPr>
          <a:xfrm>
            <a:off x="138881" y="-93354"/>
            <a:ext cx="10515600" cy="1325563"/>
          </a:xfrm>
        </p:spPr>
        <p:txBody>
          <a:bodyPr/>
          <a:lstStyle/>
          <a:p>
            <a:r>
              <a:rPr lang="en-US" dirty="0"/>
              <a:t>Formulation</a:t>
            </a:r>
          </a:p>
        </p:txBody>
      </p:sp>
      <p:sp>
        <p:nvSpPr>
          <p:cNvPr id="15" name="Rounded Rectangle 14">
            <a:extLst>
              <a:ext uri="{FF2B5EF4-FFF2-40B4-BE49-F238E27FC236}">
                <a16:creationId xmlns:a16="http://schemas.microsoft.com/office/drawing/2014/main" id="{F59B2AF3-4D70-7E43-AC26-64DDE613E1B1}"/>
              </a:ext>
            </a:extLst>
          </p:cNvPr>
          <p:cNvSpPr/>
          <p:nvPr/>
        </p:nvSpPr>
        <p:spPr>
          <a:xfrm>
            <a:off x="177438" y="979898"/>
            <a:ext cx="5262663" cy="1138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CC8E58-F55C-064B-A798-32E817552F07}"/>
              </a:ext>
            </a:extLst>
          </p:cNvPr>
          <p:cNvSpPr txBox="1"/>
          <p:nvPr/>
        </p:nvSpPr>
        <p:spPr>
          <a:xfrm>
            <a:off x="5825964" y="1363200"/>
            <a:ext cx="4965444"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maximize the total amount of attack traffic filtered</a:t>
            </a:r>
          </a:p>
        </p:txBody>
      </p:sp>
      <p:cxnSp>
        <p:nvCxnSpPr>
          <p:cNvPr id="27" name="Straight Arrow Connector 26">
            <a:extLst>
              <a:ext uri="{FF2B5EF4-FFF2-40B4-BE49-F238E27FC236}">
                <a16:creationId xmlns:a16="http://schemas.microsoft.com/office/drawing/2014/main" id="{3C44D810-4C50-E247-A857-CEE780C310EE}"/>
              </a:ext>
            </a:extLst>
          </p:cNvPr>
          <p:cNvCxnSpPr>
            <a:cxnSpLocks/>
            <a:stCxn id="17" idx="1"/>
            <a:endCxn id="15" idx="3"/>
          </p:cNvCxnSpPr>
          <p:nvPr/>
        </p:nvCxnSpPr>
        <p:spPr>
          <a:xfrm flipH="1">
            <a:off x="5440101" y="1547866"/>
            <a:ext cx="385863" cy="1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C77F691-68A7-134B-8866-13FFF0D26E39}"/>
              </a:ext>
            </a:extLst>
          </p:cNvPr>
          <p:cNvSpPr txBox="1"/>
          <p:nvPr/>
        </p:nvSpPr>
        <p:spPr>
          <a:xfrm>
            <a:off x="14422056" y="4629873"/>
            <a:ext cx="184731" cy="369332"/>
          </a:xfrm>
          <a:prstGeom prst="rect">
            <a:avLst/>
          </a:prstGeom>
          <a:noFill/>
        </p:spPr>
        <p:txBody>
          <a:bodyPr wrap="none" rtlCol="0">
            <a:spAutoFit/>
          </a:bodyPr>
          <a:lstStyle/>
          <a:p>
            <a:endParaRPr lang="en-US"/>
          </a:p>
        </p:txBody>
      </p:sp>
      <p:sp>
        <p:nvSpPr>
          <p:cNvPr id="33" name="Rounded Rectangle 32">
            <a:extLst>
              <a:ext uri="{FF2B5EF4-FFF2-40B4-BE49-F238E27FC236}">
                <a16:creationId xmlns:a16="http://schemas.microsoft.com/office/drawing/2014/main" id="{C7C99358-AB4B-6248-87DB-4D481258EC3F}"/>
              </a:ext>
            </a:extLst>
          </p:cNvPr>
          <p:cNvSpPr/>
          <p:nvPr/>
        </p:nvSpPr>
        <p:spPr>
          <a:xfrm>
            <a:off x="948966" y="2117938"/>
            <a:ext cx="5283173" cy="1065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0ED5669-263E-3244-9D4E-45735027BBBA}"/>
              </a:ext>
            </a:extLst>
          </p:cNvPr>
          <p:cNvSpPr txBox="1"/>
          <p:nvPr/>
        </p:nvSpPr>
        <p:spPr>
          <a:xfrm>
            <a:off x="6588991" y="2467186"/>
            <a:ext cx="2896540"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collateral damage constraint</a:t>
            </a:r>
          </a:p>
        </p:txBody>
      </p:sp>
      <p:cxnSp>
        <p:nvCxnSpPr>
          <p:cNvPr id="36" name="Straight Arrow Connector 35">
            <a:extLst>
              <a:ext uri="{FF2B5EF4-FFF2-40B4-BE49-F238E27FC236}">
                <a16:creationId xmlns:a16="http://schemas.microsoft.com/office/drawing/2014/main" id="{D47020C7-0429-1643-BC8C-F47E410E12EF}"/>
              </a:ext>
            </a:extLst>
          </p:cNvPr>
          <p:cNvCxnSpPr>
            <a:cxnSpLocks/>
            <a:stCxn id="35" idx="1"/>
            <a:endCxn id="33" idx="3"/>
          </p:cNvCxnSpPr>
          <p:nvPr/>
        </p:nvCxnSpPr>
        <p:spPr>
          <a:xfrm flipH="1" flipV="1">
            <a:off x="6232139" y="2650488"/>
            <a:ext cx="356852" cy="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E0077119-C905-8E49-A346-525A2886D682}"/>
              </a:ext>
            </a:extLst>
          </p:cNvPr>
          <p:cNvSpPr/>
          <p:nvPr/>
        </p:nvSpPr>
        <p:spPr>
          <a:xfrm>
            <a:off x="948965" y="3183038"/>
            <a:ext cx="3472563" cy="11690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8F194EB-29EE-D445-A91D-45529A0F6C40}"/>
              </a:ext>
            </a:extLst>
          </p:cNvPr>
          <p:cNvSpPr txBox="1"/>
          <p:nvPr/>
        </p:nvSpPr>
        <p:spPr>
          <a:xfrm>
            <a:off x="4799782" y="3587116"/>
            <a:ext cx="1855020"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budget constraint</a:t>
            </a:r>
          </a:p>
        </p:txBody>
      </p:sp>
      <p:cxnSp>
        <p:nvCxnSpPr>
          <p:cNvPr id="48" name="Straight Arrow Connector 47">
            <a:extLst>
              <a:ext uri="{FF2B5EF4-FFF2-40B4-BE49-F238E27FC236}">
                <a16:creationId xmlns:a16="http://schemas.microsoft.com/office/drawing/2014/main" id="{51C7FCD5-893D-3945-B394-E15091BA7D2E}"/>
              </a:ext>
            </a:extLst>
          </p:cNvPr>
          <p:cNvCxnSpPr>
            <a:cxnSpLocks/>
            <a:stCxn id="47" idx="1"/>
            <a:endCxn id="46" idx="3"/>
          </p:cNvCxnSpPr>
          <p:nvPr/>
        </p:nvCxnSpPr>
        <p:spPr>
          <a:xfrm flipH="1" flipV="1">
            <a:off x="4421528" y="3767560"/>
            <a:ext cx="378254" cy="4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DAEF434B-8970-0047-AD3E-0F68E1FDE6E0}"/>
              </a:ext>
            </a:extLst>
          </p:cNvPr>
          <p:cNvSpPr/>
          <p:nvPr/>
        </p:nvSpPr>
        <p:spPr>
          <a:xfrm>
            <a:off x="935011" y="4352081"/>
            <a:ext cx="3590690" cy="11690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FF90E231-9260-E14D-89A5-915008B1D3DB}"/>
              </a:ext>
            </a:extLst>
          </p:cNvPr>
          <p:cNvSpPr/>
          <p:nvPr/>
        </p:nvSpPr>
        <p:spPr>
          <a:xfrm>
            <a:off x="935010" y="5522326"/>
            <a:ext cx="4667133" cy="721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5AA747A-C71E-DE47-8CE2-2AE5003ADD9D}"/>
              </a:ext>
            </a:extLst>
          </p:cNvPr>
          <p:cNvSpPr txBox="1"/>
          <p:nvPr/>
        </p:nvSpPr>
        <p:spPr>
          <a:xfrm>
            <a:off x="4912833" y="4610416"/>
            <a:ext cx="1927763" cy="646331"/>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limit to 1 selected </a:t>
            </a:r>
          </a:p>
          <a:p>
            <a:pPr algn="ctr"/>
            <a:r>
              <a:rPr lang="en-US" dirty="0"/>
              <a:t>offer per network </a:t>
            </a:r>
          </a:p>
        </p:txBody>
      </p:sp>
      <p:cxnSp>
        <p:nvCxnSpPr>
          <p:cNvPr id="57" name="Straight Arrow Connector 56">
            <a:extLst>
              <a:ext uri="{FF2B5EF4-FFF2-40B4-BE49-F238E27FC236}">
                <a16:creationId xmlns:a16="http://schemas.microsoft.com/office/drawing/2014/main" id="{9740C747-F6D4-C64F-845E-0B4EADC1F84A}"/>
              </a:ext>
            </a:extLst>
          </p:cNvPr>
          <p:cNvCxnSpPr>
            <a:cxnSpLocks/>
            <a:stCxn id="56" idx="1"/>
            <a:endCxn id="54" idx="3"/>
          </p:cNvCxnSpPr>
          <p:nvPr/>
        </p:nvCxnSpPr>
        <p:spPr>
          <a:xfrm flipH="1">
            <a:off x="4525701" y="4933582"/>
            <a:ext cx="387132" cy="3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5FAE43C-BB94-C541-8141-DE478C5D0931}"/>
              </a:ext>
            </a:extLst>
          </p:cNvPr>
          <p:cNvSpPr txBox="1"/>
          <p:nvPr/>
        </p:nvSpPr>
        <p:spPr>
          <a:xfrm>
            <a:off x="5852226" y="5702888"/>
            <a:ext cx="1826260"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offers are atomic</a:t>
            </a:r>
          </a:p>
        </p:txBody>
      </p:sp>
      <p:cxnSp>
        <p:nvCxnSpPr>
          <p:cNvPr id="70" name="Straight Arrow Connector 69">
            <a:extLst>
              <a:ext uri="{FF2B5EF4-FFF2-40B4-BE49-F238E27FC236}">
                <a16:creationId xmlns:a16="http://schemas.microsoft.com/office/drawing/2014/main" id="{1C0927EC-D0A2-FD47-8EA1-7F8310D52324}"/>
              </a:ext>
            </a:extLst>
          </p:cNvPr>
          <p:cNvCxnSpPr>
            <a:cxnSpLocks/>
            <a:stCxn id="69" idx="1"/>
            <a:endCxn id="55" idx="3"/>
          </p:cNvCxnSpPr>
          <p:nvPr/>
        </p:nvCxnSpPr>
        <p:spPr>
          <a:xfrm flipH="1" flipV="1">
            <a:off x="5602143" y="5883078"/>
            <a:ext cx="250083" cy="4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33" grpId="0" animBg="1"/>
      <p:bldP spid="35" grpId="0" animBg="1"/>
      <p:bldP spid="46" grpId="0" animBg="1"/>
      <p:bldP spid="47" grpId="0" animBg="1"/>
      <p:bldP spid="54" grpId="0" animBg="1"/>
      <p:bldP spid="55" grpId="0" animBg="1"/>
      <p:bldP spid="56"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a:xfrm>
            <a:off x="838200" y="1825625"/>
            <a:ext cx="5814687" cy="4351338"/>
          </a:xfrm>
        </p:spPr>
        <p:txBody>
          <a:bodyPr>
            <a:normAutofit fontScale="92500" lnSpcReduction="10000"/>
          </a:bodyPr>
          <a:lstStyle/>
          <a:p>
            <a:r>
              <a:rPr lang="en-US" dirty="0">
                <a:latin typeface="+mj-lt"/>
              </a:rPr>
              <a:t>NP-hard 0-1 multidimensional knapsack problem with value-dependent items </a:t>
            </a:r>
          </a:p>
          <a:p>
            <a:r>
              <a:rPr lang="en-US" dirty="0">
                <a:latin typeface="+mj-lt"/>
              </a:rPr>
              <a:t>Offers are value-dependent items </a:t>
            </a:r>
          </a:p>
          <a:p>
            <a:r>
              <a:rPr lang="en-US" dirty="0">
                <a:latin typeface="+mj-lt"/>
              </a:rPr>
              <a:t>Unlikely to be solved in pseudo-polynomial time</a:t>
            </a:r>
          </a:p>
          <a:p>
            <a:r>
              <a:rPr lang="en-US" dirty="0">
                <a:latin typeface="+mj-lt"/>
              </a:rPr>
              <a:t>Can use algorithms for the general 0-1 knapsack problem as bases</a:t>
            </a:r>
          </a:p>
          <a:p>
            <a:pPr lvl="1"/>
            <a:r>
              <a:rPr lang="en-US" dirty="0">
                <a:latin typeface="+mj-lt"/>
              </a:rPr>
              <a:t>Greedy &amp; Naïve</a:t>
            </a:r>
          </a:p>
          <a:p>
            <a:pPr lvl="1"/>
            <a:r>
              <a:rPr lang="en-US" dirty="0">
                <a:latin typeface="+mj-lt"/>
              </a:rPr>
              <a:t>Dynamic Programming</a:t>
            </a:r>
          </a:p>
          <a:p>
            <a:pPr lvl="1"/>
            <a:r>
              <a:rPr lang="en-US" dirty="0">
                <a:latin typeface="+mj-lt"/>
              </a:rPr>
              <a:t>Branch-and-Bound</a:t>
            </a:r>
          </a:p>
          <a:p>
            <a:pPr lvl="1"/>
            <a:r>
              <a:rPr lang="en-US" dirty="0">
                <a:latin typeface="+mj-lt"/>
              </a:rPr>
              <a:t>Ant Colony Optimization</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17</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Rule Selection Problem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 clock&#10;&#10;Description automatically generated">
            <a:extLst>
              <a:ext uri="{FF2B5EF4-FFF2-40B4-BE49-F238E27FC236}">
                <a16:creationId xmlns:a16="http://schemas.microsoft.com/office/drawing/2014/main" id="{D7D251EC-5C33-FC44-ABB9-0E9F3668BBFB}"/>
              </a:ext>
            </a:extLst>
          </p:cNvPr>
          <p:cNvPicPr>
            <a:picLocks noChangeAspect="1"/>
          </p:cNvPicPr>
          <p:nvPr/>
        </p:nvPicPr>
        <p:blipFill>
          <a:blip r:embed="rId3"/>
          <a:stretch>
            <a:fillRect/>
          </a:stretch>
        </p:blipFill>
        <p:spPr>
          <a:xfrm>
            <a:off x="6238433" y="2235561"/>
            <a:ext cx="5814686" cy="2386878"/>
          </a:xfrm>
          <a:prstGeom prst="rect">
            <a:avLst/>
          </a:prstGeom>
        </p:spPr>
      </p:pic>
    </p:spTree>
    <p:extLst>
      <p:ext uri="{BB962C8B-B14F-4D97-AF65-F5344CB8AC3E}">
        <p14:creationId xmlns:p14="http://schemas.microsoft.com/office/powerpoint/2010/main" val="204034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D8A3-CB56-6F45-AE14-7147F836DAB2}"/>
              </a:ext>
            </a:extLst>
          </p:cNvPr>
          <p:cNvSpPr>
            <a:spLocks noGrp="1"/>
          </p:cNvSpPr>
          <p:nvPr>
            <p:ph type="title"/>
          </p:nvPr>
        </p:nvSpPr>
        <p:spPr>
          <a:xfrm>
            <a:off x="838200" y="2766218"/>
            <a:ext cx="10515600" cy="1325563"/>
          </a:xfrm>
        </p:spPr>
        <p:txBody>
          <a:bodyPr/>
          <a:lstStyle/>
          <a:p>
            <a:pPr algn="ctr"/>
            <a:r>
              <a:rPr lang="en-US" dirty="0"/>
              <a:t>ACO-Based Rule Selection Algorithm</a:t>
            </a:r>
          </a:p>
        </p:txBody>
      </p:sp>
      <p:sp>
        <p:nvSpPr>
          <p:cNvPr id="5" name="Slide Number Placeholder 3">
            <a:extLst>
              <a:ext uri="{FF2B5EF4-FFF2-40B4-BE49-F238E27FC236}">
                <a16:creationId xmlns:a16="http://schemas.microsoft.com/office/drawing/2014/main" id="{33FFCC9E-1B25-8B4C-AA93-001682D8E72E}"/>
              </a:ext>
            </a:extLst>
          </p:cNvPr>
          <p:cNvSpPr txBox="1">
            <a:spLocks/>
          </p:cNvSpPr>
          <p:nvPr/>
        </p:nvSpPr>
        <p:spPr>
          <a:xfrm>
            <a:off x="9309919" y="647064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A2207C-7ADE-494D-867B-F8DED7B25F00}"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16395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Analysis of Classical Algorithms</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a:xfrm>
            <a:off x="838200" y="1825625"/>
            <a:ext cx="6909619" cy="4351338"/>
          </a:xfrm>
        </p:spPr>
        <p:txBody>
          <a:bodyPr>
            <a:normAutofit fontScale="92500"/>
          </a:bodyPr>
          <a:lstStyle/>
          <a:p>
            <a:r>
              <a:rPr lang="en-US" dirty="0">
                <a:latin typeface="+mj-lt"/>
              </a:rPr>
              <a:t>Greedy &amp; naive algorithms</a:t>
            </a:r>
          </a:p>
          <a:p>
            <a:pPr lvl="1"/>
            <a:r>
              <a:rPr lang="en-US" dirty="0">
                <a:latin typeface="+mj-lt"/>
              </a:rPr>
              <a:t>Advantage: linear time complexity (short runtimes)</a:t>
            </a:r>
          </a:p>
          <a:p>
            <a:pPr lvl="1"/>
            <a:r>
              <a:rPr lang="en-US" dirty="0">
                <a:latin typeface="+mj-lt"/>
              </a:rPr>
              <a:t>Disadvantage: perform relatively poorly in most cases</a:t>
            </a:r>
          </a:p>
          <a:p>
            <a:r>
              <a:rPr lang="en-US" dirty="0">
                <a:latin typeface="+mj-lt"/>
              </a:rPr>
              <a:t>Branch-and-bound-based algorithm</a:t>
            </a:r>
          </a:p>
          <a:p>
            <a:pPr lvl="1"/>
            <a:r>
              <a:rPr lang="en-US" dirty="0">
                <a:latin typeface="+mj-lt"/>
              </a:rPr>
              <a:t>Advantage: optimal</a:t>
            </a:r>
          </a:p>
          <a:p>
            <a:pPr lvl="1"/>
            <a:r>
              <a:rPr lang="en-US" dirty="0">
                <a:latin typeface="+mj-lt"/>
              </a:rPr>
              <a:t>Disadvantage: exponential time complexity (extremely long runtime)</a:t>
            </a:r>
          </a:p>
          <a:p>
            <a:r>
              <a:rPr lang="en-US" dirty="0">
                <a:latin typeface="+mj-lt"/>
              </a:rPr>
              <a:t>Dynamic programming-based algorithm</a:t>
            </a:r>
          </a:p>
          <a:p>
            <a:pPr lvl="1"/>
            <a:r>
              <a:rPr lang="en-US" dirty="0">
                <a:latin typeface="+mj-lt"/>
              </a:rPr>
              <a:t>Advantage: outperforms greedy and naive, significantly better runtime than branch-and-bound</a:t>
            </a:r>
          </a:p>
          <a:p>
            <a:pPr lvl="1"/>
            <a:r>
              <a:rPr lang="en-US" dirty="0">
                <a:latin typeface="+mj-lt"/>
              </a:rPr>
              <a:t>Disadvantage: suboptimal</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19</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995F92-392B-AC41-8EF4-EB71892B4E50}"/>
              </a:ext>
            </a:extLst>
          </p:cNvPr>
          <p:cNvCxnSpPr>
            <a:cxnSpLocks/>
          </p:cNvCxnSpPr>
          <p:nvPr/>
        </p:nvCxnSpPr>
        <p:spPr>
          <a:xfrm>
            <a:off x="8214852" y="5486402"/>
            <a:ext cx="366743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992B4C-C601-9A4C-9B2A-B0001E39BAA3}"/>
              </a:ext>
            </a:extLst>
          </p:cNvPr>
          <p:cNvCxnSpPr>
            <a:cxnSpLocks/>
          </p:cNvCxnSpPr>
          <p:nvPr/>
        </p:nvCxnSpPr>
        <p:spPr>
          <a:xfrm flipV="1">
            <a:off x="8214852" y="1818970"/>
            <a:ext cx="0" cy="366743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DA259B7-392D-254C-B78D-02BF95D0FE23}"/>
              </a:ext>
            </a:extLst>
          </p:cNvPr>
          <p:cNvSpPr txBox="1"/>
          <p:nvPr/>
        </p:nvSpPr>
        <p:spPr>
          <a:xfrm rot="16200000">
            <a:off x="7347740" y="3468019"/>
            <a:ext cx="1169487" cy="369332"/>
          </a:xfrm>
          <a:prstGeom prst="rect">
            <a:avLst/>
          </a:prstGeom>
          <a:noFill/>
        </p:spPr>
        <p:txBody>
          <a:bodyPr wrap="none" rtlCol="0">
            <a:spAutoFit/>
          </a:bodyPr>
          <a:lstStyle/>
          <a:p>
            <a:r>
              <a:rPr lang="en-US" dirty="0"/>
              <a:t>Optimality</a:t>
            </a:r>
          </a:p>
        </p:txBody>
      </p:sp>
      <p:sp>
        <p:nvSpPr>
          <p:cNvPr id="25" name="TextBox 24">
            <a:extLst>
              <a:ext uri="{FF2B5EF4-FFF2-40B4-BE49-F238E27FC236}">
                <a16:creationId xmlns:a16="http://schemas.microsoft.com/office/drawing/2014/main" id="{3B68524E-7D15-B24D-8A7B-A0967C917603}"/>
              </a:ext>
            </a:extLst>
          </p:cNvPr>
          <p:cNvSpPr txBox="1"/>
          <p:nvPr/>
        </p:nvSpPr>
        <p:spPr>
          <a:xfrm>
            <a:off x="9535399" y="5520960"/>
            <a:ext cx="980846" cy="369332"/>
          </a:xfrm>
          <a:prstGeom prst="rect">
            <a:avLst/>
          </a:prstGeom>
          <a:noFill/>
        </p:spPr>
        <p:txBody>
          <a:bodyPr wrap="none" rtlCol="0">
            <a:spAutoFit/>
          </a:bodyPr>
          <a:lstStyle/>
          <a:p>
            <a:r>
              <a:rPr lang="en-US" dirty="0"/>
              <a:t>Runtime</a:t>
            </a:r>
          </a:p>
        </p:txBody>
      </p:sp>
      <p:sp>
        <p:nvSpPr>
          <p:cNvPr id="26" name="Oval 25">
            <a:extLst>
              <a:ext uri="{FF2B5EF4-FFF2-40B4-BE49-F238E27FC236}">
                <a16:creationId xmlns:a16="http://schemas.microsoft.com/office/drawing/2014/main" id="{42A21E01-0D60-1349-8164-D7D553465E79}"/>
              </a:ext>
            </a:extLst>
          </p:cNvPr>
          <p:cNvSpPr/>
          <p:nvPr/>
        </p:nvSpPr>
        <p:spPr>
          <a:xfrm>
            <a:off x="8240664" y="5242754"/>
            <a:ext cx="205241" cy="210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C43F1DD-C0AD-D34A-AB3C-7377C9AE7C2D}"/>
              </a:ext>
            </a:extLst>
          </p:cNvPr>
          <p:cNvSpPr/>
          <p:nvPr/>
        </p:nvSpPr>
        <p:spPr>
          <a:xfrm>
            <a:off x="8406871" y="5064587"/>
            <a:ext cx="205241" cy="210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E8E66B2-F504-9E4B-9B0F-B9666D7DAE99}"/>
              </a:ext>
            </a:extLst>
          </p:cNvPr>
          <p:cNvSpPr/>
          <p:nvPr/>
        </p:nvSpPr>
        <p:spPr>
          <a:xfrm>
            <a:off x="9258596" y="3964363"/>
            <a:ext cx="205241" cy="210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E37C38E-7907-6C49-9A9A-D7A4D50D02A7}"/>
              </a:ext>
            </a:extLst>
          </p:cNvPr>
          <p:cNvSpPr/>
          <p:nvPr/>
        </p:nvSpPr>
        <p:spPr>
          <a:xfrm>
            <a:off x="11677041" y="1924163"/>
            <a:ext cx="205241" cy="210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079EEC81-C3B6-D041-9215-388788E352EB}"/>
              </a:ext>
            </a:extLst>
          </p:cNvPr>
          <p:cNvCxnSpPr/>
          <p:nvPr/>
        </p:nvCxnSpPr>
        <p:spPr>
          <a:xfrm>
            <a:off x="8227757" y="2029357"/>
            <a:ext cx="3641621"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8D964F4E-BA89-5A42-948B-FE4ADB527CF5}"/>
              </a:ext>
            </a:extLst>
          </p:cNvPr>
          <p:cNvCxnSpPr>
            <a:cxnSpLocks/>
            <a:stCxn id="45" idx="2"/>
            <a:endCxn id="29" idx="1"/>
          </p:cNvCxnSpPr>
          <p:nvPr/>
        </p:nvCxnSpPr>
        <p:spPr>
          <a:xfrm>
            <a:off x="11298839" y="1779001"/>
            <a:ext cx="408259" cy="175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58B9648-4E75-8743-B0F6-641D6E93E5F2}"/>
              </a:ext>
            </a:extLst>
          </p:cNvPr>
          <p:cNvSpPr txBox="1"/>
          <p:nvPr/>
        </p:nvSpPr>
        <p:spPr>
          <a:xfrm>
            <a:off x="10493507" y="1471224"/>
            <a:ext cx="1610663" cy="307777"/>
          </a:xfrm>
          <a:prstGeom prst="rect">
            <a:avLst/>
          </a:prstGeom>
          <a:noFill/>
        </p:spPr>
        <p:txBody>
          <a:bodyPr wrap="square" rtlCol="0">
            <a:spAutoFit/>
          </a:bodyPr>
          <a:lstStyle/>
          <a:p>
            <a:pPr algn="ctr"/>
            <a:r>
              <a:rPr lang="en-US" sz="1400" dirty="0"/>
              <a:t>branch-and-bound</a:t>
            </a:r>
          </a:p>
        </p:txBody>
      </p:sp>
      <p:sp>
        <p:nvSpPr>
          <p:cNvPr id="46" name="TextBox 45">
            <a:extLst>
              <a:ext uri="{FF2B5EF4-FFF2-40B4-BE49-F238E27FC236}">
                <a16:creationId xmlns:a16="http://schemas.microsoft.com/office/drawing/2014/main" id="{4A596F12-7ECF-9941-9FEC-16DE36B6E789}"/>
              </a:ext>
            </a:extLst>
          </p:cNvPr>
          <p:cNvSpPr txBox="1"/>
          <p:nvPr/>
        </p:nvSpPr>
        <p:spPr>
          <a:xfrm>
            <a:off x="9795411" y="3807946"/>
            <a:ext cx="1193060" cy="523220"/>
          </a:xfrm>
          <a:prstGeom prst="rect">
            <a:avLst/>
          </a:prstGeom>
          <a:noFill/>
        </p:spPr>
        <p:txBody>
          <a:bodyPr wrap="square" rtlCol="0">
            <a:spAutoFit/>
          </a:bodyPr>
          <a:lstStyle/>
          <a:p>
            <a:pPr algn="ctr"/>
            <a:r>
              <a:rPr lang="en-US" sz="1400" dirty="0"/>
              <a:t>dynamic programming</a:t>
            </a:r>
          </a:p>
        </p:txBody>
      </p:sp>
      <p:cxnSp>
        <p:nvCxnSpPr>
          <p:cNvPr id="47" name="Straight Arrow Connector 46">
            <a:extLst>
              <a:ext uri="{FF2B5EF4-FFF2-40B4-BE49-F238E27FC236}">
                <a16:creationId xmlns:a16="http://schemas.microsoft.com/office/drawing/2014/main" id="{FC059A7A-1736-144C-AD24-30DCF2904028}"/>
              </a:ext>
            </a:extLst>
          </p:cNvPr>
          <p:cNvCxnSpPr>
            <a:cxnSpLocks/>
            <a:endCxn id="28" idx="6"/>
          </p:cNvCxnSpPr>
          <p:nvPr/>
        </p:nvCxnSpPr>
        <p:spPr>
          <a:xfrm flipH="1">
            <a:off x="9463837" y="4069557"/>
            <a:ext cx="3949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EAA21DA-2619-5942-BBF0-761985A97997}"/>
              </a:ext>
            </a:extLst>
          </p:cNvPr>
          <p:cNvCxnSpPr>
            <a:cxnSpLocks/>
          </p:cNvCxnSpPr>
          <p:nvPr/>
        </p:nvCxnSpPr>
        <p:spPr>
          <a:xfrm flipH="1">
            <a:off x="8612112" y="5169780"/>
            <a:ext cx="3949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2043AF7-E0CF-6848-9A16-5226934EBEBD}"/>
              </a:ext>
            </a:extLst>
          </p:cNvPr>
          <p:cNvSpPr txBox="1"/>
          <p:nvPr/>
        </p:nvSpPr>
        <p:spPr>
          <a:xfrm>
            <a:off x="8931548" y="5006553"/>
            <a:ext cx="713591" cy="307777"/>
          </a:xfrm>
          <a:prstGeom prst="rect">
            <a:avLst/>
          </a:prstGeom>
          <a:noFill/>
        </p:spPr>
        <p:txBody>
          <a:bodyPr wrap="square" rtlCol="0">
            <a:spAutoFit/>
          </a:bodyPr>
          <a:lstStyle/>
          <a:p>
            <a:pPr algn="ctr"/>
            <a:r>
              <a:rPr lang="en-US" sz="1400" dirty="0"/>
              <a:t>naive</a:t>
            </a:r>
          </a:p>
        </p:txBody>
      </p:sp>
      <p:sp>
        <p:nvSpPr>
          <p:cNvPr id="53" name="TextBox 52">
            <a:extLst>
              <a:ext uri="{FF2B5EF4-FFF2-40B4-BE49-F238E27FC236}">
                <a16:creationId xmlns:a16="http://schemas.microsoft.com/office/drawing/2014/main" id="{EC1DC371-64C9-3540-B7FE-89D181E077F4}"/>
              </a:ext>
            </a:extLst>
          </p:cNvPr>
          <p:cNvSpPr txBox="1"/>
          <p:nvPr/>
        </p:nvSpPr>
        <p:spPr>
          <a:xfrm>
            <a:off x="7986488" y="5727390"/>
            <a:ext cx="713591" cy="307777"/>
          </a:xfrm>
          <a:prstGeom prst="rect">
            <a:avLst/>
          </a:prstGeom>
          <a:noFill/>
        </p:spPr>
        <p:txBody>
          <a:bodyPr wrap="square" rtlCol="0">
            <a:spAutoFit/>
          </a:bodyPr>
          <a:lstStyle/>
          <a:p>
            <a:pPr algn="ctr"/>
            <a:r>
              <a:rPr lang="en-US" sz="1400" dirty="0"/>
              <a:t>greedy</a:t>
            </a:r>
          </a:p>
        </p:txBody>
      </p:sp>
      <p:cxnSp>
        <p:nvCxnSpPr>
          <p:cNvPr id="54" name="Straight Arrow Connector 53">
            <a:extLst>
              <a:ext uri="{FF2B5EF4-FFF2-40B4-BE49-F238E27FC236}">
                <a16:creationId xmlns:a16="http://schemas.microsoft.com/office/drawing/2014/main" id="{194D94A5-ED09-754B-A5A8-6705FA4C996F}"/>
              </a:ext>
            </a:extLst>
          </p:cNvPr>
          <p:cNvCxnSpPr>
            <a:cxnSpLocks/>
            <a:stCxn id="53" idx="0"/>
            <a:endCxn id="26" idx="4"/>
          </p:cNvCxnSpPr>
          <p:nvPr/>
        </p:nvCxnSpPr>
        <p:spPr>
          <a:xfrm flipV="1">
            <a:off x="8343284" y="5453141"/>
            <a:ext cx="1" cy="2742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EF0D2C92-7CCE-0446-BEBC-5971FA5326B6}"/>
              </a:ext>
            </a:extLst>
          </p:cNvPr>
          <p:cNvSpPr/>
          <p:nvPr/>
        </p:nvSpPr>
        <p:spPr>
          <a:xfrm>
            <a:off x="8584183" y="2134550"/>
            <a:ext cx="2241124" cy="138539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ACO?</a:t>
            </a:r>
          </a:p>
        </p:txBody>
      </p:sp>
      <p:sp>
        <p:nvSpPr>
          <p:cNvPr id="63" name="TextBox 62">
            <a:extLst>
              <a:ext uri="{FF2B5EF4-FFF2-40B4-BE49-F238E27FC236}">
                <a16:creationId xmlns:a16="http://schemas.microsoft.com/office/drawing/2014/main" id="{45305606-E60F-134B-8CFB-EE7B17E3ABAE}"/>
              </a:ext>
            </a:extLst>
          </p:cNvPr>
          <p:cNvSpPr txBox="1"/>
          <p:nvPr/>
        </p:nvSpPr>
        <p:spPr>
          <a:xfrm>
            <a:off x="8458880" y="1732835"/>
            <a:ext cx="2241124" cy="307777"/>
          </a:xfrm>
          <a:prstGeom prst="rect">
            <a:avLst/>
          </a:prstGeom>
          <a:noFill/>
        </p:spPr>
        <p:txBody>
          <a:bodyPr wrap="square" rtlCol="0">
            <a:spAutoFit/>
          </a:bodyPr>
          <a:lstStyle/>
          <a:p>
            <a:r>
              <a:rPr lang="en-US" sz="1400" dirty="0"/>
              <a:t>Optimal bound</a:t>
            </a:r>
          </a:p>
        </p:txBody>
      </p:sp>
    </p:spTree>
    <p:extLst>
      <p:ext uri="{BB962C8B-B14F-4D97-AF65-F5344CB8AC3E}">
        <p14:creationId xmlns:p14="http://schemas.microsoft.com/office/powerpoint/2010/main" val="372551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45" grpId="0"/>
      <p:bldP spid="46" grpId="0"/>
      <p:bldP spid="52" grpId="0"/>
      <p:bldP spid="53" grpId="0"/>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EB1B-B44E-BF40-A49F-29E962DC91B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FA64A22-F65F-C648-A528-66F712A58661}"/>
              </a:ext>
            </a:extLst>
          </p:cNvPr>
          <p:cNvSpPr>
            <a:spLocks noGrp="1"/>
          </p:cNvSpPr>
          <p:nvPr>
            <p:ph idx="1"/>
          </p:nvPr>
        </p:nvSpPr>
        <p:spPr/>
        <p:txBody>
          <a:bodyPr/>
          <a:lstStyle/>
          <a:p>
            <a:r>
              <a:rPr lang="en-US" dirty="0">
                <a:latin typeface="+mj-lt"/>
              </a:rPr>
              <a:t>Introduction</a:t>
            </a:r>
          </a:p>
          <a:p>
            <a:r>
              <a:rPr lang="en-US" dirty="0">
                <a:latin typeface="+mj-lt"/>
              </a:rPr>
              <a:t>Offer-Based Model</a:t>
            </a:r>
          </a:p>
          <a:p>
            <a:r>
              <a:rPr lang="en-US" dirty="0">
                <a:latin typeface="+mj-lt"/>
              </a:rPr>
              <a:t>Rule Selection Problem</a:t>
            </a:r>
          </a:p>
          <a:p>
            <a:r>
              <a:rPr lang="en-US" dirty="0">
                <a:latin typeface="+mj-lt"/>
              </a:rPr>
              <a:t>ACO-Based Rule Selection Algorithm</a:t>
            </a:r>
          </a:p>
          <a:p>
            <a:r>
              <a:rPr lang="en-US" dirty="0">
                <a:latin typeface="+mj-lt"/>
              </a:rPr>
              <a:t>Evaluation</a:t>
            </a:r>
          </a:p>
          <a:p>
            <a:r>
              <a:rPr lang="en-US" dirty="0">
                <a:latin typeface="+mj-lt"/>
              </a:rPr>
              <a:t>Conclusion</a:t>
            </a:r>
          </a:p>
        </p:txBody>
      </p:sp>
      <p:sp>
        <p:nvSpPr>
          <p:cNvPr id="25" name="Slide Number Placeholder 3">
            <a:extLst>
              <a:ext uri="{FF2B5EF4-FFF2-40B4-BE49-F238E27FC236}">
                <a16:creationId xmlns:a16="http://schemas.microsoft.com/office/drawing/2014/main" id="{EF3CBE19-6B09-214B-B201-25E5E0807A7F}"/>
              </a:ext>
            </a:extLst>
          </p:cNvPr>
          <p:cNvSpPr txBox="1">
            <a:spLocks/>
          </p:cNvSpPr>
          <p:nvPr/>
        </p:nvSpPr>
        <p:spPr>
          <a:xfrm>
            <a:off x="9309919" y="647064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A2207C-7ADE-494D-867B-F8DED7B25F00}"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553025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Overview of the ACO Framework</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normAutofit fontScale="77500" lnSpcReduction="20000"/>
          </a:bodyPr>
          <a:lstStyle/>
          <a:p>
            <a:r>
              <a:rPr lang="en-US" dirty="0">
                <a:latin typeface="+mj-lt"/>
              </a:rPr>
              <a:t>Inspired by the foraging behavior of some ant species</a:t>
            </a:r>
          </a:p>
          <a:p>
            <a:r>
              <a:rPr lang="en-US" dirty="0">
                <a:latin typeface="+mj-lt"/>
              </a:rPr>
              <a:t>Iterative algorithm</a:t>
            </a:r>
          </a:p>
          <a:p>
            <a:pPr lvl="1"/>
            <a:r>
              <a:rPr lang="en-US" dirty="0">
                <a:latin typeface="+mj-lt"/>
              </a:rPr>
              <a:t>Each cycle, ants traverse a graph</a:t>
            </a:r>
          </a:p>
          <a:p>
            <a:pPr lvl="1"/>
            <a:r>
              <a:rPr lang="en-US" dirty="0">
                <a:latin typeface="+mj-lt"/>
              </a:rPr>
              <a:t>Each ant builds a solution by walking from node to node</a:t>
            </a:r>
          </a:p>
          <a:p>
            <a:pPr lvl="1"/>
            <a:r>
              <a:rPr lang="en-US" dirty="0">
                <a:latin typeface="+mj-lt"/>
              </a:rPr>
              <a:t>An ant chooses the next node partly based on the amount of pheromone laid on the path</a:t>
            </a:r>
          </a:p>
          <a:p>
            <a:pPr lvl="1"/>
            <a:r>
              <a:rPr lang="en-US" dirty="0">
                <a:latin typeface="+mj-lt"/>
              </a:rPr>
              <a:t>At the end of a cycle, certain amount of pheromone is evaporated based on quality of the solution</a:t>
            </a:r>
          </a:p>
          <a:p>
            <a:pPr lvl="1"/>
            <a:r>
              <a:rPr lang="en-US" dirty="0">
                <a:latin typeface="+mj-lt"/>
              </a:rPr>
              <a:t>Thus, ants in future cycles will be more attracted to solutions like the best ones previously constructed</a:t>
            </a:r>
          </a:p>
          <a:p>
            <a:pPr lvl="1"/>
            <a:r>
              <a:rPr lang="en-US" dirty="0">
                <a:latin typeface="+mj-lt"/>
              </a:rPr>
              <a:t>Overall best solution is chosen at the end of last cycle</a:t>
            </a:r>
          </a:p>
          <a:p>
            <a:r>
              <a:rPr lang="en-US" dirty="0">
                <a:latin typeface="+mj-lt"/>
              </a:rPr>
              <a:t>Challenge: Cannot be directly applied to the rule selection problem </a:t>
            </a:r>
          </a:p>
          <a:p>
            <a:pPr lvl="1"/>
            <a:r>
              <a:rPr lang="en-US" dirty="0">
                <a:latin typeface="+mj-lt"/>
              </a:rPr>
              <a:t>Why?: correlated nature of offers and their potential for overlapping</a:t>
            </a:r>
          </a:p>
          <a:p>
            <a:r>
              <a:rPr lang="en-US" dirty="0">
                <a:latin typeface="+mj-lt"/>
              </a:rPr>
              <a:t>Our contribution: develop an ACO-based algorithm for the rule selection problem</a:t>
            </a:r>
          </a:p>
          <a:p>
            <a:pPr lvl="1"/>
            <a:r>
              <a:rPr lang="en-US" dirty="0">
                <a:latin typeface="+mj-lt"/>
              </a:rPr>
              <a:t>First time the classical ACO framework has been adapted and applied to the domain of in-network DDoS defense</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20</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21</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3E933EA-0E7A-EA42-B3A0-503238A536FE}"/>
              </a:ext>
            </a:extLst>
          </p:cNvPr>
          <p:cNvGrpSpPr/>
          <p:nvPr/>
        </p:nvGrpSpPr>
        <p:grpSpPr>
          <a:xfrm>
            <a:off x="4151485" y="468745"/>
            <a:ext cx="3867531" cy="923330"/>
            <a:chOff x="1217164" y="1117679"/>
            <a:chExt cx="3867531" cy="923330"/>
          </a:xfrm>
        </p:grpSpPr>
        <p:sp>
          <p:nvSpPr>
            <p:cNvPr id="14" name="Oval 13">
              <a:extLst>
                <a:ext uri="{FF2B5EF4-FFF2-40B4-BE49-F238E27FC236}">
                  <a16:creationId xmlns:a16="http://schemas.microsoft.com/office/drawing/2014/main" id="{FA036727-A6BA-444B-90FB-69A61809A54A}"/>
                </a:ext>
              </a:extLst>
            </p:cNvPr>
            <p:cNvSpPr/>
            <p:nvPr/>
          </p:nvSpPr>
          <p:spPr>
            <a:xfrm>
              <a:off x="1217164" y="1201781"/>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1939295" y="111767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grpSp>
      <p:grpSp>
        <p:nvGrpSpPr>
          <p:cNvPr id="10" name="Group 9">
            <a:extLst>
              <a:ext uri="{FF2B5EF4-FFF2-40B4-BE49-F238E27FC236}">
                <a16:creationId xmlns:a16="http://schemas.microsoft.com/office/drawing/2014/main" id="{13F99AC0-E851-4C4C-826B-FE8713817823}"/>
              </a:ext>
            </a:extLst>
          </p:cNvPr>
          <p:cNvGrpSpPr/>
          <p:nvPr/>
        </p:nvGrpSpPr>
        <p:grpSpPr>
          <a:xfrm>
            <a:off x="4151485" y="1539831"/>
            <a:ext cx="3867531" cy="923330"/>
            <a:chOff x="2717303" y="2422869"/>
            <a:chExt cx="3867531" cy="923330"/>
          </a:xfrm>
        </p:grpSpPr>
        <p:sp>
          <p:nvSpPr>
            <p:cNvPr id="15" name="Oval 14">
              <a:extLst>
                <a:ext uri="{FF2B5EF4-FFF2-40B4-BE49-F238E27FC236}">
                  <a16:creationId xmlns:a16="http://schemas.microsoft.com/office/drawing/2014/main" id="{73DCF1FD-24C9-3F45-9F37-054ED5B0504D}"/>
                </a:ext>
              </a:extLst>
            </p:cNvPr>
            <p:cNvSpPr/>
            <p:nvPr/>
          </p:nvSpPr>
          <p:spPr>
            <a:xfrm>
              <a:off x="2717303" y="251829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3439434" y="2422869"/>
              <a:ext cx="3145400"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grpSp>
      <p:grpSp>
        <p:nvGrpSpPr>
          <p:cNvPr id="25" name="Group 24">
            <a:extLst>
              <a:ext uri="{FF2B5EF4-FFF2-40B4-BE49-F238E27FC236}">
                <a16:creationId xmlns:a16="http://schemas.microsoft.com/office/drawing/2014/main" id="{5106A9CD-3FD5-0F49-8C12-03F0E0CD0629}"/>
              </a:ext>
            </a:extLst>
          </p:cNvPr>
          <p:cNvGrpSpPr/>
          <p:nvPr/>
        </p:nvGrpSpPr>
        <p:grpSpPr>
          <a:xfrm>
            <a:off x="4151485" y="2608936"/>
            <a:ext cx="3867531" cy="923330"/>
            <a:chOff x="4825609" y="4502290"/>
            <a:chExt cx="3867531" cy="923330"/>
          </a:xfrm>
        </p:grpSpPr>
        <p:sp>
          <p:nvSpPr>
            <p:cNvPr id="16" name="Oval 15">
              <a:extLst>
                <a:ext uri="{FF2B5EF4-FFF2-40B4-BE49-F238E27FC236}">
                  <a16:creationId xmlns:a16="http://schemas.microsoft.com/office/drawing/2014/main" id="{A11A9912-4D6D-CA45-A5DE-F2B5471C16B2}"/>
                </a:ext>
              </a:extLst>
            </p:cNvPr>
            <p:cNvSpPr/>
            <p:nvPr/>
          </p:nvSpPr>
          <p:spPr>
            <a:xfrm>
              <a:off x="4825609" y="4593659"/>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5547740" y="4502290"/>
              <a:ext cx="3145400"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grpSp>
      <p:grpSp>
        <p:nvGrpSpPr>
          <p:cNvPr id="26" name="Group 25">
            <a:extLst>
              <a:ext uri="{FF2B5EF4-FFF2-40B4-BE49-F238E27FC236}">
                <a16:creationId xmlns:a16="http://schemas.microsoft.com/office/drawing/2014/main" id="{9A265BE3-F909-024A-ADEB-6C6534CD735F}"/>
              </a:ext>
            </a:extLst>
          </p:cNvPr>
          <p:cNvGrpSpPr/>
          <p:nvPr/>
        </p:nvGrpSpPr>
        <p:grpSpPr>
          <a:xfrm>
            <a:off x="4151485" y="4638334"/>
            <a:ext cx="3867531" cy="923330"/>
            <a:chOff x="8299320" y="3487918"/>
            <a:chExt cx="3867531" cy="923330"/>
          </a:xfrm>
        </p:grpSpPr>
        <p:sp>
          <p:nvSpPr>
            <p:cNvPr id="18" name="Oval 17">
              <a:extLst>
                <a:ext uri="{FF2B5EF4-FFF2-40B4-BE49-F238E27FC236}">
                  <a16:creationId xmlns:a16="http://schemas.microsoft.com/office/drawing/2014/main" id="{5ABD9179-A20A-AB4D-8338-B3C7CF5CA638}"/>
                </a:ext>
              </a:extLst>
            </p:cNvPr>
            <p:cNvSpPr/>
            <p:nvPr/>
          </p:nvSpPr>
          <p:spPr>
            <a:xfrm>
              <a:off x="8299320" y="3583340"/>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9021451" y="3487918"/>
              <a:ext cx="3145400" cy="923330"/>
            </a:xfrm>
            <a:prstGeom prst="rect">
              <a:avLst/>
            </a:prstGeom>
            <a:noFill/>
          </p:spPr>
          <p:txBody>
            <a:bodyPr wrap="square" rtlCol="0">
              <a:spAutoFit/>
            </a:bodyPr>
            <a:lstStyle/>
            <a:p>
              <a:r>
                <a:rPr lang="en-US" dirty="0"/>
                <a:t>Attack: A1, A2, A6, A7</a:t>
              </a:r>
            </a:p>
            <a:p>
              <a:r>
                <a:rPr lang="en-US" dirty="0"/>
                <a:t>Legitimate: G1, G2</a:t>
              </a:r>
            </a:p>
            <a:p>
              <a:r>
                <a:rPr lang="en-US" dirty="0"/>
                <a:t>Cost: $2</a:t>
              </a:r>
            </a:p>
          </p:txBody>
        </p:sp>
      </p:grpSp>
      <p:grpSp>
        <p:nvGrpSpPr>
          <p:cNvPr id="27" name="Group 26">
            <a:extLst>
              <a:ext uri="{FF2B5EF4-FFF2-40B4-BE49-F238E27FC236}">
                <a16:creationId xmlns:a16="http://schemas.microsoft.com/office/drawing/2014/main" id="{30E539CF-78CA-E540-AABE-A2438B4F8016}"/>
              </a:ext>
            </a:extLst>
          </p:cNvPr>
          <p:cNvGrpSpPr/>
          <p:nvPr/>
        </p:nvGrpSpPr>
        <p:grpSpPr>
          <a:xfrm>
            <a:off x="4152716" y="3623635"/>
            <a:ext cx="3867531" cy="923330"/>
            <a:chOff x="8299320" y="1386455"/>
            <a:chExt cx="3867531" cy="923330"/>
          </a:xfrm>
        </p:grpSpPr>
        <p:sp>
          <p:nvSpPr>
            <p:cNvPr id="17" name="Oval 16">
              <a:extLst>
                <a:ext uri="{FF2B5EF4-FFF2-40B4-BE49-F238E27FC236}">
                  <a16:creationId xmlns:a16="http://schemas.microsoft.com/office/drawing/2014/main" id="{3ABE281B-DBB6-8840-80D9-B9480591FE13}"/>
                </a:ext>
              </a:extLst>
            </p:cNvPr>
            <p:cNvSpPr/>
            <p:nvPr/>
          </p:nvSpPr>
          <p:spPr>
            <a:xfrm>
              <a:off x="8299320" y="1486917"/>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9021451" y="1386455"/>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grpSp>
      <p:sp>
        <p:nvSpPr>
          <p:cNvPr id="28" name="TextBox 27">
            <a:extLst>
              <a:ext uri="{FF2B5EF4-FFF2-40B4-BE49-F238E27FC236}">
                <a16:creationId xmlns:a16="http://schemas.microsoft.com/office/drawing/2014/main" id="{2B439836-A665-1744-8A37-E8A7C6678153}"/>
              </a:ext>
            </a:extLst>
          </p:cNvPr>
          <p:cNvSpPr txBox="1"/>
          <p:nvPr/>
        </p:nvSpPr>
        <p:spPr>
          <a:xfrm>
            <a:off x="68830" y="5988711"/>
            <a:ext cx="11984289" cy="369332"/>
          </a:xfrm>
          <a:prstGeom prst="rect">
            <a:avLst/>
          </a:prstGeom>
          <a:noFill/>
        </p:spPr>
        <p:txBody>
          <a:bodyPr wrap="square" rtlCol="0">
            <a:spAutoFit/>
          </a:bodyPr>
          <a:lstStyle/>
          <a:p>
            <a:r>
              <a:rPr lang="en-US" b="1" dirty="0"/>
              <a:t>Total of 5 offers, each containing rules that filter certain attack and legitimate flows, and the deployment cost. </a:t>
            </a:r>
          </a:p>
        </p:txBody>
      </p:sp>
      <p:sp>
        <p:nvSpPr>
          <p:cNvPr id="30" name="Title 1">
            <a:extLst>
              <a:ext uri="{FF2B5EF4-FFF2-40B4-BE49-F238E27FC236}">
                <a16:creationId xmlns:a16="http://schemas.microsoft.com/office/drawing/2014/main" id="{390CF105-0446-4343-8238-27482C665E43}"/>
              </a:ext>
            </a:extLst>
          </p:cNvPr>
          <p:cNvSpPr>
            <a:spLocks noGrp="1"/>
          </p:cNvSpPr>
          <p:nvPr>
            <p:ph type="title"/>
          </p:nvPr>
        </p:nvSpPr>
        <p:spPr>
          <a:xfrm>
            <a:off x="138881" y="127437"/>
            <a:ext cx="10515600" cy="1325563"/>
          </a:xfrm>
        </p:spPr>
        <p:txBody>
          <a:bodyPr>
            <a:normAutofit/>
          </a:bodyPr>
          <a:lstStyle/>
          <a:p>
            <a:r>
              <a:rPr lang="en-US" sz="3600" dirty="0"/>
              <a:t>Example</a:t>
            </a:r>
          </a:p>
        </p:txBody>
      </p:sp>
      <p:sp>
        <p:nvSpPr>
          <p:cNvPr id="2" name="TextBox 1">
            <a:extLst>
              <a:ext uri="{FF2B5EF4-FFF2-40B4-BE49-F238E27FC236}">
                <a16:creationId xmlns:a16="http://schemas.microsoft.com/office/drawing/2014/main" id="{43B7EF31-0715-6046-9A39-050BA9E1566E}"/>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Tree>
    <p:extLst>
      <p:ext uri="{BB962C8B-B14F-4D97-AF65-F5344CB8AC3E}">
        <p14:creationId xmlns:p14="http://schemas.microsoft.com/office/powerpoint/2010/main" val="188360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22</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sp>
        <p:nvSpPr>
          <p:cNvPr id="28" name="TextBox 27">
            <a:extLst>
              <a:ext uri="{FF2B5EF4-FFF2-40B4-BE49-F238E27FC236}">
                <a16:creationId xmlns:a16="http://schemas.microsoft.com/office/drawing/2014/main" id="{2B439836-A665-1744-8A37-E8A7C6678153}"/>
              </a:ext>
            </a:extLst>
          </p:cNvPr>
          <p:cNvSpPr txBox="1"/>
          <p:nvPr/>
        </p:nvSpPr>
        <p:spPr>
          <a:xfrm>
            <a:off x="68830" y="5988711"/>
            <a:ext cx="11984289" cy="369332"/>
          </a:xfrm>
          <a:prstGeom prst="rect">
            <a:avLst/>
          </a:prstGeom>
          <a:noFill/>
        </p:spPr>
        <p:txBody>
          <a:bodyPr wrap="square" rtlCol="0">
            <a:spAutoFit/>
          </a:bodyPr>
          <a:lstStyle/>
          <a:p>
            <a:r>
              <a:rPr lang="en-US" b="1" dirty="0"/>
              <a:t>Construct a complete graph, where each node represents an offer. Initially</a:t>
            </a:r>
            <a:r>
              <a:rPr lang="en-US" dirty="0"/>
              <a:t> </a:t>
            </a:r>
            <a:r>
              <a:rPr lang="en-US" b="1" dirty="0"/>
              <a:t>all edges have an equal amount of pheromone.</a:t>
            </a:r>
          </a:p>
        </p:txBody>
      </p:sp>
      <p:sp>
        <p:nvSpPr>
          <p:cNvPr id="30" name="Title 1">
            <a:extLst>
              <a:ext uri="{FF2B5EF4-FFF2-40B4-BE49-F238E27FC236}">
                <a16:creationId xmlns:a16="http://schemas.microsoft.com/office/drawing/2014/main" id="{390CF105-0446-4343-8238-27482C665E43}"/>
              </a:ext>
            </a:extLst>
          </p:cNvPr>
          <p:cNvSpPr>
            <a:spLocks noGrp="1"/>
          </p:cNvSpPr>
          <p:nvPr>
            <p:ph type="title"/>
          </p:nvPr>
        </p:nvSpPr>
        <p:spPr>
          <a:xfrm>
            <a:off x="138881" y="127437"/>
            <a:ext cx="10515600" cy="1325563"/>
          </a:xfrm>
        </p:spPr>
        <p:txBody>
          <a:bodyPr>
            <a:normAutofit/>
          </a:bodyPr>
          <a:lstStyle/>
          <a:p>
            <a:r>
              <a:rPr lang="en-US" sz="3600" dirty="0"/>
              <a:t>Step 1:</a:t>
            </a:r>
            <a:br>
              <a:rPr lang="en-US" sz="3600" dirty="0"/>
            </a:br>
            <a:r>
              <a:rPr lang="en-US" sz="3600" dirty="0"/>
              <a:t>Graph Construction</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F53D73B-B8C1-0644-8343-C1784938E303}"/>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Tree>
    <p:extLst>
      <p:ext uri="{BB962C8B-B14F-4D97-AF65-F5344CB8AC3E}">
        <p14:creationId xmlns:p14="http://schemas.microsoft.com/office/powerpoint/2010/main" val="344334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23</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sp>
        <p:nvSpPr>
          <p:cNvPr id="30" name="Title 1">
            <a:extLst>
              <a:ext uri="{FF2B5EF4-FFF2-40B4-BE49-F238E27FC236}">
                <a16:creationId xmlns:a16="http://schemas.microsoft.com/office/drawing/2014/main" id="{390CF105-0446-4343-8238-27482C665E43}"/>
              </a:ext>
            </a:extLst>
          </p:cNvPr>
          <p:cNvSpPr>
            <a:spLocks noGrp="1"/>
          </p:cNvSpPr>
          <p:nvPr>
            <p:ph type="title"/>
          </p:nvPr>
        </p:nvSpPr>
        <p:spPr>
          <a:xfrm>
            <a:off x="138881" y="127437"/>
            <a:ext cx="10515600" cy="1325563"/>
          </a:xfrm>
        </p:spPr>
        <p:txBody>
          <a:bodyPr>
            <a:normAutofit/>
          </a:bodyPr>
          <a:lstStyle/>
          <a:p>
            <a:r>
              <a:rPr lang="en-US" sz="3600" dirty="0"/>
              <a:t>Step 2:</a:t>
            </a:r>
            <a:br>
              <a:rPr lang="en-US" sz="3600" dirty="0"/>
            </a:br>
            <a:r>
              <a:rPr lang="en-US" sz="3600" dirty="0"/>
              <a:t>Graph Traversal</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782238"/>
            <a:ext cx="11984289" cy="646331"/>
          </a:xfrm>
          <a:prstGeom prst="rect">
            <a:avLst/>
          </a:prstGeom>
          <a:noFill/>
        </p:spPr>
        <p:txBody>
          <a:bodyPr wrap="square" rtlCol="0">
            <a:spAutoFit/>
          </a:bodyPr>
          <a:lstStyle/>
          <a:p>
            <a:r>
              <a:rPr lang="en-US" b="1" dirty="0"/>
              <a:t>Ant begins at random offer and chooses subsequent offers based on budget, collateral damage threshold, and attractiveness (amount of pheromone). </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5327512" y="1070565"/>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Tree>
    <p:extLst>
      <p:ext uri="{BB962C8B-B14F-4D97-AF65-F5344CB8AC3E}">
        <p14:creationId xmlns:p14="http://schemas.microsoft.com/office/powerpoint/2010/main" val="218506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79971"/>
            <a:ext cx="3160119" cy="12848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24</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782238"/>
            <a:ext cx="11984289" cy="646331"/>
          </a:xfrm>
          <a:prstGeom prst="rect">
            <a:avLst/>
          </a:prstGeom>
          <a:noFill/>
        </p:spPr>
        <p:txBody>
          <a:bodyPr wrap="square" rtlCol="0">
            <a:spAutoFit/>
          </a:bodyPr>
          <a:lstStyle/>
          <a:p>
            <a:r>
              <a:rPr lang="en-US" b="1" dirty="0"/>
              <a:t>Ant begins at random offer and chooses subsequent offers based on budget, collateral damage threshold, and attractiveness (amount of pheromone). </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5327512" y="1070565"/>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122229"/>
            <a:ext cx="3073534" cy="1200329"/>
          </a:xfrm>
          <a:prstGeom prst="rect">
            <a:avLst/>
          </a:prstGeom>
          <a:noFill/>
        </p:spPr>
        <p:txBody>
          <a:bodyPr wrap="none" rtlCol="0">
            <a:spAutoFit/>
          </a:bodyPr>
          <a:lstStyle/>
          <a:p>
            <a:r>
              <a:rPr lang="en-US" dirty="0"/>
              <a:t>Offers selected so far:</a:t>
            </a:r>
          </a:p>
          <a:p>
            <a:r>
              <a:rPr lang="en-US" dirty="0"/>
              <a:t>Cost so far: $1</a:t>
            </a:r>
          </a:p>
          <a:p>
            <a:r>
              <a:rPr lang="en-US" dirty="0"/>
              <a:t>Collateral damage so far: None</a:t>
            </a:r>
          </a:p>
          <a:p>
            <a:r>
              <a:rPr lang="en-US" dirty="0"/>
              <a:t>Efficacy: 2 (A4, A5)</a:t>
            </a:r>
          </a:p>
        </p:txBody>
      </p:sp>
      <p:sp>
        <p:nvSpPr>
          <p:cNvPr id="38" name="Oval 37">
            <a:extLst>
              <a:ext uri="{FF2B5EF4-FFF2-40B4-BE49-F238E27FC236}">
                <a16:creationId xmlns:a16="http://schemas.microsoft.com/office/drawing/2014/main" id="{665383E7-F946-0240-A4D3-402DDE88DE39}"/>
              </a:ext>
            </a:extLst>
          </p:cNvPr>
          <p:cNvSpPr/>
          <p:nvPr/>
        </p:nvSpPr>
        <p:spPr>
          <a:xfrm>
            <a:off x="2332146" y="133903"/>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359439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79972"/>
            <a:ext cx="3160119" cy="12848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25</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782238"/>
            <a:ext cx="11984289" cy="646331"/>
          </a:xfrm>
          <a:prstGeom prst="rect">
            <a:avLst/>
          </a:prstGeom>
          <a:noFill/>
        </p:spPr>
        <p:txBody>
          <a:bodyPr wrap="square" rtlCol="0">
            <a:spAutoFit/>
          </a:bodyPr>
          <a:lstStyle/>
          <a:p>
            <a:r>
              <a:rPr lang="en-US" b="1" dirty="0"/>
              <a:t>Ant begins at random offer and chooses subsequent offers based on budget, collateral damage threshold, and attractiveness (amount of pheromone). </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3427540" y="2244888"/>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122230"/>
            <a:ext cx="3139257" cy="1200329"/>
          </a:xfrm>
          <a:prstGeom prst="rect">
            <a:avLst/>
          </a:prstGeom>
          <a:noFill/>
        </p:spPr>
        <p:txBody>
          <a:bodyPr wrap="none" rtlCol="0">
            <a:spAutoFit/>
          </a:bodyPr>
          <a:lstStyle/>
          <a:p>
            <a:r>
              <a:rPr lang="en-US" dirty="0"/>
              <a:t>Offers selected so far:</a:t>
            </a:r>
          </a:p>
          <a:p>
            <a:r>
              <a:rPr lang="en-US" dirty="0"/>
              <a:t>Cost so far: $3</a:t>
            </a:r>
          </a:p>
          <a:p>
            <a:r>
              <a:rPr lang="en-US" dirty="0"/>
              <a:t>Collateral damage so far: 1 (G1)</a:t>
            </a:r>
          </a:p>
          <a:p>
            <a:r>
              <a:rPr lang="en-US" dirty="0"/>
              <a:t>Efficacy: 4 (A1, A3, A4, A5)</a:t>
            </a:r>
          </a:p>
        </p:txBody>
      </p:sp>
      <p:sp>
        <p:nvSpPr>
          <p:cNvPr id="38" name="Oval 37">
            <a:extLst>
              <a:ext uri="{FF2B5EF4-FFF2-40B4-BE49-F238E27FC236}">
                <a16:creationId xmlns:a16="http://schemas.microsoft.com/office/drawing/2014/main" id="{665383E7-F946-0240-A4D3-402DDE88DE39}"/>
              </a:ext>
            </a:extLst>
          </p:cNvPr>
          <p:cNvSpPr/>
          <p:nvPr/>
        </p:nvSpPr>
        <p:spPr>
          <a:xfrm>
            <a:off x="2332146" y="133904"/>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754010" y="133904"/>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25" name="Straight Arrow Connector 24">
            <a:extLst>
              <a:ext uri="{FF2B5EF4-FFF2-40B4-BE49-F238E27FC236}">
                <a16:creationId xmlns:a16="http://schemas.microsoft.com/office/drawing/2014/main" id="{31B3132D-F8DD-6645-BD95-711AC9DD6D63}"/>
              </a:ext>
            </a:extLst>
          </p:cNvPr>
          <p:cNvCxnSpPr>
            <a:cxnSpLocks/>
          </p:cNvCxnSpPr>
          <p:nvPr/>
        </p:nvCxnSpPr>
        <p:spPr>
          <a:xfrm flipH="1">
            <a:off x="3962668" y="1170039"/>
            <a:ext cx="1651246" cy="1145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1223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79972"/>
            <a:ext cx="3593492" cy="12848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26</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782238"/>
            <a:ext cx="11984289" cy="646331"/>
          </a:xfrm>
          <a:prstGeom prst="rect">
            <a:avLst/>
          </a:prstGeom>
          <a:noFill/>
        </p:spPr>
        <p:txBody>
          <a:bodyPr wrap="square" rtlCol="0">
            <a:spAutoFit/>
          </a:bodyPr>
          <a:lstStyle/>
          <a:p>
            <a:r>
              <a:rPr lang="en-US" b="1" dirty="0"/>
              <a:t>Ant begins at random offer and chooses subsequent offers based on budget, collateral damage threshold, and attractiveness (amount of pheromone). </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8248546" y="2238087"/>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122230"/>
            <a:ext cx="3593492" cy="1200329"/>
          </a:xfrm>
          <a:prstGeom prst="rect">
            <a:avLst/>
          </a:prstGeom>
          <a:noFill/>
        </p:spPr>
        <p:txBody>
          <a:bodyPr wrap="square" rtlCol="0">
            <a:spAutoFit/>
          </a:bodyPr>
          <a:lstStyle/>
          <a:p>
            <a:r>
              <a:rPr lang="en-US" dirty="0"/>
              <a:t>Offers selected so far:</a:t>
            </a:r>
          </a:p>
          <a:p>
            <a:r>
              <a:rPr lang="en-US" dirty="0"/>
              <a:t>Cost so far: </a:t>
            </a:r>
            <a:r>
              <a:rPr lang="en-US" dirty="0">
                <a:solidFill>
                  <a:srgbClr val="FF0000"/>
                </a:solidFill>
              </a:rPr>
              <a:t>$6</a:t>
            </a:r>
          </a:p>
          <a:p>
            <a:r>
              <a:rPr lang="en-US" dirty="0"/>
              <a:t>Collateral damage so far: </a:t>
            </a:r>
            <a:r>
              <a:rPr lang="en-US" dirty="0">
                <a:solidFill>
                  <a:srgbClr val="FF0000"/>
                </a:solidFill>
              </a:rPr>
              <a:t>2</a:t>
            </a:r>
            <a:r>
              <a:rPr lang="en-US" dirty="0"/>
              <a:t> (G1, G2)</a:t>
            </a:r>
          </a:p>
          <a:p>
            <a:r>
              <a:rPr lang="en-US" dirty="0"/>
              <a:t>Efficacy: 6 (A1, A2, A3, A4, A5, A8)</a:t>
            </a:r>
          </a:p>
        </p:txBody>
      </p:sp>
      <p:sp>
        <p:nvSpPr>
          <p:cNvPr id="38" name="Oval 37">
            <a:extLst>
              <a:ext uri="{FF2B5EF4-FFF2-40B4-BE49-F238E27FC236}">
                <a16:creationId xmlns:a16="http://schemas.microsoft.com/office/drawing/2014/main" id="{665383E7-F946-0240-A4D3-402DDE88DE39}"/>
              </a:ext>
            </a:extLst>
          </p:cNvPr>
          <p:cNvSpPr/>
          <p:nvPr/>
        </p:nvSpPr>
        <p:spPr>
          <a:xfrm>
            <a:off x="2332146" y="133904"/>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754010" y="133904"/>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a:extLst>
              <a:ext uri="{FF2B5EF4-FFF2-40B4-BE49-F238E27FC236}">
                <a16:creationId xmlns:a16="http://schemas.microsoft.com/office/drawing/2014/main" id="{EEADA26B-5FA5-BC40-8E72-5B39798367E1}"/>
              </a:ext>
            </a:extLst>
          </p:cNvPr>
          <p:cNvSpPr/>
          <p:nvPr/>
        </p:nvSpPr>
        <p:spPr>
          <a:xfrm>
            <a:off x="3173735" y="12133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43" name="Straight Arrow Connector 42">
            <a:extLst>
              <a:ext uri="{FF2B5EF4-FFF2-40B4-BE49-F238E27FC236}">
                <a16:creationId xmlns:a16="http://schemas.microsoft.com/office/drawing/2014/main" id="{FBE64A3C-AD1F-FC46-A99C-432760D3A487}"/>
              </a:ext>
            </a:extLst>
          </p:cNvPr>
          <p:cNvCxnSpPr>
            <a:cxnSpLocks/>
          </p:cNvCxnSpPr>
          <p:nvPr/>
        </p:nvCxnSpPr>
        <p:spPr>
          <a:xfrm>
            <a:off x="4003269" y="2689892"/>
            <a:ext cx="404045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C903827-205B-6B42-972D-5ED9E8537162}"/>
              </a:ext>
            </a:extLst>
          </p:cNvPr>
          <p:cNvCxnSpPr>
            <a:cxnSpLocks/>
          </p:cNvCxnSpPr>
          <p:nvPr/>
        </p:nvCxnSpPr>
        <p:spPr>
          <a:xfrm flipH="1">
            <a:off x="3962668" y="1170039"/>
            <a:ext cx="1651246" cy="1145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450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79972"/>
            <a:ext cx="3013280"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27</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782238"/>
            <a:ext cx="11984289" cy="646331"/>
          </a:xfrm>
          <a:prstGeom prst="rect">
            <a:avLst/>
          </a:prstGeom>
          <a:noFill/>
        </p:spPr>
        <p:txBody>
          <a:bodyPr wrap="square" rtlCol="0">
            <a:spAutoFit/>
          </a:bodyPr>
          <a:lstStyle/>
          <a:p>
            <a:r>
              <a:rPr lang="en-US" b="1" dirty="0"/>
              <a:t>Ant begins at random offer and chooses subsequent offers based on budget, collateral damage threshold, and attractiveness (amount of pheromone). Stops once it can no longer choose another offer due to constraints.</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8248546" y="2238087"/>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122230"/>
            <a:ext cx="3593492" cy="646331"/>
          </a:xfrm>
          <a:prstGeom prst="rect">
            <a:avLst/>
          </a:prstGeom>
          <a:noFill/>
        </p:spPr>
        <p:txBody>
          <a:bodyPr wrap="square" rtlCol="0">
            <a:spAutoFit/>
          </a:bodyPr>
          <a:lstStyle/>
          <a:p>
            <a:r>
              <a:rPr lang="en-US" dirty="0"/>
              <a:t>Ant #1 selected:</a:t>
            </a:r>
          </a:p>
          <a:p>
            <a:r>
              <a:rPr lang="en-US" dirty="0"/>
              <a:t>Efficacy: 6</a:t>
            </a:r>
          </a:p>
        </p:txBody>
      </p:sp>
      <p:sp>
        <p:nvSpPr>
          <p:cNvPr id="38" name="Oval 37">
            <a:extLst>
              <a:ext uri="{FF2B5EF4-FFF2-40B4-BE49-F238E27FC236}">
                <a16:creationId xmlns:a16="http://schemas.microsoft.com/office/drawing/2014/main" id="{665383E7-F946-0240-A4D3-402DDE88DE39}"/>
              </a:ext>
            </a:extLst>
          </p:cNvPr>
          <p:cNvSpPr/>
          <p:nvPr/>
        </p:nvSpPr>
        <p:spPr>
          <a:xfrm>
            <a:off x="1791371" y="133904"/>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213235" y="133904"/>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a:extLst>
              <a:ext uri="{FF2B5EF4-FFF2-40B4-BE49-F238E27FC236}">
                <a16:creationId xmlns:a16="http://schemas.microsoft.com/office/drawing/2014/main" id="{EEADA26B-5FA5-BC40-8E72-5B39798367E1}"/>
              </a:ext>
            </a:extLst>
          </p:cNvPr>
          <p:cNvSpPr/>
          <p:nvPr/>
        </p:nvSpPr>
        <p:spPr>
          <a:xfrm>
            <a:off x="2632960" y="12133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42" name="Straight Arrow Connector 41">
            <a:extLst>
              <a:ext uri="{FF2B5EF4-FFF2-40B4-BE49-F238E27FC236}">
                <a16:creationId xmlns:a16="http://schemas.microsoft.com/office/drawing/2014/main" id="{84415FEF-6EE6-A042-8DFC-AF8A48ADF2F9}"/>
              </a:ext>
            </a:extLst>
          </p:cNvPr>
          <p:cNvCxnSpPr>
            <a:cxnSpLocks/>
          </p:cNvCxnSpPr>
          <p:nvPr/>
        </p:nvCxnSpPr>
        <p:spPr>
          <a:xfrm>
            <a:off x="4003269" y="2689892"/>
            <a:ext cx="404045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03488AA6-40C4-414D-BA39-123BB3C8A465}"/>
              </a:ext>
            </a:extLst>
          </p:cNvPr>
          <p:cNvCxnSpPr>
            <a:cxnSpLocks/>
          </p:cNvCxnSpPr>
          <p:nvPr/>
        </p:nvCxnSpPr>
        <p:spPr>
          <a:xfrm flipH="1">
            <a:off x="3962668" y="1170039"/>
            <a:ext cx="1651246" cy="1145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8411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79972"/>
            <a:ext cx="3013280"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28</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782238"/>
            <a:ext cx="11984289" cy="646331"/>
          </a:xfrm>
          <a:prstGeom prst="rect">
            <a:avLst/>
          </a:prstGeom>
          <a:noFill/>
        </p:spPr>
        <p:txBody>
          <a:bodyPr wrap="square" rtlCol="0">
            <a:spAutoFit/>
          </a:bodyPr>
          <a:lstStyle/>
          <a:p>
            <a:r>
              <a:rPr lang="en-US" b="1" dirty="0"/>
              <a:t>Next ant in cycle begins its journey at random offer and chooses subsequent offers based on budget, collateral damage threshold, and attractiveness (amount of pheromone). </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7248207" y="4556001"/>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122230"/>
            <a:ext cx="3593492" cy="646331"/>
          </a:xfrm>
          <a:prstGeom prst="rect">
            <a:avLst/>
          </a:prstGeom>
          <a:noFill/>
        </p:spPr>
        <p:txBody>
          <a:bodyPr wrap="square" rtlCol="0">
            <a:spAutoFit/>
          </a:bodyPr>
          <a:lstStyle/>
          <a:p>
            <a:r>
              <a:rPr lang="en-US" dirty="0"/>
              <a:t>Ant #1 selected:</a:t>
            </a:r>
          </a:p>
          <a:p>
            <a:r>
              <a:rPr lang="en-US" dirty="0"/>
              <a:t>Efficacy: 6</a:t>
            </a:r>
          </a:p>
        </p:txBody>
      </p:sp>
      <p:sp>
        <p:nvSpPr>
          <p:cNvPr id="38" name="Oval 37">
            <a:extLst>
              <a:ext uri="{FF2B5EF4-FFF2-40B4-BE49-F238E27FC236}">
                <a16:creationId xmlns:a16="http://schemas.microsoft.com/office/drawing/2014/main" id="{665383E7-F946-0240-A4D3-402DDE88DE39}"/>
              </a:ext>
            </a:extLst>
          </p:cNvPr>
          <p:cNvSpPr/>
          <p:nvPr/>
        </p:nvSpPr>
        <p:spPr>
          <a:xfrm>
            <a:off x="1791371" y="133904"/>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213235" y="133904"/>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a:extLst>
              <a:ext uri="{FF2B5EF4-FFF2-40B4-BE49-F238E27FC236}">
                <a16:creationId xmlns:a16="http://schemas.microsoft.com/office/drawing/2014/main" id="{EEADA26B-5FA5-BC40-8E72-5B39798367E1}"/>
              </a:ext>
            </a:extLst>
          </p:cNvPr>
          <p:cNvSpPr/>
          <p:nvPr/>
        </p:nvSpPr>
        <p:spPr>
          <a:xfrm>
            <a:off x="2632960" y="12133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3" name="Rectangle 42">
            <a:extLst>
              <a:ext uri="{FF2B5EF4-FFF2-40B4-BE49-F238E27FC236}">
                <a16:creationId xmlns:a16="http://schemas.microsoft.com/office/drawing/2014/main" id="{E7DC178C-2364-994E-A92C-925619926C8A}"/>
              </a:ext>
            </a:extLst>
          </p:cNvPr>
          <p:cNvSpPr/>
          <p:nvPr/>
        </p:nvSpPr>
        <p:spPr>
          <a:xfrm>
            <a:off x="138881" y="825367"/>
            <a:ext cx="3462722" cy="12848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54BF08-7F4A-A449-B20E-C9FFBD89EDD2}"/>
              </a:ext>
            </a:extLst>
          </p:cNvPr>
          <p:cNvSpPr txBox="1"/>
          <p:nvPr/>
        </p:nvSpPr>
        <p:spPr>
          <a:xfrm>
            <a:off x="182173" y="867625"/>
            <a:ext cx="3512757" cy="1200329"/>
          </a:xfrm>
          <a:prstGeom prst="rect">
            <a:avLst/>
          </a:prstGeom>
          <a:noFill/>
        </p:spPr>
        <p:txBody>
          <a:bodyPr wrap="none" rtlCol="0">
            <a:spAutoFit/>
          </a:bodyPr>
          <a:lstStyle/>
          <a:p>
            <a:r>
              <a:rPr lang="en-US" dirty="0"/>
              <a:t>Offers selected so far:</a:t>
            </a:r>
          </a:p>
          <a:p>
            <a:r>
              <a:rPr lang="en-US" dirty="0"/>
              <a:t>Cost so far: $2</a:t>
            </a:r>
          </a:p>
          <a:p>
            <a:r>
              <a:rPr lang="en-US" dirty="0"/>
              <a:t>Collateral damage so far: </a:t>
            </a:r>
            <a:r>
              <a:rPr lang="en-US" dirty="0">
                <a:solidFill>
                  <a:srgbClr val="FF0000"/>
                </a:solidFill>
              </a:rPr>
              <a:t>2</a:t>
            </a:r>
            <a:r>
              <a:rPr lang="en-US" dirty="0"/>
              <a:t> (G1, G2)</a:t>
            </a:r>
          </a:p>
          <a:p>
            <a:r>
              <a:rPr lang="en-US" dirty="0"/>
              <a:t>Efficacy: 5 (A1, A2, A6, A7, A8)</a:t>
            </a:r>
          </a:p>
        </p:txBody>
      </p:sp>
      <p:sp>
        <p:nvSpPr>
          <p:cNvPr id="46" name="Oval 45">
            <a:extLst>
              <a:ext uri="{FF2B5EF4-FFF2-40B4-BE49-F238E27FC236}">
                <a16:creationId xmlns:a16="http://schemas.microsoft.com/office/drawing/2014/main" id="{1282F57A-FF4E-7944-B991-BB06F1CC12A8}"/>
              </a:ext>
            </a:extLst>
          </p:cNvPr>
          <p:cNvSpPr/>
          <p:nvPr/>
        </p:nvSpPr>
        <p:spPr>
          <a:xfrm>
            <a:off x="2318851" y="869169"/>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250178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79972"/>
            <a:ext cx="3013280"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29</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782238"/>
            <a:ext cx="11984289" cy="646331"/>
          </a:xfrm>
          <a:prstGeom prst="rect">
            <a:avLst/>
          </a:prstGeom>
          <a:noFill/>
        </p:spPr>
        <p:txBody>
          <a:bodyPr wrap="square" rtlCol="0">
            <a:spAutoFit/>
          </a:bodyPr>
          <a:lstStyle/>
          <a:p>
            <a:r>
              <a:rPr lang="en-US" b="1" dirty="0"/>
              <a:t>Ant begins at random offer and chooses subsequent offers based on budget, collateral damage threshold, and attractiveness (amount of pheromone). </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8248546" y="3347961"/>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122230"/>
            <a:ext cx="3593492" cy="646331"/>
          </a:xfrm>
          <a:prstGeom prst="rect">
            <a:avLst/>
          </a:prstGeom>
          <a:noFill/>
        </p:spPr>
        <p:txBody>
          <a:bodyPr wrap="square" rtlCol="0">
            <a:spAutoFit/>
          </a:bodyPr>
          <a:lstStyle/>
          <a:p>
            <a:r>
              <a:rPr lang="en-US" dirty="0"/>
              <a:t>Ant #1 selected:</a:t>
            </a:r>
          </a:p>
          <a:p>
            <a:r>
              <a:rPr lang="en-US" dirty="0"/>
              <a:t>Efficacy: 6</a:t>
            </a:r>
          </a:p>
        </p:txBody>
      </p:sp>
      <p:sp>
        <p:nvSpPr>
          <p:cNvPr id="38" name="Oval 37">
            <a:extLst>
              <a:ext uri="{FF2B5EF4-FFF2-40B4-BE49-F238E27FC236}">
                <a16:creationId xmlns:a16="http://schemas.microsoft.com/office/drawing/2014/main" id="{665383E7-F946-0240-A4D3-402DDE88DE39}"/>
              </a:ext>
            </a:extLst>
          </p:cNvPr>
          <p:cNvSpPr/>
          <p:nvPr/>
        </p:nvSpPr>
        <p:spPr>
          <a:xfrm>
            <a:off x="1791371" y="133904"/>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213235" y="133904"/>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a:extLst>
              <a:ext uri="{FF2B5EF4-FFF2-40B4-BE49-F238E27FC236}">
                <a16:creationId xmlns:a16="http://schemas.microsoft.com/office/drawing/2014/main" id="{EEADA26B-5FA5-BC40-8E72-5B39798367E1}"/>
              </a:ext>
            </a:extLst>
          </p:cNvPr>
          <p:cNvSpPr/>
          <p:nvPr/>
        </p:nvSpPr>
        <p:spPr>
          <a:xfrm>
            <a:off x="2632960" y="12133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3" name="Rectangle 42">
            <a:extLst>
              <a:ext uri="{FF2B5EF4-FFF2-40B4-BE49-F238E27FC236}">
                <a16:creationId xmlns:a16="http://schemas.microsoft.com/office/drawing/2014/main" id="{E7DC178C-2364-994E-A92C-925619926C8A}"/>
              </a:ext>
            </a:extLst>
          </p:cNvPr>
          <p:cNvSpPr/>
          <p:nvPr/>
        </p:nvSpPr>
        <p:spPr>
          <a:xfrm>
            <a:off x="138880" y="825367"/>
            <a:ext cx="3718033" cy="12848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54BF08-7F4A-A449-B20E-C9FFBD89EDD2}"/>
              </a:ext>
            </a:extLst>
          </p:cNvPr>
          <p:cNvSpPr txBox="1"/>
          <p:nvPr/>
        </p:nvSpPr>
        <p:spPr>
          <a:xfrm>
            <a:off x="182173" y="867625"/>
            <a:ext cx="3730317" cy="1200329"/>
          </a:xfrm>
          <a:prstGeom prst="rect">
            <a:avLst/>
          </a:prstGeom>
          <a:noFill/>
        </p:spPr>
        <p:txBody>
          <a:bodyPr wrap="none" rtlCol="0">
            <a:spAutoFit/>
          </a:bodyPr>
          <a:lstStyle/>
          <a:p>
            <a:r>
              <a:rPr lang="en-US" dirty="0"/>
              <a:t>Offers selected so far:</a:t>
            </a:r>
          </a:p>
          <a:p>
            <a:r>
              <a:rPr lang="en-US" dirty="0"/>
              <a:t>Cost so far: $5</a:t>
            </a:r>
          </a:p>
          <a:p>
            <a:r>
              <a:rPr lang="en-US" dirty="0"/>
              <a:t>Collateral damage so far: </a:t>
            </a:r>
            <a:r>
              <a:rPr lang="en-US" dirty="0">
                <a:solidFill>
                  <a:srgbClr val="FF0000"/>
                </a:solidFill>
              </a:rPr>
              <a:t>2</a:t>
            </a:r>
            <a:r>
              <a:rPr lang="en-US" dirty="0"/>
              <a:t> (G1, G2)</a:t>
            </a:r>
          </a:p>
          <a:p>
            <a:r>
              <a:rPr lang="en-US" dirty="0"/>
              <a:t>Efficacy: 7 (A1, A2, A3, A4, A6, A7, A8)</a:t>
            </a:r>
          </a:p>
        </p:txBody>
      </p:sp>
      <p:sp>
        <p:nvSpPr>
          <p:cNvPr id="46" name="Oval 45">
            <a:extLst>
              <a:ext uri="{FF2B5EF4-FFF2-40B4-BE49-F238E27FC236}">
                <a16:creationId xmlns:a16="http://schemas.microsoft.com/office/drawing/2014/main" id="{1282F57A-FF4E-7944-B991-BB06F1CC12A8}"/>
              </a:ext>
            </a:extLst>
          </p:cNvPr>
          <p:cNvSpPr/>
          <p:nvPr/>
        </p:nvSpPr>
        <p:spPr>
          <a:xfrm>
            <a:off x="2318851" y="869169"/>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 name="Oval 41">
            <a:extLst>
              <a:ext uri="{FF2B5EF4-FFF2-40B4-BE49-F238E27FC236}">
                <a16:creationId xmlns:a16="http://schemas.microsoft.com/office/drawing/2014/main" id="{E8B79E1C-A9A3-FF4B-B572-0A16E0B32299}"/>
              </a:ext>
            </a:extLst>
          </p:cNvPr>
          <p:cNvSpPr/>
          <p:nvPr/>
        </p:nvSpPr>
        <p:spPr>
          <a:xfrm>
            <a:off x="2746015" y="86619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48" name="Straight Arrow Connector 47">
            <a:extLst>
              <a:ext uri="{FF2B5EF4-FFF2-40B4-BE49-F238E27FC236}">
                <a16:creationId xmlns:a16="http://schemas.microsoft.com/office/drawing/2014/main" id="{38DAF379-7C70-8E45-B0A6-6442263A5C7A}"/>
              </a:ext>
            </a:extLst>
          </p:cNvPr>
          <p:cNvCxnSpPr>
            <a:cxnSpLocks/>
          </p:cNvCxnSpPr>
          <p:nvPr/>
        </p:nvCxnSpPr>
        <p:spPr>
          <a:xfrm flipV="1">
            <a:off x="7580671" y="3429001"/>
            <a:ext cx="586626" cy="1344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061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D8A3-CB56-6F45-AE14-7147F836DAB2}"/>
              </a:ext>
            </a:extLst>
          </p:cNvPr>
          <p:cNvSpPr>
            <a:spLocks noGrp="1"/>
          </p:cNvSpPr>
          <p:nvPr>
            <p:ph type="title"/>
          </p:nvPr>
        </p:nvSpPr>
        <p:spPr>
          <a:xfrm>
            <a:off x="838200" y="2766218"/>
            <a:ext cx="10515600" cy="1325563"/>
          </a:xfrm>
        </p:spPr>
        <p:txBody>
          <a:bodyPr/>
          <a:lstStyle/>
          <a:p>
            <a:pPr algn="ctr"/>
            <a:r>
              <a:rPr lang="en-US" dirty="0"/>
              <a:t>Introduction</a:t>
            </a:r>
          </a:p>
        </p:txBody>
      </p:sp>
      <p:sp>
        <p:nvSpPr>
          <p:cNvPr id="5" name="Slide Number Placeholder 3">
            <a:extLst>
              <a:ext uri="{FF2B5EF4-FFF2-40B4-BE49-F238E27FC236}">
                <a16:creationId xmlns:a16="http://schemas.microsoft.com/office/drawing/2014/main" id="{33FFCC9E-1B25-8B4C-AA93-001682D8E72E}"/>
              </a:ext>
            </a:extLst>
          </p:cNvPr>
          <p:cNvSpPr txBox="1">
            <a:spLocks/>
          </p:cNvSpPr>
          <p:nvPr/>
        </p:nvSpPr>
        <p:spPr>
          <a:xfrm>
            <a:off x="9309919" y="647064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A2207C-7ADE-494D-867B-F8DED7B25F00}"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2478004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79972"/>
            <a:ext cx="3038194"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30</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782238"/>
            <a:ext cx="11984289" cy="646331"/>
          </a:xfrm>
          <a:prstGeom prst="rect">
            <a:avLst/>
          </a:prstGeom>
          <a:noFill/>
        </p:spPr>
        <p:txBody>
          <a:bodyPr wrap="square" rtlCol="0">
            <a:spAutoFit/>
          </a:bodyPr>
          <a:lstStyle/>
          <a:p>
            <a:r>
              <a:rPr lang="en-US" b="1" dirty="0"/>
              <a:t>Ant begins at random offer and chooses subsequent offers based on budget, collateral damage threshold, and attractiveness (amount of pheromone). </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5924361" y="1727421"/>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122230"/>
            <a:ext cx="3593492" cy="646331"/>
          </a:xfrm>
          <a:prstGeom prst="rect">
            <a:avLst/>
          </a:prstGeom>
          <a:noFill/>
        </p:spPr>
        <p:txBody>
          <a:bodyPr wrap="square" rtlCol="0">
            <a:spAutoFit/>
          </a:bodyPr>
          <a:lstStyle/>
          <a:p>
            <a:r>
              <a:rPr lang="en-US" dirty="0"/>
              <a:t>Ant #1 selected:</a:t>
            </a:r>
          </a:p>
          <a:p>
            <a:r>
              <a:rPr lang="en-US" dirty="0"/>
              <a:t>Efficacy: 6</a:t>
            </a:r>
          </a:p>
        </p:txBody>
      </p:sp>
      <p:sp>
        <p:nvSpPr>
          <p:cNvPr id="38" name="Oval 37">
            <a:extLst>
              <a:ext uri="{FF2B5EF4-FFF2-40B4-BE49-F238E27FC236}">
                <a16:creationId xmlns:a16="http://schemas.microsoft.com/office/drawing/2014/main" id="{665383E7-F946-0240-A4D3-402DDE88DE39}"/>
              </a:ext>
            </a:extLst>
          </p:cNvPr>
          <p:cNvSpPr/>
          <p:nvPr/>
        </p:nvSpPr>
        <p:spPr>
          <a:xfrm>
            <a:off x="1791371" y="133904"/>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213235" y="133904"/>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a:extLst>
              <a:ext uri="{FF2B5EF4-FFF2-40B4-BE49-F238E27FC236}">
                <a16:creationId xmlns:a16="http://schemas.microsoft.com/office/drawing/2014/main" id="{EEADA26B-5FA5-BC40-8E72-5B39798367E1}"/>
              </a:ext>
            </a:extLst>
          </p:cNvPr>
          <p:cNvSpPr/>
          <p:nvPr/>
        </p:nvSpPr>
        <p:spPr>
          <a:xfrm>
            <a:off x="2632960" y="12133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3" name="Rectangle 42">
            <a:extLst>
              <a:ext uri="{FF2B5EF4-FFF2-40B4-BE49-F238E27FC236}">
                <a16:creationId xmlns:a16="http://schemas.microsoft.com/office/drawing/2014/main" id="{E7DC178C-2364-994E-A92C-925619926C8A}"/>
              </a:ext>
            </a:extLst>
          </p:cNvPr>
          <p:cNvSpPr/>
          <p:nvPr/>
        </p:nvSpPr>
        <p:spPr>
          <a:xfrm>
            <a:off x="138880" y="825367"/>
            <a:ext cx="4090992" cy="12848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54BF08-7F4A-A449-B20E-C9FFBD89EDD2}"/>
              </a:ext>
            </a:extLst>
          </p:cNvPr>
          <p:cNvSpPr txBox="1"/>
          <p:nvPr/>
        </p:nvSpPr>
        <p:spPr>
          <a:xfrm>
            <a:off x="182173" y="867625"/>
            <a:ext cx="4090992" cy="1200329"/>
          </a:xfrm>
          <a:prstGeom prst="rect">
            <a:avLst/>
          </a:prstGeom>
          <a:noFill/>
        </p:spPr>
        <p:txBody>
          <a:bodyPr wrap="none" rtlCol="0">
            <a:spAutoFit/>
          </a:bodyPr>
          <a:lstStyle/>
          <a:p>
            <a:r>
              <a:rPr lang="en-US" dirty="0"/>
              <a:t>Offers selected so far:</a:t>
            </a:r>
          </a:p>
          <a:p>
            <a:r>
              <a:rPr lang="en-US" dirty="0"/>
              <a:t>Cost so far: </a:t>
            </a:r>
            <a:r>
              <a:rPr lang="en-US" dirty="0">
                <a:solidFill>
                  <a:srgbClr val="FF0000"/>
                </a:solidFill>
              </a:rPr>
              <a:t>$6</a:t>
            </a:r>
          </a:p>
          <a:p>
            <a:r>
              <a:rPr lang="en-US" dirty="0"/>
              <a:t>Collateral damage so far: </a:t>
            </a:r>
            <a:r>
              <a:rPr lang="en-US" dirty="0">
                <a:solidFill>
                  <a:srgbClr val="FF0000"/>
                </a:solidFill>
              </a:rPr>
              <a:t>2</a:t>
            </a:r>
            <a:r>
              <a:rPr lang="en-US" dirty="0"/>
              <a:t> (G1, G2)</a:t>
            </a:r>
          </a:p>
          <a:p>
            <a:r>
              <a:rPr lang="en-US" dirty="0"/>
              <a:t>Efficacy: 7 (A1, A2, A3, A4, A5, A6, A7, A8)</a:t>
            </a:r>
          </a:p>
        </p:txBody>
      </p:sp>
      <p:sp>
        <p:nvSpPr>
          <p:cNvPr id="46" name="Oval 45">
            <a:extLst>
              <a:ext uri="{FF2B5EF4-FFF2-40B4-BE49-F238E27FC236}">
                <a16:creationId xmlns:a16="http://schemas.microsoft.com/office/drawing/2014/main" id="{1282F57A-FF4E-7944-B991-BB06F1CC12A8}"/>
              </a:ext>
            </a:extLst>
          </p:cNvPr>
          <p:cNvSpPr/>
          <p:nvPr/>
        </p:nvSpPr>
        <p:spPr>
          <a:xfrm>
            <a:off x="2318851" y="869169"/>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 name="Oval 41">
            <a:extLst>
              <a:ext uri="{FF2B5EF4-FFF2-40B4-BE49-F238E27FC236}">
                <a16:creationId xmlns:a16="http://schemas.microsoft.com/office/drawing/2014/main" id="{E8B79E1C-A9A3-FF4B-B572-0A16E0B32299}"/>
              </a:ext>
            </a:extLst>
          </p:cNvPr>
          <p:cNvSpPr/>
          <p:nvPr/>
        </p:nvSpPr>
        <p:spPr>
          <a:xfrm>
            <a:off x="2746015" y="86619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a:extLst>
              <a:ext uri="{FF2B5EF4-FFF2-40B4-BE49-F238E27FC236}">
                <a16:creationId xmlns:a16="http://schemas.microsoft.com/office/drawing/2014/main" id="{B0D35D9B-0E87-9F45-AC19-324F601BA33E}"/>
              </a:ext>
            </a:extLst>
          </p:cNvPr>
          <p:cNvSpPr/>
          <p:nvPr/>
        </p:nvSpPr>
        <p:spPr>
          <a:xfrm>
            <a:off x="3177075" y="866195"/>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49" name="Straight Arrow Connector 48">
            <a:extLst>
              <a:ext uri="{FF2B5EF4-FFF2-40B4-BE49-F238E27FC236}">
                <a16:creationId xmlns:a16="http://schemas.microsoft.com/office/drawing/2014/main" id="{DFEB0C77-F338-E445-B0C0-5FE4E761A020}"/>
              </a:ext>
            </a:extLst>
          </p:cNvPr>
          <p:cNvCxnSpPr>
            <a:cxnSpLocks/>
          </p:cNvCxnSpPr>
          <p:nvPr/>
        </p:nvCxnSpPr>
        <p:spPr>
          <a:xfrm flipV="1">
            <a:off x="7580671" y="3429001"/>
            <a:ext cx="586626" cy="1344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924EBD41-D68E-D94B-A04F-F248737046ED}"/>
              </a:ext>
            </a:extLst>
          </p:cNvPr>
          <p:cNvCxnSpPr>
            <a:cxnSpLocks/>
          </p:cNvCxnSpPr>
          <p:nvPr/>
        </p:nvCxnSpPr>
        <p:spPr>
          <a:xfrm flipH="1" flipV="1">
            <a:off x="6548285" y="1161247"/>
            <a:ext cx="1619012" cy="12832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8873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79972"/>
            <a:ext cx="3013280"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31</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a:stCxn id="17" idx="1"/>
            <a:endCxn id="14" idx="6"/>
          </p:cNvCxnSpPr>
          <p:nvPr/>
        </p:nvCxnSpPr>
        <p:spPr>
          <a:xfrm flipH="1" flipV="1">
            <a:off x="6459488" y="1302492"/>
            <a:ext cx="1707809" cy="1344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a:stCxn id="18" idx="7"/>
            <a:endCxn id="17" idx="4"/>
          </p:cNvCxnSpPr>
          <p:nvPr/>
        </p:nvCxnSpPr>
        <p:spPr>
          <a:xfrm flipV="1">
            <a:off x="7671989" y="3272367"/>
            <a:ext cx="750620" cy="170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6018213"/>
            <a:ext cx="11984289" cy="369332"/>
          </a:xfrm>
          <a:prstGeom prst="rect">
            <a:avLst/>
          </a:prstGeom>
          <a:noFill/>
        </p:spPr>
        <p:txBody>
          <a:bodyPr wrap="square" rtlCol="0">
            <a:spAutoFit/>
          </a:bodyPr>
          <a:lstStyle/>
          <a:p>
            <a:r>
              <a:rPr lang="en-US" b="1" dirty="0"/>
              <a:t>Cycle continues until all ants in the colony have finished traversing the graph. </a:t>
            </a:r>
          </a:p>
        </p:txBody>
      </p:sp>
      <p:sp>
        <p:nvSpPr>
          <p:cNvPr id="2" name="Rounded Rectangle 1">
            <a:extLst>
              <a:ext uri="{FF2B5EF4-FFF2-40B4-BE49-F238E27FC236}">
                <a16:creationId xmlns:a16="http://schemas.microsoft.com/office/drawing/2014/main" id="{E5C94E9C-46EF-7A41-BD2B-FB416289902C}"/>
              </a:ext>
            </a:extLst>
          </p:cNvPr>
          <p:cNvSpPr/>
          <p:nvPr/>
        </p:nvSpPr>
        <p:spPr>
          <a:xfrm>
            <a:off x="5924361" y="1727421"/>
            <a:ext cx="348123" cy="216310"/>
          </a:xfrm>
          <a:prstGeom prst="roundRect">
            <a:avLst/>
          </a:prstGeom>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122230"/>
            <a:ext cx="3593492" cy="646331"/>
          </a:xfrm>
          <a:prstGeom prst="rect">
            <a:avLst/>
          </a:prstGeom>
          <a:noFill/>
        </p:spPr>
        <p:txBody>
          <a:bodyPr wrap="square" rtlCol="0">
            <a:spAutoFit/>
          </a:bodyPr>
          <a:lstStyle/>
          <a:p>
            <a:r>
              <a:rPr lang="en-US" dirty="0"/>
              <a:t>Ant #1 selected:</a:t>
            </a:r>
          </a:p>
          <a:p>
            <a:r>
              <a:rPr lang="en-US" dirty="0"/>
              <a:t>Efficacy: 6</a:t>
            </a:r>
          </a:p>
        </p:txBody>
      </p:sp>
      <p:sp>
        <p:nvSpPr>
          <p:cNvPr id="38" name="Oval 37">
            <a:extLst>
              <a:ext uri="{FF2B5EF4-FFF2-40B4-BE49-F238E27FC236}">
                <a16:creationId xmlns:a16="http://schemas.microsoft.com/office/drawing/2014/main" id="{665383E7-F946-0240-A4D3-402DDE88DE39}"/>
              </a:ext>
            </a:extLst>
          </p:cNvPr>
          <p:cNvSpPr/>
          <p:nvPr/>
        </p:nvSpPr>
        <p:spPr>
          <a:xfrm>
            <a:off x="1791371" y="133904"/>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213235" y="133904"/>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a:extLst>
              <a:ext uri="{FF2B5EF4-FFF2-40B4-BE49-F238E27FC236}">
                <a16:creationId xmlns:a16="http://schemas.microsoft.com/office/drawing/2014/main" id="{EEADA26B-5FA5-BC40-8E72-5B39798367E1}"/>
              </a:ext>
            </a:extLst>
          </p:cNvPr>
          <p:cNvSpPr/>
          <p:nvPr/>
        </p:nvSpPr>
        <p:spPr>
          <a:xfrm>
            <a:off x="2632960" y="12133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3" name="Rectangle 42">
            <a:extLst>
              <a:ext uri="{FF2B5EF4-FFF2-40B4-BE49-F238E27FC236}">
                <a16:creationId xmlns:a16="http://schemas.microsoft.com/office/drawing/2014/main" id="{E7DC178C-2364-994E-A92C-925619926C8A}"/>
              </a:ext>
            </a:extLst>
          </p:cNvPr>
          <p:cNvSpPr/>
          <p:nvPr/>
        </p:nvSpPr>
        <p:spPr>
          <a:xfrm>
            <a:off x="138879" y="825367"/>
            <a:ext cx="3013279"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54BF08-7F4A-A449-B20E-C9FFBD89EDD2}"/>
              </a:ext>
            </a:extLst>
          </p:cNvPr>
          <p:cNvSpPr txBox="1"/>
          <p:nvPr/>
        </p:nvSpPr>
        <p:spPr>
          <a:xfrm>
            <a:off x="182173" y="867625"/>
            <a:ext cx="1750992" cy="646331"/>
          </a:xfrm>
          <a:prstGeom prst="rect">
            <a:avLst/>
          </a:prstGeom>
          <a:noFill/>
        </p:spPr>
        <p:txBody>
          <a:bodyPr wrap="none" rtlCol="0">
            <a:spAutoFit/>
          </a:bodyPr>
          <a:lstStyle/>
          <a:p>
            <a:r>
              <a:rPr lang="en-US" dirty="0"/>
              <a:t>Ant #2 selected:</a:t>
            </a:r>
          </a:p>
          <a:p>
            <a:r>
              <a:rPr lang="en-US" dirty="0"/>
              <a:t>Efficacy: 7</a:t>
            </a:r>
          </a:p>
        </p:txBody>
      </p:sp>
      <p:sp>
        <p:nvSpPr>
          <p:cNvPr id="46" name="Oval 45">
            <a:extLst>
              <a:ext uri="{FF2B5EF4-FFF2-40B4-BE49-F238E27FC236}">
                <a16:creationId xmlns:a16="http://schemas.microsoft.com/office/drawing/2014/main" id="{1282F57A-FF4E-7944-B991-BB06F1CC12A8}"/>
              </a:ext>
            </a:extLst>
          </p:cNvPr>
          <p:cNvSpPr/>
          <p:nvPr/>
        </p:nvSpPr>
        <p:spPr>
          <a:xfrm>
            <a:off x="1805172" y="869169"/>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 name="Oval 41">
            <a:extLst>
              <a:ext uri="{FF2B5EF4-FFF2-40B4-BE49-F238E27FC236}">
                <a16:creationId xmlns:a16="http://schemas.microsoft.com/office/drawing/2014/main" id="{E8B79E1C-A9A3-FF4B-B572-0A16E0B32299}"/>
              </a:ext>
            </a:extLst>
          </p:cNvPr>
          <p:cNvSpPr/>
          <p:nvPr/>
        </p:nvSpPr>
        <p:spPr>
          <a:xfrm>
            <a:off x="2232336" y="86619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a:extLst>
              <a:ext uri="{FF2B5EF4-FFF2-40B4-BE49-F238E27FC236}">
                <a16:creationId xmlns:a16="http://schemas.microsoft.com/office/drawing/2014/main" id="{B0D35D9B-0E87-9F45-AC19-324F601BA33E}"/>
              </a:ext>
            </a:extLst>
          </p:cNvPr>
          <p:cNvSpPr/>
          <p:nvPr/>
        </p:nvSpPr>
        <p:spPr>
          <a:xfrm>
            <a:off x="2663396" y="866195"/>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088660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955045"/>
            <a:ext cx="3013280"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32</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p:cNvCxnSpPr>
          <p:nvPr/>
        </p:nvCxnSpPr>
        <p:spPr>
          <a:xfrm flipV="1">
            <a:off x="3755923" y="1259511"/>
            <a:ext cx="2087187" cy="1464024"/>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p:cNvCxnSpPr>
          <p:nvPr/>
        </p:nvCxnSpPr>
        <p:spPr>
          <a:xfrm flipH="1" flipV="1">
            <a:off x="6348891" y="1259511"/>
            <a:ext cx="1929870" cy="1464024"/>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p:cNvCxnSpPr>
          <p:nvPr/>
        </p:nvCxnSpPr>
        <p:spPr>
          <a:xfrm flipV="1">
            <a:off x="7629832" y="3165097"/>
            <a:ext cx="835742" cy="1937845"/>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p:cNvCxnSpPr>
          <p:nvPr/>
        </p:nvCxnSpPr>
        <p:spPr>
          <a:xfrm>
            <a:off x="3856914" y="2906124"/>
            <a:ext cx="4310383" cy="0"/>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990860"/>
            <a:ext cx="11984289" cy="369332"/>
          </a:xfrm>
          <a:prstGeom prst="rect">
            <a:avLst/>
          </a:prstGeom>
          <a:noFill/>
        </p:spPr>
        <p:txBody>
          <a:bodyPr wrap="square" rtlCol="0">
            <a:spAutoFit/>
          </a:bodyPr>
          <a:lstStyle/>
          <a:p>
            <a:r>
              <a:rPr lang="en-US" b="1" dirty="0"/>
              <a:t>After each cycle, pheromone is dropped along path traversed by ants.</a:t>
            </a:r>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997303"/>
            <a:ext cx="1871783" cy="646331"/>
          </a:xfrm>
          <a:prstGeom prst="rect">
            <a:avLst/>
          </a:prstGeom>
          <a:noFill/>
        </p:spPr>
        <p:txBody>
          <a:bodyPr wrap="square" rtlCol="0">
            <a:spAutoFit/>
          </a:bodyPr>
          <a:lstStyle/>
          <a:p>
            <a:r>
              <a:rPr lang="en-US" dirty="0"/>
              <a:t>Ant #1 selected:</a:t>
            </a:r>
          </a:p>
          <a:p>
            <a:r>
              <a:rPr lang="en-US" dirty="0"/>
              <a:t>Efficacy: 6</a:t>
            </a:r>
          </a:p>
        </p:txBody>
      </p:sp>
      <p:sp>
        <p:nvSpPr>
          <p:cNvPr id="38" name="Oval 37">
            <a:extLst>
              <a:ext uri="{FF2B5EF4-FFF2-40B4-BE49-F238E27FC236}">
                <a16:creationId xmlns:a16="http://schemas.microsoft.com/office/drawing/2014/main" id="{665383E7-F946-0240-A4D3-402DDE88DE39}"/>
              </a:ext>
            </a:extLst>
          </p:cNvPr>
          <p:cNvSpPr/>
          <p:nvPr/>
        </p:nvSpPr>
        <p:spPr>
          <a:xfrm>
            <a:off x="1791371" y="1008977"/>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213235" y="1008977"/>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a:extLst>
              <a:ext uri="{FF2B5EF4-FFF2-40B4-BE49-F238E27FC236}">
                <a16:creationId xmlns:a16="http://schemas.microsoft.com/office/drawing/2014/main" id="{EEADA26B-5FA5-BC40-8E72-5B39798367E1}"/>
              </a:ext>
            </a:extLst>
          </p:cNvPr>
          <p:cNvSpPr/>
          <p:nvPr/>
        </p:nvSpPr>
        <p:spPr>
          <a:xfrm>
            <a:off x="2632960" y="996407"/>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3" name="Rectangle 42">
            <a:extLst>
              <a:ext uri="{FF2B5EF4-FFF2-40B4-BE49-F238E27FC236}">
                <a16:creationId xmlns:a16="http://schemas.microsoft.com/office/drawing/2014/main" id="{E7DC178C-2364-994E-A92C-925619926C8A}"/>
              </a:ext>
            </a:extLst>
          </p:cNvPr>
          <p:cNvSpPr/>
          <p:nvPr/>
        </p:nvSpPr>
        <p:spPr>
          <a:xfrm>
            <a:off x="138880" y="1700440"/>
            <a:ext cx="3013280"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54BF08-7F4A-A449-B20E-C9FFBD89EDD2}"/>
              </a:ext>
            </a:extLst>
          </p:cNvPr>
          <p:cNvSpPr txBox="1"/>
          <p:nvPr/>
        </p:nvSpPr>
        <p:spPr>
          <a:xfrm>
            <a:off x="182173" y="1742698"/>
            <a:ext cx="1750992" cy="646331"/>
          </a:xfrm>
          <a:prstGeom prst="rect">
            <a:avLst/>
          </a:prstGeom>
          <a:noFill/>
        </p:spPr>
        <p:txBody>
          <a:bodyPr wrap="none" rtlCol="0">
            <a:spAutoFit/>
          </a:bodyPr>
          <a:lstStyle/>
          <a:p>
            <a:r>
              <a:rPr lang="en-US" dirty="0"/>
              <a:t>Ant #2 selected:</a:t>
            </a:r>
          </a:p>
          <a:p>
            <a:r>
              <a:rPr lang="en-US" dirty="0"/>
              <a:t>Efficacy: 7</a:t>
            </a:r>
          </a:p>
        </p:txBody>
      </p:sp>
      <p:sp>
        <p:nvSpPr>
          <p:cNvPr id="46" name="Oval 45">
            <a:extLst>
              <a:ext uri="{FF2B5EF4-FFF2-40B4-BE49-F238E27FC236}">
                <a16:creationId xmlns:a16="http://schemas.microsoft.com/office/drawing/2014/main" id="{1282F57A-FF4E-7944-B991-BB06F1CC12A8}"/>
              </a:ext>
            </a:extLst>
          </p:cNvPr>
          <p:cNvSpPr/>
          <p:nvPr/>
        </p:nvSpPr>
        <p:spPr>
          <a:xfrm>
            <a:off x="1805172" y="1744242"/>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 name="Oval 41">
            <a:extLst>
              <a:ext uri="{FF2B5EF4-FFF2-40B4-BE49-F238E27FC236}">
                <a16:creationId xmlns:a16="http://schemas.microsoft.com/office/drawing/2014/main" id="{E8B79E1C-A9A3-FF4B-B572-0A16E0B32299}"/>
              </a:ext>
            </a:extLst>
          </p:cNvPr>
          <p:cNvSpPr/>
          <p:nvPr/>
        </p:nvSpPr>
        <p:spPr>
          <a:xfrm>
            <a:off x="2232336" y="1741267"/>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a:extLst>
              <a:ext uri="{FF2B5EF4-FFF2-40B4-BE49-F238E27FC236}">
                <a16:creationId xmlns:a16="http://schemas.microsoft.com/office/drawing/2014/main" id="{B0D35D9B-0E87-9F45-AC19-324F601BA33E}"/>
              </a:ext>
            </a:extLst>
          </p:cNvPr>
          <p:cNvSpPr/>
          <p:nvPr/>
        </p:nvSpPr>
        <p:spPr>
          <a:xfrm>
            <a:off x="2663396" y="1741268"/>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9" name="Title 1">
            <a:extLst>
              <a:ext uri="{FF2B5EF4-FFF2-40B4-BE49-F238E27FC236}">
                <a16:creationId xmlns:a16="http://schemas.microsoft.com/office/drawing/2014/main" id="{6A7545A9-3FC7-8B4D-930F-FE5E2E35CA20}"/>
              </a:ext>
            </a:extLst>
          </p:cNvPr>
          <p:cNvSpPr>
            <a:spLocks noGrp="1"/>
          </p:cNvSpPr>
          <p:nvPr>
            <p:ph type="title"/>
          </p:nvPr>
        </p:nvSpPr>
        <p:spPr>
          <a:xfrm>
            <a:off x="138880" y="-157319"/>
            <a:ext cx="10515600" cy="1325563"/>
          </a:xfrm>
        </p:spPr>
        <p:txBody>
          <a:bodyPr>
            <a:normAutofit/>
          </a:bodyPr>
          <a:lstStyle/>
          <a:p>
            <a:r>
              <a:rPr lang="en-US" sz="3600" dirty="0"/>
              <a:t>Step 3: Updating Pheromone</a:t>
            </a:r>
          </a:p>
        </p:txBody>
      </p: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80085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50AF21-9D4B-F544-B742-E9B18677CE35}"/>
              </a:ext>
            </a:extLst>
          </p:cNvPr>
          <p:cNvSpPr/>
          <p:nvPr/>
        </p:nvSpPr>
        <p:spPr>
          <a:xfrm>
            <a:off x="138881" y="955045"/>
            <a:ext cx="3013280"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33</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p:cNvCxnSpPr>
          <p:nvPr/>
        </p:nvCxnSpPr>
        <p:spPr>
          <a:xfrm flipH="1" flipV="1">
            <a:off x="6348891" y="1259511"/>
            <a:ext cx="1929870" cy="1483689"/>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p:cNvCxnSpPr>
          <p:nvPr/>
        </p:nvCxnSpPr>
        <p:spPr>
          <a:xfrm flipV="1">
            <a:off x="7600335" y="3165097"/>
            <a:ext cx="865239" cy="194767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990860"/>
            <a:ext cx="11984289" cy="369332"/>
          </a:xfrm>
          <a:prstGeom prst="rect">
            <a:avLst/>
          </a:prstGeom>
          <a:noFill/>
        </p:spPr>
        <p:txBody>
          <a:bodyPr wrap="square" rtlCol="0">
            <a:spAutoFit/>
          </a:bodyPr>
          <a:lstStyle/>
          <a:p>
            <a:r>
              <a:rPr lang="en-US" b="1" dirty="0"/>
              <a:t>Pheromone is evaporated only from paths that do not make up the best solution so far (best solution so far:                          ).  </a:t>
            </a:r>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0" name="TextBox 9">
            <a:extLst>
              <a:ext uri="{FF2B5EF4-FFF2-40B4-BE49-F238E27FC236}">
                <a16:creationId xmlns:a16="http://schemas.microsoft.com/office/drawing/2014/main" id="{7712C6DF-7204-3141-86BF-5AF6C1DDA691}"/>
              </a:ext>
            </a:extLst>
          </p:cNvPr>
          <p:cNvSpPr txBox="1"/>
          <p:nvPr/>
        </p:nvSpPr>
        <p:spPr>
          <a:xfrm>
            <a:off x="182173" y="997303"/>
            <a:ext cx="1836358" cy="646331"/>
          </a:xfrm>
          <a:prstGeom prst="rect">
            <a:avLst/>
          </a:prstGeom>
          <a:noFill/>
        </p:spPr>
        <p:txBody>
          <a:bodyPr wrap="square" rtlCol="0">
            <a:spAutoFit/>
          </a:bodyPr>
          <a:lstStyle/>
          <a:p>
            <a:r>
              <a:rPr lang="en-US" dirty="0"/>
              <a:t>Ant #1 selected:</a:t>
            </a:r>
          </a:p>
          <a:p>
            <a:r>
              <a:rPr lang="en-US" dirty="0"/>
              <a:t>Efficacy: 6</a:t>
            </a:r>
          </a:p>
        </p:txBody>
      </p:sp>
      <p:sp>
        <p:nvSpPr>
          <p:cNvPr id="38" name="Oval 37">
            <a:extLst>
              <a:ext uri="{FF2B5EF4-FFF2-40B4-BE49-F238E27FC236}">
                <a16:creationId xmlns:a16="http://schemas.microsoft.com/office/drawing/2014/main" id="{665383E7-F946-0240-A4D3-402DDE88DE39}"/>
              </a:ext>
            </a:extLst>
          </p:cNvPr>
          <p:cNvSpPr/>
          <p:nvPr/>
        </p:nvSpPr>
        <p:spPr>
          <a:xfrm>
            <a:off x="1791371" y="1008977"/>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9" name="Oval 38">
            <a:extLst>
              <a:ext uri="{FF2B5EF4-FFF2-40B4-BE49-F238E27FC236}">
                <a16:creationId xmlns:a16="http://schemas.microsoft.com/office/drawing/2014/main" id="{F829CEDD-E75E-A34F-9FF6-EAF7013AD182}"/>
              </a:ext>
            </a:extLst>
          </p:cNvPr>
          <p:cNvSpPr/>
          <p:nvPr/>
        </p:nvSpPr>
        <p:spPr>
          <a:xfrm>
            <a:off x="2213235" y="1008977"/>
            <a:ext cx="388795" cy="395687"/>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a:extLst>
              <a:ext uri="{FF2B5EF4-FFF2-40B4-BE49-F238E27FC236}">
                <a16:creationId xmlns:a16="http://schemas.microsoft.com/office/drawing/2014/main" id="{EEADA26B-5FA5-BC40-8E72-5B39798367E1}"/>
              </a:ext>
            </a:extLst>
          </p:cNvPr>
          <p:cNvSpPr/>
          <p:nvPr/>
        </p:nvSpPr>
        <p:spPr>
          <a:xfrm>
            <a:off x="2632960" y="996407"/>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3" name="Rectangle 42">
            <a:extLst>
              <a:ext uri="{FF2B5EF4-FFF2-40B4-BE49-F238E27FC236}">
                <a16:creationId xmlns:a16="http://schemas.microsoft.com/office/drawing/2014/main" id="{E7DC178C-2364-994E-A92C-925619926C8A}"/>
              </a:ext>
            </a:extLst>
          </p:cNvPr>
          <p:cNvSpPr/>
          <p:nvPr/>
        </p:nvSpPr>
        <p:spPr>
          <a:xfrm>
            <a:off x="138879" y="1700440"/>
            <a:ext cx="3013279"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54BF08-7F4A-A449-B20E-C9FFBD89EDD2}"/>
              </a:ext>
            </a:extLst>
          </p:cNvPr>
          <p:cNvSpPr txBox="1"/>
          <p:nvPr/>
        </p:nvSpPr>
        <p:spPr>
          <a:xfrm>
            <a:off x="182173" y="1742698"/>
            <a:ext cx="1750992" cy="646331"/>
          </a:xfrm>
          <a:prstGeom prst="rect">
            <a:avLst/>
          </a:prstGeom>
          <a:noFill/>
        </p:spPr>
        <p:txBody>
          <a:bodyPr wrap="none" rtlCol="0">
            <a:spAutoFit/>
          </a:bodyPr>
          <a:lstStyle/>
          <a:p>
            <a:r>
              <a:rPr lang="en-US" dirty="0"/>
              <a:t>Ant #2 selected:</a:t>
            </a:r>
          </a:p>
          <a:p>
            <a:r>
              <a:rPr lang="en-US" dirty="0"/>
              <a:t>Efficacy: 7</a:t>
            </a:r>
          </a:p>
        </p:txBody>
      </p:sp>
      <p:sp>
        <p:nvSpPr>
          <p:cNvPr id="46" name="Oval 45">
            <a:extLst>
              <a:ext uri="{FF2B5EF4-FFF2-40B4-BE49-F238E27FC236}">
                <a16:creationId xmlns:a16="http://schemas.microsoft.com/office/drawing/2014/main" id="{1282F57A-FF4E-7944-B991-BB06F1CC12A8}"/>
              </a:ext>
            </a:extLst>
          </p:cNvPr>
          <p:cNvSpPr/>
          <p:nvPr/>
        </p:nvSpPr>
        <p:spPr>
          <a:xfrm>
            <a:off x="1805172" y="1744242"/>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 name="Oval 41">
            <a:extLst>
              <a:ext uri="{FF2B5EF4-FFF2-40B4-BE49-F238E27FC236}">
                <a16:creationId xmlns:a16="http://schemas.microsoft.com/office/drawing/2014/main" id="{E8B79E1C-A9A3-FF4B-B572-0A16E0B32299}"/>
              </a:ext>
            </a:extLst>
          </p:cNvPr>
          <p:cNvSpPr/>
          <p:nvPr/>
        </p:nvSpPr>
        <p:spPr>
          <a:xfrm>
            <a:off x="2232336" y="1741267"/>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a:extLst>
              <a:ext uri="{FF2B5EF4-FFF2-40B4-BE49-F238E27FC236}">
                <a16:creationId xmlns:a16="http://schemas.microsoft.com/office/drawing/2014/main" id="{B0D35D9B-0E87-9F45-AC19-324F601BA33E}"/>
              </a:ext>
            </a:extLst>
          </p:cNvPr>
          <p:cNvSpPr/>
          <p:nvPr/>
        </p:nvSpPr>
        <p:spPr>
          <a:xfrm>
            <a:off x="2663396" y="1741268"/>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9" name="Title 1">
            <a:extLst>
              <a:ext uri="{FF2B5EF4-FFF2-40B4-BE49-F238E27FC236}">
                <a16:creationId xmlns:a16="http://schemas.microsoft.com/office/drawing/2014/main" id="{6A7545A9-3FC7-8B4D-930F-FE5E2E35CA20}"/>
              </a:ext>
            </a:extLst>
          </p:cNvPr>
          <p:cNvSpPr>
            <a:spLocks noGrp="1"/>
          </p:cNvSpPr>
          <p:nvPr>
            <p:ph type="title"/>
          </p:nvPr>
        </p:nvSpPr>
        <p:spPr>
          <a:xfrm>
            <a:off x="138880" y="-157319"/>
            <a:ext cx="10515600" cy="1325563"/>
          </a:xfrm>
        </p:spPr>
        <p:txBody>
          <a:bodyPr>
            <a:normAutofit/>
          </a:bodyPr>
          <a:lstStyle/>
          <a:p>
            <a:r>
              <a:rPr lang="en-US" sz="3600" dirty="0"/>
              <a:t>Step 3: Updating Pheromone</a:t>
            </a:r>
          </a:p>
        </p:txBody>
      </p: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51" name="Oval 50">
            <a:extLst>
              <a:ext uri="{FF2B5EF4-FFF2-40B4-BE49-F238E27FC236}">
                <a16:creationId xmlns:a16="http://schemas.microsoft.com/office/drawing/2014/main" id="{3FFC1E35-8190-DD44-83B9-B7CF03E33C86}"/>
              </a:ext>
            </a:extLst>
          </p:cNvPr>
          <p:cNvSpPr/>
          <p:nvPr/>
        </p:nvSpPr>
        <p:spPr>
          <a:xfrm>
            <a:off x="10408717" y="5967480"/>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2" name="Oval 51">
            <a:extLst>
              <a:ext uri="{FF2B5EF4-FFF2-40B4-BE49-F238E27FC236}">
                <a16:creationId xmlns:a16="http://schemas.microsoft.com/office/drawing/2014/main" id="{9D69B295-F3D2-364E-9452-52F7943DB4EF}"/>
              </a:ext>
            </a:extLst>
          </p:cNvPr>
          <p:cNvSpPr/>
          <p:nvPr/>
        </p:nvSpPr>
        <p:spPr>
          <a:xfrm>
            <a:off x="10835881" y="5964505"/>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54" name="Oval 53">
            <a:extLst>
              <a:ext uri="{FF2B5EF4-FFF2-40B4-BE49-F238E27FC236}">
                <a16:creationId xmlns:a16="http://schemas.microsoft.com/office/drawing/2014/main" id="{5A40F326-D289-BA4C-A266-B55EF20AF7E8}"/>
              </a:ext>
            </a:extLst>
          </p:cNvPr>
          <p:cNvSpPr/>
          <p:nvPr/>
        </p:nvSpPr>
        <p:spPr>
          <a:xfrm>
            <a:off x="11266941" y="5964506"/>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26681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a:extLst>
              <a:ext uri="{FF2B5EF4-FFF2-40B4-BE49-F238E27FC236}">
                <a16:creationId xmlns:a16="http://schemas.microsoft.com/office/drawing/2014/main" id="{050925AC-B4C9-D64C-8699-4D908035A27B}"/>
              </a:ext>
            </a:extLst>
          </p:cNvPr>
          <p:cNvSpPr txBox="1">
            <a:spLocks/>
          </p:cNvSpPr>
          <p:nvPr/>
        </p:nvSpPr>
        <p:spPr>
          <a:xfrm>
            <a:off x="138880" y="2734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Step 4:</a:t>
            </a:r>
            <a:br>
              <a:rPr lang="en-US" sz="3600" dirty="0"/>
            </a:br>
            <a:r>
              <a:rPr lang="en-US" sz="3600" dirty="0"/>
              <a:t>Save Best Solution So Far</a:t>
            </a:r>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34</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p:cNvCxnSpPr>
          <p:nvPr/>
        </p:nvCxnSpPr>
        <p:spPr>
          <a:xfrm flipH="1" flipV="1">
            <a:off x="6348891" y="1259511"/>
            <a:ext cx="1929870" cy="1483689"/>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p:cNvCxnSpPr>
          <p:nvPr/>
        </p:nvCxnSpPr>
        <p:spPr>
          <a:xfrm flipV="1">
            <a:off x="7600335" y="3165097"/>
            <a:ext cx="865239" cy="194767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990860"/>
            <a:ext cx="11984289" cy="369332"/>
          </a:xfrm>
          <a:prstGeom prst="rect">
            <a:avLst/>
          </a:prstGeom>
          <a:noFill/>
        </p:spPr>
        <p:txBody>
          <a:bodyPr wrap="square" rtlCol="0">
            <a:spAutoFit/>
          </a:bodyPr>
          <a:lstStyle/>
          <a:p>
            <a:r>
              <a:rPr lang="en-US" b="1" dirty="0"/>
              <a:t>Before the start of a new cycle, save the best solution of the current cycle.</a:t>
            </a:r>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43" name="Rectangle 42">
            <a:extLst>
              <a:ext uri="{FF2B5EF4-FFF2-40B4-BE49-F238E27FC236}">
                <a16:creationId xmlns:a16="http://schemas.microsoft.com/office/drawing/2014/main" id="{E7DC178C-2364-994E-A92C-925619926C8A}"/>
              </a:ext>
            </a:extLst>
          </p:cNvPr>
          <p:cNvSpPr/>
          <p:nvPr/>
        </p:nvSpPr>
        <p:spPr>
          <a:xfrm>
            <a:off x="138880" y="1562787"/>
            <a:ext cx="3371236"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54BF08-7F4A-A449-B20E-C9FFBD89EDD2}"/>
              </a:ext>
            </a:extLst>
          </p:cNvPr>
          <p:cNvSpPr txBox="1"/>
          <p:nvPr/>
        </p:nvSpPr>
        <p:spPr>
          <a:xfrm>
            <a:off x="182173" y="1605045"/>
            <a:ext cx="2038700" cy="646331"/>
          </a:xfrm>
          <a:prstGeom prst="rect">
            <a:avLst/>
          </a:prstGeom>
          <a:noFill/>
        </p:spPr>
        <p:txBody>
          <a:bodyPr wrap="none" rtlCol="0">
            <a:spAutoFit/>
          </a:bodyPr>
          <a:lstStyle/>
          <a:p>
            <a:r>
              <a:rPr lang="en-US" dirty="0"/>
              <a:t>Best solution so far:</a:t>
            </a:r>
          </a:p>
          <a:p>
            <a:r>
              <a:rPr lang="en-US" dirty="0"/>
              <a:t>Efficacy: 7</a:t>
            </a:r>
          </a:p>
        </p:txBody>
      </p:sp>
      <p:sp>
        <p:nvSpPr>
          <p:cNvPr id="46" name="Oval 45">
            <a:extLst>
              <a:ext uri="{FF2B5EF4-FFF2-40B4-BE49-F238E27FC236}">
                <a16:creationId xmlns:a16="http://schemas.microsoft.com/office/drawing/2014/main" id="{1282F57A-FF4E-7944-B991-BB06F1CC12A8}"/>
              </a:ext>
            </a:extLst>
          </p:cNvPr>
          <p:cNvSpPr/>
          <p:nvPr/>
        </p:nvSpPr>
        <p:spPr>
          <a:xfrm>
            <a:off x="2159357" y="1606589"/>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 name="Oval 41">
            <a:extLst>
              <a:ext uri="{FF2B5EF4-FFF2-40B4-BE49-F238E27FC236}">
                <a16:creationId xmlns:a16="http://schemas.microsoft.com/office/drawing/2014/main" id="{E8B79E1C-A9A3-FF4B-B572-0A16E0B32299}"/>
              </a:ext>
            </a:extLst>
          </p:cNvPr>
          <p:cNvSpPr/>
          <p:nvPr/>
        </p:nvSpPr>
        <p:spPr>
          <a:xfrm>
            <a:off x="2586521" y="160361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a:extLst>
              <a:ext uri="{FF2B5EF4-FFF2-40B4-BE49-F238E27FC236}">
                <a16:creationId xmlns:a16="http://schemas.microsoft.com/office/drawing/2014/main" id="{B0D35D9B-0E87-9F45-AC19-324F601BA33E}"/>
              </a:ext>
            </a:extLst>
          </p:cNvPr>
          <p:cNvSpPr/>
          <p:nvPr/>
        </p:nvSpPr>
        <p:spPr>
          <a:xfrm>
            <a:off x="3017581" y="1603615"/>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2752802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35</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A63F8FB-4753-B94F-A8D4-E31F906C1129}"/>
              </a:ext>
            </a:extLst>
          </p:cNvPr>
          <p:cNvSpPr txBox="1"/>
          <p:nvPr/>
        </p:nvSpPr>
        <p:spPr>
          <a:xfrm>
            <a:off x="5613914" y="12919"/>
            <a:ext cx="3145400" cy="923330"/>
          </a:xfrm>
          <a:prstGeom prst="rect">
            <a:avLst/>
          </a:prstGeom>
          <a:noFill/>
        </p:spPr>
        <p:txBody>
          <a:bodyPr wrap="square" rtlCol="0">
            <a:spAutoFit/>
          </a:bodyPr>
          <a:lstStyle/>
          <a:p>
            <a:r>
              <a:rPr lang="en-US" dirty="0"/>
              <a:t>Attack: A4, A5</a:t>
            </a:r>
          </a:p>
          <a:p>
            <a:r>
              <a:rPr lang="en-US" dirty="0"/>
              <a:t>Legitimate: None</a:t>
            </a:r>
          </a:p>
          <a:p>
            <a:r>
              <a:rPr lang="en-US" dirty="0"/>
              <a:t>Cost: $1</a:t>
            </a:r>
          </a:p>
        </p:txBody>
      </p:sp>
      <p:sp>
        <p:nvSpPr>
          <p:cNvPr id="19" name="TextBox 18">
            <a:extLst>
              <a:ext uri="{FF2B5EF4-FFF2-40B4-BE49-F238E27FC236}">
                <a16:creationId xmlns:a16="http://schemas.microsoft.com/office/drawing/2014/main" id="{85A8C167-732F-CE42-ABA1-B213F488584D}"/>
              </a:ext>
            </a:extLst>
          </p:cNvPr>
          <p:cNvSpPr txBox="1"/>
          <p:nvPr/>
        </p:nvSpPr>
        <p:spPr>
          <a:xfrm>
            <a:off x="1366951" y="2539881"/>
            <a:ext cx="1873586" cy="923330"/>
          </a:xfrm>
          <a:prstGeom prst="rect">
            <a:avLst/>
          </a:prstGeom>
          <a:noFill/>
        </p:spPr>
        <p:txBody>
          <a:bodyPr wrap="square" rtlCol="0">
            <a:spAutoFit/>
          </a:bodyPr>
          <a:lstStyle/>
          <a:p>
            <a:r>
              <a:rPr lang="en-US" dirty="0"/>
              <a:t>Attack: A1, A3, A4</a:t>
            </a:r>
          </a:p>
          <a:p>
            <a:r>
              <a:rPr lang="en-US" dirty="0"/>
              <a:t>Legitimate: G1</a:t>
            </a:r>
          </a:p>
          <a:p>
            <a:r>
              <a:rPr lang="en-US" dirty="0"/>
              <a:t>Cost: $2</a:t>
            </a:r>
          </a:p>
        </p:txBody>
      </p:sp>
      <p:sp>
        <p:nvSpPr>
          <p:cNvPr id="20" name="TextBox 19">
            <a:extLst>
              <a:ext uri="{FF2B5EF4-FFF2-40B4-BE49-F238E27FC236}">
                <a16:creationId xmlns:a16="http://schemas.microsoft.com/office/drawing/2014/main" id="{1B1A5BC6-715F-8B47-87C7-0EFEF162DEB7}"/>
              </a:ext>
            </a:extLst>
          </p:cNvPr>
          <p:cNvSpPr txBox="1"/>
          <p:nvPr/>
        </p:nvSpPr>
        <p:spPr>
          <a:xfrm>
            <a:off x="1812593" y="4857477"/>
            <a:ext cx="2601665" cy="923330"/>
          </a:xfrm>
          <a:prstGeom prst="rect">
            <a:avLst/>
          </a:prstGeom>
          <a:noFill/>
        </p:spPr>
        <p:txBody>
          <a:bodyPr wrap="square" rtlCol="0">
            <a:spAutoFit/>
          </a:bodyPr>
          <a:lstStyle/>
          <a:p>
            <a:r>
              <a:rPr lang="en-US" dirty="0"/>
              <a:t>Attack: A1, A2, A3, A4, A5</a:t>
            </a:r>
          </a:p>
          <a:p>
            <a:r>
              <a:rPr lang="en-US" dirty="0"/>
              <a:t>Legitimate: G1, G2, G3</a:t>
            </a:r>
          </a:p>
          <a:p>
            <a:r>
              <a:rPr lang="en-US" dirty="0"/>
              <a:t>Cost: $1</a:t>
            </a:r>
          </a:p>
        </p:txBody>
      </p:sp>
      <p:sp>
        <p:nvSpPr>
          <p:cNvPr id="21" name="TextBox 20">
            <a:extLst>
              <a:ext uri="{FF2B5EF4-FFF2-40B4-BE49-F238E27FC236}">
                <a16:creationId xmlns:a16="http://schemas.microsoft.com/office/drawing/2014/main" id="{6CC85E28-FDF6-A843-9E8D-1F690973169B}"/>
              </a:ext>
            </a:extLst>
          </p:cNvPr>
          <p:cNvSpPr txBox="1"/>
          <p:nvPr/>
        </p:nvSpPr>
        <p:spPr>
          <a:xfrm>
            <a:off x="7777743" y="4773424"/>
            <a:ext cx="3145400" cy="923330"/>
          </a:xfrm>
          <a:prstGeom prst="rect">
            <a:avLst/>
          </a:prstGeom>
          <a:noFill/>
        </p:spPr>
        <p:txBody>
          <a:bodyPr wrap="square" rtlCol="0">
            <a:spAutoFit/>
          </a:bodyPr>
          <a:lstStyle/>
          <a:p>
            <a:r>
              <a:rPr lang="en-US" dirty="0"/>
              <a:t>Attack: A1, A2, A6, A7, A8</a:t>
            </a:r>
          </a:p>
          <a:p>
            <a:r>
              <a:rPr lang="en-US" dirty="0"/>
              <a:t>Legitimate: G1, G2</a:t>
            </a:r>
          </a:p>
          <a:p>
            <a:r>
              <a:rPr lang="en-US" dirty="0"/>
              <a:t>Cost: $2</a:t>
            </a:r>
          </a:p>
        </p:txBody>
      </p:sp>
      <p:sp>
        <p:nvSpPr>
          <p:cNvPr id="22" name="TextBox 21">
            <a:extLst>
              <a:ext uri="{FF2B5EF4-FFF2-40B4-BE49-F238E27FC236}">
                <a16:creationId xmlns:a16="http://schemas.microsoft.com/office/drawing/2014/main" id="{11B3EF36-9E98-7047-BDE7-64A42C61F649}"/>
              </a:ext>
            </a:extLst>
          </p:cNvPr>
          <p:cNvSpPr txBox="1"/>
          <p:nvPr/>
        </p:nvSpPr>
        <p:spPr>
          <a:xfrm>
            <a:off x="8801494" y="2444459"/>
            <a:ext cx="3145400" cy="923330"/>
          </a:xfrm>
          <a:prstGeom prst="rect">
            <a:avLst/>
          </a:prstGeom>
          <a:noFill/>
        </p:spPr>
        <p:txBody>
          <a:bodyPr wrap="square" rtlCol="0">
            <a:spAutoFit/>
          </a:bodyPr>
          <a:lstStyle/>
          <a:p>
            <a:r>
              <a:rPr lang="en-US" dirty="0"/>
              <a:t>Attack: A2, A3, A4, A8</a:t>
            </a:r>
          </a:p>
          <a:p>
            <a:r>
              <a:rPr lang="en-US" dirty="0"/>
              <a:t>Legitimate: G2</a:t>
            </a:r>
          </a:p>
          <a:p>
            <a:r>
              <a:rPr lang="en-US" dirty="0"/>
              <a:t>Cost: $3</a:t>
            </a:r>
          </a:p>
        </p:txBody>
      </p:sp>
      <p:cxnSp>
        <p:nvCxnSpPr>
          <p:cNvPr id="3" name="Straight Connector 2">
            <a:extLst>
              <a:ext uri="{FF2B5EF4-FFF2-40B4-BE49-F238E27FC236}">
                <a16:creationId xmlns:a16="http://schemas.microsoft.com/office/drawing/2014/main" id="{F06F0A54-4E71-BF4A-9814-A033A7C47362}"/>
              </a:ext>
            </a:extLst>
          </p:cNvPr>
          <p:cNvCxnSpPr>
            <a:cxnSpLocks/>
            <a:stCxn id="15" idx="7"/>
            <a:endCxn id="14" idx="2"/>
          </p:cNvCxnSpPr>
          <p:nvPr/>
        </p:nvCxnSpPr>
        <p:spPr>
          <a:xfrm flipV="1">
            <a:off x="3856914" y="1302492"/>
            <a:ext cx="1880443" cy="13446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3E332C-5CFF-DD40-B97B-69E94CA0993F}"/>
              </a:ext>
            </a:extLst>
          </p:cNvPr>
          <p:cNvCxnSpPr>
            <a:cxnSpLocks/>
          </p:cNvCxnSpPr>
          <p:nvPr/>
        </p:nvCxnSpPr>
        <p:spPr>
          <a:xfrm flipH="1" flipV="1">
            <a:off x="6348891" y="1259511"/>
            <a:ext cx="1929870" cy="1483689"/>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6698B-A52F-EB43-8C1A-25B4939375BB}"/>
              </a:ext>
            </a:extLst>
          </p:cNvPr>
          <p:cNvCxnSpPr>
            <a:cxnSpLocks/>
            <a:stCxn id="16" idx="1"/>
            <a:endCxn id="15" idx="4"/>
          </p:cNvCxnSpPr>
          <p:nvPr/>
        </p:nvCxnSpPr>
        <p:spPr>
          <a:xfrm flipH="1" flipV="1">
            <a:off x="3601603" y="3272367"/>
            <a:ext cx="857485" cy="169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7FD0A3-849A-274D-ABBC-A4483DEE1696}"/>
              </a:ext>
            </a:extLst>
          </p:cNvPr>
          <p:cNvCxnSpPr>
            <a:cxnSpLocks/>
          </p:cNvCxnSpPr>
          <p:nvPr/>
        </p:nvCxnSpPr>
        <p:spPr>
          <a:xfrm flipV="1">
            <a:off x="7600335" y="3165097"/>
            <a:ext cx="865239" cy="194767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5D85FC-7AEC-554E-B0BF-48ABEA07180F}"/>
              </a:ext>
            </a:extLst>
          </p:cNvPr>
          <p:cNvCxnSpPr>
            <a:cxnSpLocks/>
            <a:stCxn id="16" idx="6"/>
            <a:endCxn id="18" idx="2"/>
          </p:cNvCxnSpPr>
          <p:nvPr/>
        </p:nvCxnSpPr>
        <p:spPr>
          <a:xfrm>
            <a:off x="5075465" y="5228611"/>
            <a:ext cx="1980147" cy="3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0C579C-A07F-844D-AB79-6464A028DEA8}"/>
              </a:ext>
            </a:extLst>
          </p:cNvPr>
          <p:cNvCxnSpPr>
            <a:cxnSpLocks/>
            <a:stCxn id="16" idx="0"/>
            <a:endCxn id="14" idx="3"/>
          </p:cNvCxnSpPr>
          <p:nvPr/>
        </p:nvCxnSpPr>
        <p:spPr>
          <a:xfrm flipV="1">
            <a:off x="4714400" y="1561465"/>
            <a:ext cx="1128711" cy="330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EA637E-FE47-D444-A508-4028A35A3AEA}"/>
              </a:ext>
            </a:extLst>
          </p:cNvPr>
          <p:cNvCxnSpPr>
            <a:cxnSpLocks/>
            <a:stCxn id="14" idx="5"/>
            <a:endCxn id="18" idx="0"/>
          </p:cNvCxnSpPr>
          <p:nvPr/>
        </p:nvCxnSpPr>
        <p:spPr>
          <a:xfrm>
            <a:off x="6353734" y="1561465"/>
            <a:ext cx="1062944" cy="330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4C22B-A2F3-B045-A00A-2BC2C4E21A32}"/>
              </a:ext>
            </a:extLst>
          </p:cNvPr>
          <p:cNvCxnSpPr>
            <a:cxnSpLocks/>
            <a:stCxn id="15" idx="6"/>
            <a:endCxn id="17" idx="2"/>
          </p:cNvCxnSpPr>
          <p:nvPr/>
        </p:nvCxnSpPr>
        <p:spPr>
          <a:xfrm>
            <a:off x="3962668" y="2906124"/>
            <a:ext cx="409887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42C83-D124-7B4A-BA7F-1A3E25CCEDEA}"/>
              </a:ext>
            </a:extLst>
          </p:cNvPr>
          <p:cNvCxnSpPr>
            <a:cxnSpLocks/>
            <a:stCxn id="16" idx="7"/>
            <a:endCxn id="17" idx="3"/>
          </p:cNvCxnSpPr>
          <p:nvPr/>
        </p:nvCxnSpPr>
        <p:spPr>
          <a:xfrm flipV="1">
            <a:off x="4969711" y="3165097"/>
            <a:ext cx="3197586" cy="180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BF7477-A6C8-454D-942F-D73B7E771100}"/>
              </a:ext>
            </a:extLst>
          </p:cNvPr>
          <p:cNvCxnSpPr>
            <a:cxnSpLocks/>
            <a:stCxn id="15" idx="5"/>
            <a:endCxn id="18" idx="1"/>
          </p:cNvCxnSpPr>
          <p:nvPr/>
        </p:nvCxnSpPr>
        <p:spPr>
          <a:xfrm>
            <a:off x="3856914" y="3165097"/>
            <a:ext cx="3304452" cy="18081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B81606-65CF-314B-8069-7C793B713F28}"/>
              </a:ext>
            </a:extLst>
          </p:cNvPr>
          <p:cNvSpPr txBox="1"/>
          <p:nvPr/>
        </p:nvSpPr>
        <p:spPr>
          <a:xfrm>
            <a:off x="68830" y="5990860"/>
            <a:ext cx="11984289" cy="369332"/>
          </a:xfrm>
          <a:prstGeom prst="rect">
            <a:avLst/>
          </a:prstGeom>
          <a:noFill/>
        </p:spPr>
        <p:txBody>
          <a:bodyPr wrap="square" rtlCol="0">
            <a:spAutoFit/>
          </a:bodyPr>
          <a:lstStyle/>
          <a:p>
            <a:r>
              <a:rPr lang="en-US" b="1" dirty="0"/>
              <a:t>Start a new cycle, repeat the process until all cycles complete. </a:t>
            </a:r>
            <a:r>
              <a:rPr lang="en-US" b="1" u="sng" dirty="0"/>
              <a:t>Finally, select the best solution of all the cycles.</a:t>
            </a:r>
          </a:p>
        </p:txBody>
      </p:sp>
      <p:sp>
        <p:nvSpPr>
          <p:cNvPr id="36" name="TextBox 35">
            <a:extLst>
              <a:ext uri="{FF2B5EF4-FFF2-40B4-BE49-F238E27FC236}">
                <a16:creationId xmlns:a16="http://schemas.microsoft.com/office/drawing/2014/main" id="{DCC732C9-F848-3649-ACAD-B09B0AE494CC}"/>
              </a:ext>
            </a:extLst>
          </p:cNvPr>
          <p:cNvSpPr txBox="1"/>
          <p:nvPr/>
        </p:nvSpPr>
        <p:spPr>
          <a:xfrm>
            <a:off x="8089482" y="894675"/>
            <a:ext cx="3872680" cy="646331"/>
          </a:xfrm>
          <a:prstGeom prst="rect">
            <a:avLst/>
          </a:prstGeom>
          <a:noFill/>
          <a:ln>
            <a:solidFill>
              <a:srgbClr val="FF0000"/>
            </a:solidFill>
          </a:ln>
        </p:spPr>
        <p:txBody>
          <a:bodyPr wrap="square" rtlCol="0">
            <a:spAutoFit/>
          </a:bodyPr>
          <a:lstStyle/>
          <a:p>
            <a:r>
              <a:rPr lang="en-US" dirty="0"/>
              <a:t>Victim’s Budget: </a:t>
            </a:r>
            <a:r>
              <a:rPr lang="en-US" b="1" dirty="0"/>
              <a:t>$6</a:t>
            </a:r>
          </a:p>
          <a:p>
            <a:r>
              <a:rPr lang="en-US" dirty="0"/>
              <a:t>Victim’s Collateral Damage Threshold: </a:t>
            </a:r>
            <a:r>
              <a:rPr lang="en-US" b="1" dirty="0"/>
              <a:t>2</a:t>
            </a:r>
          </a:p>
        </p:txBody>
      </p:sp>
      <p:sp>
        <p:nvSpPr>
          <p:cNvPr id="14" name="Oval 13">
            <a:extLst>
              <a:ext uri="{FF2B5EF4-FFF2-40B4-BE49-F238E27FC236}">
                <a16:creationId xmlns:a16="http://schemas.microsoft.com/office/drawing/2014/main" id="{FA036727-A6BA-444B-90FB-69A61809A54A}"/>
              </a:ext>
            </a:extLst>
          </p:cNvPr>
          <p:cNvSpPr/>
          <p:nvPr/>
        </p:nvSpPr>
        <p:spPr>
          <a:xfrm>
            <a:off x="5737357" y="936249"/>
            <a:ext cx="722131" cy="7324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 14">
            <a:extLst>
              <a:ext uri="{FF2B5EF4-FFF2-40B4-BE49-F238E27FC236}">
                <a16:creationId xmlns:a16="http://schemas.microsoft.com/office/drawing/2014/main" id="{73DCF1FD-24C9-3F45-9F37-054ED5B0504D}"/>
              </a:ext>
            </a:extLst>
          </p:cNvPr>
          <p:cNvSpPr/>
          <p:nvPr/>
        </p:nvSpPr>
        <p:spPr>
          <a:xfrm>
            <a:off x="3240537" y="2539881"/>
            <a:ext cx="722131" cy="732486"/>
          </a:xfrm>
          <a:prstGeom prst="ellipse">
            <a:avLst/>
          </a:prstGeom>
          <a:solidFill>
            <a:schemeClr val="accent6"/>
          </a:solidFill>
          <a:ln>
            <a:solidFill>
              <a:srgbClr val="0D4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 15">
            <a:extLst>
              <a:ext uri="{FF2B5EF4-FFF2-40B4-BE49-F238E27FC236}">
                <a16:creationId xmlns:a16="http://schemas.microsoft.com/office/drawing/2014/main" id="{A11A9912-4D6D-CA45-A5DE-F2B5471C16B2}"/>
              </a:ext>
            </a:extLst>
          </p:cNvPr>
          <p:cNvSpPr/>
          <p:nvPr/>
        </p:nvSpPr>
        <p:spPr>
          <a:xfrm>
            <a:off x="4353334" y="4862368"/>
            <a:ext cx="722131" cy="73248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Oval 17">
            <a:extLst>
              <a:ext uri="{FF2B5EF4-FFF2-40B4-BE49-F238E27FC236}">
                <a16:creationId xmlns:a16="http://schemas.microsoft.com/office/drawing/2014/main" id="{5ABD9179-A20A-AB4D-8338-B3C7CF5CA638}"/>
              </a:ext>
            </a:extLst>
          </p:cNvPr>
          <p:cNvSpPr/>
          <p:nvPr/>
        </p:nvSpPr>
        <p:spPr>
          <a:xfrm>
            <a:off x="7055612" y="4866003"/>
            <a:ext cx="722131" cy="732486"/>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Oval 16">
            <a:extLst>
              <a:ext uri="{FF2B5EF4-FFF2-40B4-BE49-F238E27FC236}">
                <a16:creationId xmlns:a16="http://schemas.microsoft.com/office/drawing/2014/main" id="{3ABE281B-DBB6-8840-80D9-B9480591FE13}"/>
              </a:ext>
            </a:extLst>
          </p:cNvPr>
          <p:cNvSpPr/>
          <p:nvPr/>
        </p:nvSpPr>
        <p:spPr>
          <a:xfrm>
            <a:off x="8061543" y="2539881"/>
            <a:ext cx="722131" cy="73248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55" name="Title 1">
            <a:extLst>
              <a:ext uri="{FF2B5EF4-FFF2-40B4-BE49-F238E27FC236}">
                <a16:creationId xmlns:a16="http://schemas.microsoft.com/office/drawing/2014/main" id="{63B87B39-1820-0A4D-895A-1C2BC8E68381}"/>
              </a:ext>
            </a:extLst>
          </p:cNvPr>
          <p:cNvSpPr txBox="1">
            <a:spLocks/>
          </p:cNvSpPr>
          <p:nvPr/>
        </p:nvSpPr>
        <p:spPr>
          <a:xfrm>
            <a:off x="138880" y="2734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Step 5: </a:t>
            </a:r>
          </a:p>
          <a:p>
            <a:r>
              <a:rPr lang="en-US" sz="3600" dirty="0"/>
              <a:t>Start New Cycle &amp; Repeat</a:t>
            </a:r>
          </a:p>
        </p:txBody>
      </p:sp>
      <p:sp>
        <p:nvSpPr>
          <p:cNvPr id="57" name="Rectangle 56">
            <a:extLst>
              <a:ext uri="{FF2B5EF4-FFF2-40B4-BE49-F238E27FC236}">
                <a16:creationId xmlns:a16="http://schemas.microsoft.com/office/drawing/2014/main" id="{3312F187-A767-9047-98F1-9F3A7A2B8C44}"/>
              </a:ext>
            </a:extLst>
          </p:cNvPr>
          <p:cNvSpPr/>
          <p:nvPr/>
        </p:nvSpPr>
        <p:spPr>
          <a:xfrm>
            <a:off x="138880" y="1562787"/>
            <a:ext cx="3371236" cy="6885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D82B905-B1E4-FE43-9026-08AA770683B8}"/>
              </a:ext>
            </a:extLst>
          </p:cNvPr>
          <p:cNvSpPr txBox="1"/>
          <p:nvPr/>
        </p:nvSpPr>
        <p:spPr>
          <a:xfrm>
            <a:off x="182173" y="1605045"/>
            <a:ext cx="2038700" cy="646331"/>
          </a:xfrm>
          <a:prstGeom prst="rect">
            <a:avLst/>
          </a:prstGeom>
          <a:noFill/>
        </p:spPr>
        <p:txBody>
          <a:bodyPr wrap="none" rtlCol="0">
            <a:spAutoFit/>
          </a:bodyPr>
          <a:lstStyle/>
          <a:p>
            <a:r>
              <a:rPr lang="en-US" dirty="0"/>
              <a:t>Best solution so far:</a:t>
            </a:r>
          </a:p>
          <a:p>
            <a:r>
              <a:rPr lang="en-US" dirty="0"/>
              <a:t>Efficacy: 7</a:t>
            </a:r>
          </a:p>
        </p:txBody>
      </p:sp>
      <p:sp>
        <p:nvSpPr>
          <p:cNvPr id="59" name="Oval 58">
            <a:extLst>
              <a:ext uri="{FF2B5EF4-FFF2-40B4-BE49-F238E27FC236}">
                <a16:creationId xmlns:a16="http://schemas.microsoft.com/office/drawing/2014/main" id="{6FBC5333-6AAB-714D-94DB-8E493CE4F295}"/>
              </a:ext>
            </a:extLst>
          </p:cNvPr>
          <p:cNvSpPr/>
          <p:nvPr/>
        </p:nvSpPr>
        <p:spPr>
          <a:xfrm>
            <a:off x="2159357" y="1606589"/>
            <a:ext cx="388795" cy="395687"/>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60" name="Oval 59">
            <a:extLst>
              <a:ext uri="{FF2B5EF4-FFF2-40B4-BE49-F238E27FC236}">
                <a16:creationId xmlns:a16="http://schemas.microsoft.com/office/drawing/2014/main" id="{330F3F43-C0AD-C74A-8E47-474B02410028}"/>
              </a:ext>
            </a:extLst>
          </p:cNvPr>
          <p:cNvSpPr/>
          <p:nvPr/>
        </p:nvSpPr>
        <p:spPr>
          <a:xfrm>
            <a:off x="2586521" y="1603614"/>
            <a:ext cx="388796" cy="39568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2" name="Oval 61">
            <a:extLst>
              <a:ext uri="{FF2B5EF4-FFF2-40B4-BE49-F238E27FC236}">
                <a16:creationId xmlns:a16="http://schemas.microsoft.com/office/drawing/2014/main" id="{73DE4C4B-8B94-6A4B-9DA5-D8F15DDFBA43}"/>
              </a:ext>
            </a:extLst>
          </p:cNvPr>
          <p:cNvSpPr/>
          <p:nvPr/>
        </p:nvSpPr>
        <p:spPr>
          <a:xfrm>
            <a:off x="3017581" y="1603615"/>
            <a:ext cx="388795" cy="395686"/>
          </a:xfrm>
          <a:prstGeom prst="ellipse">
            <a:avLst/>
          </a:prstGeom>
          <a:solidFill>
            <a:srgbClr val="A046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8249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Approaching Optimality</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normAutofit/>
          </a:bodyPr>
          <a:lstStyle/>
          <a:p>
            <a:r>
              <a:rPr lang="en-US" dirty="0">
                <a:latin typeface="+mj-lt"/>
              </a:rPr>
              <a:t>As the number of cycles approaches infinity, the overall best solution approaches the optimal solution</a:t>
            </a:r>
          </a:p>
          <a:p>
            <a:r>
              <a:rPr lang="en-US" dirty="0">
                <a:latin typeface="+mj-lt"/>
              </a:rPr>
              <a:t>ACO-based algorithm will eventually find the optimal solution (albeit not in polynomial time)</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36</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ACO-Based Rule Selection Algorithm</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25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D8A3-CB56-6F45-AE14-7147F836DAB2}"/>
              </a:ext>
            </a:extLst>
          </p:cNvPr>
          <p:cNvSpPr>
            <a:spLocks noGrp="1"/>
          </p:cNvSpPr>
          <p:nvPr>
            <p:ph type="title"/>
          </p:nvPr>
        </p:nvSpPr>
        <p:spPr>
          <a:xfrm>
            <a:off x="838200" y="2766218"/>
            <a:ext cx="10515600" cy="1325563"/>
          </a:xfrm>
        </p:spPr>
        <p:txBody>
          <a:bodyPr/>
          <a:lstStyle/>
          <a:p>
            <a:pPr algn="ctr"/>
            <a:r>
              <a:rPr lang="en-US" dirty="0"/>
              <a:t>Evaluation</a:t>
            </a:r>
          </a:p>
        </p:txBody>
      </p:sp>
      <p:sp>
        <p:nvSpPr>
          <p:cNvPr id="5" name="Slide Number Placeholder 3">
            <a:extLst>
              <a:ext uri="{FF2B5EF4-FFF2-40B4-BE49-F238E27FC236}">
                <a16:creationId xmlns:a16="http://schemas.microsoft.com/office/drawing/2014/main" id="{33FFCC9E-1B25-8B4C-AA93-001682D8E72E}"/>
              </a:ext>
            </a:extLst>
          </p:cNvPr>
          <p:cNvSpPr txBox="1">
            <a:spLocks/>
          </p:cNvSpPr>
          <p:nvPr/>
        </p:nvSpPr>
        <p:spPr>
          <a:xfrm>
            <a:off x="9309919" y="647064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A2207C-7ADE-494D-867B-F8DED7B25F00}" type="slidenum">
              <a:rPr lang="en-US" smtClean="0">
                <a:solidFill>
                  <a:schemeClr val="tx1"/>
                </a:solidFill>
              </a:rPr>
              <a:pPr/>
              <a:t>37</a:t>
            </a:fld>
            <a:endParaRPr lang="en-US" dirty="0">
              <a:solidFill>
                <a:schemeClr val="tx1"/>
              </a:solidFill>
            </a:endParaRPr>
          </a:p>
        </p:txBody>
      </p:sp>
    </p:spTree>
    <p:extLst>
      <p:ext uri="{BB962C8B-B14F-4D97-AF65-F5344CB8AC3E}">
        <p14:creationId xmlns:p14="http://schemas.microsoft.com/office/powerpoint/2010/main" val="189822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lstStyle/>
          <a:p>
            <a:r>
              <a:rPr lang="en-US" dirty="0">
                <a:latin typeface="+mj-lt"/>
              </a:rPr>
              <a:t>Main two metrics:</a:t>
            </a:r>
          </a:p>
          <a:p>
            <a:pPr marL="971550" lvl="1" indent="-514350">
              <a:buFont typeface="+mj-lt"/>
              <a:buAutoNum type="arabicPeriod"/>
            </a:pPr>
            <a:r>
              <a:rPr lang="en-US" dirty="0">
                <a:latin typeface="+mj-lt"/>
              </a:rPr>
              <a:t>Efficacy</a:t>
            </a:r>
          </a:p>
          <a:p>
            <a:pPr marL="971550" lvl="1" indent="-514350">
              <a:buFont typeface="+mj-lt"/>
              <a:buAutoNum type="arabicPeriod"/>
            </a:pPr>
            <a:r>
              <a:rPr lang="en-US" dirty="0">
                <a:latin typeface="+mj-lt"/>
              </a:rPr>
              <a:t>Runtime</a:t>
            </a:r>
          </a:p>
          <a:p>
            <a:r>
              <a:rPr lang="en-US" dirty="0">
                <a:latin typeface="+mj-lt"/>
              </a:rPr>
              <a:t>Compare ACO-based algorithm with greedy, naive, dynamic programming, and branch-and-bound-based algorithms</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38</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Evaluation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68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Setup</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normAutofit/>
          </a:bodyPr>
          <a:lstStyle/>
          <a:p>
            <a:r>
              <a:rPr lang="en-US" dirty="0">
                <a:latin typeface="+mj-lt"/>
              </a:rPr>
              <a:t>Construct an AS-level Internet topology from </a:t>
            </a:r>
            <a:r>
              <a:rPr lang="en-US" dirty="0" err="1">
                <a:latin typeface="+mj-lt"/>
              </a:rPr>
              <a:t>RouteViews</a:t>
            </a:r>
            <a:r>
              <a:rPr lang="en-US" dirty="0">
                <a:latin typeface="+mj-lt"/>
              </a:rPr>
              <a:t> data on July 16, 2019</a:t>
            </a:r>
          </a:p>
          <a:p>
            <a:r>
              <a:rPr lang="en-US" dirty="0">
                <a:latin typeface="+mj-lt"/>
              </a:rPr>
              <a:t>We use three different attack traces: </a:t>
            </a:r>
          </a:p>
          <a:p>
            <a:pPr lvl="1"/>
            <a:r>
              <a:rPr lang="en-US" dirty="0">
                <a:latin typeface="+mj-lt"/>
              </a:rPr>
              <a:t>CAIDA 2007 DDoS attack trace</a:t>
            </a:r>
          </a:p>
          <a:p>
            <a:pPr lvl="2"/>
            <a:r>
              <a:rPr lang="en-US" dirty="0">
                <a:latin typeface="+mj-lt"/>
              </a:rPr>
              <a:t>~4,700 attack sources</a:t>
            </a:r>
          </a:p>
          <a:p>
            <a:pPr lvl="2"/>
            <a:r>
              <a:rPr lang="en-US" dirty="0">
                <a:latin typeface="+mj-lt"/>
              </a:rPr>
              <a:t>~1,400 source </a:t>
            </a:r>
            <a:r>
              <a:rPr lang="en-US" dirty="0" err="1">
                <a:latin typeface="+mj-lt"/>
              </a:rPr>
              <a:t>ASes</a:t>
            </a:r>
            <a:endParaRPr lang="en-US" dirty="0">
              <a:latin typeface="+mj-lt"/>
            </a:endParaRPr>
          </a:p>
          <a:p>
            <a:pPr lvl="1"/>
            <a:r>
              <a:rPr lang="en-US" dirty="0">
                <a:latin typeface="+mj-lt"/>
              </a:rPr>
              <a:t>Merit’s </a:t>
            </a:r>
            <a:r>
              <a:rPr lang="en-US" dirty="0" err="1">
                <a:latin typeface="+mj-lt"/>
              </a:rPr>
              <a:t>RADb</a:t>
            </a:r>
            <a:r>
              <a:rPr lang="en-US" dirty="0">
                <a:latin typeface="+mj-lt"/>
              </a:rPr>
              <a:t> 2016 DDoS attack trace</a:t>
            </a:r>
          </a:p>
          <a:p>
            <a:pPr lvl="2"/>
            <a:r>
              <a:rPr lang="en-US" dirty="0">
                <a:latin typeface="+mj-lt"/>
              </a:rPr>
              <a:t>~2,300 attack sources</a:t>
            </a:r>
          </a:p>
          <a:p>
            <a:pPr lvl="2"/>
            <a:r>
              <a:rPr lang="en-US" dirty="0">
                <a:latin typeface="+mj-lt"/>
              </a:rPr>
              <a:t>~1,300 source </a:t>
            </a:r>
            <a:r>
              <a:rPr lang="en-US" dirty="0" err="1">
                <a:latin typeface="+mj-lt"/>
              </a:rPr>
              <a:t>ASes</a:t>
            </a:r>
            <a:endParaRPr lang="en-US" dirty="0">
              <a:latin typeface="+mj-lt"/>
            </a:endParaRPr>
          </a:p>
          <a:p>
            <a:pPr lvl="1"/>
            <a:r>
              <a:rPr lang="en-US" dirty="0">
                <a:latin typeface="+mj-lt"/>
              </a:rPr>
              <a:t>Synthetic trace that follows the attack distribution of the September 2016 DDoS attack launched by the </a:t>
            </a:r>
            <a:r>
              <a:rPr lang="en-US" dirty="0" err="1">
                <a:latin typeface="+mj-lt"/>
              </a:rPr>
              <a:t>Mirai</a:t>
            </a:r>
            <a:r>
              <a:rPr lang="en-US" dirty="0">
                <a:latin typeface="+mj-lt"/>
              </a:rPr>
              <a:t> botnet on Krebs on Security</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39</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Evaluation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98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Large-Scale DDoS Attacks</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a:xfrm>
            <a:off x="838200" y="1825625"/>
            <a:ext cx="7099934" cy="4351338"/>
          </a:xfrm>
        </p:spPr>
        <p:txBody>
          <a:bodyPr>
            <a:normAutofit lnSpcReduction="10000"/>
          </a:bodyPr>
          <a:lstStyle/>
          <a:p>
            <a:r>
              <a:rPr lang="en-US" dirty="0">
                <a:latin typeface="+mj-lt"/>
              </a:rPr>
              <a:t>Large scale distributed denial-of-service (DDoS) attacks are on the rise</a:t>
            </a:r>
          </a:p>
          <a:p>
            <a:pPr lvl="1"/>
            <a:r>
              <a:rPr lang="en-US" dirty="0">
                <a:latin typeface="+mj-lt"/>
              </a:rPr>
              <a:t>Oct 2016: 1.2 </a:t>
            </a:r>
            <a:r>
              <a:rPr lang="en-US" dirty="0" err="1">
                <a:latin typeface="+mj-lt"/>
              </a:rPr>
              <a:t>Tbps</a:t>
            </a:r>
            <a:r>
              <a:rPr lang="en-US" dirty="0">
                <a:latin typeface="+mj-lt"/>
              </a:rPr>
              <a:t> (terabit per second)</a:t>
            </a:r>
          </a:p>
          <a:p>
            <a:pPr lvl="1"/>
            <a:r>
              <a:rPr lang="en-US" dirty="0">
                <a:latin typeface="+mj-lt"/>
              </a:rPr>
              <a:t>Feb 2018: 1.3 </a:t>
            </a:r>
            <a:r>
              <a:rPr lang="en-US" dirty="0" err="1">
                <a:latin typeface="+mj-lt"/>
              </a:rPr>
              <a:t>Tbps</a:t>
            </a:r>
            <a:r>
              <a:rPr lang="en-US" dirty="0">
                <a:latin typeface="+mj-lt"/>
              </a:rPr>
              <a:t> </a:t>
            </a:r>
          </a:p>
          <a:p>
            <a:pPr lvl="1"/>
            <a:r>
              <a:rPr lang="en-US" dirty="0">
                <a:latin typeface="+mj-lt"/>
              </a:rPr>
              <a:t>Mar 2018 : 1.7 </a:t>
            </a:r>
            <a:r>
              <a:rPr lang="en-US" dirty="0" err="1">
                <a:latin typeface="+mj-lt"/>
              </a:rPr>
              <a:t>Tbps</a:t>
            </a:r>
            <a:endParaRPr lang="en-US" dirty="0">
              <a:latin typeface="+mj-lt"/>
            </a:endParaRPr>
          </a:p>
          <a:p>
            <a:pPr lvl="1"/>
            <a:r>
              <a:rPr lang="en-US" dirty="0">
                <a:latin typeface="+mj-lt"/>
              </a:rPr>
              <a:t>Jan 2019 : 500 Mpps (million packets per second)</a:t>
            </a:r>
          </a:p>
          <a:p>
            <a:pPr lvl="1"/>
            <a:r>
              <a:rPr lang="en-US" dirty="0">
                <a:latin typeface="+mj-lt"/>
              </a:rPr>
              <a:t>Apr 2019: 580 Mpps</a:t>
            </a:r>
          </a:p>
          <a:p>
            <a:pPr lvl="1"/>
            <a:r>
              <a:rPr lang="en-US" dirty="0">
                <a:latin typeface="+mj-lt"/>
              </a:rPr>
              <a:t>Feb 2020: 2.3 </a:t>
            </a:r>
            <a:r>
              <a:rPr lang="en-US" dirty="0" err="1">
                <a:latin typeface="+mj-lt"/>
              </a:rPr>
              <a:t>Tbps</a:t>
            </a:r>
            <a:endParaRPr lang="en-US" dirty="0">
              <a:latin typeface="+mj-lt"/>
            </a:endParaRPr>
          </a:p>
          <a:p>
            <a:r>
              <a:rPr lang="en-US" dirty="0">
                <a:latin typeface="+mj-lt"/>
              </a:rPr>
              <a:t>Victim-end defense approaches: insufficient in mitigating large volume attacks</a:t>
            </a:r>
          </a:p>
          <a:p>
            <a:pPr lvl="1"/>
            <a:r>
              <a:rPr lang="en-US" dirty="0">
                <a:latin typeface="+mj-lt"/>
              </a:rPr>
              <a:t>Alternative: </a:t>
            </a:r>
            <a:r>
              <a:rPr lang="en-US" b="1" dirty="0"/>
              <a:t>in-network filtering </a:t>
            </a:r>
            <a:r>
              <a:rPr lang="en-US" dirty="0">
                <a:latin typeface="+mj-lt"/>
              </a:rPr>
              <a:t>approaches</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4</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Introduction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Graphic 64" descr="Checkbox Checked">
            <a:extLst>
              <a:ext uri="{FF2B5EF4-FFF2-40B4-BE49-F238E27FC236}">
                <a16:creationId xmlns:a16="http://schemas.microsoft.com/office/drawing/2014/main" id="{341DE017-1D59-654F-8D4B-602EC95C74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4628" y="4294549"/>
            <a:ext cx="457200" cy="457200"/>
          </a:xfrm>
          <a:prstGeom prst="rect">
            <a:avLst/>
          </a:prstGeom>
        </p:spPr>
      </p:pic>
      <p:grpSp>
        <p:nvGrpSpPr>
          <p:cNvPr id="56" name="Group 55">
            <a:extLst>
              <a:ext uri="{FF2B5EF4-FFF2-40B4-BE49-F238E27FC236}">
                <a16:creationId xmlns:a16="http://schemas.microsoft.com/office/drawing/2014/main" id="{E93B1C5C-B192-0845-967F-B8B5B53611BB}"/>
              </a:ext>
            </a:extLst>
          </p:cNvPr>
          <p:cNvGrpSpPr/>
          <p:nvPr/>
        </p:nvGrpSpPr>
        <p:grpSpPr>
          <a:xfrm>
            <a:off x="8180615" y="4364102"/>
            <a:ext cx="3798500" cy="1956796"/>
            <a:chOff x="8180615" y="4364102"/>
            <a:chExt cx="3798500" cy="1956796"/>
          </a:xfrm>
        </p:grpSpPr>
        <p:sp>
          <p:nvSpPr>
            <p:cNvPr id="60" name="TextBox 59">
              <a:extLst>
                <a:ext uri="{FF2B5EF4-FFF2-40B4-BE49-F238E27FC236}">
                  <a16:creationId xmlns:a16="http://schemas.microsoft.com/office/drawing/2014/main" id="{67837631-2E68-8A4D-B53E-3F6600B80591}"/>
                </a:ext>
              </a:extLst>
            </p:cNvPr>
            <p:cNvSpPr txBox="1"/>
            <p:nvPr/>
          </p:nvSpPr>
          <p:spPr>
            <a:xfrm>
              <a:off x="10183500" y="5674567"/>
              <a:ext cx="1795615" cy="646331"/>
            </a:xfrm>
            <a:prstGeom prst="rect">
              <a:avLst/>
            </a:prstGeom>
            <a:noFill/>
          </p:spPr>
          <p:txBody>
            <a:bodyPr wrap="square" rtlCol="0">
              <a:spAutoFit/>
            </a:bodyPr>
            <a:lstStyle/>
            <a:p>
              <a:pPr algn="ctr"/>
              <a:r>
                <a:rPr lang="en-US" dirty="0"/>
                <a:t>victim’s </a:t>
              </a:r>
            </a:p>
            <a:p>
              <a:pPr algn="ctr"/>
              <a:r>
                <a:rPr lang="en-US" dirty="0"/>
                <a:t>network</a:t>
              </a:r>
            </a:p>
          </p:txBody>
        </p:sp>
        <p:cxnSp>
          <p:nvCxnSpPr>
            <p:cNvPr id="11" name="Straight Connector 10">
              <a:extLst>
                <a:ext uri="{FF2B5EF4-FFF2-40B4-BE49-F238E27FC236}">
                  <a16:creationId xmlns:a16="http://schemas.microsoft.com/office/drawing/2014/main" id="{82524975-B444-274C-B7E2-98E6F271D9E8}"/>
                </a:ext>
              </a:extLst>
            </p:cNvPr>
            <p:cNvCxnSpPr>
              <a:cxnSpLocks/>
            </p:cNvCxnSpPr>
            <p:nvPr/>
          </p:nvCxnSpPr>
          <p:spPr>
            <a:xfrm>
              <a:off x="8318028" y="4603302"/>
              <a:ext cx="2727279" cy="6355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A22CBE-E3A1-6B41-AC03-0843C18CA714}"/>
                </a:ext>
              </a:extLst>
            </p:cNvPr>
            <p:cNvCxnSpPr>
              <a:cxnSpLocks/>
            </p:cNvCxnSpPr>
            <p:nvPr/>
          </p:nvCxnSpPr>
          <p:spPr>
            <a:xfrm flipV="1">
              <a:off x="8380589" y="5266362"/>
              <a:ext cx="2700720" cy="7306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17A5BF5-71B7-C247-90AE-80C93C55BDD0}"/>
                </a:ext>
              </a:extLst>
            </p:cNvPr>
            <p:cNvCxnSpPr>
              <a:cxnSpLocks/>
            </p:cNvCxnSpPr>
            <p:nvPr/>
          </p:nvCxnSpPr>
          <p:spPr>
            <a:xfrm flipH="1">
              <a:off x="8337851" y="4938901"/>
              <a:ext cx="1341191" cy="3633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046BF0-088B-AA4D-9A8F-99D18F30CB77}"/>
                </a:ext>
              </a:extLst>
            </p:cNvPr>
            <p:cNvCxnSpPr>
              <a:cxnSpLocks/>
            </p:cNvCxnSpPr>
            <p:nvPr/>
          </p:nvCxnSpPr>
          <p:spPr>
            <a:xfrm>
              <a:off x="9740450" y="4913453"/>
              <a:ext cx="1304857" cy="35290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B4DB4B-384A-2B44-A2D1-7CCF872DE69E}"/>
                </a:ext>
              </a:extLst>
            </p:cNvPr>
            <p:cNvCxnSpPr>
              <a:cxnSpLocks/>
            </p:cNvCxnSpPr>
            <p:nvPr/>
          </p:nvCxnSpPr>
          <p:spPr>
            <a:xfrm flipV="1">
              <a:off x="9741515" y="5224371"/>
              <a:ext cx="1303792" cy="41250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02AF66A-94F3-5C4A-A81C-8C91978D8F7C}"/>
                </a:ext>
              </a:extLst>
            </p:cNvPr>
            <p:cNvCxnSpPr>
              <a:cxnSpLocks/>
            </p:cNvCxnSpPr>
            <p:nvPr/>
          </p:nvCxnSpPr>
          <p:spPr>
            <a:xfrm>
              <a:off x="8647112" y="4457159"/>
              <a:ext cx="910019" cy="2695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D74D8A4-77E1-4D4B-A572-4B3E7F3E56E1}"/>
                </a:ext>
              </a:extLst>
            </p:cNvPr>
            <p:cNvCxnSpPr>
              <a:cxnSpLocks/>
            </p:cNvCxnSpPr>
            <p:nvPr/>
          </p:nvCxnSpPr>
          <p:spPr>
            <a:xfrm flipV="1">
              <a:off x="8665230" y="5108903"/>
              <a:ext cx="891900" cy="271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84DECFA-C296-E542-88BD-23073CDA2370}"/>
                </a:ext>
              </a:extLst>
            </p:cNvPr>
            <p:cNvCxnSpPr>
              <a:cxnSpLocks/>
            </p:cNvCxnSpPr>
            <p:nvPr/>
          </p:nvCxnSpPr>
          <p:spPr>
            <a:xfrm flipV="1">
              <a:off x="8755269" y="5821214"/>
              <a:ext cx="813645" cy="261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9611F7D-1C0F-DA4C-B183-85D46558DF9B}"/>
                </a:ext>
              </a:extLst>
            </p:cNvPr>
            <p:cNvCxnSpPr>
              <a:cxnSpLocks/>
            </p:cNvCxnSpPr>
            <p:nvPr/>
          </p:nvCxnSpPr>
          <p:spPr>
            <a:xfrm>
              <a:off x="10017829" y="4756581"/>
              <a:ext cx="903785" cy="289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41C7C16-E9E2-1C4A-9AC7-F706079E6F0B}"/>
                </a:ext>
              </a:extLst>
            </p:cNvPr>
            <p:cNvCxnSpPr>
              <a:cxnSpLocks/>
            </p:cNvCxnSpPr>
            <p:nvPr/>
          </p:nvCxnSpPr>
          <p:spPr>
            <a:xfrm flipV="1">
              <a:off x="9993160" y="5427188"/>
              <a:ext cx="922485" cy="3713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B8B4971-FC42-3246-BF76-54B7C6F95CDA}"/>
                </a:ext>
              </a:extLst>
            </p:cNvPr>
            <p:cNvSpPr/>
            <p:nvPr/>
          </p:nvSpPr>
          <p:spPr>
            <a:xfrm>
              <a:off x="8186415" y="436410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482CD6-21F1-EB44-8CD9-ABBA6C3F8518}"/>
                </a:ext>
              </a:extLst>
            </p:cNvPr>
            <p:cNvSpPr/>
            <p:nvPr/>
          </p:nvSpPr>
          <p:spPr>
            <a:xfrm>
              <a:off x="8180615" y="505082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D8E846-0C5A-2E4C-A3E0-B5F1DA5DB322}"/>
                </a:ext>
              </a:extLst>
            </p:cNvPr>
            <p:cNvSpPr/>
            <p:nvPr/>
          </p:nvSpPr>
          <p:spPr>
            <a:xfrm>
              <a:off x="8180615" y="573524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3114999-C558-D34C-92DF-FAE149944324}"/>
                </a:ext>
              </a:extLst>
            </p:cNvPr>
            <p:cNvSpPr/>
            <p:nvPr/>
          </p:nvSpPr>
          <p:spPr>
            <a:xfrm>
              <a:off x="9557132" y="4719926"/>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AD6A222-5F28-8A4B-81A1-CBA9D4CAC47B}"/>
                </a:ext>
              </a:extLst>
            </p:cNvPr>
            <p:cNvSpPr/>
            <p:nvPr/>
          </p:nvSpPr>
          <p:spPr>
            <a:xfrm>
              <a:off x="9557131" y="540330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DF8A283-04E9-344B-A290-B1F824965CC5}"/>
                </a:ext>
              </a:extLst>
            </p:cNvPr>
            <p:cNvSpPr/>
            <p:nvPr/>
          </p:nvSpPr>
          <p:spPr>
            <a:xfrm>
              <a:off x="10874833" y="5055045"/>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6" descr="Checkbox Crossed">
              <a:extLst>
                <a:ext uri="{FF2B5EF4-FFF2-40B4-BE49-F238E27FC236}">
                  <a16:creationId xmlns:a16="http://schemas.microsoft.com/office/drawing/2014/main" id="{722AD7F6-8026-C74C-A212-A8415D1D57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2708" y="4618818"/>
              <a:ext cx="457200" cy="457200"/>
            </a:xfrm>
            <a:prstGeom prst="rect">
              <a:avLst/>
            </a:prstGeom>
          </p:spPr>
        </p:pic>
      </p:grpSp>
      <p:pic>
        <p:nvPicPr>
          <p:cNvPr id="97" name="Graphic 96" descr="Checkbox Checked">
            <a:extLst>
              <a:ext uri="{FF2B5EF4-FFF2-40B4-BE49-F238E27FC236}">
                <a16:creationId xmlns:a16="http://schemas.microsoft.com/office/drawing/2014/main" id="{A99FCD38-440B-BA44-B8D8-D701219C7306}"/>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9560617" y="5785231"/>
            <a:ext cx="457200" cy="457200"/>
          </a:xfrm>
          <a:prstGeom prst="rect">
            <a:avLst/>
          </a:prstGeom>
        </p:spPr>
      </p:pic>
      <p:grpSp>
        <p:nvGrpSpPr>
          <p:cNvPr id="20" name="Group 19">
            <a:extLst>
              <a:ext uri="{FF2B5EF4-FFF2-40B4-BE49-F238E27FC236}">
                <a16:creationId xmlns:a16="http://schemas.microsoft.com/office/drawing/2014/main" id="{3403CE54-8BA4-6E47-AF73-E5131D4E1884}"/>
              </a:ext>
            </a:extLst>
          </p:cNvPr>
          <p:cNvGrpSpPr/>
          <p:nvPr/>
        </p:nvGrpSpPr>
        <p:grpSpPr>
          <a:xfrm>
            <a:off x="7386745" y="1142198"/>
            <a:ext cx="4117942" cy="853751"/>
            <a:chOff x="7966851" y="1250352"/>
            <a:chExt cx="4117942" cy="853751"/>
          </a:xfrm>
        </p:grpSpPr>
        <p:pic>
          <p:nvPicPr>
            <p:cNvPr id="18" name="Picture 17" descr="A picture containing knife&#10;&#10;Description automatically generated">
              <a:extLst>
                <a:ext uri="{FF2B5EF4-FFF2-40B4-BE49-F238E27FC236}">
                  <a16:creationId xmlns:a16="http://schemas.microsoft.com/office/drawing/2014/main" id="{EE994E1D-7FE9-444A-BF8A-A17AF76E8398}"/>
                </a:ext>
              </a:extLst>
            </p:cNvPr>
            <p:cNvPicPr>
              <a:picLocks noChangeAspect="1"/>
            </p:cNvPicPr>
            <p:nvPr/>
          </p:nvPicPr>
          <p:blipFill>
            <a:blip r:embed="rId8"/>
            <a:stretch>
              <a:fillRect/>
            </a:stretch>
          </p:blipFill>
          <p:spPr>
            <a:xfrm>
              <a:off x="7966851" y="1250352"/>
              <a:ext cx="4117942" cy="748145"/>
            </a:xfrm>
            <a:prstGeom prst="rect">
              <a:avLst/>
            </a:prstGeom>
          </p:spPr>
        </p:pic>
        <p:sp>
          <p:nvSpPr>
            <p:cNvPr id="19" name="Rounded Rectangle 18">
              <a:extLst>
                <a:ext uri="{FF2B5EF4-FFF2-40B4-BE49-F238E27FC236}">
                  <a16:creationId xmlns:a16="http://schemas.microsoft.com/office/drawing/2014/main" id="{EB5A8D89-E17A-C249-A2EB-2CF9F71FE483}"/>
                </a:ext>
              </a:extLst>
            </p:cNvPr>
            <p:cNvSpPr/>
            <p:nvPr/>
          </p:nvSpPr>
          <p:spPr>
            <a:xfrm>
              <a:off x="8042787" y="1250352"/>
              <a:ext cx="4010332" cy="8537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D117DD7-B5F5-DE41-83B2-C8589A53B9C0}"/>
              </a:ext>
            </a:extLst>
          </p:cNvPr>
          <p:cNvGrpSpPr/>
          <p:nvPr/>
        </p:nvGrpSpPr>
        <p:grpSpPr>
          <a:xfrm>
            <a:off x="7396580" y="1564605"/>
            <a:ext cx="4176081" cy="920501"/>
            <a:chOff x="7966851" y="1721923"/>
            <a:chExt cx="4176081" cy="920501"/>
          </a:xfrm>
        </p:grpSpPr>
        <p:pic>
          <p:nvPicPr>
            <p:cNvPr id="26" name="Picture 25" descr="A picture containing knife&#10;&#10;Description automatically generated">
              <a:extLst>
                <a:ext uri="{FF2B5EF4-FFF2-40B4-BE49-F238E27FC236}">
                  <a16:creationId xmlns:a16="http://schemas.microsoft.com/office/drawing/2014/main" id="{0FF3F982-BD25-C047-855D-D4159BF9117C}"/>
                </a:ext>
              </a:extLst>
            </p:cNvPr>
            <p:cNvPicPr>
              <a:picLocks noChangeAspect="1"/>
            </p:cNvPicPr>
            <p:nvPr/>
          </p:nvPicPr>
          <p:blipFill>
            <a:blip r:embed="rId9"/>
            <a:stretch>
              <a:fillRect/>
            </a:stretch>
          </p:blipFill>
          <p:spPr>
            <a:xfrm>
              <a:off x="7966851" y="1736380"/>
              <a:ext cx="4176081" cy="906044"/>
            </a:xfrm>
            <a:prstGeom prst="rect">
              <a:avLst/>
            </a:prstGeom>
          </p:spPr>
        </p:pic>
        <p:sp>
          <p:nvSpPr>
            <p:cNvPr id="27" name="Rounded Rectangle 26">
              <a:extLst>
                <a:ext uri="{FF2B5EF4-FFF2-40B4-BE49-F238E27FC236}">
                  <a16:creationId xmlns:a16="http://schemas.microsoft.com/office/drawing/2014/main" id="{ECE86956-44BA-2E44-9DBF-224351452EA1}"/>
                </a:ext>
              </a:extLst>
            </p:cNvPr>
            <p:cNvSpPr/>
            <p:nvPr/>
          </p:nvSpPr>
          <p:spPr>
            <a:xfrm>
              <a:off x="7966851" y="1721923"/>
              <a:ext cx="4117942" cy="8772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A84FF821-CCE1-724F-9882-973F59E58C69}"/>
              </a:ext>
            </a:extLst>
          </p:cNvPr>
          <p:cNvGrpSpPr/>
          <p:nvPr/>
        </p:nvGrpSpPr>
        <p:grpSpPr>
          <a:xfrm>
            <a:off x="7140000" y="1833751"/>
            <a:ext cx="4704456" cy="768149"/>
            <a:chOff x="7458142" y="2326570"/>
            <a:chExt cx="4704456" cy="768149"/>
          </a:xfrm>
        </p:grpSpPr>
        <p:sp>
          <p:nvSpPr>
            <p:cNvPr id="43" name="Rounded Rectangle 42">
              <a:extLst>
                <a:ext uri="{FF2B5EF4-FFF2-40B4-BE49-F238E27FC236}">
                  <a16:creationId xmlns:a16="http://schemas.microsoft.com/office/drawing/2014/main" id="{CEC0739C-CB2A-4448-970E-723AC637F1FE}"/>
                </a:ext>
              </a:extLst>
            </p:cNvPr>
            <p:cNvSpPr/>
            <p:nvPr/>
          </p:nvSpPr>
          <p:spPr>
            <a:xfrm>
              <a:off x="7458142" y="2326570"/>
              <a:ext cx="4704456" cy="76814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picture containing knife&#10;&#10;Description automatically generated">
              <a:extLst>
                <a:ext uri="{FF2B5EF4-FFF2-40B4-BE49-F238E27FC236}">
                  <a16:creationId xmlns:a16="http://schemas.microsoft.com/office/drawing/2014/main" id="{8F32D078-855A-5A46-961E-AA28B729DA30}"/>
                </a:ext>
              </a:extLst>
            </p:cNvPr>
            <p:cNvPicPr>
              <a:picLocks noChangeAspect="1"/>
            </p:cNvPicPr>
            <p:nvPr/>
          </p:nvPicPr>
          <p:blipFill>
            <a:blip r:embed="rId10"/>
            <a:stretch>
              <a:fillRect/>
            </a:stretch>
          </p:blipFill>
          <p:spPr>
            <a:xfrm>
              <a:off x="7509696" y="2360926"/>
              <a:ext cx="4612250" cy="706414"/>
            </a:xfrm>
            <a:prstGeom prst="rect">
              <a:avLst/>
            </a:prstGeom>
          </p:spPr>
        </p:pic>
      </p:grpSp>
      <p:grpSp>
        <p:nvGrpSpPr>
          <p:cNvPr id="32" name="Group 31">
            <a:extLst>
              <a:ext uri="{FF2B5EF4-FFF2-40B4-BE49-F238E27FC236}">
                <a16:creationId xmlns:a16="http://schemas.microsoft.com/office/drawing/2014/main" id="{EB0C4311-B8B8-934E-A076-531D30543E85}"/>
              </a:ext>
            </a:extLst>
          </p:cNvPr>
          <p:cNvGrpSpPr/>
          <p:nvPr/>
        </p:nvGrpSpPr>
        <p:grpSpPr>
          <a:xfrm>
            <a:off x="7325033" y="2229178"/>
            <a:ext cx="4285635" cy="1123167"/>
            <a:chOff x="7767484" y="2356996"/>
            <a:chExt cx="4285635" cy="1123167"/>
          </a:xfrm>
        </p:grpSpPr>
        <p:sp>
          <p:nvSpPr>
            <p:cNvPr id="31" name="Rounded Rectangle 30">
              <a:extLst>
                <a:ext uri="{FF2B5EF4-FFF2-40B4-BE49-F238E27FC236}">
                  <a16:creationId xmlns:a16="http://schemas.microsoft.com/office/drawing/2014/main" id="{6588CDA8-6812-864E-B79B-3CD3C1331AC7}"/>
                </a:ext>
              </a:extLst>
            </p:cNvPr>
            <p:cNvSpPr/>
            <p:nvPr/>
          </p:nvSpPr>
          <p:spPr>
            <a:xfrm>
              <a:off x="7767484" y="2356996"/>
              <a:ext cx="4285635" cy="112316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screenshot of a cell phone&#10;&#10;Description automatically generated">
              <a:extLst>
                <a:ext uri="{FF2B5EF4-FFF2-40B4-BE49-F238E27FC236}">
                  <a16:creationId xmlns:a16="http://schemas.microsoft.com/office/drawing/2014/main" id="{3356D642-600A-7849-ADDF-22CA0A2EACF3}"/>
                </a:ext>
              </a:extLst>
            </p:cNvPr>
            <p:cNvPicPr>
              <a:picLocks noChangeAspect="1"/>
            </p:cNvPicPr>
            <p:nvPr/>
          </p:nvPicPr>
          <p:blipFill>
            <a:blip r:embed="rId11"/>
            <a:stretch>
              <a:fillRect/>
            </a:stretch>
          </p:blipFill>
          <p:spPr>
            <a:xfrm>
              <a:off x="7857682" y="2398738"/>
              <a:ext cx="4121434" cy="1032132"/>
            </a:xfrm>
            <a:prstGeom prst="rect">
              <a:avLst/>
            </a:prstGeom>
          </p:spPr>
        </p:pic>
      </p:grpSp>
      <p:grpSp>
        <p:nvGrpSpPr>
          <p:cNvPr id="38" name="Group 37">
            <a:extLst>
              <a:ext uri="{FF2B5EF4-FFF2-40B4-BE49-F238E27FC236}">
                <a16:creationId xmlns:a16="http://schemas.microsoft.com/office/drawing/2014/main" id="{6847D512-A2D5-1E44-9A2B-AC6A7E674582}"/>
              </a:ext>
            </a:extLst>
          </p:cNvPr>
          <p:cNvGrpSpPr/>
          <p:nvPr/>
        </p:nvGrpSpPr>
        <p:grpSpPr>
          <a:xfrm>
            <a:off x="7983109" y="2433159"/>
            <a:ext cx="4086268" cy="1306324"/>
            <a:chOff x="7966851" y="2245016"/>
            <a:chExt cx="4086268" cy="1306324"/>
          </a:xfrm>
        </p:grpSpPr>
        <p:sp>
          <p:nvSpPr>
            <p:cNvPr id="37" name="Rounded Rectangle 36">
              <a:extLst>
                <a:ext uri="{FF2B5EF4-FFF2-40B4-BE49-F238E27FC236}">
                  <a16:creationId xmlns:a16="http://schemas.microsoft.com/office/drawing/2014/main" id="{7C08FCBB-695F-6B47-9D3F-FA8E955FA574}"/>
                </a:ext>
              </a:extLst>
            </p:cNvPr>
            <p:cNvSpPr/>
            <p:nvPr/>
          </p:nvSpPr>
          <p:spPr>
            <a:xfrm>
              <a:off x="7966851" y="2245016"/>
              <a:ext cx="4086268" cy="130632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screenshot of a cell phone&#10;&#10;Description automatically generated">
              <a:extLst>
                <a:ext uri="{FF2B5EF4-FFF2-40B4-BE49-F238E27FC236}">
                  <a16:creationId xmlns:a16="http://schemas.microsoft.com/office/drawing/2014/main" id="{44EE4E75-F050-B246-A7A8-B8F67A9C88B7}"/>
                </a:ext>
              </a:extLst>
            </p:cNvPr>
            <p:cNvPicPr>
              <a:picLocks noChangeAspect="1"/>
            </p:cNvPicPr>
            <p:nvPr/>
          </p:nvPicPr>
          <p:blipFill>
            <a:blip r:embed="rId12"/>
            <a:stretch>
              <a:fillRect/>
            </a:stretch>
          </p:blipFill>
          <p:spPr>
            <a:xfrm>
              <a:off x="8101781" y="2280813"/>
              <a:ext cx="3833432" cy="1236591"/>
            </a:xfrm>
            <a:prstGeom prst="rect">
              <a:avLst/>
            </a:prstGeom>
          </p:spPr>
        </p:pic>
      </p:grpSp>
      <p:grpSp>
        <p:nvGrpSpPr>
          <p:cNvPr id="49" name="Group 48">
            <a:extLst>
              <a:ext uri="{FF2B5EF4-FFF2-40B4-BE49-F238E27FC236}">
                <a16:creationId xmlns:a16="http://schemas.microsoft.com/office/drawing/2014/main" id="{90A3BD1B-1882-7B44-A4C8-D1B98CEBC56A}"/>
              </a:ext>
            </a:extLst>
          </p:cNvPr>
          <p:cNvGrpSpPr/>
          <p:nvPr/>
        </p:nvGrpSpPr>
        <p:grpSpPr>
          <a:xfrm>
            <a:off x="8457577" y="1943802"/>
            <a:ext cx="3326385" cy="1916891"/>
            <a:chOff x="8260930" y="1943802"/>
            <a:chExt cx="3326385" cy="1916891"/>
          </a:xfrm>
        </p:grpSpPr>
        <p:sp>
          <p:nvSpPr>
            <p:cNvPr id="48" name="Rounded Rectangle 47">
              <a:extLst>
                <a:ext uri="{FF2B5EF4-FFF2-40B4-BE49-F238E27FC236}">
                  <a16:creationId xmlns:a16="http://schemas.microsoft.com/office/drawing/2014/main" id="{EE083CD0-73F5-CD46-800C-D295447D35F7}"/>
                </a:ext>
              </a:extLst>
            </p:cNvPr>
            <p:cNvSpPr/>
            <p:nvPr/>
          </p:nvSpPr>
          <p:spPr>
            <a:xfrm>
              <a:off x="8260930" y="1943802"/>
              <a:ext cx="3326385" cy="191689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A screenshot of a cell phone&#10;&#10;Description automatically generated">
              <a:extLst>
                <a:ext uri="{FF2B5EF4-FFF2-40B4-BE49-F238E27FC236}">
                  <a16:creationId xmlns:a16="http://schemas.microsoft.com/office/drawing/2014/main" id="{E66D82B5-6294-BC4C-9D9F-296F47693D49}"/>
                </a:ext>
              </a:extLst>
            </p:cNvPr>
            <p:cNvPicPr>
              <a:picLocks noChangeAspect="1"/>
            </p:cNvPicPr>
            <p:nvPr/>
          </p:nvPicPr>
          <p:blipFill>
            <a:blip r:embed="rId13"/>
            <a:stretch>
              <a:fillRect/>
            </a:stretch>
          </p:blipFill>
          <p:spPr>
            <a:xfrm>
              <a:off x="8405909" y="2049133"/>
              <a:ext cx="3092210" cy="1726409"/>
            </a:xfrm>
            <a:prstGeom prst="rect">
              <a:avLst/>
            </a:prstGeom>
          </p:spPr>
        </p:pic>
      </p:grpSp>
      <p:grpSp>
        <p:nvGrpSpPr>
          <p:cNvPr id="55" name="Group 54">
            <a:extLst>
              <a:ext uri="{FF2B5EF4-FFF2-40B4-BE49-F238E27FC236}">
                <a16:creationId xmlns:a16="http://schemas.microsoft.com/office/drawing/2014/main" id="{08DEEB19-46AB-5C42-8D82-AF864FEFBA8C}"/>
              </a:ext>
            </a:extLst>
          </p:cNvPr>
          <p:cNvGrpSpPr/>
          <p:nvPr/>
        </p:nvGrpSpPr>
        <p:grpSpPr>
          <a:xfrm>
            <a:off x="7462685" y="2424919"/>
            <a:ext cx="4501946" cy="1163854"/>
            <a:chOff x="7629832" y="3024688"/>
            <a:chExt cx="4501946" cy="1163854"/>
          </a:xfrm>
        </p:grpSpPr>
        <p:sp>
          <p:nvSpPr>
            <p:cNvPr id="54" name="Rounded Rectangle 53">
              <a:extLst>
                <a:ext uri="{FF2B5EF4-FFF2-40B4-BE49-F238E27FC236}">
                  <a16:creationId xmlns:a16="http://schemas.microsoft.com/office/drawing/2014/main" id="{8145D8D7-62D1-A146-8138-F2B59F304A0C}"/>
                </a:ext>
              </a:extLst>
            </p:cNvPr>
            <p:cNvSpPr/>
            <p:nvPr/>
          </p:nvSpPr>
          <p:spPr>
            <a:xfrm>
              <a:off x="7629832" y="3024688"/>
              <a:ext cx="4501946" cy="11638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A screenshot of a cell phone&#10;&#10;Description automatically generated">
              <a:extLst>
                <a:ext uri="{FF2B5EF4-FFF2-40B4-BE49-F238E27FC236}">
                  <a16:creationId xmlns:a16="http://schemas.microsoft.com/office/drawing/2014/main" id="{64E55C92-D8A7-6149-80B8-E05A6F8DBC59}"/>
                </a:ext>
              </a:extLst>
            </p:cNvPr>
            <p:cNvPicPr>
              <a:picLocks noChangeAspect="1"/>
            </p:cNvPicPr>
            <p:nvPr/>
          </p:nvPicPr>
          <p:blipFill>
            <a:blip r:embed="rId14"/>
            <a:stretch>
              <a:fillRect/>
            </a:stretch>
          </p:blipFill>
          <p:spPr>
            <a:xfrm>
              <a:off x="7702236" y="3073803"/>
              <a:ext cx="4366209" cy="1014298"/>
            </a:xfrm>
            <a:prstGeom prst="rect">
              <a:avLst/>
            </a:prstGeom>
          </p:spPr>
        </p:pic>
      </p:grpSp>
      <p:cxnSp>
        <p:nvCxnSpPr>
          <p:cNvPr id="58" name="Straight Arrow Connector 57">
            <a:extLst>
              <a:ext uri="{FF2B5EF4-FFF2-40B4-BE49-F238E27FC236}">
                <a16:creationId xmlns:a16="http://schemas.microsoft.com/office/drawing/2014/main" id="{C16D5234-5211-FB44-90E6-8F92D239B9AE}"/>
              </a:ext>
            </a:extLst>
          </p:cNvPr>
          <p:cNvCxnSpPr>
            <a:cxnSpLocks/>
          </p:cNvCxnSpPr>
          <p:nvPr/>
        </p:nvCxnSpPr>
        <p:spPr>
          <a:xfrm flipV="1">
            <a:off x="11081308" y="5526992"/>
            <a:ext cx="3" cy="2065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347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Efficacy</a:t>
            </a:r>
          </a:p>
        </p:txBody>
      </p:sp>
      <p:pic>
        <p:nvPicPr>
          <p:cNvPr id="10" name="Content Placeholder 9" descr="A close up of a map&#10;&#10;Description automatically generated">
            <a:extLst>
              <a:ext uri="{FF2B5EF4-FFF2-40B4-BE49-F238E27FC236}">
                <a16:creationId xmlns:a16="http://schemas.microsoft.com/office/drawing/2014/main" id="{70C6BFFE-9869-404C-8B3F-83C97C009F0F}"/>
              </a:ext>
            </a:extLst>
          </p:cNvPr>
          <p:cNvPicPr>
            <a:picLocks noGrp="1" noChangeAspect="1"/>
          </p:cNvPicPr>
          <p:nvPr>
            <p:ph idx="1"/>
          </p:nvPr>
        </p:nvPicPr>
        <p:blipFill>
          <a:blip r:embed="rId3"/>
          <a:stretch>
            <a:fillRect/>
          </a:stretch>
        </p:blipFill>
        <p:spPr>
          <a:xfrm>
            <a:off x="0" y="1778055"/>
            <a:ext cx="12195820" cy="3301890"/>
          </a:xfrm>
        </p:spPr>
      </p:pic>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40</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Evaluation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928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Efficacy</a:t>
            </a:r>
          </a:p>
        </p:txBody>
      </p:sp>
      <p:pic>
        <p:nvPicPr>
          <p:cNvPr id="10" name="Content Placeholder 9" descr="A close up of a map&#10;&#10;Description automatically generated">
            <a:extLst>
              <a:ext uri="{FF2B5EF4-FFF2-40B4-BE49-F238E27FC236}">
                <a16:creationId xmlns:a16="http://schemas.microsoft.com/office/drawing/2014/main" id="{70C6BFFE-9869-404C-8B3F-83C97C009F0F}"/>
              </a:ext>
            </a:extLst>
          </p:cNvPr>
          <p:cNvPicPr>
            <a:picLocks noGrp="1" noChangeAspect="1"/>
          </p:cNvPicPr>
          <p:nvPr>
            <p:ph idx="1"/>
          </p:nvPr>
        </p:nvPicPr>
        <p:blipFill>
          <a:blip r:embed="rId3"/>
          <a:stretch>
            <a:fillRect/>
          </a:stretch>
        </p:blipFill>
        <p:spPr>
          <a:xfrm>
            <a:off x="0" y="1778055"/>
            <a:ext cx="12195820" cy="3301890"/>
          </a:xfrm>
        </p:spPr>
      </p:pic>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41</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Evaluation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DCEFF0-6FEA-E342-A18E-FDDF2872C625}"/>
              </a:ext>
            </a:extLst>
          </p:cNvPr>
          <p:cNvCxnSpPr/>
          <p:nvPr/>
        </p:nvCxnSpPr>
        <p:spPr>
          <a:xfrm flipH="1">
            <a:off x="3736257" y="3008670"/>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77E0375-0F7A-8F4C-AE39-A7419CEF325B}"/>
              </a:ext>
            </a:extLst>
          </p:cNvPr>
          <p:cNvCxnSpPr/>
          <p:nvPr/>
        </p:nvCxnSpPr>
        <p:spPr>
          <a:xfrm flipH="1">
            <a:off x="3736257" y="3131574"/>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565796E-BD91-9C4C-9F5E-3E26BC9CDEDD}"/>
              </a:ext>
            </a:extLst>
          </p:cNvPr>
          <p:cNvCxnSpPr/>
          <p:nvPr/>
        </p:nvCxnSpPr>
        <p:spPr>
          <a:xfrm flipH="1">
            <a:off x="7851057" y="3008670"/>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AD12B2E-C047-EC49-8CD7-64C8BB310301}"/>
              </a:ext>
            </a:extLst>
          </p:cNvPr>
          <p:cNvCxnSpPr/>
          <p:nvPr/>
        </p:nvCxnSpPr>
        <p:spPr>
          <a:xfrm flipH="1">
            <a:off x="7851057" y="3131574"/>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E54752-D9EB-6E43-9E13-397875788B3F}"/>
              </a:ext>
            </a:extLst>
          </p:cNvPr>
          <p:cNvCxnSpPr/>
          <p:nvPr/>
        </p:nvCxnSpPr>
        <p:spPr>
          <a:xfrm flipH="1">
            <a:off x="11980605" y="2979174"/>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CBF7DB7-2704-2D42-ACEF-580E62FFBF05}"/>
              </a:ext>
            </a:extLst>
          </p:cNvPr>
          <p:cNvCxnSpPr/>
          <p:nvPr/>
        </p:nvCxnSpPr>
        <p:spPr>
          <a:xfrm flipH="1">
            <a:off x="11980605" y="3102078"/>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94B5EB2-FBBF-3E43-987B-92C71D5DAE28}"/>
              </a:ext>
            </a:extLst>
          </p:cNvPr>
          <p:cNvSpPr txBox="1"/>
          <p:nvPr/>
        </p:nvSpPr>
        <p:spPr>
          <a:xfrm>
            <a:off x="2824320" y="5293535"/>
            <a:ext cx="6543360" cy="646331"/>
          </a:xfrm>
          <a:prstGeom prst="rect">
            <a:avLst/>
          </a:prstGeom>
          <a:noFill/>
        </p:spPr>
        <p:txBody>
          <a:bodyPr wrap="square" rtlCol="0" anchor="ctr">
            <a:spAutoFit/>
          </a:bodyPr>
          <a:lstStyle/>
          <a:p>
            <a:pPr algn="ctr"/>
            <a:r>
              <a:rPr lang="en-US" dirty="0"/>
              <a:t>Both the greedy and naive algorithms perform underwhelmingly in all three attacks mainly due to uneven distribution of attack sources.</a:t>
            </a:r>
          </a:p>
        </p:txBody>
      </p:sp>
    </p:spTree>
    <p:extLst>
      <p:ext uri="{BB962C8B-B14F-4D97-AF65-F5344CB8AC3E}">
        <p14:creationId xmlns:p14="http://schemas.microsoft.com/office/powerpoint/2010/main" val="4238872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Efficacy</a:t>
            </a:r>
          </a:p>
        </p:txBody>
      </p:sp>
      <p:pic>
        <p:nvPicPr>
          <p:cNvPr id="10" name="Content Placeholder 9" descr="A close up of a map&#10;&#10;Description automatically generated">
            <a:extLst>
              <a:ext uri="{FF2B5EF4-FFF2-40B4-BE49-F238E27FC236}">
                <a16:creationId xmlns:a16="http://schemas.microsoft.com/office/drawing/2014/main" id="{70C6BFFE-9869-404C-8B3F-83C97C009F0F}"/>
              </a:ext>
            </a:extLst>
          </p:cNvPr>
          <p:cNvPicPr>
            <a:picLocks noGrp="1" noChangeAspect="1"/>
          </p:cNvPicPr>
          <p:nvPr>
            <p:ph idx="1"/>
          </p:nvPr>
        </p:nvPicPr>
        <p:blipFill>
          <a:blip r:embed="rId3"/>
          <a:stretch>
            <a:fillRect/>
          </a:stretch>
        </p:blipFill>
        <p:spPr>
          <a:xfrm>
            <a:off x="0" y="1778055"/>
            <a:ext cx="12195820" cy="3301890"/>
          </a:xfrm>
        </p:spPr>
      </p:pic>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42</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Evaluation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DCEFF0-6FEA-E342-A18E-FDDF2872C625}"/>
              </a:ext>
            </a:extLst>
          </p:cNvPr>
          <p:cNvCxnSpPr/>
          <p:nvPr/>
        </p:nvCxnSpPr>
        <p:spPr>
          <a:xfrm flipH="1">
            <a:off x="3736257" y="2792360"/>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565796E-BD91-9C4C-9F5E-3E26BC9CDEDD}"/>
              </a:ext>
            </a:extLst>
          </p:cNvPr>
          <p:cNvCxnSpPr/>
          <p:nvPr/>
        </p:nvCxnSpPr>
        <p:spPr>
          <a:xfrm flipH="1">
            <a:off x="7851057" y="2674373"/>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E54752-D9EB-6E43-9E13-397875788B3F}"/>
              </a:ext>
            </a:extLst>
          </p:cNvPr>
          <p:cNvCxnSpPr/>
          <p:nvPr/>
        </p:nvCxnSpPr>
        <p:spPr>
          <a:xfrm flipH="1">
            <a:off x="11890886" y="2418735"/>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9CF95F9-DBAD-1348-8632-E7A053B71167}"/>
              </a:ext>
            </a:extLst>
          </p:cNvPr>
          <p:cNvSpPr txBox="1"/>
          <p:nvPr/>
        </p:nvSpPr>
        <p:spPr>
          <a:xfrm>
            <a:off x="2824320" y="5170920"/>
            <a:ext cx="6543360" cy="923330"/>
          </a:xfrm>
          <a:prstGeom prst="rect">
            <a:avLst/>
          </a:prstGeom>
          <a:noFill/>
        </p:spPr>
        <p:txBody>
          <a:bodyPr wrap="square" rtlCol="0" anchor="ctr">
            <a:spAutoFit/>
          </a:bodyPr>
          <a:lstStyle/>
          <a:p>
            <a:pPr algn="ctr"/>
            <a:r>
              <a:rPr lang="en-US" dirty="0"/>
              <a:t>While the dynamic programming algorithm achieves significantly better results than the greedy and naive algorithms, it performs worse than the ACO-based algorithm (in most cases).</a:t>
            </a:r>
          </a:p>
        </p:txBody>
      </p:sp>
    </p:spTree>
    <p:extLst>
      <p:ext uri="{BB962C8B-B14F-4D97-AF65-F5344CB8AC3E}">
        <p14:creationId xmlns:p14="http://schemas.microsoft.com/office/powerpoint/2010/main" val="2893861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Efficacy</a:t>
            </a:r>
          </a:p>
        </p:txBody>
      </p:sp>
      <p:pic>
        <p:nvPicPr>
          <p:cNvPr id="10" name="Content Placeholder 9" descr="A close up of a map&#10;&#10;Description automatically generated">
            <a:extLst>
              <a:ext uri="{FF2B5EF4-FFF2-40B4-BE49-F238E27FC236}">
                <a16:creationId xmlns:a16="http://schemas.microsoft.com/office/drawing/2014/main" id="{70C6BFFE-9869-404C-8B3F-83C97C009F0F}"/>
              </a:ext>
            </a:extLst>
          </p:cNvPr>
          <p:cNvPicPr>
            <a:picLocks noGrp="1" noChangeAspect="1"/>
          </p:cNvPicPr>
          <p:nvPr>
            <p:ph idx="1"/>
          </p:nvPr>
        </p:nvPicPr>
        <p:blipFill>
          <a:blip r:embed="rId3"/>
          <a:stretch>
            <a:fillRect/>
          </a:stretch>
        </p:blipFill>
        <p:spPr>
          <a:xfrm>
            <a:off x="0" y="1778055"/>
            <a:ext cx="12195820" cy="3301890"/>
          </a:xfrm>
        </p:spPr>
      </p:pic>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43</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Evaluation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DCEFF0-6FEA-E342-A18E-FDDF2872C625}"/>
              </a:ext>
            </a:extLst>
          </p:cNvPr>
          <p:cNvCxnSpPr/>
          <p:nvPr/>
        </p:nvCxnSpPr>
        <p:spPr>
          <a:xfrm flipH="1">
            <a:off x="3687096" y="2310580"/>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565796E-BD91-9C4C-9F5E-3E26BC9CDEDD}"/>
              </a:ext>
            </a:extLst>
          </p:cNvPr>
          <p:cNvCxnSpPr/>
          <p:nvPr/>
        </p:nvCxnSpPr>
        <p:spPr>
          <a:xfrm flipH="1">
            <a:off x="7841224" y="2300747"/>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E54752-D9EB-6E43-9E13-397875788B3F}"/>
              </a:ext>
            </a:extLst>
          </p:cNvPr>
          <p:cNvCxnSpPr/>
          <p:nvPr/>
        </p:nvCxnSpPr>
        <p:spPr>
          <a:xfrm flipH="1">
            <a:off x="11900718" y="2300747"/>
            <a:ext cx="324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3A900B-61A2-8949-8723-0337E0944337}"/>
              </a:ext>
            </a:extLst>
          </p:cNvPr>
          <p:cNvSpPr txBox="1"/>
          <p:nvPr/>
        </p:nvSpPr>
        <p:spPr>
          <a:xfrm>
            <a:off x="2824320" y="5170920"/>
            <a:ext cx="6543360" cy="923330"/>
          </a:xfrm>
          <a:prstGeom prst="rect">
            <a:avLst/>
          </a:prstGeom>
          <a:noFill/>
        </p:spPr>
        <p:txBody>
          <a:bodyPr wrap="square" rtlCol="0" anchor="ctr">
            <a:spAutoFit/>
          </a:bodyPr>
          <a:lstStyle/>
          <a:p>
            <a:pPr algn="ctr"/>
            <a:r>
              <a:rPr lang="en-US" dirty="0"/>
              <a:t>In conclusion, the ACO-based algorithm achieves the best results among the sub-optimal algorithms, and is relatively close to the optimal solution, regardless of the attack. </a:t>
            </a:r>
          </a:p>
        </p:txBody>
      </p:sp>
    </p:spTree>
    <p:extLst>
      <p:ext uri="{BB962C8B-B14F-4D97-AF65-F5344CB8AC3E}">
        <p14:creationId xmlns:p14="http://schemas.microsoft.com/office/powerpoint/2010/main" val="1004415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Runtime</a:t>
            </a:r>
          </a:p>
        </p:txBody>
      </p:sp>
      <p:pic>
        <p:nvPicPr>
          <p:cNvPr id="10" name="Content Placeholder 9" descr="A screenshot of a cell phone&#10;&#10;Description automatically generated">
            <a:extLst>
              <a:ext uri="{FF2B5EF4-FFF2-40B4-BE49-F238E27FC236}">
                <a16:creationId xmlns:a16="http://schemas.microsoft.com/office/drawing/2014/main" id="{4DB2C1E0-80EE-2E42-B17A-D46863A93B4C}"/>
              </a:ext>
            </a:extLst>
          </p:cNvPr>
          <p:cNvPicPr>
            <a:picLocks noGrp="1" noChangeAspect="1"/>
          </p:cNvPicPr>
          <p:nvPr>
            <p:ph idx="1"/>
          </p:nvPr>
        </p:nvPicPr>
        <p:blipFill>
          <a:blip r:embed="rId3"/>
          <a:stretch>
            <a:fillRect/>
          </a:stretch>
        </p:blipFill>
        <p:spPr>
          <a:xfrm>
            <a:off x="1399115" y="1599483"/>
            <a:ext cx="9393770" cy="4351338"/>
          </a:xfrm>
        </p:spPr>
      </p:pic>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44</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Evaluation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20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D8A3-CB56-6F45-AE14-7147F836DAB2}"/>
              </a:ext>
            </a:extLst>
          </p:cNvPr>
          <p:cNvSpPr>
            <a:spLocks noGrp="1"/>
          </p:cNvSpPr>
          <p:nvPr>
            <p:ph type="title"/>
          </p:nvPr>
        </p:nvSpPr>
        <p:spPr>
          <a:xfrm>
            <a:off x="838200" y="2766218"/>
            <a:ext cx="10515600" cy="1325563"/>
          </a:xfrm>
        </p:spPr>
        <p:txBody>
          <a:bodyPr/>
          <a:lstStyle/>
          <a:p>
            <a:pPr algn="ctr"/>
            <a:r>
              <a:rPr lang="en-US" dirty="0"/>
              <a:t>Conclusion</a:t>
            </a:r>
          </a:p>
        </p:txBody>
      </p:sp>
      <p:sp>
        <p:nvSpPr>
          <p:cNvPr id="5" name="Slide Number Placeholder 3">
            <a:extLst>
              <a:ext uri="{FF2B5EF4-FFF2-40B4-BE49-F238E27FC236}">
                <a16:creationId xmlns:a16="http://schemas.microsoft.com/office/drawing/2014/main" id="{33FFCC9E-1B25-8B4C-AA93-001682D8E72E}"/>
              </a:ext>
            </a:extLst>
          </p:cNvPr>
          <p:cNvSpPr txBox="1">
            <a:spLocks/>
          </p:cNvSpPr>
          <p:nvPr/>
        </p:nvSpPr>
        <p:spPr>
          <a:xfrm>
            <a:off x="9309919" y="647064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A2207C-7ADE-494D-867B-F8DED7B25F00}" type="slidenum">
              <a:rPr lang="en-US" smtClean="0">
                <a:solidFill>
                  <a:schemeClr val="tx1"/>
                </a:solidFill>
              </a:rPr>
              <a:pPr/>
              <a:t>45</a:t>
            </a:fld>
            <a:endParaRPr lang="en-US" dirty="0">
              <a:solidFill>
                <a:schemeClr val="tx1"/>
              </a:solidFill>
            </a:endParaRPr>
          </a:p>
        </p:txBody>
      </p:sp>
    </p:spTree>
    <p:extLst>
      <p:ext uri="{BB962C8B-B14F-4D97-AF65-F5344CB8AC3E}">
        <p14:creationId xmlns:p14="http://schemas.microsoft.com/office/powerpoint/2010/main" val="3068516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normAutofit fontScale="92500" lnSpcReduction="20000"/>
          </a:bodyPr>
          <a:lstStyle/>
          <a:p>
            <a:r>
              <a:rPr lang="en-US" dirty="0">
                <a:latin typeface="+mj-lt"/>
              </a:rPr>
              <a:t>Effective in-network DDoS defense is increasingly necessary</a:t>
            </a:r>
          </a:p>
          <a:p>
            <a:r>
              <a:rPr lang="en-US" dirty="0">
                <a:latin typeface="+mj-lt"/>
              </a:rPr>
              <a:t>Fundamental dilemma: how to generate, select, and place rules effectively</a:t>
            </a:r>
          </a:p>
          <a:p>
            <a:r>
              <a:rPr lang="en-US" dirty="0">
                <a:latin typeface="+mj-lt"/>
              </a:rPr>
              <a:t>This paper tackles the problem of rule selection for in-network DDoS defense</a:t>
            </a:r>
          </a:p>
          <a:p>
            <a:r>
              <a:rPr lang="en-US" dirty="0">
                <a:latin typeface="+mj-lt"/>
              </a:rPr>
              <a:t>Contributions:</a:t>
            </a:r>
          </a:p>
          <a:p>
            <a:pPr lvl="1"/>
            <a:r>
              <a:rPr lang="en-US" dirty="0">
                <a:latin typeface="+mj-lt"/>
              </a:rPr>
              <a:t>Introduce a new, offer-based operational model for in-network DDoS defense</a:t>
            </a:r>
          </a:p>
          <a:p>
            <a:pPr lvl="1"/>
            <a:r>
              <a:rPr lang="en-US" dirty="0">
                <a:latin typeface="+mj-lt"/>
              </a:rPr>
              <a:t>Formulate the NP-hard rule selection problem for this model</a:t>
            </a:r>
          </a:p>
          <a:p>
            <a:pPr lvl="1"/>
            <a:r>
              <a:rPr lang="en-US" dirty="0">
                <a:latin typeface="+mj-lt"/>
              </a:rPr>
              <a:t>Design a near-optimal algorithm for the rule selection problem</a:t>
            </a:r>
          </a:p>
          <a:p>
            <a:pPr lvl="1"/>
            <a:r>
              <a:rPr lang="en-US" dirty="0">
                <a:latin typeface="+mj-lt"/>
              </a:rPr>
              <a:t>Evaluate our algorithm using a real-world-based Internet routing topology along with real and synthetic DDoS traffic traces</a:t>
            </a:r>
          </a:p>
          <a:p>
            <a:r>
              <a:rPr lang="en-US" dirty="0">
                <a:latin typeface="+mj-lt"/>
              </a:rPr>
              <a:t>ACO-based algorithm outperforms the other rule selection algorithms under real-world attacks and performs only slightly worse than the optimal solution even at a large scale</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46</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Conclusion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4CAF30E-0B3A-4E4A-9445-C84704080D3A}"/>
              </a:ext>
            </a:extLst>
          </p:cNvPr>
          <p:cNvSpPr/>
          <p:nvPr/>
        </p:nvSpPr>
        <p:spPr>
          <a:xfrm>
            <a:off x="3405267" y="5269824"/>
            <a:ext cx="5381466" cy="78503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Acknowledgments</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47</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Acknowledgments</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DAA60D9-F4B2-A843-859C-58959A9F87B8}"/>
              </a:ext>
            </a:extLst>
          </p:cNvPr>
          <p:cNvGrpSpPr/>
          <p:nvPr/>
        </p:nvGrpSpPr>
        <p:grpSpPr>
          <a:xfrm>
            <a:off x="1425598" y="1657023"/>
            <a:ext cx="9340804" cy="1569660"/>
            <a:chOff x="1039438" y="1608413"/>
            <a:chExt cx="9340804" cy="1569660"/>
          </a:xfrm>
        </p:grpSpPr>
        <p:sp>
          <p:nvSpPr>
            <p:cNvPr id="7" name="Rectangle 6">
              <a:extLst>
                <a:ext uri="{FF2B5EF4-FFF2-40B4-BE49-F238E27FC236}">
                  <a16:creationId xmlns:a16="http://schemas.microsoft.com/office/drawing/2014/main" id="{AC0C0D10-AB72-574C-BEB2-29BB8BF6CF9E}"/>
                </a:ext>
              </a:extLst>
            </p:cNvPr>
            <p:cNvSpPr/>
            <p:nvPr/>
          </p:nvSpPr>
          <p:spPr>
            <a:xfrm>
              <a:off x="2603995" y="1608413"/>
              <a:ext cx="7776247" cy="1569660"/>
            </a:xfrm>
            <a:prstGeom prst="rect">
              <a:avLst/>
            </a:prstGeom>
          </p:spPr>
          <p:txBody>
            <a:bodyPr wrap="square">
              <a:spAutoFit/>
            </a:bodyPr>
            <a:lstStyle/>
            <a:p>
              <a:pPr algn="just"/>
              <a:r>
                <a:rPr lang="en-US" sz="1600" dirty="0">
                  <a:solidFill>
                    <a:srgbClr val="000000"/>
                  </a:solidFill>
                  <a:latin typeface="+mj-lt"/>
                </a:rPr>
                <a:t>This project is in part the result of funding provided by the Science and Technology Directorate of the United States Department of Homeland Security under contract number D15PC00204. The views and conclusions contained herein are those of the authors and should not be interpreted necessarily representing the official policies or endorsements, either expressed or implied, of the Department of Homeland Security or the US Government. We further thank Ann Cox and anonymous reviewers of this paper for their comments.</a:t>
              </a:r>
              <a:endParaRPr lang="en-US" sz="1600" dirty="0">
                <a:solidFill>
                  <a:srgbClr val="000000"/>
                </a:solidFill>
                <a:effectLst/>
                <a:latin typeface="+mj-lt"/>
              </a:endParaRPr>
            </a:p>
          </p:txBody>
        </p:sp>
        <p:pic>
          <p:nvPicPr>
            <p:cNvPr id="13" name="Picture 12" descr="A sign on a pole&#10;&#10;Description automatically generated">
              <a:extLst>
                <a:ext uri="{FF2B5EF4-FFF2-40B4-BE49-F238E27FC236}">
                  <a16:creationId xmlns:a16="http://schemas.microsoft.com/office/drawing/2014/main" id="{AF973644-ADBC-594E-96CF-EB0C5980DE76}"/>
                </a:ext>
              </a:extLst>
            </p:cNvPr>
            <p:cNvPicPr>
              <a:picLocks noChangeAspect="1"/>
            </p:cNvPicPr>
            <p:nvPr/>
          </p:nvPicPr>
          <p:blipFill>
            <a:blip r:embed="rId3"/>
            <a:stretch>
              <a:fillRect/>
            </a:stretch>
          </p:blipFill>
          <p:spPr>
            <a:xfrm>
              <a:off x="1039438" y="1641419"/>
              <a:ext cx="1379297" cy="1374699"/>
            </a:xfrm>
            <a:prstGeom prst="rect">
              <a:avLst/>
            </a:prstGeom>
          </p:spPr>
        </p:pic>
      </p:grpSp>
      <p:sp>
        <p:nvSpPr>
          <p:cNvPr id="22" name="Rectangle 21">
            <a:extLst>
              <a:ext uri="{FF2B5EF4-FFF2-40B4-BE49-F238E27FC236}">
                <a16:creationId xmlns:a16="http://schemas.microsoft.com/office/drawing/2014/main" id="{3C3B67C3-00A0-D249-B3FD-DF6B8E12FC36}"/>
              </a:ext>
            </a:extLst>
          </p:cNvPr>
          <p:cNvSpPr/>
          <p:nvPr/>
        </p:nvSpPr>
        <p:spPr>
          <a:xfrm>
            <a:off x="3477399" y="5369956"/>
            <a:ext cx="5237202" cy="584775"/>
          </a:xfrm>
          <a:prstGeom prst="rect">
            <a:avLst/>
          </a:prstGeom>
        </p:spPr>
        <p:txBody>
          <a:bodyPr wrap="square">
            <a:spAutoFit/>
          </a:bodyPr>
          <a:lstStyle/>
          <a:p>
            <a:pPr algn="just"/>
            <a:r>
              <a:rPr lang="en-US" sz="1600" b="1" dirty="0">
                <a:solidFill>
                  <a:srgbClr val="000000"/>
                </a:solidFill>
              </a:rPr>
              <a:t>And thank you all for listening! Please feel free to direct any questions to my email address: </a:t>
            </a:r>
            <a:r>
              <a:rPr lang="en-US" sz="1600" b="1" dirty="0" err="1">
                <a:solidFill>
                  <a:srgbClr val="000000"/>
                </a:solidFill>
              </a:rPr>
              <a:t>dsisodia@cs.uoregon.edu</a:t>
            </a:r>
            <a:endParaRPr lang="en-US" sz="1600" b="1" dirty="0">
              <a:solidFill>
                <a:srgbClr val="000000"/>
              </a:solidFill>
              <a:effectLst/>
            </a:endParaRPr>
          </a:p>
        </p:txBody>
      </p:sp>
      <p:grpSp>
        <p:nvGrpSpPr>
          <p:cNvPr id="26" name="Group 25">
            <a:extLst>
              <a:ext uri="{FF2B5EF4-FFF2-40B4-BE49-F238E27FC236}">
                <a16:creationId xmlns:a16="http://schemas.microsoft.com/office/drawing/2014/main" id="{3B7FD3B5-7151-9E48-AAF4-CFC479DC40D6}"/>
              </a:ext>
            </a:extLst>
          </p:cNvPr>
          <p:cNvGrpSpPr/>
          <p:nvPr/>
        </p:nvGrpSpPr>
        <p:grpSpPr>
          <a:xfrm>
            <a:off x="2360836" y="3354791"/>
            <a:ext cx="7470327" cy="1818383"/>
            <a:chOff x="2467162" y="3375540"/>
            <a:chExt cx="7470327" cy="1818383"/>
          </a:xfrm>
        </p:grpSpPr>
        <p:pic>
          <p:nvPicPr>
            <p:cNvPr id="16" name="Picture 15" descr="A close up of a logo&#10;&#10;Description automatically generated">
              <a:extLst>
                <a:ext uri="{FF2B5EF4-FFF2-40B4-BE49-F238E27FC236}">
                  <a16:creationId xmlns:a16="http://schemas.microsoft.com/office/drawing/2014/main" id="{06B2ABC8-B77C-314D-8AB5-06BDAAB549DB}"/>
                </a:ext>
              </a:extLst>
            </p:cNvPr>
            <p:cNvPicPr>
              <a:picLocks noChangeAspect="1"/>
            </p:cNvPicPr>
            <p:nvPr/>
          </p:nvPicPr>
          <p:blipFill>
            <a:blip r:embed="rId4"/>
            <a:stretch>
              <a:fillRect/>
            </a:stretch>
          </p:blipFill>
          <p:spPr>
            <a:xfrm>
              <a:off x="2467162" y="3375540"/>
              <a:ext cx="1421726" cy="1818383"/>
            </a:xfrm>
            <a:prstGeom prst="rect">
              <a:avLst/>
            </a:prstGeom>
          </p:spPr>
        </p:pic>
        <p:sp>
          <p:nvSpPr>
            <p:cNvPr id="19" name="Rectangle 18">
              <a:extLst>
                <a:ext uri="{FF2B5EF4-FFF2-40B4-BE49-F238E27FC236}">
                  <a16:creationId xmlns:a16="http://schemas.microsoft.com/office/drawing/2014/main" id="{0125257C-4233-F546-AFD8-16E4C6433776}"/>
                </a:ext>
              </a:extLst>
            </p:cNvPr>
            <p:cNvSpPr/>
            <p:nvPr/>
          </p:nvSpPr>
          <p:spPr>
            <a:xfrm>
              <a:off x="5547152" y="3706418"/>
              <a:ext cx="4390337" cy="830997"/>
            </a:xfrm>
            <a:prstGeom prst="rect">
              <a:avLst/>
            </a:prstGeom>
          </p:spPr>
          <p:txBody>
            <a:bodyPr wrap="square">
              <a:spAutoFit/>
            </a:bodyPr>
            <a:lstStyle/>
            <a:p>
              <a:pPr algn="just"/>
              <a:r>
                <a:rPr lang="en-US" sz="1600" dirty="0">
                  <a:solidFill>
                    <a:srgbClr val="000000"/>
                  </a:solidFill>
                  <a:latin typeface="+mj-lt"/>
                </a:rPr>
                <a:t>A special thanks to my collaborators Dr. Jun Li and Dr. Lei Jiao, and the rest of the Center for Cyber Security and Privacy at the University of Oregon! </a:t>
              </a:r>
              <a:endParaRPr lang="en-US" sz="1600" dirty="0">
                <a:solidFill>
                  <a:srgbClr val="000000"/>
                </a:solidFill>
                <a:effectLst/>
                <a:latin typeface="+mj-lt"/>
              </a:endParaRPr>
            </a:p>
          </p:txBody>
        </p:sp>
        <p:grpSp>
          <p:nvGrpSpPr>
            <p:cNvPr id="25" name="Group 24">
              <a:extLst>
                <a:ext uri="{FF2B5EF4-FFF2-40B4-BE49-F238E27FC236}">
                  <a16:creationId xmlns:a16="http://schemas.microsoft.com/office/drawing/2014/main" id="{28FF792F-0D21-4B4C-A0A7-83F4F1EC638E}"/>
                </a:ext>
              </a:extLst>
            </p:cNvPr>
            <p:cNvGrpSpPr/>
            <p:nvPr/>
          </p:nvGrpSpPr>
          <p:grpSpPr>
            <a:xfrm>
              <a:off x="3761089" y="3449328"/>
              <a:ext cx="1913861" cy="1498582"/>
              <a:chOff x="3602918" y="3449924"/>
              <a:chExt cx="1913861" cy="1498582"/>
            </a:xfrm>
          </p:grpSpPr>
          <p:pic>
            <p:nvPicPr>
              <p:cNvPr id="15" name="Picture 14" descr="A picture containing plate, drawing&#10;&#10;Description automatically generated">
                <a:extLst>
                  <a:ext uri="{FF2B5EF4-FFF2-40B4-BE49-F238E27FC236}">
                    <a16:creationId xmlns:a16="http://schemas.microsoft.com/office/drawing/2014/main" id="{D5CE2BF7-34B1-AC4A-91C2-F6C0364EC785}"/>
                  </a:ext>
                </a:extLst>
              </p:cNvPr>
              <p:cNvPicPr>
                <a:picLocks noChangeAspect="1"/>
              </p:cNvPicPr>
              <p:nvPr/>
            </p:nvPicPr>
            <p:blipFill>
              <a:blip r:embed="rId5"/>
              <a:stretch>
                <a:fillRect/>
              </a:stretch>
            </p:blipFill>
            <p:spPr>
              <a:xfrm>
                <a:off x="4037335" y="3449924"/>
                <a:ext cx="1045028" cy="1040190"/>
              </a:xfrm>
              <a:prstGeom prst="rect">
                <a:avLst/>
              </a:prstGeom>
            </p:spPr>
          </p:pic>
          <p:sp>
            <p:nvSpPr>
              <p:cNvPr id="21" name="TextBox 20">
                <a:extLst>
                  <a:ext uri="{FF2B5EF4-FFF2-40B4-BE49-F238E27FC236}">
                    <a16:creationId xmlns:a16="http://schemas.microsoft.com/office/drawing/2014/main" id="{2CC8EC01-1BAD-244F-B784-59A5AD13D7B1}"/>
                  </a:ext>
                </a:extLst>
              </p:cNvPr>
              <p:cNvSpPr txBox="1"/>
              <p:nvPr/>
            </p:nvSpPr>
            <p:spPr>
              <a:xfrm>
                <a:off x="3602918" y="4425286"/>
                <a:ext cx="1913861" cy="523220"/>
              </a:xfrm>
              <a:prstGeom prst="rect">
                <a:avLst/>
              </a:prstGeom>
              <a:noFill/>
            </p:spPr>
            <p:txBody>
              <a:bodyPr wrap="square" rtlCol="0">
                <a:spAutoFit/>
              </a:bodyPr>
              <a:lstStyle/>
              <a:p>
                <a:pPr algn="ct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C</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ENTER</a:t>
                </a: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 F</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OR</a:t>
                </a: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 C</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YBER</a:t>
                </a: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 S</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ECURITY </a:t>
                </a:r>
                <a:r>
                  <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&amp; P</a:t>
                </a:r>
                <a:r>
                  <a:rPr lang="en-US" sz="11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rPr>
                  <a:t>RIVACY</a:t>
                </a:r>
                <a:endParaRPr lang="en-US" sz="1400" dirty="0">
                  <a:solidFill>
                    <a:schemeClr val="bg2">
                      <a:lumMod val="25000"/>
                    </a:schemeClr>
                  </a:solidFill>
                  <a:latin typeface="Ubuntu" panose="020B0504030602030204" pitchFamily="34" charset="0"/>
                  <a:ea typeface="Microsoft GothicNeo" panose="02000300000000000000" pitchFamily="2" charset="-127"/>
                  <a:cs typeface="Arial" panose="020B0604020202020204" pitchFamily="34" charset="0"/>
                </a:endParaRPr>
              </a:p>
            </p:txBody>
          </p:sp>
        </p:grpSp>
      </p:grpSp>
    </p:spTree>
    <p:extLst>
      <p:ext uri="{BB962C8B-B14F-4D97-AF65-F5344CB8AC3E}">
        <p14:creationId xmlns:p14="http://schemas.microsoft.com/office/powerpoint/2010/main" val="310533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In-Network Filtering</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a:xfrm>
            <a:off x="838199" y="1825625"/>
            <a:ext cx="7273411" cy="4351338"/>
          </a:xfrm>
        </p:spPr>
        <p:txBody>
          <a:bodyPr>
            <a:normAutofit fontScale="92500"/>
          </a:bodyPr>
          <a:lstStyle/>
          <a:p>
            <a:r>
              <a:rPr lang="en-US" dirty="0">
                <a:latin typeface="+mj-lt"/>
              </a:rPr>
              <a:t>Filter traffic at multiple locations on the Internet</a:t>
            </a:r>
          </a:p>
          <a:p>
            <a:r>
              <a:rPr lang="en-US" dirty="0">
                <a:latin typeface="+mj-lt"/>
              </a:rPr>
              <a:t>General approach:</a:t>
            </a:r>
          </a:p>
          <a:p>
            <a:pPr lvl="1"/>
            <a:r>
              <a:rPr lang="en-US" dirty="0">
                <a:latin typeface="+mj-lt"/>
              </a:rPr>
              <a:t>A </a:t>
            </a:r>
            <a:r>
              <a:rPr lang="en-US" b="1" dirty="0"/>
              <a:t>DDoS defense agent </a:t>
            </a:r>
            <a:r>
              <a:rPr lang="en-US" dirty="0">
                <a:latin typeface="+mj-lt"/>
              </a:rPr>
              <a:t>generates DDoS-filtering rules</a:t>
            </a:r>
          </a:p>
          <a:p>
            <a:pPr lvl="1"/>
            <a:r>
              <a:rPr lang="en-US" dirty="0">
                <a:latin typeface="+mj-lt"/>
              </a:rPr>
              <a:t>Places them at </a:t>
            </a:r>
            <a:r>
              <a:rPr lang="en-US" b="1" dirty="0"/>
              <a:t>DDoS-filtering networks</a:t>
            </a:r>
            <a:r>
              <a:rPr lang="en-US" dirty="0"/>
              <a:t> </a:t>
            </a:r>
            <a:r>
              <a:rPr lang="en-US" dirty="0">
                <a:latin typeface="+mj-lt"/>
              </a:rPr>
              <a:t>across the Internet</a:t>
            </a:r>
          </a:p>
          <a:p>
            <a:pPr lvl="1"/>
            <a:r>
              <a:rPr lang="en-US" dirty="0">
                <a:latin typeface="+mj-lt"/>
              </a:rPr>
              <a:t>DDoS defense agent: victim</a:t>
            </a:r>
          </a:p>
          <a:p>
            <a:pPr lvl="1"/>
            <a:r>
              <a:rPr lang="en-US" dirty="0">
                <a:latin typeface="+mj-lt"/>
              </a:rPr>
              <a:t>DDoS-filtering network: strategically located transit networks or scrubbing centers</a:t>
            </a:r>
          </a:p>
          <a:p>
            <a:r>
              <a:rPr lang="en-US" dirty="0">
                <a:latin typeface="+mj-lt"/>
              </a:rPr>
              <a:t>Plethora of papers on in-network filtering approaches</a:t>
            </a:r>
          </a:p>
          <a:p>
            <a:pPr lvl="1"/>
            <a:r>
              <a:rPr lang="en-US" dirty="0">
                <a:latin typeface="+mj-lt"/>
              </a:rPr>
              <a:t>All surveyed papers follow the </a:t>
            </a:r>
            <a:r>
              <a:rPr lang="en-US" b="1" dirty="0"/>
              <a:t>directive-based model</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5</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Introduction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knife&#10;&#10;Description automatically generated">
            <a:extLst>
              <a:ext uri="{FF2B5EF4-FFF2-40B4-BE49-F238E27FC236}">
                <a16:creationId xmlns:a16="http://schemas.microsoft.com/office/drawing/2014/main" id="{ABA05CD1-2961-D34C-A1A4-59BD5D52CFC1}"/>
              </a:ext>
            </a:extLst>
          </p:cNvPr>
          <p:cNvPicPr>
            <a:picLocks noChangeAspect="1"/>
          </p:cNvPicPr>
          <p:nvPr/>
        </p:nvPicPr>
        <p:blipFill>
          <a:blip r:embed="rId3"/>
          <a:stretch>
            <a:fillRect/>
          </a:stretch>
        </p:blipFill>
        <p:spPr>
          <a:xfrm>
            <a:off x="7876788" y="1059544"/>
            <a:ext cx="3792871" cy="803819"/>
          </a:xfrm>
          <a:prstGeom prst="rect">
            <a:avLst/>
          </a:prstGeom>
          <a:ln>
            <a:solidFill>
              <a:srgbClr val="FF0000"/>
            </a:solidFill>
          </a:ln>
        </p:spPr>
      </p:pic>
      <p:pic>
        <p:nvPicPr>
          <p:cNvPr id="13" name="Picture 12" descr="A screenshot of a cell phone&#10;&#10;Description automatically generated">
            <a:extLst>
              <a:ext uri="{FF2B5EF4-FFF2-40B4-BE49-F238E27FC236}">
                <a16:creationId xmlns:a16="http://schemas.microsoft.com/office/drawing/2014/main" id="{CC986A19-3CC4-9041-8B52-B4BEAC6C66DE}"/>
              </a:ext>
            </a:extLst>
          </p:cNvPr>
          <p:cNvPicPr>
            <a:picLocks noChangeAspect="1"/>
          </p:cNvPicPr>
          <p:nvPr/>
        </p:nvPicPr>
        <p:blipFill>
          <a:blip r:embed="rId4"/>
          <a:stretch>
            <a:fillRect/>
          </a:stretch>
        </p:blipFill>
        <p:spPr>
          <a:xfrm>
            <a:off x="7954295" y="1387649"/>
            <a:ext cx="3843184" cy="515863"/>
          </a:xfrm>
          <a:prstGeom prst="rect">
            <a:avLst/>
          </a:prstGeom>
          <a:ln>
            <a:solidFill>
              <a:srgbClr val="FF0000"/>
            </a:solidFill>
          </a:ln>
        </p:spPr>
      </p:pic>
      <p:pic>
        <p:nvPicPr>
          <p:cNvPr id="15" name="Picture 14" descr="A picture containing indoor, bird&#10;&#10;Description automatically generated">
            <a:extLst>
              <a:ext uri="{FF2B5EF4-FFF2-40B4-BE49-F238E27FC236}">
                <a16:creationId xmlns:a16="http://schemas.microsoft.com/office/drawing/2014/main" id="{66912D10-2569-454A-A0D5-907A6BDA9852}"/>
              </a:ext>
            </a:extLst>
          </p:cNvPr>
          <p:cNvPicPr>
            <a:picLocks noChangeAspect="1"/>
          </p:cNvPicPr>
          <p:nvPr/>
        </p:nvPicPr>
        <p:blipFill>
          <a:blip r:embed="rId5"/>
          <a:stretch>
            <a:fillRect/>
          </a:stretch>
        </p:blipFill>
        <p:spPr>
          <a:xfrm>
            <a:off x="8196866" y="1645288"/>
            <a:ext cx="3458652" cy="1152884"/>
          </a:xfrm>
          <a:prstGeom prst="rect">
            <a:avLst/>
          </a:prstGeom>
          <a:ln>
            <a:solidFill>
              <a:srgbClr val="FF0000"/>
            </a:solidFill>
          </a:ln>
        </p:spPr>
      </p:pic>
      <p:pic>
        <p:nvPicPr>
          <p:cNvPr id="17" name="Picture 16" descr="A picture containing knife&#10;&#10;Description automatically generated">
            <a:extLst>
              <a:ext uri="{FF2B5EF4-FFF2-40B4-BE49-F238E27FC236}">
                <a16:creationId xmlns:a16="http://schemas.microsoft.com/office/drawing/2014/main" id="{6E0E308F-D9B7-024D-AB2A-3F585EDE6A01}"/>
              </a:ext>
            </a:extLst>
          </p:cNvPr>
          <p:cNvPicPr>
            <a:picLocks noChangeAspect="1"/>
          </p:cNvPicPr>
          <p:nvPr/>
        </p:nvPicPr>
        <p:blipFill>
          <a:blip r:embed="rId6"/>
          <a:stretch>
            <a:fillRect/>
          </a:stretch>
        </p:blipFill>
        <p:spPr>
          <a:xfrm>
            <a:off x="8131272" y="2231617"/>
            <a:ext cx="3690991" cy="913235"/>
          </a:xfrm>
          <a:prstGeom prst="rect">
            <a:avLst/>
          </a:prstGeom>
          <a:ln>
            <a:solidFill>
              <a:srgbClr val="FF0000"/>
            </a:solidFill>
          </a:ln>
        </p:spPr>
      </p:pic>
      <p:pic>
        <p:nvPicPr>
          <p:cNvPr id="19" name="Picture 18" descr="A picture containing knife&#10;&#10;Description automatically generated">
            <a:extLst>
              <a:ext uri="{FF2B5EF4-FFF2-40B4-BE49-F238E27FC236}">
                <a16:creationId xmlns:a16="http://schemas.microsoft.com/office/drawing/2014/main" id="{349E6BD2-CFDB-B24B-B55D-FC3D6761B59A}"/>
              </a:ext>
            </a:extLst>
          </p:cNvPr>
          <p:cNvPicPr>
            <a:picLocks noChangeAspect="1"/>
          </p:cNvPicPr>
          <p:nvPr/>
        </p:nvPicPr>
        <p:blipFill>
          <a:blip r:embed="rId7"/>
          <a:stretch>
            <a:fillRect/>
          </a:stretch>
        </p:blipFill>
        <p:spPr>
          <a:xfrm>
            <a:off x="7855970" y="2633225"/>
            <a:ext cx="4022409" cy="1115123"/>
          </a:xfrm>
          <a:prstGeom prst="rect">
            <a:avLst/>
          </a:prstGeom>
          <a:ln>
            <a:solidFill>
              <a:srgbClr val="FF0000"/>
            </a:solidFill>
          </a:ln>
        </p:spPr>
      </p:pic>
      <p:pic>
        <p:nvPicPr>
          <p:cNvPr id="21" name="Picture 20" descr="A picture containing bird&#10;&#10;Description automatically generated">
            <a:extLst>
              <a:ext uri="{FF2B5EF4-FFF2-40B4-BE49-F238E27FC236}">
                <a16:creationId xmlns:a16="http://schemas.microsoft.com/office/drawing/2014/main" id="{E06FFACC-F6DA-D547-B491-8FC8CCFEB357}"/>
              </a:ext>
            </a:extLst>
          </p:cNvPr>
          <p:cNvPicPr>
            <a:picLocks noChangeAspect="1"/>
          </p:cNvPicPr>
          <p:nvPr/>
        </p:nvPicPr>
        <p:blipFill>
          <a:blip r:embed="rId8"/>
          <a:stretch>
            <a:fillRect/>
          </a:stretch>
        </p:blipFill>
        <p:spPr>
          <a:xfrm>
            <a:off x="8080696" y="3189358"/>
            <a:ext cx="3690992" cy="1395486"/>
          </a:xfrm>
          <a:prstGeom prst="rect">
            <a:avLst/>
          </a:prstGeom>
          <a:ln>
            <a:solidFill>
              <a:srgbClr val="FF0000"/>
            </a:solidFill>
          </a:ln>
        </p:spPr>
      </p:pic>
      <p:pic>
        <p:nvPicPr>
          <p:cNvPr id="25" name="Picture 24" descr="A picture containing indoor, bird&#10;&#10;Description automatically generated">
            <a:extLst>
              <a:ext uri="{FF2B5EF4-FFF2-40B4-BE49-F238E27FC236}">
                <a16:creationId xmlns:a16="http://schemas.microsoft.com/office/drawing/2014/main" id="{8A0FC2AE-4420-AB48-8149-3B97B5E2A31F}"/>
              </a:ext>
            </a:extLst>
          </p:cNvPr>
          <p:cNvPicPr>
            <a:picLocks noChangeAspect="1"/>
          </p:cNvPicPr>
          <p:nvPr/>
        </p:nvPicPr>
        <p:blipFill>
          <a:blip r:embed="rId9"/>
          <a:stretch>
            <a:fillRect/>
          </a:stretch>
        </p:blipFill>
        <p:spPr>
          <a:xfrm>
            <a:off x="8204001" y="3779852"/>
            <a:ext cx="3494958" cy="1010753"/>
          </a:xfrm>
          <a:prstGeom prst="rect">
            <a:avLst/>
          </a:prstGeom>
          <a:ln>
            <a:solidFill>
              <a:srgbClr val="FF0000"/>
            </a:solidFill>
          </a:ln>
        </p:spPr>
      </p:pic>
      <p:pic>
        <p:nvPicPr>
          <p:cNvPr id="27" name="Picture 26" descr="A picture containing knife&#10;&#10;Description automatically generated">
            <a:extLst>
              <a:ext uri="{FF2B5EF4-FFF2-40B4-BE49-F238E27FC236}">
                <a16:creationId xmlns:a16="http://schemas.microsoft.com/office/drawing/2014/main" id="{7F94396A-2CD8-C147-9F16-9A4332050ACD}"/>
              </a:ext>
            </a:extLst>
          </p:cNvPr>
          <p:cNvPicPr>
            <a:picLocks noChangeAspect="1"/>
          </p:cNvPicPr>
          <p:nvPr/>
        </p:nvPicPr>
        <p:blipFill>
          <a:blip r:embed="rId10"/>
          <a:stretch>
            <a:fillRect/>
          </a:stretch>
        </p:blipFill>
        <p:spPr>
          <a:xfrm>
            <a:off x="7885469" y="4311251"/>
            <a:ext cx="3983789" cy="977343"/>
          </a:xfrm>
          <a:prstGeom prst="rect">
            <a:avLst/>
          </a:prstGeom>
          <a:ln>
            <a:solidFill>
              <a:srgbClr val="FF0000"/>
            </a:solidFill>
          </a:ln>
        </p:spPr>
      </p:pic>
      <p:pic>
        <p:nvPicPr>
          <p:cNvPr id="29" name="Picture 28" descr="A picture containing knife&#10;&#10;Description automatically generated">
            <a:extLst>
              <a:ext uri="{FF2B5EF4-FFF2-40B4-BE49-F238E27FC236}">
                <a16:creationId xmlns:a16="http://schemas.microsoft.com/office/drawing/2014/main" id="{B9408BC6-2C86-4E4F-8436-918779ED3CEC}"/>
              </a:ext>
            </a:extLst>
          </p:cNvPr>
          <p:cNvPicPr>
            <a:picLocks noChangeAspect="1"/>
          </p:cNvPicPr>
          <p:nvPr/>
        </p:nvPicPr>
        <p:blipFill>
          <a:blip r:embed="rId11"/>
          <a:stretch>
            <a:fillRect/>
          </a:stretch>
        </p:blipFill>
        <p:spPr>
          <a:xfrm>
            <a:off x="7300278" y="4693218"/>
            <a:ext cx="4497201" cy="882822"/>
          </a:xfrm>
          <a:prstGeom prst="rect">
            <a:avLst/>
          </a:prstGeom>
          <a:ln>
            <a:solidFill>
              <a:srgbClr val="FF0000"/>
            </a:solidFill>
          </a:ln>
        </p:spPr>
      </p:pic>
    </p:spTree>
    <p:extLst>
      <p:ext uri="{BB962C8B-B14F-4D97-AF65-F5344CB8AC3E}">
        <p14:creationId xmlns:p14="http://schemas.microsoft.com/office/powerpoint/2010/main" val="39891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1500"/>
                            </p:stCondLst>
                            <p:childTnLst>
                              <p:par>
                                <p:cTn id="32" presetID="10" presetClass="entr" presetSubtype="0" fill="hold" nodeType="afterEffect">
                                  <p:stCondLst>
                                    <p:cond delay="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2500"/>
                            </p:stCondLst>
                            <p:childTnLst>
                              <p:par>
                                <p:cTn id="36" presetID="10" presetClass="entr" presetSubtype="0" fill="hold" nodeType="after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3500"/>
                            </p:stCondLst>
                            <p:childTnLst>
                              <p:par>
                                <p:cTn id="40" presetID="10" presetClass="entr" presetSubtype="0" fill="hold" nodeType="afterEffect">
                                  <p:stCondLst>
                                    <p:cond delay="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4500"/>
                            </p:stCondLst>
                            <p:childTnLst>
                              <p:par>
                                <p:cTn id="44" presetID="10" presetClass="entr" presetSubtype="0" fill="hold" nodeType="afterEffect">
                                  <p:stCondLst>
                                    <p:cond delay="5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500"/>
                            </p:stCondLst>
                            <p:childTnLst>
                              <p:par>
                                <p:cTn id="48" presetID="10" presetClass="entr" presetSubtype="0" fill="hold" nodeType="afterEffect">
                                  <p:stCondLst>
                                    <p:cond delay="5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par>
                          <p:cTn id="51" fill="hold">
                            <p:stCondLst>
                              <p:cond delay="6500"/>
                            </p:stCondLst>
                            <p:childTnLst>
                              <p:par>
                                <p:cTn id="52" presetID="10" presetClass="entr" presetSubtype="0" fill="hold" nodeType="afterEffect">
                                  <p:stCondLst>
                                    <p:cond delay="5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7500"/>
                            </p:stCondLst>
                            <p:childTnLst>
                              <p:par>
                                <p:cTn id="56" presetID="10" presetClass="entr" presetSubtype="0" fill="hold" nodeType="afterEffect">
                                  <p:stCondLst>
                                    <p:cond delay="5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a:xfrm>
            <a:off x="838200" y="365125"/>
            <a:ext cx="10749116" cy="1325563"/>
          </a:xfrm>
        </p:spPr>
        <p:txBody>
          <a:bodyPr/>
          <a:lstStyle/>
          <a:p>
            <a:r>
              <a:rPr lang="en-US" dirty="0"/>
              <a:t>Directive-Based Model for In-Network Filtering</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a:xfrm>
            <a:off x="838199" y="1825625"/>
            <a:ext cx="11214911" cy="4351338"/>
          </a:xfrm>
        </p:spPr>
        <p:txBody>
          <a:bodyPr>
            <a:normAutofit lnSpcReduction="10000"/>
          </a:bodyPr>
          <a:lstStyle/>
          <a:p>
            <a:r>
              <a:rPr lang="en-US" dirty="0">
                <a:latin typeface="+mj-lt"/>
              </a:rPr>
              <a:t>Each DDoS-filtering network is obliged to deploy filtering rules</a:t>
            </a:r>
          </a:p>
          <a:p>
            <a:r>
              <a:rPr lang="en-US" dirty="0">
                <a:latin typeface="+mj-lt"/>
              </a:rPr>
              <a:t>Two main optimization problems:</a:t>
            </a:r>
          </a:p>
          <a:p>
            <a:pPr lvl="1"/>
            <a:r>
              <a:rPr lang="en-US" dirty="0">
                <a:latin typeface="+mj-lt"/>
              </a:rPr>
              <a:t>Rule generation: How to generate filtering rules given incoming traffic?</a:t>
            </a:r>
          </a:p>
          <a:p>
            <a:pPr lvl="1"/>
            <a:r>
              <a:rPr lang="en-US" dirty="0">
                <a:latin typeface="+mj-lt"/>
              </a:rPr>
              <a:t>Rule placement: Which DDoS-filtering networks to select to deploy generated rules?</a:t>
            </a:r>
          </a:p>
          <a:p>
            <a:r>
              <a:rPr lang="en-US" dirty="0">
                <a:latin typeface="+mj-lt"/>
              </a:rPr>
              <a:t>Assumptions:</a:t>
            </a:r>
          </a:p>
          <a:p>
            <a:pPr marL="914400" lvl="1" indent="-457200">
              <a:buFont typeface="+mj-lt"/>
              <a:buAutoNum type="arabicPeriod"/>
            </a:pPr>
            <a:r>
              <a:rPr lang="en-US" dirty="0">
                <a:latin typeface="+mj-lt"/>
              </a:rPr>
              <a:t>DDoS-filtering networks are willing and able to deploy generated rules</a:t>
            </a:r>
          </a:p>
          <a:p>
            <a:pPr marL="914400" lvl="1" indent="-457200">
              <a:buFont typeface="+mj-lt"/>
              <a:buAutoNum type="arabicPeriod"/>
            </a:pPr>
            <a:r>
              <a:rPr lang="en-US" dirty="0">
                <a:latin typeface="+mj-lt"/>
              </a:rPr>
              <a:t>Defense agent has complete knowledge of the filtering capabilities at the filtering networks</a:t>
            </a:r>
          </a:p>
          <a:p>
            <a:r>
              <a:rPr lang="en-US" dirty="0">
                <a:latin typeface="+mj-lt"/>
              </a:rPr>
              <a:t>Advantage: simplifies the defense agent's decision process</a:t>
            </a:r>
          </a:p>
          <a:p>
            <a:r>
              <a:rPr lang="en-US" dirty="0">
                <a:latin typeface="+mj-lt"/>
              </a:rPr>
              <a:t>Disadvantage: assumptions may not hold in the real-world</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6</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Introduction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0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lstStyle/>
          <a:p>
            <a:r>
              <a:rPr lang="en-US" dirty="0">
                <a:latin typeface="+mj-lt"/>
              </a:rPr>
              <a:t>Is there a better operational model for in-network DDoS filtering? </a:t>
            </a:r>
          </a:p>
          <a:p>
            <a:pPr lvl="1"/>
            <a:r>
              <a:rPr lang="en-US" dirty="0">
                <a:latin typeface="+mj-lt"/>
              </a:rPr>
              <a:t>Yes: </a:t>
            </a:r>
            <a:r>
              <a:rPr lang="en-US" b="1" dirty="0"/>
              <a:t>offer-based model</a:t>
            </a:r>
          </a:p>
          <a:p>
            <a:r>
              <a:rPr lang="en-US" dirty="0">
                <a:latin typeface="+mj-lt"/>
              </a:rPr>
              <a:t>If so, is there a new optimization problem associated with this model?</a:t>
            </a:r>
          </a:p>
          <a:p>
            <a:pPr lvl="1"/>
            <a:r>
              <a:rPr lang="en-US" dirty="0">
                <a:latin typeface="+mj-lt"/>
              </a:rPr>
              <a:t>Yes: </a:t>
            </a:r>
            <a:r>
              <a:rPr lang="en-US" b="1" dirty="0"/>
              <a:t>rule selection problem</a:t>
            </a:r>
          </a:p>
          <a:p>
            <a:r>
              <a:rPr lang="en-US" dirty="0">
                <a:latin typeface="+mj-lt"/>
              </a:rPr>
              <a:t>If so, how can we solve this problem?  </a:t>
            </a:r>
          </a:p>
          <a:p>
            <a:pPr lvl="1"/>
            <a:r>
              <a:rPr lang="en-US" b="1" dirty="0"/>
              <a:t>Ant Colony Optimization (ACO)-based rule selection algorithm</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7</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Introduction</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2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D8A3-CB56-6F45-AE14-7147F836DAB2}"/>
              </a:ext>
            </a:extLst>
          </p:cNvPr>
          <p:cNvSpPr>
            <a:spLocks noGrp="1"/>
          </p:cNvSpPr>
          <p:nvPr>
            <p:ph type="title"/>
          </p:nvPr>
        </p:nvSpPr>
        <p:spPr>
          <a:xfrm>
            <a:off x="838200" y="2766218"/>
            <a:ext cx="10515600" cy="1325563"/>
          </a:xfrm>
        </p:spPr>
        <p:txBody>
          <a:bodyPr/>
          <a:lstStyle/>
          <a:p>
            <a:pPr algn="ctr"/>
            <a:r>
              <a:rPr lang="en-US" dirty="0"/>
              <a:t>Offer-Based Model</a:t>
            </a:r>
          </a:p>
        </p:txBody>
      </p:sp>
      <p:sp>
        <p:nvSpPr>
          <p:cNvPr id="5" name="Slide Number Placeholder 3">
            <a:extLst>
              <a:ext uri="{FF2B5EF4-FFF2-40B4-BE49-F238E27FC236}">
                <a16:creationId xmlns:a16="http://schemas.microsoft.com/office/drawing/2014/main" id="{33FFCC9E-1B25-8B4C-AA93-001682D8E72E}"/>
              </a:ext>
            </a:extLst>
          </p:cNvPr>
          <p:cNvSpPr txBox="1">
            <a:spLocks/>
          </p:cNvSpPr>
          <p:nvPr/>
        </p:nvSpPr>
        <p:spPr>
          <a:xfrm>
            <a:off x="9309919" y="647064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A2207C-7ADE-494D-867B-F8DED7B25F00}"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219899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067021-E7B7-5149-B2C4-505E4F540AFB}"/>
              </a:ext>
            </a:extLst>
          </p:cNvPr>
          <p:cNvSpPr/>
          <p:nvPr/>
        </p:nvSpPr>
        <p:spPr>
          <a:xfrm>
            <a:off x="0" y="6448425"/>
            <a:ext cx="12192000" cy="409575"/>
          </a:xfrm>
          <a:prstGeom prst="rect">
            <a:avLst/>
          </a:prstGeom>
          <a:solidFill>
            <a:srgbClr val="0D4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C1C2-C476-3A43-BBB9-21E7187CD97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08E8729-3E94-FD48-851A-963C5CA1B5B6}"/>
              </a:ext>
            </a:extLst>
          </p:cNvPr>
          <p:cNvSpPr>
            <a:spLocks noGrp="1"/>
          </p:cNvSpPr>
          <p:nvPr>
            <p:ph idx="1"/>
          </p:nvPr>
        </p:nvSpPr>
        <p:spPr/>
        <p:txBody>
          <a:bodyPr/>
          <a:lstStyle/>
          <a:p>
            <a:r>
              <a:rPr lang="en-US" dirty="0">
                <a:latin typeface="+mj-lt"/>
              </a:rPr>
              <a:t>Allows the defense agent to express its filtering needs</a:t>
            </a:r>
          </a:p>
          <a:p>
            <a:r>
              <a:rPr lang="en-US" dirty="0">
                <a:latin typeface="+mj-lt"/>
              </a:rPr>
              <a:t>Plethora of mechanisms for filtering DDoS traffic:</a:t>
            </a:r>
          </a:p>
          <a:p>
            <a:pPr lvl="1"/>
            <a:r>
              <a:rPr lang="en-US" dirty="0">
                <a:latin typeface="+mj-lt"/>
              </a:rPr>
              <a:t>Access control lists (ACLs)</a:t>
            </a:r>
          </a:p>
          <a:p>
            <a:pPr lvl="1"/>
            <a:r>
              <a:rPr lang="en-US" dirty="0">
                <a:latin typeface="+mj-lt"/>
              </a:rPr>
              <a:t>Berkeley Packet Filters (BPFs)</a:t>
            </a:r>
          </a:p>
          <a:p>
            <a:pPr lvl="1"/>
            <a:r>
              <a:rPr lang="en-US" dirty="0">
                <a:latin typeface="+mj-lt"/>
              </a:rPr>
              <a:t>Remotely Triggered Black Hole (RTBH) signals</a:t>
            </a:r>
          </a:p>
          <a:p>
            <a:pPr lvl="1"/>
            <a:r>
              <a:rPr lang="en-US" dirty="0">
                <a:latin typeface="+mj-lt"/>
              </a:rPr>
              <a:t>BGP </a:t>
            </a:r>
            <a:r>
              <a:rPr lang="en-US" dirty="0" err="1">
                <a:latin typeface="+mj-lt"/>
              </a:rPr>
              <a:t>FlowSpec</a:t>
            </a:r>
            <a:r>
              <a:rPr lang="en-US" dirty="0">
                <a:latin typeface="+mj-lt"/>
              </a:rPr>
              <a:t> rules</a:t>
            </a:r>
          </a:p>
          <a:p>
            <a:pPr lvl="1"/>
            <a:r>
              <a:rPr lang="en-US" dirty="0">
                <a:latin typeface="+mj-lt"/>
              </a:rPr>
              <a:t>SDN rules</a:t>
            </a:r>
          </a:p>
          <a:p>
            <a:r>
              <a:rPr lang="en-US" dirty="0">
                <a:latin typeface="+mj-lt"/>
              </a:rPr>
              <a:t>Focus of this paper: filtering rules based on source IP prefixes (e.g., 162.243.141.0/24)</a:t>
            </a:r>
          </a:p>
        </p:txBody>
      </p:sp>
      <p:sp>
        <p:nvSpPr>
          <p:cNvPr id="4" name="Slide Number Placeholder 3">
            <a:extLst>
              <a:ext uri="{FF2B5EF4-FFF2-40B4-BE49-F238E27FC236}">
                <a16:creationId xmlns:a16="http://schemas.microsoft.com/office/drawing/2014/main" id="{0C284A0F-DDA9-7442-AD2F-0819783FA5F6}"/>
              </a:ext>
            </a:extLst>
          </p:cNvPr>
          <p:cNvSpPr>
            <a:spLocks noGrp="1"/>
          </p:cNvSpPr>
          <p:nvPr>
            <p:ph type="sldNum" sz="quarter" idx="12"/>
          </p:nvPr>
        </p:nvSpPr>
        <p:spPr>
          <a:xfrm>
            <a:off x="9309919" y="6470649"/>
            <a:ext cx="2743200" cy="365125"/>
          </a:xfrm>
        </p:spPr>
        <p:txBody>
          <a:bodyPr/>
          <a:lstStyle/>
          <a:p>
            <a:fld id="{F2A2207C-7ADE-494D-867B-F8DED7B25F00}" type="slidenum">
              <a:rPr lang="en-US" sz="1400" smtClean="0">
                <a:solidFill>
                  <a:schemeClr val="bg1"/>
                </a:solidFill>
              </a:rPr>
              <a:t>9</a:t>
            </a:fld>
            <a:endParaRPr lang="en-US" dirty="0">
              <a:solidFill>
                <a:schemeClr val="bg1"/>
              </a:solidFill>
            </a:endParaRPr>
          </a:p>
        </p:txBody>
      </p:sp>
      <p:sp>
        <p:nvSpPr>
          <p:cNvPr id="6" name="TextBox 5">
            <a:extLst>
              <a:ext uri="{FF2B5EF4-FFF2-40B4-BE49-F238E27FC236}">
                <a16:creationId xmlns:a16="http://schemas.microsoft.com/office/drawing/2014/main" id="{1D8EA1F6-6DC5-AA4E-A8C6-8930EA319744}"/>
              </a:ext>
            </a:extLst>
          </p:cNvPr>
          <p:cNvSpPr txBox="1"/>
          <p:nvPr/>
        </p:nvSpPr>
        <p:spPr>
          <a:xfrm>
            <a:off x="138881" y="6495047"/>
            <a:ext cx="2878699" cy="307777"/>
          </a:xfrm>
          <a:prstGeom prst="rect">
            <a:avLst/>
          </a:prstGeom>
          <a:noFill/>
        </p:spPr>
        <p:txBody>
          <a:bodyPr wrap="square" rtlCol="0">
            <a:spAutoFit/>
          </a:bodyPr>
          <a:lstStyle/>
          <a:p>
            <a:r>
              <a:rPr lang="en-US" sz="1400" dirty="0">
                <a:solidFill>
                  <a:schemeClr val="bg1"/>
                </a:solidFill>
              </a:rPr>
              <a:t>Offer-Based Model</a:t>
            </a:r>
          </a:p>
        </p:txBody>
      </p:sp>
      <p:sp>
        <p:nvSpPr>
          <p:cNvPr id="8" name="TextBox 7">
            <a:extLst>
              <a:ext uri="{FF2B5EF4-FFF2-40B4-BE49-F238E27FC236}">
                <a16:creationId xmlns:a16="http://schemas.microsoft.com/office/drawing/2014/main" id="{43876D80-708C-464D-AF19-9DE692AA3E70}"/>
              </a:ext>
            </a:extLst>
          </p:cNvPr>
          <p:cNvSpPr txBox="1"/>
          <p:nvPr/>
        </p:nvSpPr>
        <p:spPr>
          <a:xfrm>
            <a:off x="3152161" y="6501884"/>
            <a:ext cx="6873661" cy="307777"/>
          </a:xfrm>
          <a:prstGeom prst="rect">
            <a:avLst/>
          </a:prstGeom>
          <a:noFill/>
        </p:spPr>
        <p:txBody>
          <a:bodyPr wrap="square" rtlCol="0">
            <a:spAutoFit/>
          </a:bodyPr>
          <a:lstStyle/>
          <a:p>
            <a:pPr algn="ctr"/>
            <a:r>
              <a:rPr lang="en-US" sz="1400" dirty="0">
                <a:solidFill>
                  <a:schemeClr val="bg1"/>
                </a:solidFill>
              </a:rPr>
              <a:t>In-Network Filtering of Distributed Denial-of-Service Traffic with Near-Optimal Rule Selection</a:t>
            </a:r>
          </a:p>
        </p:txBody>
      </p:sp>
      <p:sp>
        <p:nvSpPr>
          <p:cNvPr id="9" name="TextBox 8">
            <a:extLst>
              <a:ext uri="{FF2B5EF4-FFF2-40B4-BE49-F238E27FC236}">
                <a16:creationId xmlns:a16="http://schemas.microsoft.com/office/drawing/2014/main" id="{685976B8-EA6A-4945-8B7B-6690D7B05F63}"/>
              </a:ext>
            </a:extLst>
          </p:cNvPr>
          <p:cNvSpPr txBox="1"/>
          <p:nvPr/>
        </p:nvSpPr>
        <p:spPr>
          <a:xfrm>
            <a:off x="10272865" y="6501884"/>
            <a:ext cx="1188474" cy="307777"/>
          </a:xfrm>
          <a:prstGeom prst="rect">
            <a:avLst/>
          </a:prstGeom>
          <a:noFill/>
        </p:spPr>
        <p:txBody>
          <a:bodyPr wrap="square" rtlCol="0">
            <a:spAutoFit/>
          </a:bodyPr>
          <a:lstStyle/>
          <a:p>
            <a:pPr algn="ctr"/>
            <a:r>
              <a:rPr lang="en-US" sz="1400" dirty="0" err="1">
                <a:solidFill>
                  <a:schemeClr val="bg1"/>
                </a:solidFill>
              </a:rPr>
              <a:t>AsiaCCS</a:t>
            </a:r>
            <a:r>
              <a:rPr lang="en-US" sz="1400" dirty="0">
                <a:solidFill>
                  <a:schemeClr val="bg1"/>
                </a:solidFill>
              </a:rPr>
              <a:t> 2020</a:t>
            </a:r>
          </a:p>
        </p:txBody>
      </p:sp>
      <p:cxnSp>
        <p:nvCxnSpPr>
          <p:cNvPr id="12" name="Straight Connector 11">
            <a:extLst>
              <a:ext uri="{FF2B5EF4-FFF2-40B4-BE49-F238E27FC236}">
                <a16:creationId xmlns:a16="http://schemas.microsoft.com/office/drawing/2014/main" id="{86900767-4D29-5F43-B6B9-8E8A49A08269}"/>
              </a:ext>
            </a:extLst>
          </p:cNvPr>
          <p:cNvCxnSpPr>
            <a:cxnSpLocks/>
          </p:cNvCxnSpPr>
          <p:nvPr/>
        </p:nvCxnSpPr>
        <p:spPr>
          <a:xfrm>
            <a:off x="10156722"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697A5-FE41-5849-A600-55696DC2F7AE}"/>
              </a:ext>
            </a:extLst>
          </p:cNvPr>
          <p:cNvCxnSpPr>
            <a:cxnSpLocks/>
          </p:cNvCxnSpPr>
          <p:nvPr/>
        </p:nvCxnSpPr>
        <p:spPr>
          <a:xfrm>
            <a:off x="11587316" y="6369995"/>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A40380-794C-7F4D-9739-C7E9ECC643EC}"/>
              </a:ext>
            </a:extLst>
          </p:cNvPr>
          <p:cNvCxnSpPr>
            <a:cxnSpLocks/>
          </p:cNvCxnSpPr>
          <p:nvPr/>
        </p:nvCxnSpPr>
        <p:spPr>
          <a:xfrm>
            <a:off x="3027106" y="6371303"/>
            <a:ext cx="0" cy="4866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3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4175</TotalTime>
  <Words>4344</Words>
  <Application>Microsoft Macintosh PowerPoint</Application>
  <PresentationFormat>Widescreen</PresentationFormat>
  <Paragraphs>839</Paragraphs>
  <Slides>47</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Ubuntu</vt:lpstr>
      <vt:lpstr>Office Theme</vt:lpstr>
      <vt:lpstr>In-Network Filtering of Distributed Denial-of-Service Traffic with Near-Optimal Rule Selection</vt:lpstr>
      <vt:lpstr>Outline</vt:lpstr>
      <vt:lpstr>Introduction</vt:lpstr>
      <vt:lpstr>Large-Scale DDoS Attacks</vt:lpstr>
      <vt:lpstr>In-Network Filtering</vt:lpstr>
      <vt:lpstr>Directive-Based Model for In-Network Filtering</vt:lpstr>
      <vt:lpstr>Questions</vt:lpstr>
      <vt:lpstr>Offer-Based Model</vt:lpstr>
      <vt:lpstr>Overview</vt:lpstr>
      <vt:lpstr>Operational Model</vt:lpstr>
      <vt:lpstr>Offer-Based Model vs. Directive-Based Model</vt:lpstr>
      <vt:lpstr>The Need for Rule Selection</vt:lpstr>
      <vt:lpstr>Rule Selection Optimization Problem</vt:lpstr>
      <vt:lpstr>Rule Selection Problem</vt:lpstr>
      <vt:lpstr>Overview</vt:lpstr>
      <vt:lpstr>Formulation</vt:lpstr>
      <vt:lpstr>Challenges</vt:lpstr>
      <vt:lpstr>ACO-Based Rule Selection Algorithm</vt:lpstr>
      <vt:lpstr>Analysis of Classical Algorithms</vt:lpstr>
      <vt:lpstr>Overview of the ACO Framework</vt:lpstr>
      <vt:lpstr>Example</vt:lpstr>
      <vt:lpstr>Step 1: Graph Construction</vt:lpstr>
      <vt:lpstr>Step 2: Graph Traversal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3: Updating Pheromone</vt:lpstr>
      <vt:lpstr>Step 3: Updating Pheromone</vt:lpstr>
      <vt:lpstr>PowerPoint Presentation</vt:lpstr>
      <vt:lpstr>PowerPoint Presentation</vt:lpstr>
      <vt:lpstr>Approaching Optimality</vt:lpstr>
      <vt:lpstr>Evaluation</vt:lpstr>
      <vt:lpstr>Methodology</vt:lpstr>
      <vt:lpstr>Setup</vt:lpstr>
      <vt:lpstr>Efficacy</vt:lpstr>
      <vt:lpstr>Efficacy</vt:lpstr>
      <vt:lpstr>Efficacy</vt:lpstr>
      <vt:lpstr>Efficacy</vt:lpstr>
      <vt:lpstr>Runtime</vt:lpstr>
      <vt:lpstr>Conclusion</vt:lpstr>
      <vt:lpstr>Conclusion</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Devkishen Sisodia</dc:creator>
  <cp:lastModifiedBy>Devkishen Sisodia</cp:lastModifiedBy>
  <cp:revision>81</cp:revision>
  <dcterms:created xsi:type="dcterms:W3CDTF">2020-08-28T18:48:57Z</dcterms:created>
  <dcterms:modified xsi:type="dcterms:W3CDTF">2020-08-31T22:30:45Z</dcterms:modified>
</cp:coreProperties>
</file>