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398" r:id="rId3"/>
    <p:sldId id="352" r:id="rId4"/>
    <p:sldId id="366" r:id="rId5"/>
    <p:sldId id="257" r:id="rId6"/>
    <p:sldId id="394" r:id="rId7"/>
    <p:sldId id="259" r:id="rId8"/>
    <p:sldId id="335" r:id="rId9"/>
    <p:sldId id="356" r:id="rId10"/>
    <p:sldId id="261" r:id="rId11"/>
    <p:sldId id="262" r:id="rId12"/>
    <p:sldId id="263" r:id="rId13"/>
    <p:sldId id="264" r:id="rId14"/>
    <p:sldId id="337" r:id="rId15"/>
    <p:sldId id="267" r:id="rId16"/>
    <p:sldId id="340" r:id="rId17"/>
    <p:sldId id="382" r:id="rId18"/>
    <p:sldId id="339" r:id="rId19"/>
    <p:sldId id="270" r:id="rId20"/>
    <p:sldId id="402" r:id="rId21"/>
    <p:sldId id="403" r:id="rId22"/>
    <p:sldId id="404" r:id="rId23"/>
    <p:sldId id="405" r:id="rId24"/>
    <p:sldId id="407" r:id="rId25"/>
    <p:sldId id="408" r:id="rId26"/>
    <p:sldId id="409" r:id="rId27"/>
    <p:sldId id="410" r:id="rId28"/>
    <p:sldId id="411" r:id="rId29"/>
    <p:sldId id="412" r:id="rId30"/>
    <p:sldId id="413" r:id="rId31"/>
    <p:sldId id="359" r:id="rId32"/>
    <p:sldId id="292" r:id="rId33"/>
    <p:sldId id="372" r:id="rId34"/>
    <p:sldId id="391" r:id="rId35"/>
    <p:sldId id="301" r:id="rId36"/>
    <p:sldId id="303" r:id="rId37"/>
    <p:sldId id="305" r:id="rId38"/>
    <p:sldId id="400" r:id="rId39"/>
    <p:sldId id="309" r:id="rId40"/>
    <p:sldId id="414" r:id="rId41"/>
    <p:sldId id="415" r:id="rId42"/>
    <p:sldId id="386" r:id="rId43"/>
    <p:sldId id="416" r:id="rId44"/>
    <p:sldId id="417" r:id="rId45"/>
    <p:sldId id="419" r:id="rId46"/>
    <p:sldId id="420" r:id="rId47"/>
    <p:sldId id="306" r:id="rId48"/>
    <p:sldId id="387" r:id="rId49"/>
    <p:sldId id="280" r:id="rId50"/>
    <p:sldId id="392" r:id="rId51"/>
    <p:sldId id="282" r:id="rId52"/>
    <p:sldId id="283" r:id="rId53"/>
    <p:sldId id="285" r:id="rId54"/>
    <p:sldId id="401" r:id="rId55"/>
    <p:sldId id="288" r:id="rId56"/>
    <p:sldId id="423" r:id="rId57"/>
    <p:sldId id="426" r:id="rId58"/>
    <p:sldId id="428" r:id="rId59"/>
    <p:sldId id="422" r:id="rId60"/>
    <p:sldId id="308" r:id="rId61"/>
    <p:sldId id="421" r:id="rId62"/>
    <p:sldId id="287" r:id="rId63"/>
    <p:sldId id="365" r:id="rId64"/>
    <p:sldId id="368" r:id="rId65"/>
    <p:sldId id="363" r:id="rId66"/>
    <p:sldId id="369" r:id="rId67"/>
    <p:sldId id="313" r:id="rId68"/>
    <p:sldId id="380" r:id="rId69"/>
    <p:sldId id="395" r:id="rId70"/>
    <p:sldId id="374" r:id="rId71"/>
    <p:sldId id="381" r:id="rId72"/>
    <p:sldId id="317" r:id="rId73"/>
    <p:sldId id="318" r:id="rId74"/>
    <p:sldId id="320" r:id="rId75"/>
    <p:sldId id="321" r:id="rId76"/>
    <p:sldId id="322" r:id="rId77"/>
    <p:sldId id="323" r:id="rId78"/>
    <p:sldId id="331" r:id="rId79"/>
    <p:sldId id="327" r:id="rId80"/>
    <p:sldId id="324" r:id="rId81"/>
    <p:sldId id="332" r:id="rId82"/>
    <p:sldId id="333" r:id="rId83"/>
    <p:sldId id="383" r:id="rId84"/>
    <p:sldId id="341" r:id="rId85"/>
    <p:sldId id="371" r:id="rId86"/>
    <p:sldId id="336" r:id="rId87"/>
    <p:sldId id="384" r:id="rId88"/>
    <p:sldId id="376" r:id="rId89"/>
    <p:sldId id="377" r:id="rId90"/>
    <p:sldId id="378" r:id="rId91"/>
    <p:sldId id="396" r:id="rId92"/>
    <p:sldId id="293" r:id="rId93"/>
    <p:sldId id="295" r:id="rId94"/>
    <p:sldId id="304" r:id="rId95"/>
    <p:sldId id="311" r:id="rId96"/>
    <p:sldId id="418" r:id="rId97"/>
    <p:sldId id="388" r:id="rId98"/>
    <p:sldId id="397" r:id="rId99"/>
    <p:sldId id="278" r:id="rId100"/>
    <p:sldId id="342" r:id="rId101"/>
    <p:sldId id="343" r:id="rId102"/>
    <p:sldId id="344" r:id="rId103"/>
    <p:sldId id="345" r:id="rId104"/>
    <p:sldId id="346" r:id="rId105"/>
    <p:sldId id="347" r:id="rId106"/>
    <p:sldId id="348" r:id="rId107"/>
    <p:sldId id="349" r:id="rId108"/>
    <p:sldId id="350" r:id="rId109"/>
    <p:sldId id="351" r:id="rId110"/>
    <p:sldId id="393" r:id="rId111"/>
    <p:sldId id="284" r:id="rId112"/>
    <p:sldId id="389"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ter Yoda" initials="MY" lastIdx="1" clrIdx="0">
    <p:extLst>
      <p:ext uri="{19B8F6BF-5375-455C-9EA6-DF929625EA0E}">
        <p15:presenceInfo xmlns:p15="http://schemas.microsoft.com/office/powerpoint/2012/main" userId="b2284d0a8f85a8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809" autoAdjust="0"/>
  </p:normalViewPr>
  <p:slideViewPr>
    <p:cSldViewPr snapToGrid="0">
      <p:cViewPr>
        <p:scale>
          <a:sx n="98" d="100"/>
          <a:sy n="98"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99550-F93E-46B2-85D4-2F5552C02D78}" type="datetimeFigureOut">
              <a:rPr lang="en-US" smtClean="0"/>
              <a:t>7/13/2018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CB079-A83A-4F99-8B58-08B2804D206A}" type="slidenum">
              <a:rPr lang="en-US" smtClean="0"/>
              <a:t>‹#›</a:t>
            </a:fld>
            <a:endParaRPr lang="en-US"/>
          </a:p>
        </p:txBody>
      </p:sp>
    </p:spTree>
    <p:extLst>
      <p:ext uri="{BB962C8B-B14F-4D97-AF65-F5344CB8AC3E}">
        <p14:creationId xmlns:p14="http://schemas.microsoft.com/office/powerpoint/2010/main" val="94835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a:t>
            </a:fld>
            <a:endParaRPr lang="en-US"/>
          </a:p>
        </p:txBody>
      </p:sp>
    </p:spTree>
    <p:extLst>
      <p:ext uri="{BB962C8B-B14F-4D97-AF65-F5344CB8AC3E}">
        <p14:creationId xmlns:p14="http://schemas.microsoft.com/office/powerpoint/2010/main" val="203118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20</a:t>
            </a:fld>
            <a:endParaRPr lang="en-US"/>
          </a:p>
        </p:txBody>
      </p:sp>
    </p:spTree>
    <p:extLst>
      <p:ext uri="{BB962C8B-B14F-4D97-AF65-F5344CB8AC3E}">
        <p14:creationId xmlns:p14="http://schemas.microsoft.com/office/powerpoint/2010/main" val="88167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21</a:t>
            </a:fld>
            <a:endParaRPr lang="en-US"/>
          </a:p>
        </p:txBody>
      </p:sp>
    </p:spTree>
    <p:extLst>
      <p:ext uri="{BB962C8B-B14F-4D97-AF65-F5344CB8AC3E}">
        <p14:creationId xmlns:p14="http://schemas.microsoft.com/office/powerpoint/2010/main" val="317623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22</a:t>
            </a:fld>
            <a:endParaRPr lang="en-US"/>
          </a:p>
        </p:txBody>
      </p:sp>
    </p:spTree>
    <p:extLst>
      <p:ext uri="{BB962C8B-B14F-4D97-AF65-F5344CB8AC3E}">
        <p14:creationId xmlns:p14="http://schemas.microsoft.com/office/powerpoint/2010/main" val="145119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23</a:t>
            </a:fld>
            <a:endParaRPr lang="en-US"/>
          </a:p>
        </p:txBody>
      </p:sp>
    </p:spTree>
    <p:extLst>
      <p:ext uri="{BB962C8B-B14F-4D97-AF65-F5344CB8AC3E}">
        <p14:creationId xmlns:p14="http://schemas.microsoft.com/office/powerpoint/2010/main" val="153956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24</a:t>
            </a:fld>
            <a:endParaRPr lang="en-US"/>
          </a:p>
        </p:txBody>
      </p:sp>
    </p:spTree>
    <p:extLst>
      <p:ext uri="{BB962C8B-B14F-4D97-AF65-F5344CB8AC3E}">
        <p14:creationId xmlns:p14="http://schemas.microsoft.com/office/powerpoint/2010/main" val="870317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25</a:t>
            </a:fld>
            <a:endParaRPr lang="en-US"/>
          </a:p>
        </p:txBody>
      </p:sp>
    </p:spTree>
    <p:extLst>
      <p:ext uri="{BB962C8B-B14F-4D97-AF65-F5344CB8AC3E}">
        <p14:creationId xmlns:p14="http://schemas.microsoft.com/office/powerpoint/2010/main" val="370701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26</a:t>
            </a:fld>
            <a:endParaRPr lang="en-US"/>
          </a:p>
        </p:txBody>
      </p:sp>
    </p:spTree>
    <p:extLst>
      <p:ext uri="{BB962C8B-B14F-4D97-AF65-F5344CB8AC3E}">
        <p14:creationId xmlns:p14="http://schemas.microsoft.com/office/powerpoint/2010/main" val="2848283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27</a:t>
            </a:fld>
            <a:endParaRPr lang="en-US"/>
          </a:p>
        </p:txBody>
      </p:sp>
    </p:spTree>
    <p:extLst>
      <p:ext uri="{BB962C8B-B14F-4D97-AF65-F5344CB8AC3E}">
        <p14:creationId xmlns:p14="http://schemas.microsoft.com/office/powerpoint/2010/main" val="177668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28</a:t>
            </a:fld>
            <a:endParaRPr lang="en-US"/>
          </a:p>
        </p:txBody>
      </p:sp>
    </p:spTree>
    <p:extLst>
      <p:ext uri="{BB962C8B-B14F-4D97-AF65-F5344CB8AC3E}">
        <p14:creationId xmlns:p14="http://schemas.microsoft.com/office/powerpoint/2010/main" val="247168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29</a:t>
            </a:fld>
            <a:endParaRPr lang="en-US"/>
          </a:p>
        </p:txBody>
      </p:sp>
    </p:spTree>
    <p:extLst>
      <p:ext uri="{BB962C8B-B14F-4D97-AF65-F5344CB8AC3E}">
        <p14:creationId xmlns:p14="http://schemas.microsoft.com/office/powerpoint/2010/main" val="195710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5</a:t>
            </a:fld>
            <a:endParaRPr lang="en-US"/>
          </a:p>
        </p:txBody>
      </p:sp>
    </p:spTree>
    <p:extLst>
      <p:ext uri="{BB962C8B-B14F-4D97-AF65-F5344CB8AC3E}">
        <p14:creationId xmlns:p14="http://schemas.microsoft.com/office/powerpoint/2010/main" val="2802338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30</a:t>
            </a:fld>
            <a:endParaRPr lang="en-US"/>
          </a:p>
        </p:txBody>
      </p:sp>
    </p:spTree>
    <p:extLst>
      <p:ext uri="{BB962C8B-B14F-4D97-AF65-F5344CB8AC3E}">
        <p14:creationId xmlns:p14="http://schemas.microsoft.com/office/powerpoint/2010/main" val="406459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this case study, we transform SVELTE, an IDS for detecting sinkhole attacks in 6LoWPAN</a:t>
            </a:r>
          </a:p>
          <a:p>
            <a:r>
              <a:rPr lang="en-US" sz="1200" b="0" i="0" u="none" strike="noStrike" kern="1200" baseline="0" dirty="0">
                <a:solidFill>
                  <a:schemeClr val="tx1"/>
                </a:solidFill>
                <a:latin typeface="+mn-lt"/>
                <a:ea typeface="+mn-ea"/>
                <a:cs typeface="+mn-cs"/>
              </a:rPr>
              <a:t>networks, into a more resource-efficient security application on TWINKLE.</a:t>
            </a:r>
            <a:endParaRPr lang="en-US" dirty="0"/>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48</a:t>
            </a:fld>
            <a:endParaRPr lang="en-US"/>
          </a:p>
        </p:txBody>
      </p:sp>
    </p:spTree>
    <p:extLst>
      <p:ext uri="{BB962C8B-B14F-4D97-AF65-F5344CB8AC3E}">
        <p14:creationId xmlns:p14="http://schemas.microsoft.com/office/powerpoint/2010/main" val="3987556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Cite SVELTE!</a:t>
            </a:r>
          </a:p>
        </p:txBody>
      </p:sp>
      <p:sp>
        <p:nvSpPr>
          <p:cNvPr id="4" name="Slide Number Placeholder 3"/>
          <p:cNvSpPr>
            <a:spLocks noGrp="1"/>
          </p:cNvSpPr>
          <p:nvPr>
            <p:ph type="sldNum" sz="quarter" idx="10"/>
          </p:nvPr>
        </p:nvSpPr>
        <p:spPr/>
        <p:txBody>
          <a:bodyPr/>
          <a:lstStyle/>
          <a:p>
            <a:fld id="{78DCB079-A83A-4F99-8B58-08B2804D206A}" type="slidenum">
              <a:rPr lang="en-US" smtClean="0"/>
              <a:t>50</a:t>
            </a:fld>
            <a:endParaRPr lang="en-US"/>
          </a:p>
        </p:txBody>
      </p:sp>
    </p:spTree>
    <p:extLst>
      <p:ext uri="{BB962C8B-B14F-4D97-AF65-F5344CB8AC3E}">
        <p14:creationId xmlns:p14="http://schemas.microsoft.com/office/powerpoint/2010/main" val="419038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Degree of 3</a:t>
            </a:r>
          </a:p>
        </p:txBody>
      </p:sp>
      <p:sp>
        <p:nvSpPr>
          <p:cNvPr id="4" name="Slide Number Placeholder 3"/>
          <p:cNvSpPr>
            <a:spLocks noGrp="1"/>
          </p:cNvSpPr>
          <p:nvPr>
            <p:ph type="sldNum" sz="quarter" idx="10"/>
          </p:nvPr>
        </p:nvSpPr>
        <p:spPr/>
        <p:txBody>
          <a:bodyPr/>
          <a:lstStyle/>
          <a:p>
            <a:fld id="{78DCB079-A83A-4F99-8B58-08B2804D206A}" type="slidenum">
              <a:rPr lang="en-US" smtClean="0"/>
              <a:t>59</a:t>
            </a:fld>
            <a:endParaRPr lang="en-US"/>
          </a:p>
        </p:txBody>
      </p:sp>
    </p:spTree>
    <p:extLst>
      <p:ext uri="{BB962C8B-B14F-4D97-AF65-F5344CB8AC3E}">
        <p14:creationId xmlns:p14="http://schemas.microsoft.com/office/powerpoint/2010/main" val="289316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Degree of 3</a:t>
            </a:r>
          </a:p>
        </p:txBody>
      </p:sp>
      <p:sp>
        <p:nvSpPr>
          <p:cNvPr id="4" name="Slide Number Placeholder 3"/>
          <p:cNvSpPr>
            <a:spLocks noGrp="1"/>
          </p:cNvSpPr>
          <p:nvPr>
            <p:ph type="sldNum" sz="quarter" idx="10"/>
          </p:nvPr>
        </p:nvSpPr>
        <p:spPr/>
        <p:txBody>
          <a:bodyPr/>
          <a:lstStyle/>
          <a:p>
            <a:fld id="{78DCB079-A83A-4F99-8B58-08B2804D206A}" type="slidenum">
              <a:rPr lang="en-US" smtClean="0"/>
              <a:t>60</a:t>
            </a:fld>
            <a:endParaRPr lang="en-US"/>
          </a:p>
        </p:txBody>
      </p:sp>
    </p:spTree>
    <p:extLst>
      <p:ext uri="{BB962C8B-B14F-4D97-AF65-F5344CB8AC3E}">
        <p14:creationId xmlns:p14="http://schemas.microsoft.com/office/powerpoint/2010/main" val="3337785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Degree of 3</a:t>
            </a:r>
          </a:p>
        </p:txBody>
      </p:sp>
      <p:sp>
        <p:nvSpPr>
          <p:cNvPr id="4" name="Slide Number Placeholder 3"/>
          <p:cNvSpPr>
            <a:spLocks noGrp="1"/>
          </p:cNvSpPr>
          <p:nvPr>
            <p:ph type="sldNum" sz="quarter" idx="10"/>
          </p:nvPr>
        </p:nvSpPr>
        <p:spPr/>
        <p:txBody>
          <a:bodyPr/>
          <a:lstStyle/>
          <a:p>
            <a:fld id="{78DCB079-A83A-4F99-8B58-08B2804D206A}" type="slidenum">
              <a:rPr lang="en-US" smtClean="0"/>
              <a:t>61</a:t>
            </a:fld>
            <a:endParaRPr lang="en-US"/>
          </a:p>
        </p:txBody>
      </p:sp>
    </p:spTree>
    <p:extLst>
      <p:ext uri="{BB962C8B-B14F-4D97-AF65-F5344CB8AC3E}">
        <p14:creationId xmlns:p14="http://schemas.microsoft.com/office/powerpoint/2010/main" val="2600703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70</a:t>
            </a:fld>
            <a:endParaRPr lang="en-US"/>
          </a:p>
        </p:txBody>
      </p:sp>
    </p:spTree>
    <p:extLst>
      <p:ext uri="{BB962C8B-B14F-4D97-AF65-F5344CB8AC3E}">
        <p14:creationId xmlns:p14="http://schemas.microsoft.com/office/powerpoint/2010/main" val="3130886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71</a:t>
            </a:fld>
            <a:endParaRPr lang="en-US"/>
          </a:p>
        </p:txBody>
      </p:sp>
    </p:spTree>
    <p:extLst>
      <p:ext uri="{BB962C8B-B14F-4D97-AF65-F5344CB8AC3E}">
        <p14:creationId xmlns:p14="http://schemas.microsoft.com/office/powerpoint/2010/main" val="1445082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RPL creates a graph called Destination Oriented Directed Acyclic Graph (DODAG) where every node is a device in the network and the sink is the root (border router)</a:t>
            </a:r>
          </a:p>
          <a:p>
            <a:r>
              <a:rPr lang="en-US" dirty="0"/>
              <a:t>Each node in a DODAG has a set of parents, including a preferred parent, where every parent is a potential next hop to reach the root</a:t>
            </a:r>
          </a:p>
          <a:p>
            <a:r>
              <a:rPr lang="en-US" dirty="0"/>
              <a:t>Moreover, every node in a DODAG has a rank to represent the distance between the device and the root (the distance can be calculated in a number of ways, the simplest being hop-count)</a:t>
            </a:r>
          </a:p>
          <a:p>
            <a:r>
              <a:rPr lang="en-US" dirty="0"/>
              <a:t>Each device periodically sends out a DODAG Information Object (DIO) message to advertise its rank</a:t>
            </a:r>
          </a:p>
          <a:p>
            <a:r>
              <a:rPr lang="en-US" dirty="0"/>
              <a:t>A device can also solicit DIO messages from its neighbors by sending them DODAG Information Solicitation (DIS) messages</a:t>
            </a:r>
          </a:p>
          <a:p>
            <a:r>
              <a:rPr lang="en-US" dirty="0"/>
              <a:t>An entering device, upon the receipt of DIO messages from its neighboring devices, will create its set of parents, choose the preferred parent, and calculate its own rank (which is greater than the rank of each of its parents)</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100</a:t>
            </a:fld>
            <a:endParaRPr lang="en-US"/>
          </a:p>
        </p:txBody>
      </p:sp>
    </p:spTree>
    <p:extLst>
      <p:ext uri="{BB962C8B-B14F-4D97-AF65-F5344CB8AC3E}">
        <p14:creationId xmlns:p14="http://schemas.microsoft.com/office/powerpoint/2010/main" val="2912513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RPL creates a graph called Destination Oriented Directed Acyclic Graph (DODAG) where every node is a device in the network and the sink is the root (border router)</a:t>
            </a:r>
          </a:p>
          <a:p>
            <a:r>
              <a:rPr lang="en-US" dirty="0"/>
              <a:t>Each node in a DODAG has a set of parents, including a preferred parent, where every parent is a potential next hop to reach the root</a:t>
            </a:r>
          </a:p>
          <a:p>
            <a:r>
              <a:rPr lang="en-US" dirty="0"/>
              <a:t>Moreover, every node in a DODAG has a rank to represent the distance between the device and the root (the distance can be calculated in a number of ways, the simplest being hop-count)</a:t>
            </a:r>
          </a:p>
          <a:p>
            <a:r>
              <a:rPr lang="en-US" dirty="0"/>
              <a:t>Each device periodically sends out a DODAG Information Object (DIO) message to advertise its rank</a:t>
            </a:r>
          </a:p>
          <a:p>
            <a:r>
              <a:rPr lang="en-US" dirty="0"/>
              <a:t>A device can also solicit DIO messages from its neighbors by sending them DODAG Information Solicitation (DIS) messages</a:t>
            </a:r>
          </a:p>
          <a:p>
            <a:r>
              <a:rPr lang="en-US" dirty="0"/>
              <a:t>An entering device, upon the receipt of DIO messages from its neighboring devices, will create its set of parents, choose the preferred parent, and calculate its own rank (which is greater than the rank of each of its parents)</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101</a:t>
            </a:fld>
            <a:endParaRPr lang="en-US"/>
          </a:p>
        </p:txBody>
      </p:sp>
    </p:spTree>
    <p:extLst>
      <p:ext uri="{BB962C8B-B14F-4D97-AF65-F5344CB8AC3E}">
        <p14:creationId xmlns:p14="http://schemas.microsoft.com/office/powerpoint/2010/main" val="163707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TWINKLE is designed not only to preserve the salient features of classic security solutions, but also address the resource limitations that IoT devices face.</a:t>
            </a:r>
          </a:p>
          <a:p>
            <a:r>
              <a:rPr lang="en-US" dirty="0"/>
              <a:t>Security applications can be plugged into TWINKLE</a:t>
            </a:r>
          </a:p>
          <a:p>
            <a:r>
              <a:rPr lang="en-US" dirty="0"/>
              <a:t>The central dilemma facing these security applications is that they must address the inadequacy of computing power and resources at smart home devices without compromising their efficacy. </a:t>
            </a:r>
          </a:p>
          <a:p>
            <a:r>
              <a:rPr lang="en-US" dirty="0"/>
              <a:t>When plugged into TWINKLE, security applications will run in two distinct modes: </a:t>
            </a:r>
            <a:r>
              <a:rPr lang="en-US" b="1" dirty="0"/>
              <a:t>regular mode </a:t>
            </a:r>
            <a:r>
              <a:rPr lang="en-US" dirty="0"/>
              <a:t>and </a:t>
            </a:r>
            <a:r>
              <a:rPr lang="en-US" b="1" dirty="0"/>
              <a:t>vigilant mode</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a:t>
            </a:fld>
            <a:endParaRPr lang="en-US"/>
          </a:p>
        </p:txBody>
      </p:sp>
    </p:spTree>
    <p:extLst>
      <p:ext uri="{BB962C8B-B14F-4D97-AF65-F5344CB8AC3E}">
        <p14:creationId xmlns:p14="http://schemas.microsoft.com/office/powerpoint/2010/main" val="125957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RPL creates a graph called Destination Oriented Directed Acyclic Graph (DODAG) where every node is a device in the network and the sink is the root (border router)</a:t>
            </a:r>
          </a:p>
          <a:p>
            <a:r>
              <a:rPr lang="en-US" dirty="0"/>
              <a:t>Each node in a DODAG has a set of parents, including a preferred parent, where every parent is a potential next hop to reach the root</a:t>
            </a:r>
          </a:p>
          <a:p>
            <a:r>
              <a:rPr lang="en-US" dirty="0"/>
              <a:t>Moreover, every node in a DODAG has a rank to represent the distance between the device and the root (the distance can be calculated in a number of ways, the simplest being hop-count)</a:t>
            </a:r>
          </a:p>
          <a:p>
            <a:r>
              <a:rPr lang="en-US" dirty="0"/>
              <a:t>Each device periodically sends out a DODAG Information Object (DIO) message to advertise its rank</a:t>
            </a:r>
          </a:p>
          <a:p>
            <a:r>
              <a:rPr lang="en-US" dirty="0"/>
              <a:t>A device can also solicit DIO messages from its neighbors by sending them DODAG Information Solicitation (DIS) messages</a:t>
            </a:r>
          </a:p>
          <a:p>
            <a:r>
              <a:rPr lang="en-US" dirty="0"/>
              <a:t>An entering device, upon the receipt of DIO messages from its neighboring devices, will create its set of parents, choose the preferred parent, and calculate its own rank (which is greater than the rank of each of its parents)</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102</a:t>
            </a:fld>
            <a:endParaRPr lang="en-US"/>
          </a:p>
        </p:txBody>
      </p:sp>
    </p:spTree>
    <p:extLst>
      <p:ext uri="{BB962C8B-B14F-4D97-AF65-F5344CB8AC3E}">
        <p14:creationId xmlns:p14="http://schemas.microsoft.com/office/powerpoint/2010/main" val="3032083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RPL creates a graph called Destination Oriented Directed Acyclic Graph (DODAG) where every node is a device in the network and the sink is the root (border router)</a:t>
            </a:r>
          </a:p>
          <a:p>
            <a:r>
              <a:rPr lang="en-US" dirty="0"/>
              <a:t>Each node in a DODAG has a set of parents, including a preferred parent, where every parent is a potential next hop to reach the root</a:t>
            </a:r>
          </a:p>
          <a:p>
            <a:r>
              <a:rPr lang="en-US" dirty="0"/>
              <a:t>Moreover, every node in a DODAG has a rank to represent the distance between the device and the root (the distance can be calculated in a number of ways, the simplest being hop-count)</a:t>
            </a:r>
          </a:p>
          <a:p>
            <a:r>
              <a:rPr lang="en-US" dirty="0"/>
              <a:t>Each device periodically sends out a DODAG Information Object (DIO) message to advertise its rank</a:t>
            </a:r>
          </a:p>
          <a:p>
            <a:r>
              <a:rPr lang="en-US" dirty="0"/>
              <a:t>A device can also solicit DIO messages from its neighbors by sending them DODAG Information Solicitation (DIS) messages</a:t>
            </a:r>
          </a:p>
          <a:p>
            <a:r>
              <a:rPr lang="en-US" dirty="0"/>
              <a:t>An entering device, upon the receipt of DIO messages from its neighboring devices, will create its set of parents, choose the preferred parent, and calculate its own rank (which is greater than the rank of each of its parents)</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103</a:t>
            </a:fld>
            <a:endParaRPr lang="en-US"/>
          </a:p>
        </p:txBody>
      </p:sp>
    </p:spTree>
    <p:extLst>
      <p:ext uri="{BB962C8B-B14F-4D97-AF65-F5344CB8AC3E}">
        <p14:creationId xmlns:p14="http://schemas.microsoft.com/office/powerpoint/2010/main" val="1996380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RPL creates a graph called Destination Oriented Directed Acyclic Graph (DODAG) where every node is a device in the network and the sink is the root (border router)</a:t>
            </a:r>
          </a:p>
          <a:p>
            <a:r>
              <a:rPr lang="en-US" dirty="0"/>
              <a:t>Each node in a DODAG has a set of parents, including a preferred parent, where every parent is a potential next hop to reach the root</a:t>
            </a:r>
          </a:p>
          <a:p>
            <a:r>
              <a:rPr lang="en-US" dirty="0"/>
              <a:t>Moreover, every node in a DODAG has a rank to represent the distance between the device and the root (the distance can be calculated in a number of ways, the simplest being hop-count)</a:t>
            </a:r>
          </a:p>
          <a:p>
            <a:r>
              <a:rPr lang="en-US" dirty="0"/>
              <a:t>Each device periodically sends out a DODAG Information Object (DIO) message to advertise its rank</a:t>
            </a:r>
          </a:p>
          <a:p>
            <a:r>
              <a:rPr lang="en-US" dirty="0"/>
              <a:t>A device can also solicit DIO messages from its neighbors by sending them DODAG Information Solicitation (DIS) messages</a:t>
            </a:r>
          </a:p>
          <a:p>
            <a:r>
              <a:rPr lang="en-US" dirty="0"/>
              <a:t>An entering device, upon the receipt of DIO messages from its neighboring devices, will create its set of parents, choose the preferred parent, and calculate its own rank (which is greater than the rank of each of its parents)</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104</a:t>
            </a:fld>
            <a:endParaRPr lang="en-US"/>
          </a:p>
        </p:txBody>
      </p:sp>
    </p:spTree>
    <p:extLst>
      <p:ext uri="{BB962C8B-B14F-4D97-AF65-F5344CB8AC3E}">
        <p14:creationId xmlns:p14="http://schemas.microsoft.com/office/powerpoint/2010/main" val="2395162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RPL creates a graph called Destination Oriented Directed Acyclic Graph (DODAG) where every node is a device in the network and the sink is the root (border router)</a:t>
            </a:r>
          </a:p>
          <a:p>
            <a:r>
              <a:rPr lang="en-US" dirty="0"/>
              <a:t>Each node in a DODAG has a set of parents, including a preferred parent, where every parent is a potential next hop to reach the root</a:t>
            </a:r>
          </a:p>
          <a:p>
            <a:r>
              <a:rPr lang="en-US" dirty="0"/>
              <a:t>Moreover, every node in a DODAG has a rank to represent the distance between the device and the root (the distance can be calculated in a number of ways, the simplest being hop-count)</a:t>
            </a:r>
          </a:p>
          <a:p>
            <a:r>
              <a:rPr lang="en-US" dirty="0"/>
              <a:t>Each device periodically sends out a DODAG Information Object (DIO) message to advertise its rank</a:t>
            </a:r>
          </a:p>
          <a:p>
            <a:r>
              <a:rPr lang="en-US" dirty="0"/>
              <a:t>A device can also solicit DIO messages from its neighbors by sending them DODAG Information Solicitation (DIS) messages</a:t>
            </a:r>
          </a:p>
          <a:p>
            <a:r>
              <a:rPr lang="en-US" dirty="0"/>
              <a:t>An entering device, upon the receipt of DIO messages from its neighboring devices, will create its set of parents, choose the preferred parent, and calculate its own rank (which is greater than the rank of each of its parents)</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105</a:t>
            </a:fld>
            <a:endParaRPr lang="en-US"/>
          </a:p>
        </p:txBody>
      </p:sp>
    </p:spTree>
    <p:extLst>
      <p:ext uri="{BB962C8B-B14F-4D97-AF65-F5344CB8AC3E}">
        <p14:creationId xmlns:p14="http://schemas.microsoft.com/office/powerpoint/2010/main" val="231114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RPL creates a graph called Destination Oriented Directed Acyclic Graph (DODAG) where every node is a device in the network and the sink is the root (border router)</a:t>
            </a:r>
          </a:p>
          <a:p>
            <a:r>
              <a:rPr lang="en-US" dirty="0"/>
              <a:t>Each node in a DODAG has a set of parents, including a preferred parent, where every parent is a potential next hop to reach the root</a:t>
            </a:r>
          </a:p>
          <a:p>
            <a:r>
              <a:rPr lang="en-US" dirty="0"/>
              <a:t>Moreover, every node in a DODAG has a rank to represent the distance between the device and the root (the distance can be calculated in a number of ways, the simplest being hop-count)</a:t>
            </a:r>
          </a:p>
          <a:p>
            <a:r>
              <a:rPr lang="en-US" dirty="0"/>
              <a:t>Each device periodically sends out a DODAG Information Object (DIO) message to advertise its rank</a:t>
            </a:r>
          </a:p>
          <a:p>
            <a:r>
              <a:rPr lang="en-US" dirty="0"/>
              <a:t>A device can also solicit DIO messages from its neighbors by sending them DODAG Information Solicitation (DIS) messages</a:t>
            </a:r>
          </a:p>
          <a:p>
            <a:r>
              <a:rPr lang="en-US" dirty="0"/>
              <a:t>An entering device, upon the receipt of DIO messages from its neighboring devices, will create its set of parents, choose the preferred parent, and calculate its own rank (which is greater than the rank of each of its parents)</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106</a:t>
            </a:fld>
            <a:endParaRPr lang="en-US"/>
          </a:p>
        </p:txBody>
      </p:sp>
    </p:spTree>
    <p:extLst>
      <p:ext uri="{BB962C8B-B14F-4D97-AF65-F5344CB8AC3E}">
        <p14:creationId xmlns:p14="http://schemas.microsoft.com/office/powerpoint/2010/main" val="4289487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107</a:t>
            </a:fld>
            <a:endParaRPr lang="en-US"/>
          </a:p>
        </p:txBody>
      </p:sp>
    </p:spTree>
    <p:extLst>
      <p:ext uri="{BB962C8B-B14F-4D97-AF65-F5344CB8AC3E}">
        <p14:creationId xmlns:p14="http://schemas.microsoft.com/office/powerpoint/2010/main" val="3011854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108</a:t>
            </a:fld>
            <a:endParaRPr lang="en-US"/>
          </a:p>
        </p:txBody>
      </p:sp>
    </p:spTree>
    <p:extLst>
      <p:ext uri="{BB962C8B-B14F-4D97-AF65-F5344CB8AC3E}">
        <p14:creationId xmlns:p14="http://schemas.microsoft.com/office/powerpoint/2010/main" val="4241648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109</a:t>
            </a:fld>
            <a:endParaRPr lang="en-US"/>
          </a:p>
        </p:txBody>
      </p:sp>
    </p:spTree>
    <p:extLst>
      <p:ext uri="{BB962C8B-B14F-4D97-AF65-F5344CB8AC3E}">
        <p14:creationId xmlns:p14="http://schemas.microsoft.com/office/powerpoint/2010/main" val="3987097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Cite SVELTE!</a:t>
            </a:r>
          </a:p>
        </p:txBody>
      </p:sp>
      <p:sp>
        <p:nvSpPr>
          <p:cNvPr id="4" name="Slide Number Placeholder 3"/>
          <p:cNvSpPr>
            <a:spLocks noGrp="1"/>
          </p:cNvSpPr>
          <p:nvPr>
            <p:ph type="sldNum" sz="quarter" idx="10"/>
          </p:nvPr>
        </p:nvSpPr>
        <p:spPr/>
        <p:txBody>
          <a:bodyPr/>
          <a:lstStyle/>
          <a:p>
            <a:fld id="{78DCB079-A83A-4F99-8B58-08B2804D206A}" type="slidenum">
              <a:rPr lang="en-US" smtClean="0"/>
              <a:t>110</a:t>
            </a:fld>
            <a:endParaRPr lang="en-US"/>
          </a:p>
        </p:txBody>
      </p:sp>
    </p:spTree>
    <p:extLst>
      <p:ext uri="{BB962C8B-B14F-4D97-AF65-F5344CB8AC3E}">
        <p14:creationId xmlns:p14="http://schemas.microsoft.com/office/powerpoint/2010/main" val="236996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Main Components:</a:t>
            </a:r>
          </a:p>
          <a:p>
            <a:pPr lvl="1"/>
            <a:r>
              <a:rPr lang="en-US" dirty="0"/>
              <a:t>Manager</a:t>
            </a:r>
          </a:p>
          <a:p>
            <a:pPr lvl="1"/>
            <a:r>
              <a:rPr lang="en-US" dirty="0"/>
              <a:t>Watchdog</a:t>
            </a:r>
          </a:p>
          <a:p>
            <a:pPr lvl="1"/>
            <a:r>
              <a:rPr lang="en-US" dirty="0"/>
              <a:t>Policy Checker</a:t>
            </a:r>
          </a:p>
          <a:p>
            <a:r>
              <a:rPr lang="en-US" dirty="0"/>
              <a:t>In general, the manager and policy checker will be running at a central node, such as the border router of a smart home, and the watchdog can be running at every device.</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14</a:t>
            </a:fld>
            <a:endParaRPr lang="en-US"/>
          </a:p>
        </p:txBody>
      </p:sp>
    </p:spTree>
    <p:extLst>
      <p:ext uri="{BB962C8B-B14F-4D97-AF65-F5344CB8AC3E}">
        <p14:creationId xmlns:p14="http://schemas.microsoft.com/office/powerpoint/2010/main" val="167261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Maintains information of the smart home network, such as the network topology, routing information, or allowed bandwidth of each out bound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Maintains a suspicious behavior handling table (SBHT), in which for each suspicious behavior it points to a specific routine for handling that suspicious behavior</a:t>
            </a:r>
          </a:p>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15</a:t>
            </a:fld>
            <a:endParaRPr lang="en-US"/>
          </a:p>
        </p:txBody>
      </p:sp>
    </p:spTree>
    <p:extLst>
      <p:ext uri="{BB962C8B-B14F-4D97-AF65-F5344CB8AC3E}">
        <p14:creationId xmlns:p14="http://schemas.microsoft.com/office/powerpoint/2010/main" val="95369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16</a:t>
            </a:fld>
            <a:endParaRPr lang="en-US"/>
          </a:p>
        </p:txBody>
      </p:sp>
    </p:spTree>
    <p:extLst>
      <p:ext uri="{BB962C8B-B14F-4D97-AF65-F5344CB8AC3E}">
        <p14:creationId xmlns:p14="http://schemas.microsoft.com/office/powerpoint/2010/main" val="10575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17</a:t>
            </a:fld>
            <a:endParaRPr lang="en-US"/>
          </a:p>
        </p:txBody>
      </p:sp>
    </p:spTree>
    <p:extLst>
      <p:ext uri="{BB962C8B-B14F-4D97-AF65-F5344CB8AC3E}">
        <p14:creationId xmlns:p14="http://schemas.microsoft.com/office/powerpoint/2010/main" val="3228756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CB079-A83A-4F99-8B58-08B2804D206A}" type="slidenum">
              <a:rPr lang="en-US" smtClean="0"/>
              <a:t>18</a:t>
            </a:fld>
            <a:endParaRPr lang="en-US"/>
          </a:p>
        </p:txBody>
      </p:sp>
    </p:spTree>
    <p:extLst>
      <p:ext uri="{BB962C8B-B14F-4D97-AF65-F5344CB8AC3E}">
        <p14:creationId xmlns:p14="http://schemas.microsoft.com/office/powerpoint/2010/main" val="200258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transitions for clarity</a:t>
            </a:r>
          </a:p>
        </p:txBody>
      </p:sp>
      <p:sp>
        <p:nvSpPr>
          <p:cNvPr id="4" name="Slide Number Placeholder 3"/>
          <p:cNvSpPr>
            <a:spLocks noGrp="1"/>
          </p:cNvSpPr>
          <p:nvPr>
            <p:ph type="sldNum" sz="quarter" idx="10"/>
          </p:nvPr>
        </p:nvSpPr>
        <p:spPr/>
        <p:txBody>
          <a:bodyPr/>
          <a:lstStyle/>
          <a:p>
            <a:fld id="{78DCB079-A83A-4F99-8B58-08B2804D206A}" type="slidenum">
              <a:rPr lang="en-US" smtClean="0"/>
              <a:t>19</a:t>
            </a:fld>
            <a:endParaRPr lang="en-US"/>
          </a:p>
        </p:txBody>
      </p:sp>
    </p:spTree>
    <p:extLst>
      <p:ext uri="{BB962C8B-B14F-4D97-AF65-F5344CB8AC3E}">
        <p14:creationId xmlns:p14="http://schemas.microsoft.com/office/powerpoint/2010/main" val="151167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88F1-AB89-4AE3-8505-E0051D361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366C5-9957-4CD3-8030-6A1A98562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B52A95-DBEE-4128-B6D4-129D6F17A72A}"/>
              </a:ext>
            </a:extLst>
          </p:cNvPr>
          <p:cNvSpPr>
            <a:spLocks noGrp="1"/>
          </p:cNvSpPr>
          <p:nvPr>
            <p:ph type="dt" sz="half" idx="10"/>
          </p:nvPr>
        </p:nvSpPr>
        <p:spPr/>
        <p:txBody>
          <a:bodyPr/>
          <a:lstStyle/>
          <a:p>
            <a:fld id="{A6CB1F9B-7B4D-49AE-B033-96CA5E626FF4}" type="datetime1">
              <a:rPr lang="en-US" smtClean="0"/>
              <a:t>7/13/2018</a:t>
            </a:fld>
            <a:endParaRPr lang="en-US"/>
          </a:p>
        </p:txBody>
      </p:sp>
      <p:sp>
        <p:nvSpPr>
          <p:cNvPr id="5" name="Footer Placeholder 4">
            <a:extLst>
              <a:ext uri="{FF2B5EF4-FFF2-40B4-BE49-F238E27FC236}">
                <a16:creationId xmlns:a16="http://schemas.microsoft.com/office/drawing/2014/main" id="{8C924788-E7F6-4D76-B7D6-0B84959CD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2E473-5CFA-45EB-8003-7D4A8394346A}"/>
              </a:ext>
            </a:extLst>
          </p:cNvPr>
          <p:cNvSpPr>
            <a:spLocks noGrp="1"/>
          </p:cNvSpPr>
          <p:nvPr>
            <p:ph type="sldNum" sz="quarter" idx="12"/>
          </p:nvPr>
        </p:nvSpPr>
        <p:spPr>
          <a:xfrm>
            <a:off x="8610600" y="6356350"/>
            <a:ext cx="2743200" cy="365125"/>
          </a:xfrm>
        </p:spPr>
        <p:txBody>
          <a:bodyPr/>
          <a:lstStyle/>
          <a:p>
            <a:fld id="{FB9190A4-0A00-438B-8A74-5EDA6CB3AEBB}" type="slidenum">
              <a:rPr lang="en-US" smtClean="0"/>
              <a:t>‹#›</a:t>
            </a:fld>
            <a:endParaRPr lang="en-US" dirty="0"/>
          </a:p>
        </p:txBody>
      </p:sp>
    </p:spTree>
    <p:extLst>
      <p:ext uri="{BB962C8B-B14F-4D97-AF65-F5344CB8AC3E}">
        <p14:creationId xmlns:p14="http://schemas.microsoft.com/office/powerpoint/2010/main" val="419577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EDD8-8E85-4EE4-A700-6231DC6B62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E92BA6-846C-4BEF-A855-B3FE6AF130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89D77-DFE3-4653-B8B3-92C8D256EB8E}"/>
              </a:ext>
            </a:extLst>
          </p:cNvPr>
          <p:cNvSpPr>
            <a:spLocks noGrp="1"/>
          </p:cNvSpPr>
          <p:nvPr>
            <p:ph type="dt" sz="half" idx="10"/>
          </p:nvPr>
        </p:nvSpPr>
        <p:spPr/>
        <p:txBody>
          <a:bodyPr/>
          <a:lstStyle/>
          <a:p>
            <a:fld id="{C60EC8D4-545D-4A84-8CE2-F9AFF0C2E4D9}" type="datetime1">
              <a:rPr lang="en-US" smtClean="0"/>
              <a:t>7/13/2018</a:t>
            </a:fld>
            <a:endParaRPr lang="en-US"/>
          </a:p>
        </p:txBody>
      </p:sp>
      <p:sp>
        <p:nvSpPr>
          <p:cNvPr id="5" name="Footer Placeholder 4">
            <a:extLst>
              <a:ext uri="{FF2B5EF4-FFF2-40B4-BE49-F238E27FC236}">
                <a16:creationId xmlns:a16="http://schemas.microsoft.com/office/drawing/2014/main" id="{D60FD2A4-5765-472E-9F52-0D17BD063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D20B5-4E51-4D9C-B8C4-0ED017FCC242}"/>
              </a:ext>
            </a:extLst>
          </p:cNvPr>
          <p:cNvSpPr>
            <a:spLocks noGrp="1"/>
          </p:cNvSpPr>
          <p:nvPr>
            <p:ph type="sldNum" sz="quarter" idx="12"/>
          </p:nvPr>
        </p:nvSpPr>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22682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6792B-7B87-484C-B018-DF5375A517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0DD08D-AEC6-4885-A130-89098C71AC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6347A-7E01-470D-9A41-F2C0E0C9830C}"/>
              </a:ext>
            </a:extLst>
          </p:cNvPr>
          <p:cNvSpPr>
            <a:spLocks noGrp="1"/>
          </p:cNvSpPr>
          <p:nvPr>
            <p:ph type="dt" sz="half" idx="10"/>
          </p:nvPr>
        </p:nvSpPr>
        <p:spPr/>
        <p:txBody>
          <a:bodyPr/>
          <a:lstStyle/>
          <a:p>
            <a:fld id="{8F4A711F-28C1-4C21-A20E-0CC7DC9A0A94}" type="datetime1">
              <a:rPr lang="en-US" smtClean="0"/>
              <a:t>7/13/2018</a:t>
            </a:fld>
            <a:endParaRPr lang="en-US"/>
          </a:p>
        </p:txBody>
      </p:sp>
      <p:sp>
        <p:nvSpPr>
          <p:cNvPr id="5" name="Footer Placeholder 4">
            <a:extLst>
              <a:ext uri="{FF2B5EF4-FFF2-40B4-BE49-F238E27FC236}">
                <a16:creationId xmlns:a16="http://schemas.microsoft.com/office/drawing/2014/main" id="{313E2908-C518-49F9-9446-4A3AC5EB2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AA3A4-9250-4C96-8179-543D57F78F43}"/>
              </a:ext>
            </a:extLst>
          </p:cNvPr>
          <p:cNvSpPr>
            <a:spLocks noGrp="1"/>
          </p:cNvSpPr>
          <p:nvPr>
            <p:ph type="sldNum" sz="quarter" idx="12"/>
          </p:nvPr>
        </p:nvSpPr>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340704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EAD9-D226-4616-B16C-702B6C61E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0927D-7002-49BA-A284-25AA7DF357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5625A-2B19-418F-9F30-3E412D193717}"/>
              </a:ext>
            </a:extLst>
          </p:cNvPr>
          <p:cNvSpPr>
            <a:spLocks noGrp="1"/>
          </p:cNvSpPr>
          <p:nvPr>
            <p:ph type="dt" sz="half" idx="10"/>
          </p:nvPr>
        </p:nvSpPr>
        <p:spPr/>
        <p:txBody>
          <a:bodyPr/>
          <a:lstStyle/>
          <a:p>
            <a:fld id="{329395BF-8472-45EC-8EC9-2025C5A242CE}" type="datetime1">
              <a:rPr lang="en-US" smtClean="0"/>
              <a:t>7/13/2018</a:t>
            </a:fld>
            <a:endParaRPr lang="en-US"/>
          </a:p>
        </p:txBody>
      </p:sp>
      <p:sp>
        <p:nvSpPr>
          <p:cNvPr id="5" name="Footer Placeholder 4">
            <a:extLst>
              <a:ext uri="{FF2B5EF4-FFF2-40B4-BE49-F238E27FC236}">
                <a16:creationId xmlns:a16="http://schemas.microsoft.com/office/drawing/2014/main" id="{AB9ACF77-BC09-4C7B-8BED-9B6EEF98CD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794AEF-47C4-4ABC-B308-92E6B920B816}"/>
              </a:ext>
            </a:extLst>
          </p:cNvPr>
          <p:cNvSpPr>
            <a:spLocks noGrp="1"/>
          </p:cNvSpPr>
          <p:nvPr>
            <p:ph type="sldNum" sz="quarter" idx="12"/>
          </p:nvPr>
        </p:nvSpPr>
        <p:spPr>
          <a:xfrm>
            <a:off x="8610600" y="6356350"/>
            <a:ext cx="2743200" cy="365125"/>
          </a:xfrm>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58867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16CF-1958-44E4-AFAD-0A8A8BA692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1E17A-982C-47AB-A842-FB6D7E7A3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2BCB20-211B-4DD8-9716-ECEE5BC1B791}"/>
              </a:ext>
            </a:extLst>
          </p:cNvPr>
          <p:cNvSpPr>
            <a:spLocks noGrp="1"/>
          </p:cNvSpPr>
          <p:nvPr>
            <p:ph type="dt" sz="half" idx="10"/>
          </p:nvPr>
        </p:nvSpPr>
        <p:spPr/>
        <p:txBody>
          <a:bodyPr/>
          <a:lstStyle/>
          <a:p>
            <a:fld id="{5B6138F3-0445-4439-9D7D-28862CA3F23D}" type="datetime1">
              <a:rPr lang="en-US" smtClean="0"/>
              <a:t>7/13/2018</a:t>
            </a:fld>
            <a:endParaRPr lang="en-US"/>
          </a:p>
        </p:txBody>
      </p:sp>
      <p:sp>
        <p:nvSpPr>
          <p:cNvPr id="5" name="Footer Placeholder 4">
            <a:extLst>
              <a:ext uri="{FF2B5EF4-FFF2-40B4-BE49-F238E27FC236}">
                <a16:creationId xmlns:a16="http://schemas.microsoft.com/office/drawing/2014/main" id="{D821FC12-E584-4F8A-AF4C-88398B6BB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46AD5-22F2-4B90-9197-8D43D6625F13}"/>
              </a:ext>
            </a:extLst>
          </p:cNvPr>
          <p:cNvSpPr>
            <a:spLocks noGrp="1"/>
          </p:cNvSpPr>
          <p:nvPr>
            <p:ph type="sldNum" sz="quarter" idx="12"/>
          </p:nvPr>
        </p:nvSpPr>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86876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4069-833E-4E08-8964-E3A014358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4445F-69C6-44F6-AEDB-DAF7668D70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90996-BB4F-402F-9BE7-7DCB69E628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53C3DB-7023-4153-8F24-1325E6002507}"/>
              </a:ext>
            </a:extLst>
          </p:cNvPr>
          <p:cNvSpPr>
            <a:spLocks noGrp="1"/>
          </p:cNvSpPr>
          <p:nvPr>
            <p:ph type="dt" sz="half" idx="10"/>
          </p:nvPr>
        </p:nvSpPr>
        <p:spPr/>
        <p:txBody>
          <a:bodyPr/>
          <a:lstStyle/>
          <a:p>
            <a:fld id="{8E6209F2-16E9-4A7A-A2E5-599630F41B65}" type="datetime1">
              <a:rPr lang="en-US" smtClean="0"/>
              <a:t>7/13/2018</a:t>
            </a:fld>
            <a:endParaRPr lang="en-US"/>
          </a:p>
        </p:txBody>
      </p:sp>
      <p:sp>
        <p:nvSpPr>
          <p:cNvPr id="6" name="Footer Placeholder 5">
            <a:extLst>
              <a:ext uri="{FF2B5EF4-FFF2-40B4-BE49-F238E27FC236}">
                <a16:creationId xmlns:a16="http://schemas.microsoft.com/office/drawing/2014/main" id="{111FFB7F-CBE2-4E36-817F-36AD264ED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65A64-D31A-4F78-B710-A19B4696F90D}"/>
              </a:ext>
            </a:extLst>
          </p:cNvPr>
          <p:cNvSpPr>
            <a:spLocks noGrp="1"/>
          </p:cNvSpPr>
          <p:nvPr>
            <p:ph type="sldNum" sz="quarter" idx="12"/>
          </p:nvPr>
        </p:nvSpPr>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255515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48CC-976F-4AB4-A1B8-3D3301D341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313625-F8B8-441F-BCFC-B5A00B4C9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DE14ED-FC2B-4905-9032-2B8D104BD9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3E8626-3232-4C36-BE71-A3F9922000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DE5548-8B0C-48CC-88D2-03BE2097A6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C84A-0CC6-4338-9463-D0BBDBD858E5}"/>
              </a:ext>
            </a:extLst>
          </p:cNvPr>
          <p:cNvSpPr>
            <a:spLocks noGrp="1"/>
          </p:cNvSpPr>
          <p:nvPr>
            <p:ph type="dt" sz="half" idx="10"/>
          </p:nvPr>
        </p:nvSpPr>
        <p:spPr/>
        <p:txBody>
          <a:bodyPr/>
          <a:lstStyle/>
          <a:p>
            <a:fld id="{5AF00562-808D-4D8D-A93E-28DE9BE82FA2}" type="datetime1">
              <a:rPr lang="en-US" smtClean="0"/>
              <a:t>7/13/2018</a:t>
            </a:fld>
            <a:endParaRPr lang="en-US"/>
          </a:p>
        </p:txBody>
      </p:sp>
      <p:sp>
        <p:nvSpPr>
          <p:cNvPr id="8" name="Footer Placeholder 7">
            <a:extLst>
              <a:ext uri="{FF2B5EF4-FFF2-40B4-BE49-F238E27FC236}">
                <a16:creationId xmlns:a16="http://schemas.microsoft.com/office/drawing/2014/main" id="{E8C196F0-28B7-42D7-88B0-5D77327E2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7289FB-5618-4FA0-93DF-16BEB816CE8A}"/>
              </a:ext>
            </a:extLst>
          </p:cNvPr>
          <p:cNvSpPr>
            <a:spLocks noGrp="1"/>
          </p:cNvSpPr>
          <p:nvPr>
            <p:ph type="sldNum" sz="quarter" idx="12"/>
          </p:nvPr>
        </p:nvSpPr>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101019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07DD-990C-4421-8BD3-F586E67716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C78EE-5D24-4386-9602-BA33817D2CC3}"/>
              </a:ext>
            </a:extLst>
          </p:cNvPr>
          <p:cNvSpPr>
            <a:spLocks noGrp="1"/>
          </p:cNvSpPr>
          <p:nvPr>
            <p:ph type="dt" sz="half" idx="10"/>
          </p:nvPr>
        </p:nvSpPr>
        <p:spPr/>
        <p:txBody>
          <a:bodyPr/>
          <a:lstStyle/>
          <a:p>
            <a:fld id="{C2B47AF4-4A88-49AC-9746-578656ABC3D4}" type="datetime1">
              <a:rPr lang="en-US" smtClean="0"/>
              <a:t>7/13/2018</a:t>
            </a:fld>
            <a:endParaRPr lang="en-US"/>
          </a:p>
        </p:txBody>
      </p:sp>
      <p:sp>
        <p:nvSpPr>
          <p:cNvPr id="4" name="Footer Placeholder 3">
            <a:extLst>
              <a:ext uri="{FF2B5EF4-FFF2-40B4-BE49-F238E27FC236}">
                <a16:creationId xmlns:a16="http://schemas.microsoft.com/office/drawing/2014/main" id="{B204898C-EB76-4797-B9A8-52CDC13E2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88EAED-740B-4305-A750-EA749494534E}"/>
              </a:ext>
            </a:extLst>
          </p:cNvPr>
          <p:cNvSpPr>
            <a:spLocks noGrp="1"/>
          </p:cNvSpPr>
          <p:nvPr>
            <p:ph type="sldNum" sz="quarter" idx="12"/>
          </p:nvPr>
        </p:nvSpPr>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264478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E7E68-BE92-4B34-B85C-0E6D163D23C3}"/>
              </a:ext>
            </a:extLst>
          </p:cNvPr>
          <p:cNvSpPr>
            <a:spLocks noGrp="1"/>
          </p:cNvSpPr>
          <p:nvPr>
            <p:ph type="dt" sz="half" idx="10"/>
          </p:nvPr>
        </p:nvSpPr>
        <p:spPr/>
        <p:txBody>
          <a:bodyPr/>
          <a:lstStyle/>
          <a:p>
            <a:fld id="{28C066CD-28B0-466C-BF60-D73224950787}" type="datetime1">
              <a:rPr lang="en-US" smtClean="0"/>
              <a:t>7/13/2018</a:t>
            </a:fld>
            <a:endParaRPr lang="en-US"/>
          </a:p>
        </p:txBody>
      </p:sp>
      <p:sp>
        <p:nvSpPr>
          <p:cNvPr id="3" name="Footer Placeholder 2">
            <a:extLst>
              <a:ext uri="{FF2B5EF4-FFF2-40B4-BE49-F238E27FC236}">
                <a16:creationId xmlns:a16="http://schemas.microsoft.com/office/drawing/2014/main" id="{443DE625-E926-4D0C-A1D6-4D32394A2A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540A73-414C-47A0-B1B9-B6265CAF1EFD}"/>
              </a:ext>
            </a:extLst>
          </p:cNvPr>
          <p:cNvSpPr>
            <a:spLocks noGrp="1"/>
          </p:cNvSpPr>
          <p:nvPr>
            <p:ph type="sldNum" sz="quarter" idx="12"/>
          </p:nvPr>
        </p:nvSpPr>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44393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913E-B090-47EC-95E7-76044BBAF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3C9F08-75B1-4480-920C-8145A492D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58B18D-F45F-4F77-8FDE-4EC0F26AE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9C1374-99F7-46D2-B1FB-4B2DBCDAC9C6}"/>
              </a:ext>
            </a:extLst>
          </p:cNvPr>
          <p:cNvSpPr>
            <a:spLocks noGrp="1"/>
          </p:cNvSpPr>
          <p:nvPr>
            <p:ph type="dt" sz="half" idx="10"/>
          </p:nvPr>
        </p:nvSpPr>
        <p:spPr/>
        <p:txBody>
          <a:bodyPr/>
          <a:lstStyle/>
          <a:p>
            <a:fld id="{DB4297F5-BBF3-4E45-8027-E4DA12EF90FE}" type="datetime1">
              <a:rPr lang="en-US" smtClean="0"/>
              <a:t>7/13/2018</a:t>
            </a:fld>
            <a:endParaRPr lang="en-US"/>
          </a:p>
        </p:txBody>
      </p:sp>
      <p:sp>
        <p:nvSpPr>
          <p:cNvPr id="6" name="Footer Placeholder 5">
            <a:extLst>
              <a:ext uri="{FF2B5EF4-FFF2-40B4-BE49-F238E27FC236}">
                <a16:creationId xmlns:a16="http://schemas.microsoft.com/office/drawing/2014/main" id="{B8A72839-6525-4F3E-B106-EEFF8BD44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52217-75D2-4DA7-AE2C-C1072810A7FF}"/>
              </a:ext>
            </a:extLst>
          </p:cNvPr>
          <p:cNvSpPr>
            <a:spLocks noGrp="1"/>
          </p:cNvSpPr>
          <p:nvPr>
            <p:ph type="sldNum" sz="quarter" idx="12"/>
          </p:nvPr>
        </p:nvSpPr>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32663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9A4F-10BE-4784-9768-8EDC3DF712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80EBF-B163-4141-A594-D600FEBBC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E87DEF-848A-4766-905F-DA29943D1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6B1A36-A337-42DA-8C7F-AC3693FB2D8B}"/>
              </a:ext>
            </a:extLst>
          </p:cNvPr>
          <p:cNvSpPr>
            <a:spLocks noGrp="1"/>
          </p:cNvSpPr>
          <p:nvPr>
            <p:ph type="dt" sz="half" idx="10"/>
          </p:nvPr>
        </p:nvSpPr>
        <p:spPr/>
        <p:txBody>
          <a:bodyPr/>
          <a:lstStyle/>
          <a:p>
            <a:fld id="{6668A49D-1FD6-44D5-8A9C-FCD463ABE85D}" type="datetime1">
              <a:rPr lang="en-US" smtClean="0"/>
              <a:t>7/13/2018</a:t>
            </a:fld>
            <a:endParaRPr lang="en-US"/>
          </a:p>
        </p:txBody>
      </p:sp>
      <p:sp>
        <p:nvSpPr>
          <p:cNvPr id="6" name="Footer Placeholder 5">
            <a:extLst>
              <a:ext uri="{FF2B5EF4-FFF2-40B4-BE49-F238E27FC236}">
                <a16:creationId xmlns:a16="http://schemas.microsoft.com/office/drawing/2014/main" id="{C219AF57-219A-4C33-868E-72C763FDE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25D13-9397-42A5-AE09-7B33D727FC9B}"/>
              </a:ext>
            </a:extLst>
          </p:cNvPr>
          <p:cNvSpPr>
            <a:spLocks noGrp="1"/>
          </p:cNvSpPr>
          <p:nvPr>
            <p:ph type="sldNum" sz="quarter" idx="12"/>
          </p:nvPr>
        </p:nvSpPr>
        <p:spPr/>
        <p:txBody>
          <a:bodyPr/>
          <a:lstStyle/>
          <a:p>
            <a:fld id="{FB9190A4-0A00-438B-8A74-5EDA6CB3AEBB}" type="slidenum">
              <a:rPr lang="en-US" smtClean="0"/>
              <a:t>‹#›</a:t>
            </a:fld>
            <a:endParaRPr lang="en-US"/>
          </a:p>
        </p:txBody>
      </p:sp>
    </p:spTree>
    <p:extLst>
      <p:ext uri="{BB962C8B-B14F-4D97-AF65-F5344CB8AC3E}">
        <p14:creationId xmlns:p14="http://schemas.microsoft.com/office/powerpoint/2010/main" val="162719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2E9BE-1795-49E6-8D48-4C5FA6342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7C08C9-E64F-4AE8-9147-2AD6235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A86039-2242-4066-A0C3-E01699808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0AE4E-6246-43DC-911D-613F06006606}" type="datetime1">
              <a:rPr lang="en-US" smtClean="0"/>
              <a:t>7/13/2018</a:t>
            </a:fld>
            <a:endParaRPr lang="en-US"/>
          </a:p>
        </p:txBody>
      </p:sp>
      <p:sp>
        <p:nvSpPr>
          <p:cNvPr id="5" name="Footer Placeholder 4">
            <a:extLst>
              <a:ext uri="{FF2B5EF4-FFF2-40B4-BE49-F238E27FC236}">
                <a16:creationId xmlns:a16="http://schemas.microsoft.com/office/drawing/2014/main" id="{EBB61637-A76B-4013-9AC4-836CDFE05D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8CB017-3CD8-4B6F-96C8-404C931A3D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190A4-0A00-438B-8A74-5EDA6CB3AEBB}" type="slidenum">
              <a:rPr lang="en-US" smtClean="0"/>
              <a:t>‹#›</a:t>
            </a:fld>
            <a:endParaRPr lang="en-US"/>
          </a:p>
        </p:txBody>
      </p:sp>
    </p:spTree>
    <p:extLst>
      <p:ext uri="{BB962C8B-B14F-4D97-AF65-F5344CB8AC3E}">
        <p14:creationId xmlns:p14="http://schemas.microsoft.com/office/powerpoint/2010/main" val="97740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7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5.PNG"/><Relationship Id="rId4" Type="http://schemas.openxmlformats.org/officeDocument/2006/relationships/image" Target="../media/image41.PNG"/><Relationship Id="rId9"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0.png"/><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1.png"/></Relationships>
</file>

<file path=ppt/slides/_rels/slide77.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51.png"/><Relationship Id="rId9" Type="http://schemas.openxmlformats.org/officeDocument/2006/relationships/image" Target="../media/image17.png"/></Relationships>
</file>

<file path=ppt/slides/_rels/slide7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3.png"/><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51.png"/><Relationship Id="rId9" Type="http://schemas.openxmlformats.org/officeDocument/2006/relationships/image" Target="../media/image17.png"/><Relationship Id="rId14" Type="http://schemas.openxmlformats.org/officeDocument/2006/relationships/image" Target="../media/image54.png"/></Relationships>
</file>

<file path=ppt/slides/_rels/slide7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55.png"/><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51.png"/><Relationship Id="rId9" Type="http://schemas.openxmlformats.org/officeDocument/2006/relationships/image" Target="../media/image17.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image" Target="../media/image51.png"/><Relationship Id="rId9"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B2A4-F1E5-44B9-8EC4-1D6604838FF2}"/>
              </a:ext>
            </a:extLst>
          </p:cNvPr>
          <p:cNvSpPr>
            <a:spLocks noGrp="1"/>
          </p:cNvSpPr>
          <p:nvPr>
            <p:ph type="ctrTitle"/>
          </p:nvPr>
        </p:nvSpPr>
        <p:spPr>
          <a:xfrm>
            <a:off x="1517650" y="55562"/>
            <a:ext cx="9144000" cy="2387600"/>
          </a:xfrm>
        </p:spPr>
        <p:txBody>
          <a:bodyPr>
            <a:normAutofit fontScale="90000"/>
          </a:bodyPr>
          <a:lstStyle/>
          <a:p>
            <a:r>
              <a:rPr lang="en-US" dirty="0"/>
              <a:t>Securing the Smart Home via a Two-Mode Security Framework</a:t>
            </a:r>
          </a:p>
        </p:txBody>
      </p:sp>
      <p:sp>
        <p:nvSpPr>
          <p:cNvPr id="3" name="Subtitle 2">
            <a:extLst>
              <a:ext uri="{FF2B5EF4-FFF2-40B4-BE49-F238E27FC236}">
                <a16:creationId xmlns:a16="http://schemas.microsoft.com/office/drawing/2014/main" id="{B63F76A2-AD5B-4B6F-9C34-6DCB5B95B7B4}"/>
              </a:ext>
            </a:extLst>
          </p:cNvPr>
          <p:cNvSpPr>
            <a:spLocks noGrp="1"/>
          </p:cNvSpPr>
          <p:nvPr>
            <p:ph type="subTitle" idx="1"/>
          </p:nvPr>
        </p:nvSpPr>
        <p:spPr>
          <a:xfrm>
            <a:off x="1524000" y="2786129"/>
            <a:ext cx="9144000" cy="3041133"/>
          </a:xfrm>
        </p:spPr>
        <p:txBody>
          <a:bodyPr>
            <a:normAutofit/>
          </a:bodyPr>
          <a:lstStyle/>
          <a:p>
            <a:endParaRPr lang="en-US" dirty="0"/>
          </a:p>
          <a:p>
            <a:r>
              <a:rPr lang="en-US" dirty="0"/>
              <a:t>Devkishen Sisodia, Samuel </a:t>
            </a:r>
            <a:r>
              <a:rPr lang="en-US" dirty="0" err="1"/>
              <a:t>Mergendahl</a:t>
            </a:r>
            <a:r>
              <a:rPr lang="en-US" dirty="0"/>
              <a:t>, Jun Li, and Hasan Cam</a:t>
            </a:r>
          </a:p>
          <a:p>
            <a:r>
              <a:rPr lang="en-US" dirty="0"/>
              <a:t>August 8, 2018</a:t>
            </a:r>
          </a:p>
          <a:p>
            <a:endParaRPr lang="en-US" dirty="0"/>
          </a:p>
          <a:p>
            <a:r>
              <a:rPr lang="en-US" dirty="0"/>
              <a:t>SecureComm 2018</a:t>
            </a:r>
          </a:p>
          <a:p>
            <a:endParaRPr lang="en-US" dirty="0"/>
          </a:p>
        </p:txBody>
      </p:sp>
      <p:sp>
        <p:nvSpPr>
          <p:cNvPr id="4" name="Slide Number Placeholder 3">
            <a:extLst>
              <a:ext uri="{FF2B5EF4-FFF2-40B4-BE49-F238E27FC236}">
                <a16:creationId xmlns:a16="http://schemas.microsoft.com/office/drawing/2014/main" id="{307C290A-5861-4299-B73F-8D827232BB8B}"/>
              </a:ext>
            </a:extLst>
          </p:cNvPr>
          <p:cNvSpPr>
            <a:spLocks noGrp="1"/>
          </p:cNvSpPr>
          <p:nvPr>
            <p:ph type="sldNum" sz="quarter" idx="12"/>
          </p:nvPr>
        </p:nvSpPr>
        <p:spPr/>
        <p:txBody>
          <a:bodyPr/>
          <a:lstStyle/>
          <a:p>
            <a:fld id="{FB9190A4-0A00-438B-8A74-5EDA6CB3AEBB}" type="slidenum">
              <a:rPr lang="en-US" smtClean="0"/>
              <a:t>1</a:t>
            </a:fld>
            <a:endParaRPr lang="en-US" dirty="0"/>
          </a:p>
        </p:txBody>
      </p:sp>
      <p:grpSp>
        <p:nvGrpSpPr>
          <p:cNvPr id="6" name="Group 5">
            <a:extLst>
              <a:ext uri="{FF2B5EF4-FFF2-40B4-BE49-F238E27FC236}">
                <a16:creationId xmlns:a16="http://schemas.microsoft.com/office/drawing/2014/main" id="{E4927D58-F13A-46F8-BB94-629951ED53AC}"/>
              </a:ext>
            </a:extLst>
          </p:cNvPr>
          <p:cNvGrpSpPr/>
          <p:nvPr/>
        </p:nvGrpSpPr>
        <p:grpSpPr>
          <a:xfrm>
            <a:off x="3235325" y="5446395"/>
            <a:ext cx="5721350" cy="1411605"/>
            <a:chOff x="127000" y="5446395"/>
            <a:chExt cx="5721350" cy="1411605"/>
          </a:xfrm>
        </p:grpSpPr>
        <p:pic>
          <p:nvPicPr>
            <p:cNvPr id="5" name="Picture 4" descr="netsec_logo_black-eps-converted-to.pdf">
              <a:extLst>
                <a:ext uri="{FF2B5EF4-FFF2-40B4-BE49-F238E27FC236}">
                  <a16:creationId xmlns:a16="http://schemas.microsoft.com/office/drawing/2014/main" id="{909F8A3F-2F63-4EBA-BFEA-4AE4B133A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960" y="5591175"/>
              <a:ext cx="1422400" cy="1130300"/>
            </a:xfrm>
            <a:prstGeom prst="rect">
              <a:avLst/>
            </a:prstGeom>
          </p:spPr>
        </p:pic>
        <p:pic>
          <p:nvPicPr>
            <p:cNvPr id="7" name="Picture 6">
              <a:extLst>
                <a:ext uri="{FF2B5EF4-FFF2-40B4-BE49-F238E27FC236}">
                  <a16:creationId xmlns:a16="http://schemas.microsoft.com/office/drawing/2014/main" id="{AE3E83DA-8734-408E-AEEA-3F784C3A6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0" y="5446395"/>
              <a:ext cx="2509520" cy="1411605"/>
            </a:xfrm>
            <a:prstGeom prst="rect">
              <a:avLst/>
            </a:prstGeom>
          </p:spPr>
        </p:pic>
        <p:pic>
          <p:nvPicPr>
            <p:cNvPr id="8" name="Picture 7">
              <a:extLst>
                <a:ext uri="{FF2B5EF4-FFF2-40B4-BE49-F238E27FC236}">
                  <a16:creationId xmlns:a16="http://schemas.microsoft.com/office/drawing/2014/main" id="{5E1157D7-241C-4AB3-BAFD-A18A7E783D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5446395"/>
              <a:ext cx="1352550" cy="1352550"/>
            </a:xfrm>
            <a:prstGeom prst="rect">
              <a:avLst/>
            </a:prstGeom>
          </p:spPr>
        </p:pic>
      </p:grpSp>
    </p:spTree>
    <p:extLst>
      <p:ext uri="{BB962C8B-B14F-4D97-AF65-F5344CB8AC3E}">
        <p14:creationId xmlns:p14="http://schemas.microsoft.com/office/powerpoint/2010/main" val="126818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12AA-8D77-4E78-B25A-430C40C8230F}"/>
              </a:ext>
            </a:extLst>
          </p:cNvPr>
          <p:cNvSpPr>
            <a:spLocks noGrp="1"/>
          </p:cNvSpPr>
          <p:nvPr>
            <p:ph type="title"/>
          </p:nvPr>
        </p:nvSpPr>
        <p:spPr/>
        <p:txBody>
          <a:bodyPr/>
          <a:lstStyle/>
          <a:p>
            <a:r>
              <a:rPr lang="en-US" dirty="0"/>
              <a:t>TWINKLE: A Two-Mode Security Framework for the Smart Home</a:t>
            </a:r>
          </a:p>
        </p:txBody>
      </p:sp>
      <p:sp>
        <p:nvSpPr>
          <p:cNvPr id="3" name="Content Placeholder 2">
            <a:extLst>
              <a:ext uri="{FF2B5EF4-FFF2-40B4-BE49-F238E27FC236}">
                <a16:creationId xmlns:a16="http://schemas.microsoft.com/office/drawing/2014/main" id="{2A9FE5BD-136F-4393-B6D1-1767B61AB830}"/>
              </a:ext>
            </a:extLst>
          </p:cNvPr>
          <p:cNvSpPr>
            <a:spLocks noGrp="1"/>
          </p:cNvSpPr>
          <p:nvPr>
            <p:ph idx="1"/>
          </p:nvPr>
        </p:nvSpPr>
        <p:spPr/>
        <p:txBody>
          <a:bodyPr>
            <a:normAutofit/>
          </a:bodyPr>
          <a:lstStyle/>
          <a:p>
            <a:r>
              <a:rPr lang="en-US" dirty="0"/>
              <a:t>Address characteristics (and limitations) of IoT devices</a:t>
            </a:r>
          </a:p>
          <a:p>
            <a:r>
              <a:rPr lang="en-US" dirty="0"/>
              <a:t>Designed to preserve salient features of classic security solutions</a:t>
            </a:r>
          </a:p>
          <a:p>
            <a:r>
              <a:rPr lang="en-US" dirty="0"/>
              <a:t>Security applications (security solutions) can be plugged into TWINKLE</a:t>
            </a:r>
          </a:p>
          <a:p>
            <a:pPr lvl="1"/>
            <a:r>
              <a:rPr lang="en-US" dirty="0"/>
              <a:t>When plugged into TWINKLE, applications will run in two distinct modes: </a:t>
            </a:r>
            <a:r>
              <a:rPr lang="en-US" b="1" dirty="0"/>
              <a:t>regular mode </a:t>
            </a:r>
            <a:r>
              <a:rPr lang="en-US" dirty="0"/>
              <a:t>and </a:t>
            </a:r>
            <a:r>
              <a:rPr lang="en-US" b="1" dirty="0"/>
              <a:t>vigilant mode</a:t>
            </a:r>
            <a:endParaRPr lang="en-US" dirty="0"/>
          </a:p>
        </p:txBody>
      </p:sp>
      <p:sp>
        <p:nvSpPr>
          <p:cNvPr id="4" name="Slide Number Placeholder 3">
            <a:extLst>
              <a:ext uri="{FF2B5EF4-FFF2-40B4-BE49-F238E27FC236}">
                <a16:creationId xmlns:a16="http://schemas.microsoft.com/office/drawing/2014/main" id="{81B4BA29-B66B-4C8A-9901-026B8C7C742E}"/>
              </a:ext>
            </a:extLst>
          </p:cNvPr>
          <p:cNvSpPr>
            <a:spLocks noGrp="1"/>
          </p:cNvSpPr>
          <p:nvPr>
            <p:ph type="sldNum" sz="quarter" idx="12"/>
          </p:nvPr>
        </p:nvSpPr>
        <p:spPr/>
        <p:txBody>
          <a:bodyPr/>
          <a:lstStyle/>
          <a:p>
            <a:fld id="{FB9190A4-0A00-438B-8A74-5EDA6CB3AEBB}" type="slidenum">
              <a:rPr lang="en-US" smtClean="0"/>
              <a:t>10</a:t>
            </a:fld>
            <a:endParaRPr lang="en-US"/>
          </a:p>
        </p:txBody>
      </p:sp>
    </p:spTree>
    <p:extLst>
      <p:ext uri="{BB962C8B-B14F-4D97-AF65-F5344CB8AC3E}">
        <p14:creationId xmlns:p14="http://schemas.microsoft.com/office/powerpoint/2010/main" val="33904273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100</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12" idx="0"/>
            <a:endCxn id="7" idx="5"/>
          </p:cNvCxnSpPr>
          <p:nvPr/>
        </p:nvCxnSpPr>
        <p:spPr>
          <a:xfrm flipH="1" flipV="1">
            <a:off x="5269041"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14" idx="0"/>
            <a:endCxn id="12" idx="4"/>
          </p:cNvCxnSpPr>
          <p:nvPr/>
        </p:nvCxnSpPr>
        <p:spPr>
          <a:xfrm flipV="1">
            <a:off x="5887718" y="4810718"/>
            <a:ext cx="0" cy="443583"/>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Tree>
    <p:extLst>
      <p:ext uri="{BB962C8B-B14F-4D97-AF65-F5344CB8AC3E}">
        <p14:creationId xmlns:p14="http://schemas.microsoft.com/office/powerpoint/2010/main" val="12879115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101</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12" idx="0"/>
            <a:endCxn id="7" idx="5"/>
          </p:cNvCxnSpPr>
          <p:nvPr/>
        </p:nvCxnSpPr>
        <p:spPr>
          <a:xfrm flipH="1" flipV="1">
            <a:off x="5269041"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14" idx="0"/>
            <a:endCxn id="12" idx="4"/>
          </p:cNvCxnSpPr>
          <p:nvPr/>
        </p:nvCxnSpPr>
        <p:spPr>
          <a:xfrm flipV="1">
            <a:off x="5887718" y="4810718"/>
            <a:ext cx="0" cy="443583"/>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
        <p:nvSpPr>
          <p:cNvPr id="26" name="TextBox 25">
            <a:extLst>
              <a:ext uri="{FF2B5EF4-FFF2-40B4-BE49-F238E27FC236}">
                <a16:creationId xmlns:a16="http://schemas.microsoft.com/office/drawing/2014/main" id="{C239EEE1-F499-4DA3-A82E-1F55C6B738A0}"/>
              </a:ext>
            </a:extLst>
          </p:cNvPr>
          <p:cNvSpPr txBox="1"/>
          <p:nvPr/>
        </p:nvSpPr>
        <p:spPr>
          <a:xfrm>
            <a:off x="6992508" y="729833"/>
            <a:ext cx="1618092" cy="523220"/>
          </a:xfrm>
          <a:prstGeom prst="rect">
            <a:avLst/>
          </a:prstGeom>
          <a:noFill/>
        </p:spPr>
        <p:txBody>
          <a:bodyPr wrap="square" rtlCol="0">
            <a:spAutoFit/>
          </a:bodyPr>
          <a:lstStyle/>
          <a:p>
            <a:pPr algn="ctr"/>
            <a:r>
              <a:rPr lang="en-US" sz="2800" dirty="0"/>
              <a:t>Rank = 0 </a:t>
            </a:r>
            <a:endParaRPr lang="en-US" dirty="0"/>
          </a:p>
        </p:txBody>
      </p:sp>
      <p:sp>
        <p:nvSpPr>
          <p:cNvPr id="27" name="TextBox 26">
            <a:extLst>
              <a:ext uri="{FF2B5EF4-FFF2-40B4-BE49-F238E27FC236}">
                <a16:creationId xmlns:a16="http://schemas.microsoft.com/office/drawing/2014/main" id="{7C1ACDC7-9C90-4CD1-831D-F81B8E4512DD}"/>
              </a:ext>
            </a:extLst>
          </p:cNvPr>
          <p:cNvSpPr txBox="1"/>
          <p:nvPr/>
        </p:nvSpPr>
        <p:spPr>
          <a:xfrm>
            <a:off x="7801554" y="2361294"/>
            <a:ext cx="1618092" cy="523220"/>
          </a:xfrm>
          <a:prstGeom prst="rect">
            <a:avLst/>
          </a:prstGeom>
          <a:noFill/>
        </p:spPr>
        <p:txBody>
          <a:bodyPr wrap="square" rtlCol="0">
            <a:spAutoFit/>
          </a:bodyPr>
          <a:lstStyle/>
          <a:p>
            <a:pPr algn="ctr"/>
            <a:r>
              <a:rPr lang="en-US" sz="2800" dirty="0"/>
              <a:t>Rank = 1 </a:t>
            </a:r>
            <a:endParaRPr lang="en-US" dirty="0"/>
          </a:p>
        </p:txBody>
      </p:sp>
      <p:sp>
        <p:nvSpPr>
          <p:cNvPr id="29" name="TextBox 28">
            <a:extLst>
              <a:ext uri="{FF2B5EF4-FFF2-40B4-BE49-F238E27FC236}">
                <a16:creationId xmlns:a16="http://schemas.microsoft.com/office/drawing/2014/main" id="{588C838D-42AC-46CC-824A-F6648485BBFE}"/>
              </a:ext>
            </a:extLst>
          </p:cNvPr>
          <p:cNvSpPr txBox="1"/>
          <p:nvPr/>
        </p:nvSpPr>
        <p:spPr>
          <a:xfrm>
            <a:off x="8820228" y="4069057"/>
            <a:ext cx="1618092" cy="523220"/>
          </a:xfrm>
          <a:prstGeom prst="rect">
            <a:avLst/>
          </a:prstGeom>
          <a:noFill/>
        </p:spPr>
        <p:txBody>
          <a:bodyPr wrap="square" rtlCol="0">
            <a:spAutoFit/>
          </a:bodyPr>
          <a:lstStyle/>
          <a:p>
            <a:pPr algn="ctr"/>
            <a:r>
              <a:rPr lang="en-US" sz="2800" dirty="0"/>
              <a:t>Rank = 2 </a:t>
            </a:r>
            <a:endParaRPr lang="en-US" dirty="0"/>
          </a:p>
        </p:txBody>
      </p:sp>
      <p:sp>
        <p:nvSpPr>
          <p:cNvPr id="30" name="TextBox 29">
            <a:extLst>
              <a:ext uri="{FF2B5EF4-FFF2-40B4-BE49-F238E27FC236}">
                <a16:creationId xmlns:a16="http://schemas.microsoft.com/office/drawing/2014/main" id="{0CC8AAFE-A76B-4B37-998E-2D9AA606CEAC}"/>
              </a:ext>
            </a:extLst>
          </p:cNvPr>
          <p:cNvSpPr txBox="1"/>
          <p:nvPr/>
        </p:nvSpPr>
        <p:spPr>
          <a:xfrm>
            <a:off x="8812674" y="5472742"/>
            <a:ext cx="1618092" cy="523220"/>
          </a:xfrm>
          <a:prstGeom prst="rect">
            <a:avLst/>
          </a:prstGeom>
          <a:noFill/>
        </p:spPr>
        <p:txBody>
          <a:bodyPr wrap="square" rtlCol="0">
            <a:spAutoFit/>
          </a:bodyPr>
          <a:lstStyle/>
          <a:p>
            <a:pPr algn="ctr"/>
            <a:r>
              <a:rPr lang="en-US" sz="2800" dirty="0"/>
              <a:t>Rank = 3 </a:t>
            </a:r>
            <a:endParaRPr lang="en-US" dirty="0"/>
          </a:p>
        </p:txBody>
      </p:sp>
      <p:cxnSp>
        <p:nvCxnSpPr>
          <p:cNvPr id="3" name="Straight Connector 2">
            <a:extLst>
              <a:ext uri="{FF2B5EF4-FFF2-40B4-BE49-F238E27FC236}">
                <a16:creationId xmlns:a16="http://schemas.microsoft.com/office/drawing/2014/main" id="{DEB76CC4-1C32-45A5-83F8-6FED3F9F50C4}"/>
              </a:ext>
            </a:extLst>
          </p:cNvPr>
          <p:cNvCxnSpPr>
            <a:cxnSpLocks/>
          </p:cNvCxnSpPr>
          <p:nvPr/>
        </p:nvCxnSpPr>
        <p:spPr>
          <a:xfrm>
            <a:off x="3012877" y="1588168"/>
            <a:ext cx="800804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958AAD3-8C68-49AD-A941-98C2E6B9B481}"/>
              </a:ext>
            </a:extLst>
          </p:cNvPr>
          <p:cNvCxnSpPr>
            <a:cxnSpLocks/>
          </p:cNvCxnSpPr>
          <p:nvPr/>
        </p:nvCxnSpPr>
        <p:spPr>
          <a:xfrm>
            <a:off x="3012877" y="3417570"/>
            <a:ext cx="800804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3653953-268D-47AE-98EB-6AF0A61A2335}"/>
              </a:ext>
            </a:extLst>
          </p:cNvPr>
          <p:cNvCxnSpPr>
            <a:cxnSpLocks/>
          </p:cNvCxnSpPr>
          <p:nvPr/>
        </p:nvCxnSpPr>
        <p:spPr>
          <a:xfrm>
            <a:off x="3003412" y="5063054"/>
            <a:ext cx="8017514"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67608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102</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12" idx="0"/>
            <a:endCxn id="7" idx="5"/>
          </p:cNvCxnSpPr>
          <p:nvPr/>
        </p:nvCxnSpPr>
        <p:spPr>
          <a:xfrm flipH="1" flipV="1">
            <a:off x="5269041"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14" idx="0"/>
            <a:endCxn id="12" idx="4"/>
          </p:cNvCxnSpPr>
          <p:nvPr/>
        </p:nvCxnSpPr>
        <p:spPr>
          <a:xfrm flipV="1">
            <a:off x="5887718" y="4810718"/>
            <a:ext cx="0" cy="443583"/>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
        <p:nvSpPr>
          <p:cNvPr id="26" name="TextBox 25">
            <a:extLst>
              <a:ext uri="{FF2B5EF4-FFF2-40B4-BE49-F238E27FC236}">
                <a16:creationId xmlns:a16="http://schemas.microsoft.com/office/drawing/2014/main" id="{C239EEE1-F499-4DA3-A82E-1F55C6B738A0}"/>
              </a:ext>
            </a:extLst>
          </p:cNvPr>
          <p:cNvSpPr txBox="1"/>
          <p:nvPr/>
        </p:nvSpPr>
        <p:spPr>
          <a:xfrm>
            <a:off x="6992508" y="729833"/>
            <a:ext cx="1618092" cy="523220"/>
          </a:xfrm>
          <a:prstGeom prst="rect">
            <a:avLst/>
          </a:prstGeom>
          <a:noFill/>
        </p:spPr>
        <p:txBody>
          <a:bodyPr wrap="square" rtlCol="0">
            <a:spAutoFit/>
          </a:bodyPr>
          <a:lstStyle/>
          <a:p>
            <a:pPr algn="ctr"/>
            <a:r>
              <a:rPr lang="en-US" sz="2800" dirty="0"/>
              <a:t>Rank = 0 </a:t>
            </a:r>
            <a:endParaRPr lang="en-US" dirty="0"/>
          </a:p>
        </p:txBody>
      </p:sp>
      <p:sp>
        <p:nvSpPr>
          <p:cNvPr id="27" name="TextBox 26">
            <a:extLst>
              <a:ext uri="{FF2B5EF4-FFF2-40B4-BE49-F238E27FC236}">
                <a16:creationId xmlns:a16="http://schemas.microsoft.com/office/drawing/2014/main" id="{7C1ACDC7-9C90-4CD1-831D-F81B8E4512DD}"/>
              </a:ext>
            </a:extLst>
          </p:cNvPr>
          <p:cNvSpPr txBox="1"/>
          <p:nvPr/>
        </p:nvSpPr>
        <p:spPr>
          <a:xfrm>
            <a:off x="7801554" y="2361294"/>
            <a:ext cx="1618092" cy="523220"/>
          </a:xfrm>
          <a:prstGeom prst="rect">
            <a:avLst/>
          </a:prstGeom>
          <a:noFill/>
        </p:spPr>
        <p:txBody>
          <a:bodyPr wrap="square" rtlCol="0">
            <a:spAutoFit/>
          </a:bodyPr>
          <a:lstStyle/>
          <a:p>
            <a:pPr algn="ctr"/>
            <a:r>
              <a:rPr lang="en-US" sz="2800" dirty="0"/>
              <a:t>Rank = 1 </a:t>
            </a:r>
            <a:endParaRPr lang="en-US" dirty="0"/>
          </a:p>
        </p:txBody>
      </p:sp>
      <p:sp>
        <p:nvSpPr>
          <p:cNvPr id="29" name="TextBox 28">
            <a:extLst>
              <a:ext uri="{FF2B5EF4-FFF2-40B4-BE49-F238E27FC236}">
                <a16:creationId xmlns:a16="http://schemas.microsoft.com/office/drawing/2014/main" id="{588C838D-42AC-46CC-824A-F6648485BBFE}"/>
              </a:ext>
            </a:extLst>
          </p:cNvPr>
          <p:cNvSpPr txBox="1"/>
          <p:nvPr/>
        </p:nvSpPr>
        <p:spPr>
          <a:xfrm>
            <a:off x="8820228" y="4069057"/>
            <a:ext cx="1618092" cy="523220"/>
          </a:xfrm>
          <a:prstGeom prst="rect">
            <a:avLst/>
          </a:prstGeom>
          <a:noFill/>
        </p:spPr>
        <p:txBody>
          <a:bodyPr wrap="square" rtlCol="0">
            <a:spAutoFit/>
          </a:bodyPr>
          <a:lstStyle/>
          <a:p>
            <a:pPr algn="ctr"/>
            <a:r>
              <a:rPr lang="en-US" sz="2800" dirty="0"/>
              <a:t>Rank = 2 </a:t>
            </a:r>
            <a:endParaRPr lang="en-US" dirty="0"/>
          </a:p>
        </p:txBody>
      </p:sp>
      <p:sp>
        <p:nvSpPr>
          <p:cNvPr id="30" name="TextBox 29">
            <a:extLst>
              <a:ext uri="{FF2B5EF4-FFF2-40B4-BE49-F238E27FC236}">
                <a16:creationId xmlns:a16="http://schemas.microsoft.com/office/drawing/2014/main" id="{0CC8AAFE-A76B-4B37-998E-2D9AA606CEAC}"/>
              </a:ext>
            </a:extLst>
          </p:cNvPr>
          <p:cNvSpPr txBox="1"/>
          <p:nvPr/>
        </p:nvSpPr>
        <p:spPr>
          <a:xfrm>
            <a:off x="8812674" y="5472742"/>
            <a:ext cx="1618092" cy="523220"/>
          </a:xfrm>
          <a:prstGeom prst="rect">
            <a:avLst/>
          </a:prstGeom>
          <a:noFill/>
        </p:spPr>
        <p:txBody>
          <a:bodyPr wrap="square" rtlCol="0">
            <a:spAutoFit/>
          </a:bodyPr>
          <a:lstStyle/>
          <a:p>
            <a:pPr algn="ctr"/>
            <a:r>
              <a:rPr lang="en-US" sz="2800" dirty="0"/>
              <a:t>Rank = 3 </a:t>
            </a:r>
            <a:endParaRPr lang="en-US" dirty="0"/>
          </a:p>
        </p:txBody>
      </p:sp>
      <p:cxnSp>
        <p:nvCxnSpPr>
          <p:cNvPr id="3" name="Straight Connector 2">
            <a:extLst>
              <a:ext uri="{FF2B5EF4-FFF2-40B4-BE49-F238E27FC236}">
                <a16:creationId xmlns:a16="http://schemas.microsoft.com/office/drawing/2014/main" id="{DEB76CC4-1C32-45A5-83F8-6FED3F9F50C4}"/>
              </a:ext>
            </a:extLst>
          </p:cNvPr>
          <p:cNvCxnSpPr>
            <a:cxnSpLocks/>
          </p:cNvCxnSpPr>
          <p:nvPr/>
        </p:nvCxnSpPr>
        <p:spPr>
          <a:xfrm>
            <a:off x="3012877" y="1588168"/>
            <a:ext cx="800804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958AAD3-8C68-49AD-A941-98C2E6B9B481}"/>
              </a:ext>
            </a:extLst>
          </p:cNvPr>
          <p:cNvCxnSpPr>
            <a:cxnSpLocks/>
          </p:cNvCxnSpPr>
          <p:nvPr/>
        </p:nvCxnSpPr>
        <p:spPr>
          <a:xfrm>
            <a:off x="3012877" y="3417570"/>
            <a:ext cx="800804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3653953-268D-47AE-98EB-6AF0A61A2335}"/>
              </a:ext>
            </a:extLst>
          </p:cNvPr>
          <p:cNvCxnSpPr>
            <a:cxnSpLocks/>
          </p:cNvCxnSpPr>
          <p:nvPr/>
        </p:nvCxnSpPr>
        <p:spPr>
          <a:xfrm>
            <a:off x="3003412" y="5063054"/>
            <a:ext cx="8017514"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33940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103</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12" idx="0"/>
            <a:endCxn id="7" idx="5"/>
          </p:cNvCxnSpPr>
          <p:nvPr/>
        </p:nvCxnSpPr>
        <p:spPr>
          <a:xfrm flipH="1" flipV="1">
            <a:off x="5269041"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14" idx="0"/>
            <a:endCxn id="12" idx="4"/>
          </p:cNvCxnSpPr>
          <p:nvPr/>
        </p:nvCxnSpPr>
        <p:spPr>
          <a:xfrm flipV="1">
            <a:off x="5887718" y="4810718"/>
            <a:ext cx="0" cy="443583"/>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
        <p:nvSpPr>
          <p:cNvPr id="26" name="TextBox 25">
            <a:extLst>
              <a:ext uri="{FF2B5EF4-FFF2-40B4-BE49-F238E27FC236}">
                <a16:creationId xmlns:a16="http://schemas.microsoft.com/office/drawing/2014/main" id="{C239EEE1-F499-4DA3-A82E-1F55C6B738A0}"/>
              </a:ext>
            </a:extLst>
          </p:cNvPr>
          <p:cNvSpPr txBox="1"/>
          <p:nvPr/>
        </p:nvSpPr>
        <p:spPr>
          <a:xfrm>
            <a:off x="6992508" y="729833"/>
            <a:ext cx="1618092" cy="523220"/>
          </a:xfrm>
          <a:prstGeom prst="rect">
            <a:avLst/>
          </a:prstGeom>
          <a:noFill/>
        </p:spPr>
        <p:txBody>
          <a:bodyPr wrap="square" rtlCol="0">
            <a:spAutoFit/>
          </a:bodyPr>
          <a:lstStyle/>
          <a:p>
            <a:pPr algn="ctr"/>
            <a:r>
              <a:rPr lang="en-US" sz="2800" dirty="0"/>
              <a:t>Rank = 0 </a:t>
            </a:r>
            <a:endParaRPr lang="en-US" dirty="0"/>
          </a:p>
        </p:txBody>
      </p:sp>
      <p:sp>
        <p:nvSpPr>
          <p:cNvPr id="27" name="TextBox 26">
            <a:extLst>
              <a:ext uri="{FF2B5EF4-FFF2-40B4-BE49-F238E27FC236}">
                <a16:creationId xmlns:a16="http://schemas.microsoft.com/office/drawing/2014/main" id="{7C1ACDC7-9C90-4CD1-831D-F81B8E4512DD}"/>
              </a:ext>
            </a:extLst>
          </p:cNvPr>
          <p:cNvSpPr txBox="1"/>
          <p:nvPr/>
        </p:nvSpPr>
        <p:spPr>
          <a:xfrm>
            <a:off x="7801554" y="2361294"/>
            <a:ext cx="1618092" cy="523220"/>
          </a:xfrm>
          <a:prstGeom prst="rect">
            <a:avLst/>
          </a:prstGeom>
          <a:noFill/>
        </p:spPr>
        <p:txBody>
          <a:bodyPr wrap="square" rtlCol="0">
            <a:spAutoFit/>
          </a:bodyPr>
          <a:lstStyle/>
          <a:p>
            <a:pPr algn="ctr"/>
            <a:r>
              <a:rPr lang="en-US" sz="2800" dirty="0"/>
              <a:t>Rank = 1 </a:t>
            </a:r>
            <a:endParaRPr lang="en-US" dirty="0"/>
          </a:p>
        </p:txBody>
      </p:sp>
      <p:sp>
        <p:nvSpPr>
          <p:cNvPr id="29" name="TextBox 28">
            <a:extLst>
              <a:ext uri="{FF2B5EF4-FFF2-40B4-BE49-F238E27FC236}">
                <a16:creationId xmlns:a16="http://schemas.microsoft.com/office/drawing/2014/main" id="{588C838D-42AC-46CC-824A-F6648485BBFE}"/>
              </a:ext>
            </a:extLst>
          </p:cNvPr>
          <p:cNvSpPr txBox="1"/>
          <p:nvPr/>
        </p:nvSpPr>
        <p:spPr>
          <a:xfrm>
            <a:off x="8820228" y="4069057"/>
            <a:ext cx="1618092" cy="523220"/>
          </a:xfrm>
          <a:prstGeom prst="rect">
            <a:avLst/>
          </a:prstGeom>
          <a:noFill/>
        </p:spPr>
        <p:txBody>
          <a:bodyPr wrap="square" rtlCol="0">
            <a:spAutoFit/>
          </a:bodyPr>
          <a:lstStyle/>
          <a:p>
            <a:pPr algn="ctr"/>
            <a:r>
              <a:rPr lang="en-US" sz="2800" dirty="0"/>
              <a:t>Rank = 2 </a:t>
            </a:r>
            <a:endParaRPr lang="en-US" dirty="0"/>
          </a:p>
        </p:txBody>
      </p:sp>
      <p:sp>
        <p:nvSpPr>
          <p:cNvPr id="30" name="TextBox 29">
            <a:extLst>
              <a:ext uri="{FF2B5EF4-FFF2-40B4-BE49-F238E27FC236}">
                <a16:creationId xmlns:a16="http://schemas.microsoft.com/office/drawing/2014/main" id="{0CC8AAFE-A76B-4B37-998E-2D9AA606CEAC}"/>
              </a:ext>
            </a:extLst>
          </p:cNvPr>
          <p:cNvSpPr txBox="1"/>
          <p:nvPr/>
        </p:nvSpPr>
        <p:spPr>
          <a:xfrm>
            <a:off x="8812674" y="5472742"/>
            <a:ext cx="1618092" cy="523220"/>
          </a:xfrm>
          <a:prstGeom prst="rect">
            <a:avLst/>
          </a:prstGeom>
          <a:noFill/>
        </p:spPr>
        <p:txBody>
          <a:bodyPr wrap="square" rtlCol="0">
            <a:spAutoFit/>
          </a:bodyPr>
          <a:lstStyle/>
          <a:p>
            <a:pPr algn="ctr"/>
            <a:r>
              <a:rPr lang="en-US" sz="2800" dirty="0"/>
              <a:t>Rank = 3 </a:t>
            </a:r>
            <a:endParaRPr lang="en-US" dirty="0"/>
          </a:p>
        </p:txBody>
      </p:sp>
      <p:sp>
        <p:nvSpPr>
          <p:cNvPr id="36" name="Oval 35">
            <a:extLst>
              <a:ext uri="{FF2B5EF4-FFF2-40B4-BE49-F238E27FC236}">
                <a16:creationId xmlns:a16="http://schemas.microsoft.com/office/drawing/2014/main" id="{29EE9C70-A86C-440C-AFB7-3B4E6381867E}"/>
              </a:ext>
            </a:extLst>
          </p:cNvPr>
          <p:cNvSpPr/>
          <p:nvPr/>
        </p:nvSpPr>
        <p:spPr>
          <a:xfrm>
            <a:off x="2598573" y="5254301"/>
            <a:ext cx="957042" cy="960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22B4A27-65E0-4F2F-A8DA-FB2CE5F762C5}"/>
              </a:ext>
            </a:extLst>
          </p:cNvPr>
          <p:cNvSpPr txBox="1"/>
          <p:nvPr/>
        </p:nvSpPr>
        <p:spPr>
          <a:xfrm>
            <a:off x="2659075" y="5472742"/>
            <a:ext cx="836038" cy="523220"/>
          </a:xfrm>
          <a:prstGeom prst="rect">
            <a:avLst/>
          </a:prstGeom>
          <a:noFill/>
        </p:spPr>
        <p:txBody>
          <a:bodyPr wrap="square" rtlCol="0">
            <a:spAutoFit/>
          </a:bodyPr>
          <a:lstStyle/>
          <a:p>
            <a:pPr algn="ctr"/>
            <a:r>
              <a:rPr lang="en-US" sz="2800" dirty="0"/>
              <a:t>H</a:t>
            </a:r>
            <a:endParaRPr lang="en-US" dirty="0"/>
          </a:p>
        </p:txBody>
      </p:sp>
    </p:spTree>
    <p:extLst>
      <p:ext uri="{BB962C8B-B14F-4D97-AF65-F5344CB8AC3E}">
        <p14:creationId xmlns:p14="http://schemas.microsoft.com/office/powerpoint/2010/main" val="35491653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104</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12" idx="0"/>
            <a:endCxn id="7" idx="5"/>
          </p:cNvCxnSpPr>
          <p:nvPr/>
        </p:nvCxnSpPr>
        <p:spPr>
          <a:xfrm flipH="1" flipV="1">
            <a:off x="5269041"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14" idx="0"/>
            <a:endCxn id="12" idx="4"/>
          </p:cNvCxnSpPr>
          <p:nvPr/>
        </p:nvCxnSpPr>
        <p:spPr>
          <a:xfrm flipV="1">
            <a:off x="5887718" y="4810718"/>
            <a:ext cx="0" cy="443583"/>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
        <p:nvSpPr>
          <p:cNvPr id="26" name="TextBox 25">
            <a:extLst>
              <a:ext uri="{FF2B5EF4-FFF2-40B4-BE49-F238E27FC236}">
                <a16:creationId xmlns:a16="http://schemas.microsoft.com/office/drawing/2014/main" id="{C239EEE1-F499-4DA3-A82E-1F55C6B738A0}"/>
              </a:ext>
            </a:extLst>
          </p:cNvPr>
          <p:cNvSpPr txBox="1"/>
          <p:nvPr/>
        </p:nvSpPr>
        <p:spPr>
          <a:xfrm>
            <a:off x="6992508" y="729833"/>
            <a:ext cx="1618092" cy="523220"/>
          </a:xfrm>
          <a:prstGeom prst="rect">
            <a:avLst/>
          </a:prstGeom>
          <a:noFill/>
        </p:spPr>
        <p:txBody>
          <a:bodyPr wrap="square" rtlCol="0">
            <a:spAutoFit/>
          </a:bodyPr>
          <a:lstStyle/>
          <a:p>
            <a:pPr algn="ctr"/>
            <a:r>
              <a:rPr lang="en-US" sz="2800" dirty="0"/>
              <a:t>Rank = 0 </a:t>
            </a:r>
            <a:endParaRPr lang="en-US" dirty="0"/>
          </a:p>
        </p:txBody>
      </p:sp>
      <p:sp>
        <p:nvSpPr>
          <p:cNvPr id="27" name="TextBox 26">
            <a:extLst>
              <a:ext uri="{FF2B5EF4-FFF2-40B4-BE49-F238E27FC236}">
                <a16:creationId xmlns:a16="http://schemas.microsoft.com/office/drawing/2014/main" id="{7C1ACDC7-9C90-4CD1-831D-F81B8E4512DD}"/>
              </a:ext>
            </a:extLst>
          </p:cNvPr>
          <p:cNvSpPr txBox="1"/>
          <p:nvPr/>
        </p:nvSpPr>
        <p:spPr>
          <a:xfrm>
            <a:off x="7801554" y="2361294"/>
            <a:ext cx="1618092" cy="523220"/>
          </a:xfrm>
          <a:prstGeom prst="rect">
            <a:avLst/>
          </a:prstGeom>
          <a:noFill/>
        </p:spPr>
        <p:txBody>
          <a:bodyPr wrap="square" rtlCol="0">
            <a:spAutoFit/>
          </a:bodyPr>
          <a:lstStyle/>
          <a:p>
            <a:pPr algn="ctr"/>
            <a:r>
              <a:rPr lang="en-US" sz="2800" dirty="0"/>
              <a:t>Rank = 1 </a:t>
            </a:r>
            <a:endParaRPr lang="en-US" dirty="0"/>
          </a:p>
        </p:txBody>
      </p:sp>
      <p:sp>
        <p:nvSpPr>
          <p:cNvPr id="29" name="TextBox 28">
            <a:extLst>
              <a:ext uri="{FF2B5EF4-FFF2-40B4-BE49-F238E27FC236}">
                <a16:creationId xmlns:a16="http://schemas.microsoft.com/office/drawing/2014/main" id="{588C838D-42AC-46CC-824A-F6648485BBFE}"/>
              </a:ext>
            </a:extLst>
          </p:cNvPr>
          <p:cNvSpPr txBox="1"/>
          <p:nvPr/>
        </p:nvSpPr>
        <p:spPr>
          <a:xfrm>
            <a:off x="8820228" y="4069057"/>
            <a:ext cx="1618092" cy="523220"/>
          </a:xfrm>
          <a:prstGeom prst="rect">
            <a:avLst/>
          </a:prstGeom>
          <a:noFill/>
        </p:spPr>
        <p:txBody>
          <a:bodyPr wrap="square" rtlCol="0">
            <a:spAutoFit/>
          </a:bodyPr>
          <a:lstStyle/>
          <a:p>
            <a:pPr algn="ctr"/>
            <a:r>
              <a:rPr lang="en-US" sz="2800" dirty="0"/>
              <a:t>Rank = 2 </a:t>
            </a:r>
            <a:endParaRPr lang="en-US" dirty="0"/>
          </a:p>
        </p:txBody>
      </p:sp>
      <p:sp>
        <p:nvSpPr>
          <p:cNvPr id="30" name="TextBox 29">
            <a:extLst>
              <a:ext uri="{FF2B5EF4-FFF2-40B4-BE49-F238E27FC236}">
                <a16:creationId xmlns:a16="http://schemas.microsoft.com/office/drawing/2014/main" id="{0CC8AAFE-A76B-4B37-998E-2D9AA606CEAC}"/>
              </a:ext>
            </a:extLst>
          </p:cNvPr>
          <p:cNvSpPr txBox="1"/>
          <p:nvPr/>
        </p:nvSpPr>
        <p:spPr>
          <a:xfrm>
            <a:off x="8812674" y="5472742"/>
            <a:ext cx="1618092" cy="523220"/>
          </a:xfrm>
          <a:prstGeom prst="rect">
            <a:avLst/>
          </a:prstGeom>
          <a:noFill/>
        </p:spPr>
        <p:txBody>
          <a:bodyPr wrap="square" rtlCol="0">
            <a:spAutoFit/>
          </a:bodyPr>
          <a:lstStyle/>
          <a:p>
            <a:pPr algn="ctr"/>
            <a:r>
              <a:rPr lang="en-US" sz="2800" dirty="0"/>
              <a:t>Rank = 3 </a:t>
            </a:r>
            <a:endParaRPr lang="en-US" dirty="0"/>
          </a:p>
        </p:txBody>
      </p:sp>
      <p:sp>
        <p:nvSpPr>
          <p:cNvPr id="36" name="Oval 35">
            <a:extLst>
              <a:ext uri="{FF2B5EF4-FFF2-40B4-BE49-F238E27FC236}">
                <a16:creationId xmlns:a16="http://schemas.microsoft.com/office/drawing/2014/main" id="{29EE9C70-A86C-440C-AFB7-3B4E6381867E}"/>
              </a:ext>
            </a:extLst>
          </p:cNvPr>
          <p:cNvSpPr/>
          <p:nvPr/>
        </p:nvSpPr>
        <p:spPr>
          <a:xfrm>
            <a:off x="2598573" y="5254301"/>
            <a:ext cx="957042" cy="960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22B4A27-65E0-4F2F-A8DA-FB2CE5F762C5}"/>
              </a:ext>
            </a:extLst>
          </p:cNvPr>
          <p:cNvSpPr txBox="1"/>
          <p:nvPr/>
        </p:nvSpPr>
        <p:spPr>
          <a:xfrm>
            <a:off x="2659075" y="5472742"/>
            <a:ext cx="836038" cy="523220"/>
          </a:xfrm>
          <a:prstGeom prst="rect">
            <a:avLst/>
          </a:prstGeom>
          <a:noFill/>
        </p:spPr>
        <p:txBody>
          <a:bodyPr wrap="square" rtlCol="0">
            <a:spAutoFit/>
          </a:bodyPr>
          <a:lstStyle/>
          <a:p>
            <a:pPr algn="ctr"/>
            <a:r>
              <a:rPr lang="en-US" sz="2800" dirty="0"/>
              <a:t>H</a:t>
            </a:r>
            <a:endParaRPr lang="en-US" dirty="0"/>
          </a:p>
        </p:txBody>
      </p:sp>
      <p:cxnSp>
        <p:nvCxnSpPr>
          <p:cNvPr id="3" name="Straight Arrow Connector 2">
            <a:extLst>
              <a:ext uri="{FF2B5EF4-FFF2-40B4-BE49-F238E27FC236}">
                <a16:creationId xmlns:a16="http://schemas.microsoft.com/office/drawing/2014/main" id="{9C946716-C418-4A6A-BB58-2DF997094197}"/>
              </a:ext>
            </a:extLst>
          </p:cNvPr>
          <p:cNvCxnSpPr>
            <a:cxnSpLocks/>
            <a:stCxn id="36" idx="0"/>
            <a:endCxn id="11" idx="3"/>
          </p:cNvCxnSpPr>
          <p:nvPr/>
        </p:nvCxnSpPr>
        <p:spPr>
          <a:xfrm flipV="1">
            <a:off x="3077094" y="4670114"/>
            <a:ext cx="558175" cy="584187"/>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4C54FE4-EFE6-46AD-9F0B-E83051BA6D47}"/>
              </a:ext>
            </a:extLst>
          </p:cNvPr>
          <p:cNvCxnSpPr>
            <a:cxnSpLocks/>
            <a:stCxn id="36" idx="7"/>
            <a:endCxn id="12" idx="3"/>
          </p:cNvCxnSpPr>
          <p:nvPr/>
        </p:nvCxnSpPr>
        <p:spPr>
          <a:xfrm flipV="1">
            <a:off x="3415459" y="4670114"/>
            <a:ext cx="2133894" cy="72479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8B94707-2982-4EC1-8591-6FAC2220D5D4}"/>
              </a:ext>
            </a:extLst>
          </p:cNvPr>
          <p:cNvCxnSpPr>
            <a:cxnSpLocks/>
            <a:stCxn id="36" idx="6"/>
            <a:endCxn id="14" idx="2"/>
          </p:cNvCxnSpPr>
          <p:nvPr/>
        </p:nvCxnSpPr>
        <p:spPr>
          <a:xfrm>
            <a:off x="3555615" y="5734352"/>
            <a:ext cx="1853582" cy="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001BDBE-D74D-416C-9420-DD3361DA0E8B}"/>
              </a:ext>
            </a:extLst>
          </p:cNvPr>
          <p:cNvSpPr txBox="1"/>
          <p:nvPr/>
        </p:nvSpPr>
        <p:spPr>
          <a:xfrm>
            <a:off x="642116" y="5254301"/>
            <a:ext cx="1618092" cy="954107"/>
          </a:xfrm>
          <a:prstGeom prst="rect">
            <a:avLst/>
          </a:prstGeom>
          <a:noFill/>
        </p:spPr>
        <p:txBody>
          <a:bodyPr wrap="square" rtlCol="0">
            <a:spAutoFit/>
          </a:bodyPr>
          <a:lstStyle/>
          <a:p>
            <a:pPr algn="ctr"/>
            <a:r>
              <a:rPr lang="en-US" sz="2800" dirty="0"/>
              <a:t>H sends out DIS</a:t>
            </a:r>
            <a:endParaRPr lang="en-US" dirty="0"/>
          </a:p>
        </p:txBody>
      </p:sp>
    </p:spTree>
    <p:extLst>
      <p:ext uri="{BB962C8B-B14F-4D97-AF65-F5344CB8AC3E}">
        <p14:creationId xmlns:p14="http://schemas.microsoft.com/office/powerpoint/2010/main" val="505858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105</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12" idx="0"/>
            <a:endCxn id="7" idx="5"/>
          </p:cNvCxnSpPr>
          <p:nvPr/>
        </p:nvCxnSpPr>
        <p:spPr>
          <a:xfrm flipH="1" flipV="1">
            <a:off x="5269041"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14" idx="0"/>
            <a:endCxn id="12" idx="4"/>
          </p:cNvCxnSpPr>
          <p:nvPr/>
        </p:nvCxnSpPr>
        <p:spPr>
          <a:xfrm flipV="1">
            <a:off x="5887718" y="4810718"/>
            <a:ext cx="0" cy="443583"/>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
        <p:nvSpPr>
          <p:cNvPr id="26" name="TextBox 25">
            <a:extLst>
              <a:ext uri="{FF2B5EF4-FFF2-40B4-BE49-F238E27FC236}">
                <a16:creationId xmlns:a16="http://schemas.microsoft.com/office/drawing/2014/main" id="{C239EEE1-F499-4DA3-A82E-1F55C6B738A0}"/>
              </a:ext>
            </a:extLst>
          </p:cNvPr>
          <p:cNvSpPr txBox="1"/>
          <p:nvPr/>
        </p:nvSpPr>
        <p:spPr>
          <a:xfrm>
            <a:off x="6992508" y="729833"/>
            <a:ext cx="1618092" cy="523220"/>
          </a:xfrm>
          <a:prstGeom prst="rect">
            <a:avLst/>
          </a:prstGeom>
          <a:noFill/>
        </p:spPr>
        <p:txBody>
          <a:bodyPr wrap="square" rtlCol="0">
            <a:spAutoFit/>
          </a:bodyPr>
          <a:lstStyle/>
          <a:p>
            <a:pPr algn="ctr"/>
            <a:r>
              <a:rPr lang="en-US" sz="2800" dirty="0"/>
              <a:t>Rank = 0 </a:t>
            </a:r>
            <a:endParaRPr lang="en-US" dirty="0"/>
          </a:p>
        </p:txBody>
      </p:sp>
      <p:sp>
        <p:nvSpPr>
          <p:cNvPr id="27" name="TextBox 26">
            <a:extLst>
              <a:ext uri="{FF2B5EF4-FFF2-40B4-BE49-F238E27FC236}">
                <a16:creationId xmlns:a16="http://schemas.microsoft.com/office/drawing/2014/main" id="{7C1ACDC7-9C90-4CD1-831D-F81B8E4512DD}"/>
              </a:ext>
            </a:extLst>
          </p:cNvPr>
          <p:cNvSpPr txBox="1"/>
          <p:nvPr/>
        </p:nvSpPr>
        <p:spPr>
          <a:xfrm>
            <a:off x="7801554" y="2361294"/>
            <a:ext cx="1618092" cy="523220"/>
          </a:xfrm>
          <a:prstGeom prst="rect">
            <a:avLst/>
          </a:prstGeom>
          <a:noFill/>
        </p:spPr>
        <p:txBody>
          <a:bodyPr wrap="square" rtlCol="0">
            <a:spAutoFit/>
          </a:bodyPr>
          <a:lstStyle/>
          <a:p>
            <a:pPr algn="ctr"/>
            <a:r>
              <a:rPr lang="en-US" sz="2800" dirty="0"/>
              <a:t>Rank = 1 </a:t>
            </a:r>
            <a:endParaRPr lang="en-US" dirty="0"/>
          </a:p>
        </p:txBody>
      </p:sp>
      <p:sp>
        <p:nvSpPr>
          <p:cNvPr id="29" name="TextBox 28">
            <a:extLst>
              <a:ext uri="{FF2B5EF4-FFF2-40B4-BE49-F238E27FC236}">
                <a16:creationId xmlns:a16="http://schemas.microsoft.com/office/drawing/2014/main" id="{588C838D-42AC-46CC-824A-F6648485BBFE}"/>
              </a:ext>
            </a:extLst>
          </p:cNvPr>
          <p:cNvSpPr txBox="1"/>
          <p:nvPr/>
        </p:nvSpPr>
        <p:spPr>
          <a:xfrm>
            <a:off x="8820228" y="4069057"/>
            <a:ext cx="1618092" cy="523220"/>
          </a:xfrm>
          <a:prstGeom prst="rect">
            <a:avLst/>
          </a:prstGeom>
          <a:noFill/>
        </p:spPr>
        <p:txBody>
          <a:bodyPr wrap="square" rtlCol="0">
            <a:spAutoFit/>
          </a:bodyPr>
          <a:lstStyle/>
          <a:p>
            <a:pPr algn="ctr"/>
            <a:r>
              <a:rPr lang="en-US" sz="2800" dirty="0"/>
              <a:t>Rank = 2 </a:t>
            </a:r>
            <a:endParaRPr lang="en-US" dirty="0"/>
          </a:p>
        </p:txBody>
      </p:sp>
      <p:sp>
        <p:nvSpPr>
          <p:cNvPr id="30" name="TextBox 29">
            <a:extLst>
              <a:ext uri="{FF2B5EF4-FFF2-40B4-BE49-F238E27FC236}">
                <a16:creationId xmlns:a16="http://schemas.microsoft.com/office/drawing/2014/main" id="{0CC8AAFE-A76B-4B37-998E-2D9AA606CEAC}"/>
              </a:ext>
            </a:extLst>
          </p:cNvPr>
          <p:cNvSpPr txBox="1"/>
          <p:nvPr/>
        </p:nvSpPr>
        <p:spPr>
          <a:xfrm>
            <a:off x="8812674" y="5472742"/>
            <a:ext cx="1618092" cy="523220"/>
          </a:xfrm>
          <a:prstGeom prst="rect">
            <a:avLst/>
          </a:prstGeom>
          <a:noFill/>
        </p:spPr>
        <p:txBody>
          <a:bodyPr wrap="square" rtlCol="0">
            <a:spAutoFit/>
          </a:bodyPr>
          <a:lstStyle/>
          <a:p>
            <a:pPr algn="ctr"/>
            <a:r>
              <a:rPr lang="en-US" sz="2800" dirty="0"/>
              <a:t>Rank = 3 </a:t>
            </a:r>
            <a:endParaRPr lang="en-US" dirty="0"/>
          </a:p>
        </p:txBody>
      </p:sp>
      <p:sp>
        <p:nvSpPr>
          <p:cNvPr id="36" name="Oval 35">
            <a:extLst>
              <a:ext uri="{FF2B5EF4-FFF2-40B4-BE49-F238E27FC236}">
                <a16:creationId xmlns:a16="http://schemas.microsoft.com/office/drawing/2014/main" id="{29EE9C70-A86C-440C-AFB7-3B4E6381867E}"/>
              </a:ext>
            </a:extLst>
          </p:cNvPr>
          <p:cNvSpPr/>
          <p:nvPr/>
        </p:nvSpPr>
        <p:spPr>
          <a:xfrm>
            <a:off x="2598573" y="5254301"/>
            <a:ext cx="957042" cy="960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22B4A27-65E0-4F2F-A8DA-FB2CE5F762C5}"/>
              </a:ext>
            </a:extLst>
          </p:cNvPr>
          <p:cNvSpPr txBox="1"/>
          <p:nvPr/>
        </p:nvSpPr>
        <p:spPr>
          <a:xfrm>
            <a:off x="2659075" y="5472742"/>
            <a:ext cx="836038" cy="523220"/>
          </a:xfrm>
          <a:prstGeom prst="rect">
            <a:avLst/>
          </a:prstGeom>
          <a:noFill/>
        </p:spPr>
        <p:txBody>
          <a:bodyPr wrap="square" rtlCol="0">
            <a:spAutoFit/>
          </a:bodyPr>
          <a:lstStyle/>
          <a:p>
            <a:pPr algn="ctr"/>
            <a:r>
              <a:rPr lang="en-US" sz="2800" dirty="0"/>
              <a:t>H</a:t>
            </a:r>
            <a:endParaRPr lang="en-US" dirty="0"/>
          </a:p>
        </p:txBody>
      </p:sp>
      <p:cxnSp>
        <p:nvCxnSpPr>
          <p:cNvPr id="3" name="Straight Arrow Connector 2">
            <a:extLst>
              <a:ext uri="{FF2B5EF4-FFF2-40B4-BE49-F238E27FC236}">
                <a16:creationId xmlns:a16="http://schemas.microsoft.com/office/drawing/2014/main" id="{9C946716-C418-4A6A-BB58-2DF997094197}"/>
              </a:ext>
            </a:extLst>
          </p:cNvPr>
          <p:cNvCxnSpPr>
            <a:cxnSpLocks/>
            <a:stCxn id="36" idx="0"/>
            <a:endCxn id="11" idx="3"/>
          </p:cNvCxnSpPr>
          <p:nvPr/>
        </p:nvCxnSpPr>
        <p:spPr>
          <a:xfrm flipV="1">
            <a:off x="3077094" y="4670114"/>
            <a:ext cx="558175" cy="584187"/>
          </a:xfrm>
          <a:prstGeom prst="straightConnector1">
            <a:avLst/>
          </a:prstGeom>
          <a:ln w="63500">
            <a:solidFill>
              <a:schemeClr val="accent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4C54FE4-EFE6-46AD-9F0B-E83051BA6D47}"/>
              </a:ext>
            </a:extLst>
          </p:cNvPr>
          <p:cNvCxnSpPr>
            <a:cxnSpLocks/>
            <a:stCxn id="36" idx="7"/>
            <a:endCxn id="12" idx="3"/>
          </p:cNvCxnSpPr>
          <p:nvPr/>
        </p:nvCxnSpPr>
        <p:spPr>
          <a:xfrm flipV="1">
            <a:off x="3415459" y="4670114"/>
            <a:ext cx="2133894" cy="724791"/>
          </a:xfrm>
          <a:prstGeom prst="straightConnector1">
            <a:avLst/>
          </a:prstGeom>
          <a:ln w="63500">
            <a:solidFill>
              <a:schemeClr val="accent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8B94707-2982-4EC1-8591-6FAC2220D5D4}"/>
              </a:ext>
            </a:extLst>
          </p:cNvPr>
          <p:cNvCxnSpPr>
            <a:cxnSpLocks/>
            <a:stCxn id="36" idx="6"/>
            <a:endCxn id="14" idx="2"/>
          </p:cNvCxnSpPr>
          <p:nvPr/>
        </p:nvCxnSpPr>
        <p:spPr>
          <a:xfrm>
            <a:off x="3555615" y="5734352"/>
            <a:ext cx="1853582" cy="0"/>
          </a:xfrm>
          <a:prstGeom prst="straightConnector1">
            <a:avLst/>
          </a:prstGeom>
          <a:ln w="63500">
            <a:solidFill>
              <a:schemeClr val="accent2">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001BDBE-D74D-416C-9420-DD3361DA0E8B}"/>
              </a:ext>
            </a:extLst>
          </p:cNvPr>
          <p:cNvSpPr txBox="1"/>
          <p:nvPr/>
        </p:nvSpPr>
        <p:spPr>
          <a:xfrm>
            <a:off x="389114" y="3468856"/>
            <a:ext cx="2199799" cy="1384995"/>
          </a:xfrm>
          <a:prstGeom prst="rect">
            <a:avLst/>
          </a:prstGeom>
          <a:noFill/>
        </p:spPr>
        <p:txBody>
          <a:bodyPr wrap="square" rtlCol="0">
            <a:spAutoFit/>
          </a:bodyPr>
          <a:lstStyle/>
          <a:p>
            <a:pPr algn="ctr"/>
            <a:r>
              <a:rPr lang="en-US" sz="2800" dirty="0"/>
              <a:t>C, D, F send H DIO (includes their rank)</a:t>
            </a:r>
            <a:endParaRPr lang="en-US" dirty="0"/>
          </a:p>
        </p:txBody>
      </p:sp>
    </p:spTree>
    <p:extLst>
      <p:ext uri="{BB962C8B-B14F-4D97-AF65-F5344CB8AC3E}">
        <p14:creationId xmlns:p14="http://schemas.microsoft.com/office/powerpoint/2010/main" val="23192203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106</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12" idx="0"/>
            <a:endCxn id="7" idx="5"/>
          </p:cNvCxnSpPr>
          <p:nvPr/>
        </p:nvCxnSpPr>
        <p:spPr>
          <a:xfrm flipH="1" flipV="1">
            <a:off x="5269041"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14" idx="0"/>
            <a:endCxn id="12" idx="4"/>
          </p:cNvCxnSpPr>
          <p:nvPr/>
        </p:nvCxnSpPr>
        <p:spPr>
          <a:xfrm flipV="1">
            <a:off x="5887718" y="4810718"/>
            <a:ext cx="0" cy="443583"/>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
        <p:nvSpPr>
          <p:cNvPr id="26" name="TextBox 25">
            <a:extLst>
              <a:ext uri="{FF2B5EF4-FFF2-40B4-BE49-F238E27FC236}">
                <a16:creationId xmlns:a16="http://schemas.microsoft.com/office/drawing/2014/main" id="{C239EEE1-F499-4DA3-A82E-1F55C6B738A0}"/>
              </a:ext>
            </a:extLst>
          </p:cNvPr>
          <p:cNvSpPr txBox="1"/>
          <p:nvPr/>
        </p:nvSpPr>
        <p:spPr>
          <a:xfrm>
            <a:off x="6992508" y="729833"/>
            <a:ext cx="1618092" cy="523220"/>
          </a:xfrm>
          <a:prstGeom prst="rect">
            <a:avLst/>
          </a:prstGeom>
          <a:noFill/>
        </p:spPr>
        <p:txBody>
          <a:bodyPr wrap="square" rtlCol="0">
            <a:spAutoFit/>
          </a:bodyPr>
          <a:lstStyle/>
          <a:p>
            <a:pPr algn="ctr"/>
            <a:r>
              <a:rPr lang="en-US" sz="2800" dirty="0"/>
              <a:t>Rank = 0 </a:t>
            </a:r>
            <a:endParaRPr lang="en-US" dirty="0"/>
          </a:p>
        </p:txBody>
      </p:sp>
      <p:sp>
        <p:nvSpPr>
          <p:cNvPr id="27" name="TextBox 26">
            <a:extLst>
              <a:ext uri="{FF2B5EF4-FFF2-40B4-BE49-F238E27FC236}">
                <a16:creationId xmlns:a16="http://schemas.microsoft.com/office/drawing/2014/main" id="{7C1ACDC7-9C90-4CD1-831D-F81B8E4512DD}"/>
              </a:ext>
            </a:extLst>
          </p:cNvPr>
          <p:cNvSpPr txBox="1"/>
          <p:nvPr/>
        </p:nvSpPr>
        <p:spPr>
          <a:xfrm>
            <a:off x="7801554" y="2361294"/>
            <a:ext cx="1618092" cy="523220"/>
          </a:xfrm>
          <a:prstGeom prst="rect">
            <a:avLst/>
          </a:prstGeom>
          <a:noFill/>
        </p:spPr>
        <p:txBody>
          <a:bodyPr wrap="square" rtlCol="0">
            <a:spAutoFit/>
          </a:bodyPr>
          <a:lstStyle/>
          <a:p>
            <a:pPr algn="ctr"/>
            <a:r>
              <a:rPr lang="en-US" sz="2800" dirty="0"/>
              <a:t>Rank = 1 </a:t>
            </a:r>
            <a:endParaRPr lang="en-US" dirty="0"/>
          </a:p>
        </p:txBody>
      </p:sp>
      <p:sp>
        <p:nvSpPr>
          <p:cNvPr id="29" name="TextBox 28">
            <a:extLst>
              <a:ext uri="{FF2B5EF4-FFF2-40B4-BE49-F238E27FC236}">
                <a16:creationId xmlns:a16="http://schemas.microsoft.com/office/drawing/2014/main" id="{588C838D-42AC-46CC-824A-F6648485BBFE}"/>
              </a:ext>
            </a:extLst>
          </p:cNvPr>
          <p:cNvSpPr txBox="1"/>
          <p:nvPr/>
        </p:nvSpPr>
        <p:spPr>
          <a:xfrm>
            <a:off x="8820228" y="4069057"/>
            <a:ext cx="1618092" cy="523220"/>
          </a:xfrm>
          <a:prstGeom prst="rect">
            <a:avLst/>
          </a:prstGeom>
          <a:noFill/>
        </p:spPr>
        <p:txBody>
          <a:bodyPr wrap="square" rtlCol="0">
            <a:spAutoFit/>
          </a:bodyPr>
          <a:lstStyle/>
          <a:p>
            <a:pPr algn="ctr"/>
            <a:r>
              <a:rPr lang="en-US" sz="2800" dirty="0"/>
              <a:t>Rank = 2 </a:t>
            </a:r>
            <a:endParaRPr lang="en-US" dirty="0"/>
          </a:p>
        </p:txBody>
      </p:sp>
      <p:sp>
        <p:nvSpPr>
          <p:cNvPr id="30" name="TextBox 29">
            <a:extLst>
              <a:ext uri="{FF2B5EF4-FFF2-40B4-BE49-F238E27FC236}">
                <a16:creationId xmlns:a16="http://schemas.microsoft.com/office/drawing/2014/main" id="{0CC8AAFE-A76B-4B37-998E-2D9AA606CEAC}"/>
              </a:ext>
            </a:extLst>
          </p:cNvPr>
          <p:cNvSpPr txBox="1"/>
          <p:nvPr/>
        </p:nvSpPr>
        <p:spPr>
          <a:xfrm>
            <a:off x="8812674" y="5472742"/>
            <a:ext cx="1618092" cy="523220"/>
          </a:xfrm>
          <a:prstGeom prst="rect">
            <a:avLst/>
          </a:prstGeom>
          <a:noFill/>
        </p:spPr>
        <p:txBody>
          <a:bodyPr wrap="square" rtlCol="0">
            <a:spAutoFit/>
          </a:bodyPr>
          <a:lstStyle/>
          <a:p>
            <a:pPr algn="ctr"/>
            <a:r>
              <a:rPr lang="en-US" sz="2800" dirty="0"/>
              <a:t>Rank = 3 </a:t>
            </a:r>
            <a:endParaRPr lang="en-US" dirty="0"/>
          </a:p>
        </p:txBody>
      </p:sp>
      <p:sp>
        <p:nvSpPr>
          <p:cNvPr id="36" name="Oval 35">
            <a:extLst>
              <a:ext uri="{FF2B5EF4-FFF2-40B4-BE49-F238E27FC236}">
                <a16:creationId xmlns:a16="http://schemas.microsoft.com/office/drawing/2014/main" id="{29EE9C70-A86C-440C-AFB7-3B4E6381867E}"/>
              </a:ext>
            </a:extLst>
          </p:cNvPr>
          <p:cNvSpPr/>
          <p:nvPr/>
        </p:nvSpPr>
        <p:spPr>
          <a:xfrm>
            <a:off x="2598573" y="5254301"/>
            <a:ext cx="957042" cy="960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22B4A27-65E0-4F2F-A8DA-FB2CE5F762C5}"/>
              </a:ext>
            </a:extLst>
          </p:cNvPr>
          <p:cNvSpPr txBox="1"/>
          <p:nvPr/>
        </p:nvSpPr>
        <p:spPr>
          <a:xfrm>
            <a:off x="2659075" y="5472742"/>
            <a:ext cx="836038" cy="523220"/>
          </a:xfrm>
          <a:prstGeom prst="rect">
            <a:avLst/>
          </a:prstGeom>
          <a:noFill/>
        </p:spPr>
        <p:txBody>
          <a:bodyPr wrap="square" rtlCol="0">
            <a:spAutoFit/>
          </a:bodyPr>
          <a:lstStyle/>
          <a:p>
            <a:pPr algn="ctr"/>
            <a:r>
              <a:rPr lang="en-US" sz="2800" dirty="0"/>
              <a:t>H</a:t>
            </a:r>
            <a:endParaRPr lang="en-US" dirty="0"/>
          </a:p>
        </p:txBody>
      </p:sp>
      <p:sp>
        <p:nvSpPr>
          <p:cNvPr id="47" name="TextBox 46">
            <a:extLst>
              <a:ext uri="{FF2B5EF4-FFF2-40B4-BE49-F238E27FC236}">
                <a16:creationId xmlns:a16="http://schemas.microsoft.com/office/drawing/2014/main" id="{6001BDBE-D74D-416C-9420-DD3361DA0E8B}"/>
              </a:ext>
            </a:extLst>
          </p:cNvPr>
          <p:cNvSpPr txBox="1"/>
          <p:nvPr/>
        </p:nvSpPr>
        <p:spPr>
          <a:xfrm>
            <a:off x="322450" y="3724226"/>
            <a:ext cx="1883148" cy="2677656"/>
          </a:xfrm>
          <a:prstGeom prst="rect">
            <a:avLst/>
          </a:prstGeom>
          <a:noFill/>
        </p:spPr>
        <p:txBody>
          <a:bodyPr wrap="square" rtlCol="0">
            <a:spAutoFit/>
          </a:bodyPr>
          <a:lstStyle/>
          <a:p>
            <a:pPr algn="ctr"/>
            <a:r>
              <a:rPr lang="en-US" sz="2800" dirty="0"/>
              <a:t>H creates parent set (C, D) and chooses preferred parent (C)</a:t>
            </a:r>
            <a:endParaRPr lang="en-US" dirty="0"/>
          </a:p>
        </p:txBody>
      </p:sp>
      <p:cxnSp>
        <p:nvCxnSpPr>
          <p:cNvPr id="48" name="Straight Connector 47">
            <a:extLst>
              <a:ext uri="{FF2B5EF4-FFF2-40B4-BE49-F238E27FC236}">
                <a16:creationId xmlns:a16="http://schemas.microsoft.com/office/drawing/2014/main" id="{18FAB806-0D77-4B27-812A-CA18D5DA9693}"/>
              </a:ext>
            </a:extLst>
          </p:cNvPr>
          <p:cNvCxnSpPr>
            <a:cxnSpLocks/>
            <a:stCxn id="36" idx="0"/>
            <a:endCxn id="11" idx="3"/>
          </p:cNvCxnSpPr>
          <p:nvPr/>
        </p:nvCxnSpPr>
        <p:spPr>
          <a:xfrm flipV="1">
            <a:off x="3077094" y="4670114"/>
            <a:ext cx="558175" cy="584187"/>
          </a:xfrm>
          <a:prstGeom prst="line">
            <a:avLst/>
          </a:prstGeom>
          <a:ln w="762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831161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BB4ABE36-A052-4203-B317-501549A5C03D}"/>
              </a:ext>
            </a:extLst>
          </p:cNvPr>
          <p:cNvSpPr/>
          <p:nvPr/>
        </p:nvSpPr>
        <p:spPr>
          <a:xfrm>
            <a:off x="2609339" y="525538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B46F3B5-1DBF-49D1-8E6B-F3623D3BA74F}"/>
              </a:ext>
            </a:extLst>
          </p:cNvPr>
          <p:cNvSpPr txBox="1"/>
          <p:nvPr/>
        </p:nvSpPr>
        <p:spPr>
          <a:xfrm>
            <a:off x="2669841" y="5473824"/>
            <a:ext cx="836038" cy="523220"/>
          </a:xfrm>
          <a:prstGeom prst="rect">
            <a:avLst/>
          </a:prstGeom>
          <a:noFill/>
        </p:spPr>
        <p:txBody>
          <a:bodyPr wrap="square" rtlCol="0">
            <a:spAutoFit/>
          </a:bodyPr>
          <a:lstStyle/>
          <a:p>
            <a:pPr algn="ctr"/>
            <a:r>
              <a:rPr lang="en-US" sz="2800" dirty="0"/>
              <a:t>H</a:t>
            </a:r>
            <a:endParaRPr lang="en-US" dirty="0"/>
          </a:p>
        </p:txBody>
      </p:sp>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107</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12" idx="0"/>
            <a:endCxn id="7" idx="5"/>
          </p:cNvCxnSpPr>
          <p:nvPr/>
        </p:nvCxnSpPr>
        <p:spPr>
          <a:xfrm flipH="1" flipV="1">
            <a:off x="5269041"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14" idx="0"/>
            <a:endCxn id="12" idx="4"/>
          </p:cNvCxnSpPr>
          <p:nvPr/>
        </p:nvCxnSpPr>
        <p:spPr>
          <a:xfrm flipV="1">
            <a:off x="5887718" y="4810718"/>
            <a:ext cx="0" cy="443583"/>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
        <p:nvSpPr>
          <p:cNvPr id="26" name="TextBox 25">
            <a:extLst>
              <a:ext uri="{FF2B5EF4-FFF2-40B4-BE49-F238E27FC236}">
                <a16:creationId xmlns:a16="http://schemas.microsoft.com/office/drawing/2014/main" id="{C239EEE1-F499-4DA3-A82E-1F55C6B738A0}"/>
              </a:ext>
            </a:extLst>
          </p:cNvPr>
          <p:cNvSpPr txBox="1"/>
          <p:nvPr/>
        </p:nvSpPr>
        <p:spPr>
          <a:xfrm>
            <a:off x="6992508" y="729833"/>
            <a:ext cx="1618092" cy="523220"/>
          </a:xfrm>
          <a:prstGeom prst="rect">
            <a:avLst/>
          </a:prstGeom>
          <a:noFill/>
        </p:spPr>
        <p:txBody>
          <a:bodyPr wrap="square" rtlCol="0">
            <a:spAutoFit/>
          </a:bodyPr>
          <a:lstStyle/>
          <a:p>
            <a:pPr algn="ctr"/>
            <a:r>
              <a:rPr lang="en-US" sz="2800" dirty="0"/>
              <a:t>Rank = 0 </a:t>
            </a:r>
            <a:endParaRPr lang="en-US" dirty="0"/>
          </a:p>
        </p:txBody>
      </p:sp>
      <p:sp>
        <p:nvSpPr>
          <p:cNvPr id="27" name="TextBox 26">
            <a:extLst>
              <a:ext uri="{FF2B5EF4-FFF2-40B4-BE49-F238E27FC236}">
                <a16:creationId xmlns:a16="http://schemas.microsoft.com/office/drawing/2014/main" id="{7C1ACDC7-9C90-4CD1-831D-F81B8E4512DD}"/>
              </a:ext>
            </a:extLst>
          </p:cNvPr>
          <p:cNvSpPr txBox="1"/>
          <p:nvPr/>
        </p:nvSpPr>
        <p:spPr>
          <a:xfrm>
            <a:off x="7801554" y="2361294"/>
            <a:ext cx="1618092" cy="523220"/>
          </a:xfrm>
          <a:prstGeom prst="rect">
            <a:avLst/>
          </a:prstGeom>
          <a:noFill/>
        </p:spPr>
        <p:txBody>
          <a:bodyPr wrap="square" rtlCol="0">
            <a:spAutoFit/>
          </a:bodyPr>
          <a:lstStyle/>
          <a:p>
            <a:pPr algn="ctr"/>
            <a:r>
              <a:rPr lang="en-US" sz="2800" dirty="0"/>
              <a:t>Rank = 1 </a:t>
            </a:r>
            <a:endParaRPr lang="en-US" dirty="0"/>
          </a:p>
        </p:txBody>
      </p:sp>
      <p:sp>
        <p:nvSpPr>
          <p:cNvPr id="29" name="TextBox 28">
            <a:extLst>
              <a:ext uri="{FF2B5EF4-FFF2-40B4-BE49-F238E27FC236}">
                <a16:creationId xmlns:a16="http://schemas.microsoft.com/office/drawing/2014/main" id="{588C838D-42AC-46CC-824A-F6648485BBFE}"/>
              </a:ext>
            </a:extLst>
          </p:cNvPr>
          <p:cNvSpPr txBox="1"/>
          <p:nvPr/>
        </p:nvSpPr>
        <p:spPr>
          <a:xfrm>
            <a:off x="8820228" y="4069057"/>
            <a:ext cx="1618092" cy="523220"/>
          </a:xfrm>
          <a:prstGeom prst="rect">
            <a:avLst/>
          </a:prstGeom>
          <a:noFill/>
        </p:spPr>
        <p:txBody>
          <a:bodyPr wrap="square" rtlCol="0">
            <a:spAutoFit/>
          </a:bodyPr>
          <a:lstStyle/>
          <a:p>
            <a:pPr algn="ctr"/>
            <a:r>
              <a:rPr lang="en-US" sz="2800" dirty="0"/>
              <a:t>Rank = 2 </a:t>
            </a:r>
            <a:endParaRPr lang="en-US" dirty="0"/>
          </a:p>
        </p:txBody>
      </p:sp>
      <p:sp>
        <p:nvSpPr>
          <p:cNvPr id="30" name="TextBox 29">
            <a:extLst>
              <a:ext uri="{FF2B5EF4-FFF2-40B4-BE49-F238E27FC236}">
                <a16:creationId xmlns:a16="http://schemas.microsoft.com/office/drawing/2014/main" id="{0CC8AAFE-A76B-4B37-998E-2D9AA606CEAC}"/>
              </a:ext>
            </a:extLst>
          </p:cNvPr>
          <p:cNvSpPr txBox="1"/>
          <p:nvPr/>
        </p:nvSpPr>
        <p:spPr>
          <a:xfrm>
            <a:off x="8812674" y="5472742"/>
            <a:ext cx="1618092" cy="523220"/>
          </a:xfrm>
          <a:prstGeom prst="rect">
            <a:avLst/>
          </a:prstGeom>
          <a:noFill/>
        </p:spPr>
        <p:txBody>
          <a:bodyPr wrap="square" rtlCol="0">
            <a:spAutoFit/>
          </a:bodyPr>
          <a:lstStyle/>
          <a:p>
            <a:pPr algn="ctr"/>
            <a:r>
              <a:rPr lang="en-US" sz="2800" dirty="0"/>
              <a:t>Rank = 3 </a:t>
            </a:r>
            <a:endParaRPr lang="en-US" dirty="0"/>
          </a:p>
        </p:txBody>
      </p:sp>
      <p:cxnSp>
        <p:nvCxnSpPr>
          <p:cNvPr id="48" name="Straight Connector 47">
            <a:extLst>
              <a:ext uri="{FF2B5EF4-FFF2-40B4-BE49-F238E27FC236}">
                <a16:creationId xmlns:a16="http://schemas.microsoft.com/office/drawing/2014/main" id="{18FAB806-0D77-4B27-812A-CA18D5DA9693}"/>
              </a:ext>
            </a:extLst>
          </p:cNvPr>
          <p:cNvCxnSpPr>
            <a:cxnSpLocks/>
            <a:endCxn id="11" idx="3"/>
          </p:cNvCxnSpPr>
          <p:nvPr/>
        </p:nvCxnSpPr>
        <p:spPr>
          <a:xfrm flipV="1">
            <a:off x="3077094" y="4670114"/>
            <a:ext cx="558175" cy="584187"/>
          </a:xfrm>
          <a:prstGeom prst="line">
            <a:avLst/>
          </a:prstGeom>
          <a:ln w="762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66475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BB4ABE36-A052-4203-B317-501549A5C03D}"/>
              </a:ext>
            </a:extLst>
          </p:cNvPr>
          <p:cNvSpPr/>
          <p:nvPr/>
        </p:nvSpPr>
        <p:spPr>
          <a:xfrm>
            <a:off x="2609339" y="525538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B46F3B5-1DBF-49D1-8E6B-F3623D3BA74F}"/>
              </a:ext>
            </a:extLst>
          </p:cNvPr>
          <p:cNvSpPr txBox="1"/>
          <p:nvPr/>
        </p:nvSpPr>
        <p:spPr>
          <a:xfrm>
            <a:off x="2669841" y="5473824"/>
            <a:ext cx="836038" cy="523220"/>
          </a:xfrm>
          <a:prstGeom prst="rect">
            <a:avLst/>
          </a:prstGeom>
          <a:noFill/>
        </p:spPr>
        <p:txBody>
          <a:bodyPr wrap="square" rtlCol="0">
            <a:spAutoFit/>
          </a:bodyPr>
          <a:lstStyle/>
          <a:p>
            <a:pPr algn="ctr"/>
            <a:r>
              <a:rPr lang="en-US" sz="2800" dirty="0"/>
              <a:t>H</a:t>
            </a:r>
            <a:endParaRPr lang="en-US" dirty="0"/>
          </a:p>
        </p:txBody>
      </p:sp>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108</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12" idx="0"/>
            <a:endCxn id="7" idx="5"/>
          </p:cNvCxnSpPr>
          <p:nvPr/>
        </p:nvCxnSpPr>
        <p:spPr>
          <a:xfrm flipH="1" flipV="1">
            <a:off x="5269041"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14" idx="0"/>
            <a:endCxn id="12" idx="4"/>
          </p:cNvCxnSpPr>
          <p:nvPr/>
        </p:nvCxnSpPr>
        <p:spPr>
          <a:xfrm flipV="1">
            <a:off x="5887718" y="4810718"/>
            <a:ext cx="0" cy="443583"/>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
        <p:nvSpPr>
          <p:cNvPr id="26" name="TextBox 25">
            <a:extLst>
              <a:ext uri="{FF2B5EF4-FFF2-40B4-BE49-F238E27FC236}">
                <a16:creationId xmlns:a16="http://schemas.microsoft.com/office/drawing/2014/main" id="{C239EEE1-F499-4DA3-A82E-1F55C6B738A0}"/>
              </a:ext>
            </a:extLst>
          </p:cNvPr>
          <p:cNvSpPr txBox="1"/>
          <p:nvPr/>
        </p:nvSpPr>
        <p:spPr>
          <a:xfrm>
            <a:off x="6992508" y="729833"/>
            <a:ext cx="1618092" cy="523220"/>
          </a:xfrm>
          <a:prstGeom prst="rect">
            <a:avLst/>
          </a:prstGeom>
          <a:noFill/>
        </p:spPr>
        <p:txBody>
          <a:bodyPr wrap="square" rtlCol="0">
            <a:spAutoFit/>
          </a:bodyPr>
          <a:lstStyle/>
          <a:p>
            <a:pPr algn="ctr"/>
            <a:r>
              <a:rPr lang="en-US" sz="2800" dirty="0"/>
              <a:t>Rank = 0 </a:t>
            </a:r>
            <a:endParaRPr lang="en-US" dirty="0"/>
          </a:p>
        </p:txBody>
      </p:sp>
      <p:sp>
        <p:nvSpPr>
          <p:cNvPr id="27" name="TextBox 26">
            <a:extLst>
              <a:ext uri="{FF2B5EF4-FFF2-40B4-BE49-F238E27FC236}">
                <a16:creationId xmlns:a16="http://schemas.microsoft.com/office/drawing/2014/main" id="{7C1ACDC7-9C90-4CD1-831D-F81B8E4512DD}"/>
              </a:ext>
            </a:extLst>
          </p:cNvPr>
          <p:cNvSpPr txBox="1"/>
          <p:nvPr/>
        </p:nvSpPr>
        <p:spPr>
          <a:xfrm>
            <a:off x="7801554" y="2361294"/>
            <a:ext cx="1618092" cy="523220"/>
          </a:xfrm>
          <a:prstGeom prst="rect">
            <a:avLst/>
          </a:prstGeom>
          <a:noFill/>
        </p:spPr>
        <p:txBody>
          <a:bodyPr wrap="square" rtlCol="0">
            <a:spAutoFit/>
          </a:bodyPr>
          <a:lstStyle/>
          <a:p>
            <a:pPr algn="ctr"/>
            <a:r>
              <a:rPr lang="en-US" sz="2800" dirty="0"/>
              <a:t>Rank = 1 </a:t>
            </a:r>
            <a:endParaRPr lang="en-US" dirty="0"/>
          </a:p>
        </p:txBody>
      </p:sp>
      <p:sp>
        <p:nvSpPr>
          <p:cNvPr id="29" name="TextBox 28">
            <a:extLst>
              <a:ext uri="{FF2B5EF4-FFF2-40B4-BE49-F238E27FC236}">
                <a16:creationId xmlns:a16="http://schemas.microsoft.com/office/drawing/2014/main" id="{588C838D-42AC-46CC-824A-F6648485BBFE}"/>
              </a:ext>
            </a:extLst>
          </p:cNvPr>
          <p:cNvSpPr txBox="1"/>
          <p:nvPr/>
        </p:nvSpPr>
        <p:spPr>
          <a:xfrm>
            <a:off x="8820228" y="4069057"/>
            <a:ext cx="1618092" cy="523220"/>
          </a:xfrm>
          <a:prstGeom prst="rect">
            <a:avLst/>
          </a:prstGeom>
          <a:noFill/>
        </p:spPr>
        <p:txBody>
          <a:bodyPr wrap="square" rtlCol="0">
            <a:spAutoFit/>
          </a:bodyPr>
          <a:lstStyle/>
          <a:p>
            <a:pPr algn="ctr"/>
            <a:r>
              <a:rPr lang="en-US" sz="2800" dirty="0">
                <a:solidFill>
                  <a:srgbClr val="00B050"/>
                </a:solidFill>
              </a:rPr>
              <a:t>Rank = 2 </a:t>
            </a:r>
            <a:endParaRPr lang="en-US" dirty="0">
              <a:solidFill>
                <a:srgbClr val="00B050"/>
              </a:solidFill>
            </a:endParaRPr>
          </a:p>
        </p:txBody>
      </p:sp>
      <p:sp>
        <p:nvSpPr>
          <p:cNvPr id="30" name="TextBox 29">
            <a:extLst>
              <a:ext uri="{FF2B5EF4-FFF2-40B4-BE49-F238E27FC236}">
                <a16:creationId xmlns:a16="http://schemas.microsoft.com/office/drawing/2014/main" id="{0CC8AAFE-A76B-4B37-998E-2D9AA606CEAC}"/>
              </a:ext>
            </a:extLst>
          </p:cNvPr>
          <p:cNvSpPr txBox="1"/>
          <p:nvPr/>
        </p:nvSpPr>
        <p:spPr>
          <a:xfrm>
            <a:off x="8812674" y="5472742"/>
            <a:ext cx="1618092" cy="523220"/>
          </a:xfrm>
          <a:prstGeom prst="rect">
            <a:avLst/>
          </a:prstGeom>
          <a:noFill/>
        </p:spPr>
        <p:txBody>
          <a:bodyPr wrap="square" rtlCol="0">
            <a:spAutoFit/>
          </a:bodyPr>
          <a:lstStyle/>
          <a:p>
            <a:pPr algn="ctr"/>
            <a:r>
              <a:rPr lang="en-US" sz="2800" dirty="0"/>
              <a:t>Rank = 3 </a:t>
            </a:r>
            <a:endParaRPr lang="en-US" dirty="0"/>
          </a:p>
        </p:txBody>
      </p:sp>
      <p:cxnSp>
        <p:nvCxnSpPr>
          <p:cNvPr id="48" name="Straight Connector 47">
            <a:extLst>
              <a:ext uri="{FF2B5EF4-FFF2-40B4-BE49-F238E27FC236}">
                <a16:creationId xmlns:a16="http://schemas.microsoft.com/office/drawing/2014/main" id="{18FAB806-0D77-4B27-812A-CA18D5DA9693}"/>
              </a:ext>
            </a:extLst>
          </p:cNvPr>
          <p:cNvCxnSpPr>
            <a:cxnSpLocks/>
            <a:endCxn id="11" idx="3"/>
          </p:cNvCxnSpPr>
          <p:nvPr/>
        </p:nvCxnSpPr>
        <p:spPr>
          <a:xfrm flipV="1">
            <a:off x="3077094" y="4670114"/>
            <a:ext cx="558175" cy="584187"/>
          </a:xfrm>
          <a:prstGeom prst="line">
            <a:avLst/>
          </a:prstGeom>
          <a:ln w="76200"/>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BB989C06-0290-4613-9CA1-408D482D39D6}"/>
              </a:ext>
            </a:extLst>
          </p:cNvPr>
          <p:cNvSpPr txBox="1"/>
          <p:nvPr/>
        </p:nvSpPr>
        <p:spPr>
          <a:xfrm>
            <a:off x="944781" y="3715466"/>
            <a:ext cx="2143079" cy="954107"/>
          </a:xfrm>
          <a:prstGeom prst="rect">
            <a:avLst/>
          </a:prstGeom>
          <a:noFill/>
        </p:spPr>
        <p:txBody>
          <a:bodyPr wrap="square" rtlCol="0">
            <a:spAutoFit/>
          </a:bodyPr>
          <a:lstStyle/>
          <a:p>
            <a:pPr algn="ctr"/>
            <a:r>
              <a:rPr lang="en-US" sz="2800" dirty="0"/>
              <a:t>C advertises new </a:t>
            </a:r>
            <a:r>
              <a:rPr lang="en-US" sz="2800" dirty="0">
                <a:solidFill>
                  <a:srgbClr val="FF0000"/>
                </a:solidFill>
              </a:rPr>
              <a:t>Rank = 1 </a:t>
            </a:r>
            <a:endParaRPr lang="en-US" dirty="0">
              <a:solidFill>
                <a:srgbClr val="FF0000"/>
              </a:solidFill>
            </a:endParaRPr>
          </a:p>
        </p:txBody>
      </p:sp>
    </p:spTree>
    <p:extLst>
      <p:ext uri="{BB962C8B-B14F-4D97-AF65-F5344CB8AC3E}">
        <p14:creationId xmlns:p14="http://schemas.microsoft.com/office/powerpoint/2010/main" val="21593834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BB4ABE36-A052-4203-B317-501549A5C03D}"/>
              </a:ext>
            </a:extLst>
          </p:cNvPr>
          <p:cNvSpPr/>
          <p:nvPr/>
        </p:nvSpPr>
        <p:spPr>
          <a:xfrm>
            <a:off x="2609339" y="525538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B46F3B5-1DBF-49D1-8E6B-F3623D3BA74F}"/>
              </a:ext>
            </a:extLst>
          </p:cNvPr>
          <p:cNvSpPr txBox="1"/>
          <p:nvPr/>
        </p:nvSpPr>
        <p:spPr>
          <a:xfrm>
            <a:off x="2669841" y="5473824"/>
            <a:ext cx="836038" cy="523220"/>
          </a:xfrm>
          <a:prstGeom prst="rect">
            <a:avLst/>
          </a:prstGeom>
          <a:noFill/>
        </p:spPr>
        <p:txBody>
          <a:bodyPr wrap="square" rtlCol="0">
            <a:spAutoFit/>
          </a:bodyPr>
          <a:lstStyle/>
          <a:p>
            <a:pPr algn="ctr"/>
            <a:r>
              <a:rPr lang="en-US" sz="2800" dirty="0"/>
              <a:t>H</a:t>
            </a:r>
            <a:endParaRPr lang="en-US" dirty="0"/>
          </a:p>
        </p:txBody>
      </p:sp>
      <p:sp>
        <p:nvSpPr>
          <p:cNvPr id="4" name="Slide Number Placeholder 3">
            <a:extLst>
              <a:ext uri="{FF2B5EF4-FFF2-40B4-BE49-F238E27FC236}">
                <a16:creationId xmlns:a16="http://schemas.microsoft.com/office/drawing/2014/main" id="{DC480ADE-1B25-4BEA-950F-AC0D49429F01}"/>
              </a:ext>
            </a:extLst>
          </p:cNvPr>
          <p:cNvSpPr>
            <a:spLocks noGrp="1"/>
          </p:cNvSpPr>
          <p:nvPr>
            <p:ph type="sldNum" sz="quarter" idx="12"/>
          </p:nvPr>
        </p:nvSpPr>
        <p:spPr/>
        <p:txBody>
          <a:bodyPr/>
          <a:lstStyle/>
          <a:p>
            <a:fld id="{FB9190A4-0A00-438B-8A74-5EDA6CB3AEBB}" type="slidenum">
              <a:rPr lang="en-US" smtClean="0"/>
              <a:t>109</a:t>
            </a:fld>
            <a:endParaRPr lang="en-US"/>
          </a:p>
        </p:txBody>
      </p:sp>
      <p:sp>
        <p:nvSpPr>
          <p:cNvPr id="5" name="Rectangle: Rounded Corners 4">
            <a:extLst>
              <a:ext uri="{FF2B5EF4-FFF2-40B4-BE49-F238E27FC236}">
                <a16:creationId xmlns:a16="http://schemas.microsoft.com/office/drawing/2014/main" id="{521B65CA-432E-4002-97CE-DF905CC022CC}"/>
              </a:ext>
            </a:extLst>
          </p:cNvPr>
          <p:cNvSpPr/>
          <p:nvPr/>
        </p:nvSpPr>
        <p:spPr>
          <a:xfrm>
            <a:off x="5409197" y="60117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9F3E81-1B5B-4E48-A5AF-8CE283284ECB}"/>
              </a:ext>
            </a:extLst>
          </p:cNvPr>
          <p:cNvCxnSpPr>
            <a:cxnSpLocks/>
            <a:stCxn id="7" idx="0"/>
            <a:endCxn id="5" idx="2"/>
          </p:cNvCxnSpPr>
          <p:nvPr/>
        </p:nvCxnSpPr>
        <p:spPr>
          <a:xfrm flipV="1">
            <a:off x="4930676"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C44C8A9B-BEBF-42A3-B06F-6E508A71AEFE}"/>
              </a:ext>
            </a:extLst>
          </p:cNvPr>
          <p:cNvSpPr/>
          <p:nvPr/>
        </p:nvSpPr>
        <p:spPr>
          <a:xfrm>
            <a:off x="4452155"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0050895-1EF7-496D-86B1-55C396E6A9D3}"/>
              </a:ext>
            </a:extLst>
          </p:cNvPr>
          <p:cNvSpPr/>
          <p:nvPr/>
        </p:nvSpPr>
        <p:spPr>
          <a:xfrm>
            <a:off x="6474089" y="221315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E98E025-E419-4AEF-B5CF-3AAA4DBA68B5}"/>
              </a:ext>
            </a:extLst>
          </p:cNvPr>
          <p:cNvSpPr/>
          <p:nvPr/>
        </p:nvSpPr>
        <p:spPr>
          <a:xfrm>
            <a:off x="3495113" y="3850616"/>
            <a:ext cx="957042" cy="960102"/>
          </a:xfrm>
          <a:prstGeom prst="ellipse">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94873-2C30-4381-9AF0-3CF69E7ECB4E}"/>
              </a:ext>
            </a:extLst>
          </p:cNvPr>
          <p:cNvSpPr/>
          <p:nvPr/>
        </p:nvSpPr>
        <p:spPr>
          <a:xfrm>
            <a:off x="5409197" y="385061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32AD74A-E403-4BFE-AD98-02E6B42F71A8}"/>
              </a:ext>
            </a:extLst>
          </p:cNvPr>
          <p:cNvSpPr/>
          <p:nvPr/>
        </p:nvSpPr>
        <p:spPr>
          <a:xfrm>
            <a:off x="7431131" y="3911705"/>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A2BF8EF-281A-4E5C-A79F-C173942543E6}"/>
              </a:ext>
            </a:extLst>
          </p:cNvPr>
          <p:cNvSpPr/>
          <p:nvPr/>
        </p:nvSpPr>
        <p:spPr>
          <a:xfrm>
            <a:off x="5409197"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D8151CD-B199-43D9-8D61-94FA878234B1}"/>
              </a:ext>
            </a:extLst>
          </p:cNvPr>
          <p:cNvSpPr/>
          <p:nvPr/>
        </p:nvSpPr>
        <p:spPr>
          <a:xfrm>
            <a:off x="7431131" y="525430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7890C17-20FD-4C18-8416-2BFE04C06E73}"/>
              </a:ext>
            </a:extLst>
          </p:cNvPr>
          <p:cNvCxnSpPr>
            <a:cxnSpLocks/>
            <a:stCxn id="10" idx="0"/>
            <a:endCxn id="5" idx="2"/>
          </p:cNvCxnSpPr>
          <p:nvPr/>
        </p:nvCxnSpPr>
        <p:spPr>
          <a:xfrm flipH="1" flipV="1">
            <a:off x="5941643" y="1436464"/>
            <a:ext cx="1010967" cy="776691"/>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6E74D9B9-F1AA-459C-A128-CDC8C86D43B8}"/>
              </a:ext>
            </a:extLst>
          </p:cNvPr>
          <p:cNvCxnSpPr>
            <a:cxnSpLocks/>
            <a:stCxn id="11" idx="0"/>
            <a:endCxn id="7" idx="3"/>
          </p:cNvCxnSpPr>
          <p:nvPr/>
        </p:nvCxnSpPr>
        <p:spPr>
          <a:xfrm flipV="1">
            <a:off x="3973634" y="3032653"/>
            <a:ext cx="618677" cy="81796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27DDCB4-F39D-4213-AE02-8520ABA121F3}"/>
              </a:ext>
            </a:extLst>
          </p:cNvPr>
          <p:cNvCxnSpPr>
            <a:cxnSpLocks/>
            <a:stCxn id="42" idx="1"/>
            <a:endCxn id="11" idx="6"/>
          </p:cNvCxnSpPr>
          <p:nvPr/>
        </p:nvCxnSpPr>
        <p:spPr>
          <a:xfrm flipH="1">
            <a:off x="4452155" y="4330667"/>
            <a:ext cx="1017544"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C2F9EFDD-DE9D-4573-B430-B04ECF3B3E2C}"/>
              </a:ext>
            </a:extLst>
          </p:cNvPr>
          <p:cNvCxnSpPr>
            <a:cxnSpLocks/>
            <a:stCxn id="13" idx="0"/>
            <a:endCxn id="10" idx="5"/>
          </p:cNvCxnSpPr>
          <p:nvPr/>
        </p:nvCxnSpPr>
        <p:spPr>
          <a:xfrm flipH="1" flipV="1">
            <a:off x="7290975" y="3032653"/>
            <a:ext cx="618677" cy="879052"/>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E7082AE-CF92-4559-B5FF-8070E7464A93}"/>
              </a:ext>
            </a:extLst>
          </p:cNvPr>
          <p:cNvCxnSpPr>
            <a:cxnSpLocks/>
            <a:stCxn id="44" idx="1"/>
            <a:endCxn id="11" idx="5"/>
          </p:cNvCxnSpPr>
          <p:nvPr/>
        </p:nvCxnSpPr>
        <p:spPr>
          <a:xfrm flipH="1" flipV="1">
            <a:off x="4311999" y="4670114"/>
            <a:ext cx="1157700" cy="1064238"/>
          </a:xfrm>
          <a:prstGeom prst="line">
            <a:avLst/>
          </a:prstGeom>
          <a:ln w="76200"/>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224EA20-035F-48C1-A862-2757563AD4A3}"/>
              </a:ext>
            </a:extLst>
          </p:cNvPr>
          <p:cNvCxnSpPr>
            <a:cxnSpLocks/>
            <a:stCxn id="15" idx="0"/>
            <a:endCxn id="13" idx="4"/>
          </p:cNvCxnSpPr>
          <p:nvPr/>
        </p:nvCxnSpPr>
        <p:spPr>
          <a:xfrm flipV="1">
            <a:off x="7909652" y="4871807"/>
            <a:ext cx="0" cy="382494"/>
          </a:xfrm>
          <a:prstGeom prst="line">
            <a:avLst/>
          </a:prstGeom>
          <a:ln w="76200"/>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126AF921-BD08-4E8E-95FE-4792A700ACEE}"/>
              </a:ext>
            </a:extLst>
          </p:cNvPr>
          <p:cNvSpPr txBox="1"/>
          <p:nvPr/>
        </p:nvSpPr>
        <p:spPr>
          <a:xfrm>
            <a:off x="5539666" y="765131"/>
            <a:ext cx="836038" cy="523220"/>
          </a:xfrm>
          <a:prstGeom prst="rect">
            <a:avLst/>
          </a:prstGeom>
          <a:noFill/>
        </p:spPr>
        <p:txBody>
          <a:bodyPr wrap="square" rtlCol="0">
            <a:spAutoFit/>
          </a:bodyPr>
          <a:lstStyle/>
          <a:p>
            <a:pPr algn="ctr"/>
            <a:r>
              <a:rPr lang="en-US" sz="2800" dirty="0">
                <a:solidFill>
                  <a:schemeClr val="bg1"/>
                </a:solidFill>
              </a:rPr>
              <a:t>6BR</a:t>
            </a:r>
            <a:endParaRPr lang="en-US" dirty="0">
              <a:solidFill>
                <a:schemeClr val="bg1"/>
              </a:solidFill>
            </a:endParaRPr>
          </a:p>
        </p:txBody>
      </p:sp>
      <p:sp>
        <p:nvSpPr>
          <p:cNvPr id="39" name="TextBox 38">
            <a:extLst>
              <a:ext uri="{FF2B5EF4-FFF2-40B4-BE49-F238E27FC236}">
                <a16:creationId xmlns:a16="http://schemas.microsoft.com/office/drawing/2014/main" id="{CEB8BA42-4A56-470E-B3D2-76FDC2F4E7FA}"/>
              </a:ext>
            </a:extLst>
          </p:cNvPr>
          <p:cNvSpPr txBox="1"/>
          <p:nvPr/>
        </p:nvSpPr>
        <p:spPr>
          <a:xfrm>
            <a:off x="4512657" y="2424271"/>
            <a:ext cx="836038" cy="523220"/>
          </a:xfrm>
          <a:prstGeom prst="rect">
            <a:avLst/>
          </a:prstGeom>
          <a:noFill/>
        </p:spPr>
        <p:txBody>
          <a:bodyPr wrap="square" rtlCol="0">
            <a:spAutoFit/>
          </a:bodyPr>
          <a:lstStyle/>
          <a:p>
            <a:pPr algn="ctr"/>
            <a:r>
              <a:rPr lang="en-US" sz="2800" dirty="0"/>
              <a:t>A</a:t>
            </a:r>
            <a:endParaRPr lang="en-US" dirty="0"/>
          </a:p>
        </p:txBody>
      </p:sp>
      <p:sp>
        <p:nvSpPr>
          <p:cNvPr id="40" name="TextBox 39">
            <a:extLst>
              <a:ext uri="{FF2B5EF4-FFF2-40B4-BE49-F238E27FC236}">
                <a16:creationId xmlns:a16="http://schemas.microsoft.com/office/drawing/2014/main" id="{E2B06205-FAA8-4EAE-A33B-941A32202244}"/>
              </a:ext>
            </a:extLst>
          </p:cNvPr>
          <p:cNvSpPr txBox="1"/>
          <p:nvPr/>
        </p:nvSpPr>
        <p:spPr>
          <a:xfrm>
            <a:off x="6534591" y="2424271"/>
            <a:ext cx="836038" cy="523220"/>
          </a:xfrm>
          <a:prstGeom prst="rect">
            <a:avLst/>
          </a:prstGeom>
          <a:noFill/>
        </p:spPr>
        <p:txBody>
          <a:bodyPr wrap="square" rtlCol="0">
            <a:spAutoFit/>
          </a:bodyPr>
          <a:lstStyle/>
          <a:p>
            <a:pPr algn="ctr"/>
            <a:r>
              <a:rPr lang="en-US" sz="2800" dirty="0"/>
              <a:t>B</a:t>
            </a:r>
            <a:endParaRPr lang="en-US" dirty="0"/>
          </a:p>
        </p:txBody>
      </p:sp>
      <p:sp>
        <p:nvSpPr>
          <p:cNvPr id="41" name="TextBox 40">
            <a:extLst>
              <a:ext uri="{FF2B5EF4-FFF2-40B4-BE49-F238E27FC236}">
                <a16:creationId xmlns:a16="http://schemas.microsoft.com/office/drawing/2014/main" id="{827B0741-2B27-4B28-AE49-DD55BC5F7F9C}"/>
              </a:ext>
            </a:extLst>
          </p:cNvPr>
          <p:cNvSpPr txBox="1"/>
          <p:nvPr/>
        </p:nvSpPr>
        <p:spPr>
          <a:xfrm>
            <a:off x="3555615" y="4069057"/>
            <a:ext cx="836038" cy="523220"/>
          </a:xfrm>
          <a:prstGeom prst="rect">
            <a:avLst/>
          </a:prstGeom>
          <a:noFill/>
        </p:spPr>
        <p:txBody>
          <a:bodyPr wrap="square" rtlCol="0">
            <a:spAutoFit/>
          </a:bodyPr>
          <a:lstStyle/>
          <a:p>
            <a:pPr algn="ctr"/>
            <a:r>
              <a:rPr lang="en-US" sz="2800" dirty="0"/>
              <a:t>C</a:t>
            </a:r>
            <a:endParaRPr lang="en-US" dirty="0"/>
          </a:p>
        </p:txBody>
      </p:sp>
      <p:sp>
        <p:nvSpPr>
          <p:cNvPr id="42" name="TextBox 41">
            <a:extLst>
              <a:ext uri="{FF2B5EF4-FFF2-40B4-BE49-F238E27FC236}">
                <a16:creationId xmlns:a16="http://schemas.microsoft.com/office/drawing/2014/main" id="{D99F0935-6978-4BEB-84F9-B549C8AF37E9}"/>
              </a:ext>
            </a:extLst>
          </p:cNvPr>
          <p:cNvSpPr txBox="1"/>
          <p:nvPr/>
        </p:nvSpPr>
        <p:spPr>
          <a:xfrm>
            <a:off x="5469699" y="4069057"/>
            <a:ext cx="836038" cy="523220"/>
          </a:xfrm>
          <a:prstGeom prst="rect">
            <a:avLst/>
          </a:prstGeom>
          <a:noFill/>
        </p:spPr>
        <p:txBody>
          <a:bodyPr wrap="square" rtlCol="0">
            <a:spAutoFit/>
          </a:bodyPr>
          <a:lstStyle/>
          <a:p>
            <a:pPr algn="ctr"/>
            <a:r>
              <a:rPr lang="en-US" sz="2800" dirty="0"/>
              <a:t>D</a:t>
            </a:r>
            <a:endParaRPr lang="en-US" dirty="0"/>
          </a:p>
        </p:txBody>
      </p:sp>
      <p:sp>
        <p:nvSpPr>
          <p:cNvPr id="43" name="TextBox 42">
            <a:extLst>
              <a:ext uri="{FF2B5EF4-FFF2-40B4-BE49-F238E27FC236}">
                <a16:creationId xmlns:a16="http://schemas.microsoft.com/office/drawing/2014/main" id="{688B9C23-F201-41AB-A471-B8266F638DCE}"/>
              </a:ext>
            </a:extLst>
          </p:cNvPr>
          <p:cNvSpPr txBox="1"/>
          <p:nvPr/>
        </p:nvSpPr>
        <p:spPr>
          <a:xfrm>
            <a:off x="7491632" y="4126933"/>
            <a:ext cx="836038" cy="523220"/>
          </a:xfrm>
          <a:prstGeom prst="rect">
            <a:avLst/>
          </a:prstGeom>
          <a:noFill/>
        </p:spPr>
        <p:txBody>
          <a:bodyPr wrap="square" rtlCol="0">
            <a:spAutoFit/>
          </a:bodyPr>
          <a:lstStyle/>
          <a:p>
            <a:pPr algn="ctr"/>
            <a:r>
              <a:rPr lang="en-US" sz="2800" dirty="0"/>
              <a:t>E</a:t>
            </a:r>
            <a:endParaRPr lang="en-US" dirty="0"/>
          </a:p>
        </p:txBody>
      </p:sp>
      <p:sp>
        <p:nvSpPr>
          <p:cNvPr id="44" name="TextBox 43">
            <a:extLst>
              <a:ext uri="{FF2B5EF4-FFF2-40B4-BE49-F238E27FC236}">
                <a16:creationId xmlns:a16="http://schemas.microsoft.com/office/drawing/2014/main" id="{C0C29AEC-7F20-486F-911C-43AE173851BC}"/>
              </a:ext>
            </a:extLst>
          </p:cNvPr>
          <p:cNvSpPr txBox="1"/>
          <p:nvPr/>
        </p:nvSpPr>
        <p:spPr>
          <a:xfrm>
            <a:off x="5469699" y="5472742"/>
            <a:ext cx="836038" cy="523220"/>
          </a:xfrm>
          <a:prstGeom prst="rect">
            <a:avLst/>
          </a:prstGeom>
          <a:noFill/>
        </p:spPr>
        <p:txBody>
          <a:bodyPr wrap="square" rtlCol="0">
            <a:spAutoFit/>
          </a:bodyPr>
          <a:lstStyle/>
          <a:p>
            <a:pPr algn="ctr"/>
            <a:r>
              <a:rPr lang="en-US" sz="2800" dirty="0"/>
              <a:t>F</a:t>
            </a:r>
            <a:endParaRPr lang="en-US" dirty="0"/>
          </a:p>
        </p:txBody>
      </p:sp>
      <p:sp>
        <p:nvSpPr>
          <p:cNvPr id="45" name="TextBox 44">
            <a:extLst>
              <a:ext uri="{FF2B5EF4-FFF2-40B4-BE49-F238E27FC236}">
                <a16:creationId xmlns:a16="http://schemas.microsoft.com/office/drawing/2014/main" id="{02FD645C-EAD2-430B-91F6-44E7922FFED7}"/>
              </a:ext>
            </a:extLst>
          </p:cNvPr>
          <p:cNvSpPr txBox="1"/>
          <p:nvPr/>
        </p:nvSpPr>
        <p:spPr>
          <a:xfrm>
            <a:off x="7482101" y="5472742"/>
            <a:ext cx="836038" cy="523220"/>
          </a:xfrm>
          <a:prstGeom prst="rect">
            <a:avLst/>
          </a:prstGeom>
          <a:noFill/>
        </p:spPr>
        <p:txBody>
          <a:bodyPr wrap="square" rtlCol="0">
            <a:spAutoFit/>
          </a:bodyPr>
          <a:lstStyle/>
          <a:p>
            <a:pPr algn="ctr"/>
            <a:r>
              <a:rPr lang="en-US" sz="2800" dirty="0"/>
              <a:t>G</a:t>
            </a:r>
            <a:endParaRPr lang="en-US" dirty="0"/>
          </a:p>
        </p:txBody>
      </p:sp>
      <p:sp>
        <p:nvSpPr>
          <p:cNvPr id="26" name="TextBox 25">
            <a:extLst>
              <a:ext uri="{FF2B5EF4-FFF2-40B4-BE49-F238E27FC236}">
                <a16:creationId xmlns:a16="http://schemas.microsoft.com/office/drawing/2014/main" id="{C239EEE1-F499-4DA3-A82E-1F55C6B738A0}"/>
              </a:ext>
            </a:extLst>
          </p:cNvPr>
          <p:cNvSpPr txBox="1"/>
          <p:nvPr/>
        </p:nvSpPr>
        <p:spPr>
          <a:xfrm>
            <a:off x="6992508" y="729833"/>
            <a:ext cx="1618092" cy="523220"/>
          </a:xfrm>
          <a:prstGeom prst="rect">
            <a:avLst/>
          </a:prstGeom>
          <a:noFill/>
        </p:spPr>
        <p:txBody>
          <a:bodyPr wrap="square" rtlCol="0">
            <a:spAutoFit/>
          </a:bodyPr>
          <a:lstStyle/>
          <a:p>
            <a:pPr algn="ctr"/>
            <a:r>
              <a:rPr lang="en-US" sz="2800" dirty="0"/>
              <a:t>Rank = 0 </a:t>
            </a:r>
            <a:endParaRPr lang="en-US" dirty="0"/>
          </a:p>
        </p:txBody>
      </p:sp>
      <p:sp>
        <p:nvSpPr>
          <p:cNvPr id="27" name="TextBox 26">
            <a:extLst>
              <a:ext uri="{FF2B5EF4-FFF2-40B4-BE49-F238E27FC236}">
                <a16:creationId xmlns:a16="http://schemas.microsoft.com/office/drawing/2014/main" id="{7C1ACDC7-9C90-4CD1-831D-F81B8E4512DD}"/>
              </a:ext>
            </a:extLst>
          </p:cNvPr>
          <p:cNvSpPr txBox="1"/>
          <p:nvPr/>
        </p:nvSpPr>
        <p:spPr>
          <a:xfrm>
            <a:off x="7801554" y="2361294"/>
            <a:ext cx="1618092" cy="523220"/>
          </a:xfrm>
          <a:prstGeom prst="rect">
            <a:avLst/>
          </a:prstGeom>
          <a:noFill/>
        </p:spPr>
        <p:txBody>
          <a:bodyPr wrap="square" rtlCol="0">
            <a:spAutoFit/>
          </a:bodyPr>
          <a:lstStyle/>
          <a:p>
            <a:pPr algn="ctr"/>
            <a:r>
              <a:rPr lang="en-US" sz="2800" dirty="0"/>
              <a:t>Rank = 1 </a:t>
            </a:r>
            <a:endParaRPr lang="en-US" dirty="0"/>
          </a:p>
        </p:txBody>
      </p:sp>
      <p:sp>
        <p:nvSpPr>
          <p:cNvPr id="29" name="TextBox 28">
            <a:extLst>
              <a:ext uri="{FF2B5EF4-FFF2-40B4-BE49-F238E27FC236}">
                <a16:creationId xmlns:a16="http://schemas.microsoft.com/office/drawing/2014/main" id="{588C838D-42AC-46CC-824A-F6648485BBFE}"/>
              </a:ext>
            </a:extLst>
          </p:cNvPr>
          <p:cNvSpPr txBox="1"/>
          <p:nvPr/>
        </p:nvSpPr>
        <p:spPr>
          <a:xfrm>
            <a:off x="8820228" y="4069057"/>
            <a:ext cx="1618092" cy="523220"/>
          </a:xfrm>
          <a:prstGeom prst="rect">
            <a:avLst/>
          </a:prstGeom>
          <a:noFill/>
        </p:spPr>
        <p:txBody>
          <a:bodyPr wrap="square" rtlCol="0">
            <a:spAutoFit/>
          </a:bodyPr>
          <a:lstStyle/>
          <a:p>
            <a:pPr algn="ctr"/>
            <a:r>
              <a:rPr lang="en-US" sz="2800" dirty="0"/>
              <a:t>Rank = 2 </a:t>
            </a:r>
            <a:endParaRPr lang="en-US" dirty="0"/>
          </a:p>
        </p:txBody>
      </p:sp>
      <p:sp>
        <p:nvSpPr>
          <p:cNvPr id="30" name="TextBox 29">
            <a:extLst>
              <a:ext uri="{FF2B5EF4-FFF2-40B4-BE49-F238E27FC236}">
                <a16:creationId xmlns:a16="http://schemas.microsoft.com/office/drawing/2014/main" id="{0CC8AAFE-A76B-4B37-998E-2D9AA606CEAC}"/>
              </a:ext>
            </a:extLst>
          </p:cNvPr>
          <p:cNvSpPr txBox="1"/>
          <p:nvPr/>
        </p:nvSpPr>
        <p:spPr>
          <a:xfrm>
            <a:off x="8812674" y="5472742"/>
            <a:ext cx="1618092" cy="523220"/>
          </a:xfrm>
          <a:prstGeom prst="rect">
            <a:avLst/>
          </a:prstGeom>
          <a:noFill/>
        </p:spPr>
        <p:txBody>
          <a:bodyPr wrap="square" rtlCol="0">
            <a:spAutoFit/>
          </a:bodyPr>
          <a:lstStyle/>
          <a:p>
            <a:pPr algn="ctr"/>
            <a:r>
              <a:rPr lang="en-US" sz="2800" dirty="0"/>
              <a:t>Rank = 3 </a:t>
            </a:r>
            <a:endParaRPr lang="en-US" dirty="0"/>
          </a:p>
        </p:txBody>
      </p:sp>
      <p:cxnSp>
        <p:nvCxnSpPr>
          <p:cNvPr id="48" name="Straight Connector 47">
            <a:extLst>
              <a:ext uri="{FF2B5EF4-FFF2-40B4-BE49-F238E27FC236}">
                <a16:creationId xmlns:a16="http://schemas.microsoft.com/office/drawing/2014/main" id="{18FAB806-0D77-4B27-812A-CA18D5DA9693}"/>
              </a:ext>
            </a:extLst>
          </p:cNvPr>
          <p:cNvCxnSpPr>
            <a:cxnSpLocks/>
            <a:endCxn id="11" idx="3"/>
          </p:cNvCxnSpPr>
          <p:nvPr/>
        </p:nvCxnSpPr>
        <p:spPr>
          <a:xfrm flipV="1">
            <a:off x="3077094" y="4670114"/>
            <a:ext cx="558175" cy="584187"/>
          </a:xfrm>
          <a:prstGeom prst="line">
            <a:avLst/>
          </a:prstGeom>
          <a:ln w="76200"/>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BB989C06-0290-4613-9CA1-408D482D39D6}"/>
              </a:ext>
            </a:extLst>
          </p:cNvPr>
          <p:cNvSpPr txBox="1"/>
          <p:nvPr/>
        </p:nvSpPr>
        <p:spPr>
          <a:xfrm>
            <a:off x="167678" y="3219207"/>
            <a:ext cx="3297184" cy="1384995"/>
          </a:xfrm>
          <a:prstGeom prst="rect">
            <a:avLst/>
          </a:prstGeom>
          <a:noFill/>
        </p:spPr>
        <p:txBody>
          <a:bodyPr wrap="square" rtlCol="0">
            <a:spAutoFit/>
          </a:bodyPr>
          <a:lstStyle/>
          <a:p>
            <a:pPr algn="ctr"/>
            <a:r>
              <a:rPr lang="en-US" sz="2800" dirty="0"/>
              <a:t>Which causes D and F to choose it as a preferred parent</a:t>
            </a:r>
            <a:endParaRPr lang="en-US" dirty="0"/>
          </a:p>
        </p:txBody>
      </p:sp>
    </p:spTree>
    <p:extLst>
      <p:ext uri="{BB962C8B-B14F-4D97-AF65-F5344CB8AC3E}">
        <p14:creationId xmlns:p14="http://schemas.microsoft.com/office/powerpoint/2010/main" val="8464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7DA8-BD7B-4D1F-934E-48393FB2FB6E}"/>
              </a:ext>
            </a:extLst>
          </p:cNvPr>
          <p:cNvSpPr>
            <a:spLocks noGrp="1"/>
          </p:cNvSpPr>
          <p:nvPr>
            <p:ph type="title"/>
          </p:nvPr>
        </p:nvSpPr>
        <p:spPr/>
        <p:txBody>
          <a:bodyPr/>
          <a:lstStyle/>
          <a:p>
            <a:r>
              <a:rPr lang="en-US" dirty="0"/>
              <a:t>The Two Modes</a:t>
            </a:r>
          </a:p>
        </p:txBody>
      </p:sp>
      <p:sp>
        <p:nvSpPr>
          <p:cNvPr id="3" name="Content Placeholder 2">
            <a:extLst>
              <a:ext uri="{FF2B5EF4-FFF2-40B4-BE49-F238E27FC236}">
                <a16:creationId xmlns:a16="http://schemas.microsoft.com/office/drawing/2014/main" id="{F0BB0EA6-0149-49EE-9874-7CF18266DF8E}"/>
              </a:ext>
            </a:extLst>
          </p:cNvPr>
          <p:cNvSpPr>
            <a:spLocks noGrp="1"/>
          </p:cNvSpPr>
          <p:nvPr>
            <p:ph idx="1"/>
          </p:nvPr>
        </p:nvSpPr>
        <p:spPr/>
        <p:txBody>
          <a:bodyPr/>
          <a:lstStyle/>
          <a:p>
            <a:r>
              <a:rPr lang="en-US" b="1" dirty="0"/>
              <a:t>Regular Mode</a:t>
            </a:r>
            <a:r>
              <a:rPr lang="en-US" dirty="0"/>
              <a:t>: run a lightweight algorithm to monitor network and raise an alarm whenever suspicious behavior is detected</a:t>
            </a:r>
          </a:p>
          <a:p>
            <a:r>
              <a:rPr lang="en-US" b="1" dirty="0"/>
              <a:t>Vigilant Mode</a:t>
            </a:r>
            <a:r>
              <a:rPr lang="en-US" dirty="0"/>
              <a:t>: run a more intensive algorithm to verify an attack and try to mitigate it</a:t>
            </a:r>
          </a:p>
        </p:txBody>
      </p:sp>
      <p:sp>
        <p:nvSpPr>
          <p:cNvPr id="4" name="Slide Number Placeholder 3">
            <a:extLst>
              <a:ext uri="{FF2B5EF4-FFF2-40B4-BE49-F238E27FC236}">
                <a16:creationId xmlns:a16="http://schemas.microsoft.com/office/drawing/2014/main" id="{D705300C-5E10-40B2-8DEE-9B487403ABF4}"/>
              </a:ext>
            </a:extLst>
          </p:cNvPr>
          <p:cNvSpPr>
            <a:spLocks noGrp="1"/>
          </p:cNvSpPr>
          <p:nvPr>
            <p:ph type="sldNum" sz="quarter" idx="12"/>
          </p:nvPr>
        </p:nvSpPr>
        <p:spPr/>
        <p:txBody>
          <a:bodyPr/>
          <a:lstStyle/>
          <a:p>
            <a:fld id="{FB9190A4-0A00-438B-8A74-5EDA6CB3AEBB}" type="slidenum">
              <a:rPr lang="en-US" smtClean="0"/>
              <a:t>11</a:t>
            </a:fld>
            <a:endParaRPr lang="en-US"/>
          </a:p>
        </p:txBody>
      </p:sp>
    </p:spTree>
    <p:extLst>
      <p:ext uri="{BB962C8B-B14F-4D97-AF65-F5344CB8AC3E}">
        <p14:creationId xmlns:p14="http://schemas.microsoft.com/office/powerpoint/2010/main" val="20559113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9F92-B672-44EA-A808-0B4ED25086F4}"/>
              </a:ext>
            </a:extLst>
          </p:cNvPr>
          <p:cNvSpPr>
            <a:spLocks noGrp="1"/>
          </p:cNvSpPr>
          <p:nvPr>
            <p:ph type="title"/>
          </p:nvPr>
        </p:nvSpPr>
        <p:spPr/>
        <p:txBody>
          <a:bodyPr/>
          <a:lstStyle/>
          <a:p>
            <a:r>
              <a:rPr lang="en-US" dirty="0"/>
              <a:t>Prior Art: SVELTE Against the Sinkhole Attack in 6LoWPAN</a:t>
            </a:r>
          </a:p>
        </p:txBody>
      </p:sp>
      <p:sp>
        <p:nvSpPr>
          <p:cNvPr id="3" name="Content Placeholder 2">
            <a:extLst>
              <a:ext uri="{FF2B5EF4-FFF2-40B4-BE49-F238E27FC236}">
                <a16:creationId xmlns:a16="http://schemas.microsoft.com/office/drawing/2014/main" id="{0875D690-D5C9-4EE4-8332-90817E53E320}"/>
              </a:ext>
            </a:extLst>
          </p:cNvPr>
          <p:cNvSpPr>
            <a:spLocks noGrp="1"/>
          </p:cNvSpPr>
          <p:nvPr>
            <p:ph idx="1"/>
          </p:nvPr>
        </p:nvSpPr>
        <p:spPr/>
        <p:txBody>
          <a:bodyPr>
            <a:normAutofit lnSpcReduction="10000"/>
          </a:bodyPr>
          <a:lstStyle/>
          <a:p>
            <a:r>
              <a:rPr lang="en-US" dirty="0"/>
              <a:t>Two main modules running on the border router (6BR) of a 6LoWPAN network:</a:t>
            </a:r>
          </a:p>
          <a:p>
            <a:pPr marL="914400" lvl="1" indent="-457200">
              <a:buFont typeface="+mj-lt"/>
              <a:buAutoNum type="arabicPeriod"/>
            </a:pPr>
            <a:r>
              <a:rPr lang="en-US" dirty="0">
                <a:solidFill>
                  <a:srgbClr val="FF0000"/>
                </a:solidFill>
              </a:rPr>
              <a:t>6LoWPAN Mapper (6Mapper)</a:t>
            </a:r>
            <a:r>
              <a:rPr lang="en-US" dirty="0"/>
              <a:t>:</a:t>
            </a:r>
            <a:r>
              <a:rPr lang="en-US" dirty="0">
                <a:solidFill>
                  <a:srgbClr val="FF0000"/>
                </a:solidFill>
              </a:rPr>
              <a:t> </a:t>
            </a:r>
            <a:r>
              <a:rPr lang="en-US" dirty="0"/>
              <a:t>gathers information about the network and determines the routing map (DODAG rooted at 6BR)</a:t>
            </a:r>
          </a:p>
          <a:p>
            <a:pPr marL="914400" lvl="1" indent="-457200">
              <a:buFont typeface="+mj-lt"/>
              <a:buAutoNum type="arabicPeriod"/>
            </a:pPr>
            <a:r>
              <a:rPr lang="en-US" dirty="0"/>
              <a:t>Intrusion detection module: checks the rank inconsistency in data obtained by 6Mapper to detect sinkhole attacks</a:t>
            </a:r>
          </a:p>
          <a:p>
            <a:r>
              <a:rPr lang="en-US" dirty="0"/>
              <a:t>6Mapper sends probing messages to all nodes in network at regular intervals (e.g., 2 minutes) </a:t>
            </a:r>
          </a:p>
          <a:p>
            <a:r>
              <a:rPr lang="en-US" dirty="0"/>
              <a:t>Each node then sends a response message to 6Mapper, which includes its node ID, node rank, parent ID, and all of its neighbors’ IDs and ranks.</a:t>
            </a:r>
          </a:p>
        </p:txBody>
      </p:sp>
      <p:sp>
        <p:nvSpPr>
          <p:cNvPr id="4" name="Slide Number Placeholder 3">
            <a:extLst>
              <a:ext uri="{FF2B5EF4-FFF2-40B4-BE49-F238E27FC236}">
                <a16:creationId xmlns:a16="http://schemas.microsoft.com/office/drawing/2014/main" id="{D2BA7AEA-11D4-48E9-A1C6-8544BD582289}"/>
              </a:ext>
            </a:extLst>
          </p:cNvPr>
          <p:cNvSpPr>
            <a:spLocks noGrp="1"/>
          </p:cNvSpPr>
          <p:nvPr>
            <p:ph type="sldNum" sz="quarter" idx="12"/>
          </p:nvPr>
        </p:nvSpPr>
        <p:spPr/>
        <p:txBody>
          <a:bodyPr/>
          <a:lstStyle/>
          <a:p>
            <a:fld id="{FB9190A4-0A00-438B-8A74-5EDA6CB3AEBB}" type="slidenum">
              <a:rPr lang="en-US" smtClean="0"/>
              <a:t>110</a:t>
            </a:fld>
            <a:endParaRPr lang="en-US"/>
          </a:p>
        </p:txBody>
      </p:sp>
      <p:sp>
        <p:nvSpPr>
          <p:cNvPr id="5" name="Rectangle 4">
            <a:extLst>
              <a:ext uri="{FF2B5EF4-FFF2-40B4-BE49-F238E27FC236}">
                <a16:creationId xmlns:a16="http://schemas.microsoft.com/office/drawing/2014/main" id="{FCC98DA9-B4B4-4352-A567-1BE23A9130F7}"/>
              </a:ext>
            </a:extLst>
          </p:cNvPr>
          <p:cNvSpPr/>
          <p:nvPr/>
        </p:nvSpPr>
        <p:spPr>
          <a:xfrm>
            <a:off x="838200" y="6019512"/>
            <a:ext cx="8858695" cy="584775"/>
          </a:xfrm>
          <a:prstGeom prst="rect">
            <a:avLst/>
          </a:prstGeom>
        </p:spPr>
        <p:txBody>
          <a:bodyPr wrap="square">
            <a:spAutoFit/>
          </a:bodyPr>
          <a:lstStyle/>
          <a:p>
            <a:r>
              <a:rPr lang="en-US" sz="1600" dirty="0">
                <a:solidFill>
                  <a:srgbClr val="222222"/>
                </a:solidFill>
                <a:latin typeface="Arial" panose="020B0604020202020204" pitchFamily="34" charset="0"/>
              </a:rPr>
              <a:t>Raza, </a:t>
            </a:r>
            <a:r>
              <a:rPr lang="en-US" sz="1600" dirty="0" err="1">
                <a:solidFill>
                  <a:srgbClr val="222222"/>
                </a:solidFill>
                <a:latin typeface="Arial" panose="020B0604020202020204" pitchFamily="34" charset="0"/>
              </a:rPr>
              <a:t>Shahid</a:t>
            </a:r>
            <a:r>
              <a:rPr lang="en-US" sz="1600" dirty="0">
                <a:solidFill>
                  <a:srgbClr val="222222"/>
                </a:solidFill>
                <a:latin typeface="Arial" panose="020B0604020202020204" pitchFamily="34" charset="0"/>
              </a:rPr>
              <a:t>, Linus </a:t>
            </a:r>
            <a:r>
              <a:rPr lang="en-US" sz="1600" dirty="0" err="1">
                <a:solidFill>
                  <a:srgbClr val="222222"/>
                </a:solidFill>
                <a:latin typeface="Arial" panose="020B0604020202020204" pitchFamily="34" charset="0"/>
              </a:rPr>
              <a:t>Wallgren</a:t>
            </a:r>
            <a:r>
              <a:rPr lang="en-US" sz="1600" dirty="0">
                <a:solidFill>
                  <a:srgbClr val="222222"/>
                </a:solidFill>
                <a:latin typeface="Arial" panose="020B0604020202020204" pitchFamily="34" charset="0"/>
              </a:rPr>
              <a:t>, and Thiemo Voigt. "SVELTE: Real-time intrusion detection in the Internet of Things." </a:t>
            </a:r>
            <a:r>
              <a:rPr lang="en-US" sz="1600" i="1" dirty="0">
                <a:solidFill>
                  <a:srgbClr val="222222"/>
                </a:solidFill>
                <a:latin typeface="Arial" panose="020B0604020202020204" pitchFamily="34" charset="0"/>
              </a:rPr>
              <a:t>Ad Hoc Networks</a:t>
            </a:r>
            <a:r>
              <a:rPr lang="en-US" sz="1600" dirty="0">
                <a:solidFill>
                  <a:srgbClr val="222222"/>
                </a:solidFill>
                <a:latin typeface="Arial" panose="020B0604020202020204" pitchFamily="34" charset="0"/>
              </a:rPr>
              <a:t> 11.8 (2013): 2661-2674.</a:t>
            </a:r>
            <a:endParaRPr lang="en-US" sz="1600" dirty="0"/>
          </a:p>
        </p:txBody>
      </p:sp>
    </p:spTree>
    <p:extLst>
      <p:ext uri="{BB962C8B-B14F-4D97-AF65-F5344CB8AC3E}">
        <p14:creationId xmlns:p14="http://schemas.microsoft.com/office/powerpoint/2010/main" val="13758668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44C9-FCE3-465D-8144-FD80EB86567B}"/>
              </a:ext>
            </a:extLst>
          </p:cNvPr>
          <p:cNvSpPr>
            <a:spLocks noGrp="1"/>
          </p:cNvSpPr>
          <p:nvPr>
            <p:ph type="title"/>
          </p:nvPr>
        </p:nvSpPr>
        <p:spPr/>
        <p:txBody>
          <a:bodyPr/>
          <a:lstStyle/>
          <a:p>
            <a:r>
              <a:rPr lang="en-US" dirty="0"/>
              <a:t>SVELTE+: A Two-Mode Approach Against 6LowPAN Sinkhole Attacks</a:t>
            </a:r>
          </a:p>
        </p:txBody>
      </p:sp>
      <p:sp>
        <p:nvSpPr>
          <p:cNvPr id="3" name="Content Placeholder 2">
            <a:extLst>
              <a:ext uri="{FF2B5EF4-FFF2-40B4-BE49-F238E27FC236}">
                <a16:creationId xmlns:a16="http://schemas.microsoft.com/office/drawing/2014/main" id="{95CF627D-7595-4D57-9F18-BB2CCF7CAD92}"/>
              </a:ext>
            </a:extLst>
          </p:cNvPr>
          <p:cNvSpPr>
            <a:spLocks noGrp="1"/>
          </p:cNvSpPr>
          <p:nvPr>
            <p:ph idx="1"/>
          </p:nvPr>
        </p:nvSpPr>
        <p:spPr/>
        <p:txBody>
          <a:bodyPr/>
          <a:lstStyle/>
          <a:p>
            <a:r>
              <a:rPr lang="en-US" dirty="0"/>
              <a:t>Manager (6BR): 6Mapper module from SVELTE </a:t>
            </a:r>
          </a:p>
          <a:p>
            <a:r>
              <a:rPr lang="en-US" dirty="0"/>
              <a:t>Policy checker (6BR): two suspicious behavior handling routines</a:t>
            </a:r>
          </a:p>
          <a:p>
            <a:pPr marL="914400" lvl="1" indent="-457200">
              <a:buFont typeface="+mj-lt"/>
              <a:buAutoNum type="arabicPeriod"/>
            </a:pPr>
            <a:r>
              <a:rPr lang="en-US" dirty="0"/>
              <a:t>Sinkhole detection routine (i.e., the intrusion detection module from SVELTE) that inspects the ranks of nodes in the routing map to determine if a sinkhole attack is occurring</a:t>
            </a:r>
          </a:p>
          <a:p>
            <a:pPr marL="914400" lvl="1" indent="-457200">
              <a:buFont typeface="+mj-lt"/>
              <a:buAutoNum type="arabicPeriod"/>
            </a:pPr>
            <a:r>
              <a:rPr lang="en-US" dirty="0"/>
              <a:t>Sinkhole mitigation routine that SVELTE+ newly introduced to mitigate a detected sinkhole attack</a:t>
            </a:r>
          </a:p>
          <a:p>
            <a:r>
              <a:rPr lang="en-US" dirty="0"/>
              <a:t>Watchdog (device): monitors the ranks of its neighbors and alerts the manager of a suspicious behavior when it receives a new rank advertisement</a:t>
            </a:r>
          </a:p>
          <a:p>
            <a:pPr marL="0" indent="0">
              <a:buNone/>
            </a:pPr>
            <a:endParaRPr lang="en-US" dirty="0"/>
          </a:p>
        </p:txBody>
      </p:sp>
      <p:sp>
        <p:nvSpPr>
          <p:cNvPr id="4" name="Slide Number Placeholder 3">
            <a:extLst>
              <a:ext uri="{FF2B5EF4-FFF2-40B4-BE49-F238E27FC236}">
                <a16:creationId xmlns:a16="http://schemas.microsoft.com/office/drawing/2014/main" id="{91754248-A7E7-465C-AB96-933BCF237F8A}"/>
              </a:ext>
            </a:extLst>
          </p:cNvPr>
          <p:cNvSpPr>
            <a:spLocks noGrp="1"/>
          </p:cNvSpPr>
          <p:nvPr>
            <p:ph type="sldNum" sz="quarter" idx="12"/>
          </p:nvPr>
        </p:nvSpPr>
        <p:spPr/>
        <p:txBody>
          <a:bodyPr/>
          <a:lstStyle/>
          <a:p>
            <a:fld id="{FB9190A4-0A00-438B-8A74-5EDA6CB3AEBB}" type="slidenum">
              <a:rPr lang="en-US" smtClean="0"/>
              <a:t>111</a:t>
            </a:fld>
            <a:endParaRPr lang="en-US"/>
          </a:p>
        </p:txBody>
      </p:sp>
    </p:spTree>
    <p:extLst>
      <p:ext uri="{BB962C8B-B14F-4D97-AF65-F5344CB8AC3E}">
        <p14:creationId xmlns:p14="http://schemas.microsoft.com/office/powerpoint/2010/main" val="12577767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EEB5-3166-4A19-856A-D5011C66DA32}"/>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100ED4C5-F84E-464C-98B7-9FB4B4BA5B68}"/>
              </a:ext>
            </a:extLst>
          </p:cNvPr>
          <p:cNvSpPr>
            <a:spLocks noGrp="1"/>
          </p:cNvSpPr>
          <p:nvPr>
            <p:ph idx="1"/>
          </p:nvPr>
        </p:nvSpPr>
        <p:spPr>
          <a:xfrm>
            <a:off x="838200" y="2187574"/>
            <a:ext cx="10515600" cy="4351338"/>
          </a:xfrm>
        </p:spPr>
        <p:txBody>
          <a:bodyPr>
            <a:normAutofit/>
          </a:bodyPr>
          <a:lstStyle/>
          <a:p>
            <a:pPr marL="0" indent="0" algn="ctr">
              <a:buNone/>
            </a:pPr>
            <a:r>
              <a:rPr lang="en-US" dirty="0"/>
              <a:t>SVELTE+ can reduce the latency in detecting sinkhole attacks to a negligible amount because the watchdog immediately invokes the suspicious behavior handler whenever a new rank is advertised, without having to wait for the next probing interval, as in SVELTE. SVELTE+ also decreases the network overhead and device power consumption as compared to SVELTE as a result of on-demand probing versus periodic probing.</a:t>
            </a:r>
          </a:p>
        </p:txBody>
      </p:sp>
      <p:sp>
        <p:nvSpPr>
          <p:cNvPr id="4" name="Slide Number Placeholder 3">
            <a:extLst>
              <a:ext uri="{FF2B5EF4-FFF2-40B4-BE49-F238E27FC236}">
                <a16:creationId xmlns:a16="http://schemas.microsoft.com/office/drawing/2014/main" id="{540AA860-5920-4ABB-8F52-44E1F59FB698}"/>
              </a:ext>
            </a:extLst>
          </p:cNvPr>
          <p:cNvSpPr>
            <a:spLocks noGrp="1"/>
          </p:cNvSpPr>
          <p:nvPr>
            <p:ph type="sldNum" sz="quarter" idx="12"/>
          </p:nvPr>
        </p:nvSpPr>
        <p:spPr/>
        <p:txBody>
          <a:bodyPr/>
          <a:lstStyle/>
          <a:p>
            <a:fld id="{FB9190A4-0A00-438B-8A74-5EDA6CB3AEBB}" type="slidenum">
              <a:rPr lang="en-US" smtClean="0"/>
              <a:t>112</a:t>
            </a:fld>
            <a:endParaRPr lang="en-US"/>
          </a:p>
        </p:txBody>
      </p:sp>
    </p:spTree>
    <p:extLst>
      <p:ext uri="{BB962C8B-B14F-4D97-AF65-F5344CB8AC3E}">
        <p14:creationId xmlns:p14="http://schemas.microsoft.com/office/powerpoint/2010/main" val="322021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78269C9-D268-4BF0-9814-0D4957B68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228" y="861240"/>
            <a:ext cx="8349545" cy="5788335"/>
          </a:xfrm>
        </p:spPr>
      </p:pic>
      <p:sp>
        <p:nvSpPr>
          <p:cNvPr id="4" name="Slide Number Placeholder 3">
            <a:extLst>
              <a:ext uri="{FF2B5EF4-FFF2-40B4-BE49-F238E27FC236}">
                <a16:creationId xmlns:a16="http://schemas.microsoft.com/office/drawing/2014/main" id="{CCEA33CA-5A28-4520-998F-698714414561}"/>
              </a:ext>
            </a:extLst>
          </p:cNvPr>
          <p:cNvSpPr>
            <a:spLocks noGrp="1"/>
          </p:cNvSpPr>
          <p:nvPr>
            <p:ph type="sldNum" sz="quarter" idx="12"/>
          </p:nvPr>
        </p:nvSpPr>
        <p:spPr/>
        <p:txBody>
          <a:bodyPr/>
          <a:lstStyle/>
          <a:p>
            <a:fld id="{FB9190A4-0A00-438B-8A74-5EDA6CB3AEBB}" type="slidenum">
              <a:rPr lang="en-US" smtClean="0"/>
              <a:t>12</a:t>
            </a:fld>
            <a:endParaRPr lang="en-US"/>
          </a:p>
        </p:txBody>
      </p:sp>
      <p:sp>
        <p:nvSpPr>
          <p:cNvPr id="7" name="Title 1">
            <a:extLst>
              <a:ext uri="{FF2B5EF4-FFF2-40B4-BE49-F238E27FC236}">
                <a16:creationId xmlns:a16="http://schemas.microsoft.com/office/drawing/2014/main" id="{55C63D96-8C52-4A85-B816-91DA7EE36753}"/>
              </a:ext>
            </a:extLst>
          </p:cNvPr>
          <p:cNvSpPr txBox="1">
            <a:spLocks/>
          </p:cNvSpPr>
          <p:nvPr/>
        </p:nvSpPr>
        <p:spPr>
          <a:xfrm>
            <a:off x="838200" y="-1558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State Diagrams</a:t>
            </a:r>
          </a:p>
        </p:txBody>
      </p:sp>
    </p:spTree>
    <p:extLst>
      <p:ext uri="{BB962C8B-B14F-4D97-AF65-F5344CB8AC3E}">
        <p14:creationId xmlns:p14="http://schemas.microsoft.com/office/powerpoint/2010/main" val="175527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D837A5A-53B5-44DC-AB09-A80621D3B4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38" y="1033734"/>
            <a:ext cx="11625125" cy="5013389"/>
          </a:xfrm>
        </p:spPr>
      </p:pic>
      <p:sp>
        <p:nvSpPr>
          <p:cNvPr id="4" name="Slide Number Placeholder 3">
            <a:extLst>
              <a:ext uri="{FF2B5EF4-FFF2-40B4-BE49-F238E27FC236}">
                <a16:creationId xmlns:a16="http://schemas.microsoft.com/office/drawing/2014/main" id="{8F9FD181-FE98-480F-9869-BA246B2D3149}"/>
              </a:ext>
            </a:extLst>
          </p:cNvPr>
          <p:cNvSpPr>
            <a:spLocks noGrp="1"/>
          </p:cNvSpPr>
          <p:nvPr>
            <p:ph type="sldNum" sz="quarter" idx="12"/>
          </p:nvPr>
        </p:nvSpPr>
        <p:spPr/>
        <p:txBody>
          <a:bodyPr/>
          <a:lstStyle/>
          <a:p>
            <a:fld id="{FB9190A4-0A00-438B-8A74-5EDA6CB3AEBB}" type="slidenum">
              <a:rPr lang="en-US" smtClean="0"/>
              <a:t>13</a:t>
            </a:fld>
            <a:endParaRPr lang="en-US"/>
          </a:p>
        </p:txBody>
      </p:sp>
      <p:sp>
        <p:nvSpPr>
          <p:cNvPr id="7" name="Title 1">
            <a:extLst>
              <a:ext uri="{FF2B5EF4-FFF2-40B4-BE49-F238E27FC236}">
                <a16:creationId xmlns:a16="http://schemas.microsoft.com/office/drawing/2014/main" id="{4A160C3E-30F2-40EB-96EF-931154392475}"/>
              </a:ext>
            </a:extLst>
          </p:cNvPr>
          <p:cNvSpPr txBox="1">
            <a:spLocks/>
          </p:cNvSpPr>
          <p:nvPr/>
        </p:nvSpPr>
        <p:spPr>
          <a:xfrm>
            <a:off x="838200" y="-1346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Resource Consumption</a:t>
            </a:r>
          </a:p>
        </p:txBody>
      </p:sp>
    </p:spTree>
    <p:extLst>
      <p:ext uri="{BB962C8B-B14F-4D97-AF65-F5344CB8AC3E}">
        <p14:creationId xmlns:p14="http://schemas.microsoft.com/office/powerpoint/2010/main" val="276137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D317E1-3126-40B6-A9F7-82C93B1E3297}"/>
              </a:ext>
            </a:extLst>
          </p:cNvPr>
          <p:cNvSpPr>
            <a:spLocks noGrp="1"/>
          </p:cNvSpPr>
          <p:nvPr>
            <p:ph type="sldNum" sz="quarter" idx="12"/>
          </p:nvPr>
        </p:nvSpPr>
        <p:spPr/>
        <p:txBody>
          <a:bodyPr/>
          <a:lstStyle/>
          <a:p>
            <a:fld id="{FB9190A4-0A00-438B-8A74-5EDA6CB3AEBB}" type="slidenum">
              <a:rPr lang="en-US" smtClean="0"/>
              <a:t>14</a:t>
            </a:fld>
            <a:endParaRPr lang="en-US"/>
          </a:p>
        </p:txBody>
      </p:sp>
      <p:grpSp>
        <p:nvGrpSpPr>
          <p:cNvPr id="11" name="Group 10">
            <a:extLst>
              <a:ext uri="{FF2B5EF4-FFF2-40B4-BE49-F238E27FC236}">
                <a16:creationId xmlns:a16="http://schemas.microsoft.com/office/drawing/2014/main" id="{47C45FBA-9193-49AC-90D3-371750BE3B63}"/>
              </a:ext>
            </a:extLst>
          </p:cNvPr>
          <p:cNvGrpSpPr/>
          <p:nvPr/>
        </p:nvGrpSpPr>
        <p:grpSpPr>
          <a:xfrm>
            <a:off x="1106905" y="2530375"/>
            <a:ext cx="2935706" cy="2021306"/>
            <a:chOff x="1443789" y="1732547"/>
            <a:chExt cx="2935706" cy="2021306"/>
          </a:xfrm>
          <a:solidFill>
            <a:schemeClr val="accent6">
              <a:lumMod val="75000"/>
            </a:schemeClr>
          </a:solidFill>
        </p:grpSpPr>
        <p:sp>
          <p:nvSpPr>
            <p:cNvPr id="9" name="Rectangle: Rounded Corners 8">
              <a:extLst>
                <a:ext uri="{FF2B5EF4-FFF2-40B4-BE49-F238E27FC236}">
                  <a16:creationId xmlns:a16="http://schemas.microsoft.com/office/drawing/2014/main" id="{F6077C65-6DF2-4F3B-95DF-0A396B352442}"/>
                </a:ext>
              </a:extLst>
            </p:cNvPr>
            <p:cNvSpPr/>
            <p:nvPr/>
          </p:nvSpPr>
          <p:spPr>
            <a:xfrm>
              <a:off x="1443789" y="1732547"/>
              <a:ext cx="2935706" cy="2021306"/>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1F91FC-7062-45A6-BE08-6243BBAC5CF4}"/>
                </a:ext>
              </a:extLst>
            </p:cNvPr>
            <p:cNvSpPr txBox="1"/>
            <p:nvPr/>
          </p:nvSpPr>
          <p:spPr>
            <a:xfrm>
              <a:off x="1978055" y="2420034"/>
              <a:ext cx="1867178" cy="646331"/>
            </a:xfrm>
            <a:prstGeom prst="rect">
              <a:avLst/>
            </a:prstGeom>
            <a:grpFill/>
            <a:ln>
              <a:solidFill>
                <a:schemeClr val="accent6">
                  <a:lumMod val="75000"/>
                </a:schemeClr>
              </a:solidFill>
            </a:ln>
          </p:spPr>
          <p:txBody>
            <a:bodyPr wrap="none" rtlCol="0">
              <a:spAutoFit/>
            </a:bodyPr>
            <a:lstStyle/>
            <a:p>
              <a:pPr algn="ctr"/>
              <a:r>
                <a:rPr lang="en-US" sz="3600" dirty="0">
                  <a:solidFill>
                    <a:schemeClr val="bg1"/>
                  </a:solidFill>
                </a:rPr>
                <a:t>Manager</a:t>
              </a:r>
            </a:p>
          </p:txBody>
        </p:sp>
      </p:grpSp>
      <p:grpSp>
        <p:nvGrpSpPr>
          <p:cNvPr id="13" name="Group 12">
            <a:extLst>
              <a:ext uri="{FF2B5EF4-FFF2-40B4-BE49-F238E27FC236}">
                <a16:creationId xmlns:a16="http://schemas.microsoft.com/office/drawing/2014/main" id="{6F8DCAB0-E2C0-453A-A08B-F8695C23B45E}"/>
              </a:ext>
            </a:extLst>
          </p:cNvPr>
          <p:cNvGrpSpPr/>
          <p:nvPr/>
        </p:nvGrpSpPr>
        <p:grpSpPr>
          <a:xfrm>
            <a:off x="4612105" y="2530375"/>
            <a:ext cx="2935706" cy="2021306"/>
            <a:chOff x="1443789" y="1732547"/>
            <a:chExt cx="2935706" cy="2021306"/>
          </a:xfrm>
          <a:solidFill>
            <a:srgbClr val="7030A0"/>
          </a:solidFill>
        </p:grpSpPr>
        <p:sp>
          <p:nvSpPr>
            <p:cNvPr id="14" name="Rectangle: Rounded Corners 13">
              <a:extLst>
                <a:ext uri="{FF2B5EF4-FFF2-40B4-BE49-F238E27FC236}">
                  <a16:creationId xmlns:a16="http://schemas.microsoft.com/office/drawing/2014/main" id="{C1336334-854F-4239-905B-1090525A10CD}"/>
                </a:ext>
              </a:extLst>
            </p:cNvPr>
            <p:cNvSpPr/>
            <p:nvPr/>
          </p:nvSpPr>
          <p:spPr>
            <a:xfrm>
              <a:off x="1443789" y="1732547"/>
              <a:ext cx="2935706" cy="2021306"/>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E30769B-BCF2-47CC-8B1B-DBDE4DB190F0}"/>
                </a:ext>
              </a:extLst>
            </p:cNvPr>
            <p:cNvSpPr txBox="1"/>
            <p:nvPr/>
          </p:nvSpPr>
          <p:spPr>
            <a:xfrm>
              <a:off x="1473620" y="2420034"/>
              <a:ext cx="2876044" cy="646331"/>
            </a:xfrm>
            <a:prstGeom prst="rect">
              <a:avLst/>
            </a:prstGeom>
            <a:grpFill/>
            <a:ln>
              <a:solidFill>
                <a:srgbClr val="7030A0"/>
              </a:solidFill>
            </a:ln>
          </p:spPr>
          <p:txBody>
            <a:bodyPr wrap="none" rtlCol="0">
              <a:spAutoFit/>
            </a:bodyPr>
            <a:lstStyle/>
            <a:p>
              <a:pPr algn="ctr"/>
              <a:r>
                <a:rPr lang="en-US" sz="3600" dirty="0">
                  <a:solidFill>
                    <a:schemeClr val="bg1"/>
                  </a:solidFill>
                </a:rPr>
                <a:t>Policy Checker</a:t>
              </a:r>
            </a:p>
          </p:txBody>
        </p:sp>
      </p:grpSp>
      <p:grpSp>
        <p:nvGrpSpPr>
          <p:cNvPr id="16" name="Group 15">
            <a:extLst>
              <a:ext uri="{FF2B5EF4-FFF2-40B4-BE49-F238E27FC236}">
                <a16:creationId xmlns:a16="http://schemas.microsoft.com/office/drawing/2014/main" id="{21ADF9B2-DBBF-40F4-BBEB-75A66BEB30F1}"/>
              </a:ext>
            </a:extLst>
          </p:cNvPr>
          <p:cNvGrpSpPr/>
          <p:nvPr/>
        </p:nvGrpSpPr>
        <p:grpSpPr>
          <a:xfrm>
            <a:off x="8177463" y="2530374"/>
            <a:ext cx="2935706" cy="2021306"/>
            <a:chOff x="1443789" y="1732547"/>
            <a:chExt cx="2935706" cy="2021306"/>
          </a:xfrm>
          <a:solidFill>
            <a:schemeClr val="accent2">
              <a:lumMod val="75000"/>
            </a:schemeClr>
          </a:solidFill>
        </p:grpSpPr>
        <p:sp>
          <p:nvSpPr>
            <p:cNvPr id="17" name="Rectangle: Rounded Corners 16">
              <a:extLst>
                <a:ext uri="{FF2B5EF4-FFF2-40B4-BE49-F238E27FC236}">
                  <a16:creationId xmlns:a16="http://schemas.microsoft.com/office/drawing/2014/main" id="{AEE70771-38FC-48E6-AD22-BE544DBAC482}"/>
                </a:ext>
              </a:extLst>
            </p:cNvPr>
            <p:cNvSpPr/>
            <p:nvPr/>
          </p:nvSpPr>
          <p:spPr>
            <a:xfrm>
              <a:off x="1443789" y="1732547"/>
              <a:ext cx="2935706" cy="202130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EBEEF4E-0AC4-46F4-9AD9-9AB6EC2B1457}"/>
                </a:ext>
              </a:extLst>
            </p:cNvPr>
            <p:cNvSpPr txBox="1"/>
            <p:nvPr/>
          </p:nvSpPr>
          <p:spPr>
            <a:xfrm>
              <a:off x="1868890" y="2420034"/>
              <a:ext cx="2085507" cy="646331"/>
            </a:xfrm>
            <a:prstGeom prst="rect">
              <a:avLst/>
            </a:prstGeom>
            <a:grpFill/>
            <a:ln>
              <a:solidFill>
                <a:schemeClr val="accent2">
                  <a:lumMod val="75000"/>
                </a:schemeClr>
              </a:solidFill>
            </a:ln>
          </p:spPr>
          <p:txBody>
            <a:bodyPr wrap="none" rtlCol="0">
              <a:spAutoFit/>
            </a:bodyPr>
            <a:lstStyle/>
            <a:p>
              <a:pPr algn="ctr"/>
              <a:r>
                <a:rPr lang="en-US" sz="3600" dirty="0">
                  <a:solidFill>
                    <a:schemeClr val="bg1"/>
                  </a:solidFill>
                </a:rPr>
                <a:t>Watchdog</a:t>
              </a:r>
            </a:p>
          </p:txBody>
        </p:sp>
      </p:grpSp>
      <p:sp>
        <p:nvSpPr>
          <p:cNvPr id="12" name="Title 1">
            <a:extLst>
              <a:ext uri="{FF2B5EF4-FFF2-40B4-BE49-F238E27FC236}">
                <a16:creationId xmlns:a16="http://schemas.microsoft.com/office/drawing/2014/main" id="{FB1F0402-A5DD-411E-A080-49384DB78155}"/>
              </a:ext>
            </a:extLst>
          </p:cNvPr>
          <p:cNvSpPr>
            <a:spLocks noGrp="1"/>
          </p:cNvSpPr>
          <p:nvPr>
            <p:ph type="title"/>
          </p:nvPr>
        </p:nvSpPr>
        <p:spPr>
          <a:xfrm>
            <a:off x="838200" y="365125"/>
            <a:ext cx="10515600" cy="1325563"/>
          </a:xfrm>
        </p:spPr>
        <p:txBody>
          <a:bodyPr/>
          <a:lstStyle/>
          <a:p>
            <a:r>
              <a:rPr lang="en-US" dirty="0"/>
              <a:t>Twinkle’s Three Components</a:t>
            </a:r>
          </a:p>
        </p:txBody>
      </p:sp>
    </p:spTree>
    <p:extLst>
      <p:ext uri="{BB962C8B-B14F-4D97-AF65-F5344CB8AC3E}">
        <p14:creationId xmlns:p14="http://schemas.microsoft.com/office/powerpoint/2010/main" val="237202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2CF0-AFB6-4FF4-867C-5D89A4FA86BC}"/>
              </a:ext>
            </a:extLst>
          </p:cNvPr>
          <p:cNvSpPr>
            <a:spLocks noGrp="1"/>
          </p:cNvSpPr>
          <p:nvPr>
            <p:ph type="title"/>
          </p:nvPr>
        </p:nvSpPr>
        <p:spPr/>
        <p:txBody>
          <a:bodyPr/>
          <a:lstStyle/>
          <a:p>
            <a:r>
              <a:rPr lang="en-US" dirty="0"/>
              <a:t>Manager</a:t>
            </a:r>
          </a:p>
        </p:txBody>
      </p:sp>
      <p:sp>
        <p:nvSpPr>
          <p:cNvPr id="3" name="Content Placeholder 2">
            <a:extLst>
              <a:ext uri="{FF2B5EF4-FFF2-40B4-BE49-F238E27FC236}">
                <a16:creationId xmlns:a16="http://schemas.microsoft.com/office/drawing/2014/main" id="{7711077F-FB11-49F8-B1B7-B2C41433CEC2}"/>
              </a:ext>
            </a:extLst>
          </p:cNvPr>
          <p:cNvSpPr>
            <a:spLocks noGrp="1"/>
          </p:cNvSpPr>
          <p:nvPr>
            <p:ph idx="1"/>
          </p:nvPr>
        </p:nvSpPr>
        <p:spPr>
          <a:xfrm>
            <a:off x="838201" y="1825625"/>
            <a:ext cx="4074042" cy="4351338"/>
          </a:xfrm>
        </p:spPr>
        <p:txBody>
          <a:bodyPr>
            <a:normAutofit/>
          </a:bodyPr>
          <a:lstStyle/>
          <a:p>
            <a:r>
              <a:rPr lang="en-US" dirty="0"/>
              <a:t>Maintains information of the smart home network</a:t>
            </a:r>
          </a:p>
          <a:p>
            <a:r>
              <a:rPr lang="en-US" dirty="0"/>
              <a:t>Supports a function to handle suspicious behavior, or the suspicious behavior handling function (SBHF)</a:t>
            </a:r>
          </a:p>
          <a:p>
            <a:r>
              <a:rPr lang="en-US" dirty="0"/>
              <a:t>Maintains a suspicious behavior handling table (SBHT)</a:t>
            </a:r>
          </a:p>
        </p:txBody>
      </p:sp>
      <p:sp>
        <p:nvSpPr>
          <p:cNvPr id="4" name="Slide Number Placeholder 3">
            <a:extLst>
              <a:ext uri="{FF2B5EF4-FFF2-40B4-BE49-F238E27FC236}">
                <a16:creationId xmlns:a16="http://schemas.microsoft.com/office/drawing/2014/main" id="{D37B3EAD-18C1-4EC7-BEF5-81A315A7B66B}"/>
              </a:ext>
            </a:extLst>
          </p:cNvPr>
          <p:cNvSpPr>
            <a:spLocks noGrp="1"/>
          </p:cNvSpPr>
          <p:nvPr>
            <p:ph type="sldNum" sz="quarter" idx="12"/>
          </p:nvPr>
        </p:nvSpPr>
        <p:spPr/>
        <p:txBody>
          <a:bodyPr/>
          <a:lstStyle/>
          <a:p>
            <a:fld id="{FB9190A4-0A00-438B-8A74-5EDA6CB3AEBB}" type="slidenum">
              <a:rPr lang="en-US" smtClean="0"/>
              <a:t>15</a:t>
            </a:fld>
            <a:endParaRPr lang="en-US"/>
          </a:p>
        </p:txBody>
      </p:sp>
      <p:pic>
        <p:nvPicPr>
          <p:cNvPr id="7" name="Picture 6">
            <a:extLst>
              <a:ext uri="{FF2B5EF4-FFF2-40B4-BE49-F238E27FC236}">
                <a16:creationId xmlns:a16="http://schemas.microsoft.com/office/drawing/2014/main" id="{B8C4068B-288C-4469-828F-0675ADDA0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773" y="1309758"/>
            <a:ext cx="6439653" cy="4041909"/>
          </a:xfrm>
          <a:prstGeom prst="rect">
            <a:avLst/>
          </a:prstGeom>
        </p:spPr>
      </p:pic>
    </p:spTree>
    <p:extLst>
      <p:ext uri="{BB962C8B-B14F-4D97-AF65-F5344CB8AC3E}">
        <p14:creationId xmlns:p14="http://schemas.microsoft.com/office/powerpoint/2010/main" val="313091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2CF0-AFB6-4FF4-867C-5D89A4FA86BC}"/>
              </a:ext>
            </a:extLst>
          </p:cNvPr>
          <p:cNvSpPr>
            <a:spLocks noGrp="1"/>
          </p:cNvSpPr>
          <p:nvPr>
            <p:ph type="title"/>
          </p:nvPr>
        </p:nvSpPr>
        <p:spPr/>
        <p:txBody>
          <a:bodyPr/>
          <a:lstStyle/>
          <a:p>
            <a:r>
              <a:rPr lang="en-US" dirty="0"/>
              <a:t>Policy Checker</a:t>
            </a:r>
          </a:p>
        </p:txBody>
      </p:sp>
      <p:sp>
        <p:nvSpPr>
          <p:cNvPr id="3" name="Content Placeholder 2">
            <a:extLst>
              <a:ext uri="{FF2B5EF4-FFF2-40B4-BE49-F238E27FC236}">
                <a16:creationId xmlns:a16="http://schemas.microsoft.com/office/drawing/2014/main" id="{7711077F-FB11-49F8-B1B7-B2C41433CEC2}"/>
              </a:ext>
            </a:extLst>
          </p:cNvPr>
          <p:cNvSpPr>
            <a:spLocks noGrp="1"/>
          </p:cNvSpPr>
          <p:nvPr>
            <p:ph idx="1"/>
          </p:nvPr>
        </p:nvSpPr>
        <p:spPr>
          <a:xfrm>
            <a:off x="838200" y="1825625"/>
            <a:ext cx="6075947" cy="4351338"/>
          </a:xfrm>
        </p:spPr>
        <p:txBody>
          <a:bodyPr>
            <a:normAutofit/>
          </a:bodyPr>
          <a:lstStyle/>
          <a:p>
            <a:r>
              <a:rPr lang="en-US" dirty="0"/>
              <a:t>Maintains routines for handling suspicious behavior</a:t>
            </a:r>
          </a:p>
          <a:p>
            <a:r>
              <a:rPr lang="en-US" dirty="0"/>
              <a:t>Such routines are usually heavyweight and should only be running in vigilant mode when invoked </a:t>
            </a:r>
            <a:r>
              <a:rPr lang="en-US" b="1" dirty="0"/>
              <a:t>on-demand</a:t>
            </a:r>
          </a:p>
        </p:txBody>
      </p:sp>
      <p:sp>
        <p:nvSpPr>
          <p:cNvPr id="4" name="Slide Number Placeholder 3">
            <a:extLst>
              <a:ext uri="{FF2B5EF4-FFF2-40B4-BE49-F238E27FC236}">
                <a16:creationId xmlns:a16="http://schemas.microsoft.com/office/drawing/2014/main" id="{D37B3EAD-18C1-4EC7-BEF5-81A315A7B66B}"/>
              </a:ext>
            </a:extLst>
          </p:cNvPr>
          <p:cNvSpPr>
            <a:spLocks noGrp="1"/>
          </p:cNvSpPr>
          <p:nvPr>
            <p:ph type="sldNum" sz="quarter" idx="12"/>
          </p:nvPr>
        </p:nvSpPr>
        <p:spPr/>
        <p:txBody>
          <a:bodyPr/>
          <a:lstStyle/>
          <a:p>
            <a:fld id="{FB9190A4-0A00-438B-8A74-5EDA6CB3AEBB}" type="slidenum">
              <a:rPr lang="en-US" smtClean="0"/>
              <a:t>16</a:t>
            </a:fld>
            <a:endParaRPr lang="en-US"/>
          </a:p>
        </p:txBody>
      </p:sp>
      <p:pic>
        <p:nvPicPr>
          <p:cNvPr id="7" name="Picture 6">
            <a:extLst>
              <a:ext uri="{FF2B5EF4-FFF2-40B4-BE49-F238E27FC236}">
                <a16:creationId xmlns:a16="http://schemas.microsoft.com/office/drawing/2014/main" id="{D0D38C72-A7CE-4759-9191-68FAC1954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617" y="653989"/>
            <a:ext cx="4438095" cy="4933333"/>
          </a:xfrm>
          <a:prstGeom prst="rect">
            <a:avLst/>
          </a:prstGeom>
        </p:spPr>
      </p:pic>
    </p:spTree>
    <p:extLst>
      <p:ext uri="{BB962C8B-B14F-4D97-AF65-F5344CB8AC3E}">
        <p14:creationId xmlns:p14="http://schemas.microsoft.com/office/powerpoint/2010/main" val="235737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2CF0-AFB6-4FF4-867C-5D89A4FA86BC}"/>
              </a:ext>
            </a:extLst>
          </p:cNvPr>
          <p:cNvSpPr>
            <a:spLocks noGrp="1"/>
          </p:cNvSpPr>
          <p:nvPr>
            <p:ph type="title"/>
          </p:nvPr>
        </p:nvSpPr>
        <p:spPr>
          <a:xfrm>
            <a:off x="466947" y="237529"/>
            <a:ext cx="11258107" cy="1325563"/>
          </a:xfrm>
        </p:spPr>
        <p:txBody>
          <a:bodyPr/>
          <a:lstStyle/>
          <a:p>
            <a:r>
              <a:rPr lang="en-US" dirty="0"/>
              <a:t>Interaction Between Manager and Policy Checker</a:t>
            </a:r>
          </a:p>
        </p:txBody>
      </p:sp>
      <p:sp>
        <p:nvSpPr>
          <p:cNvPr id="4" name="Slide Number Placeholder 3">
            <a:extLst>
              <a:ext uri="{FF2B5EF4-FFF2-40B4-BE49-F238E27FC236}">
                <a16:creationId xmlns:a16="http://schemas.microsoft.com/office/drawing/2014/main" id="{D37B3EAD-18C1-4EC7-BEF5-81A315A7B66B}"/>
              </a:ext>
            </a:extLst>
          </p:cNvPr>
          <p:cNvSpPr>
            <a:spLocks noGrp="1"/>
          </p:cNvSpPr>
          <p:nvPr>
            <p:ph type="sldNum" sz="quarter" idx="12"/>
          </p:nvPr>
        </p:nvSpPr>
        <p:spPr/>
        <p:txBody>
          <a:bodyPr/>
          <a:lstStyle/>
          <a:p>
            <a:fld id="{FB9190A4-0A00-438B-8A74-5EDA6CB3AEBB}" type="slidenum">
              <a:rPr lang="en-US" smtClean="0"/>
              <a:t>17</a:t>
            </a:fld>
            <a:endParaRPr lang="en-US"/>
          </a:p>
        </p:txBody>
      </p:sp>
      <p:pic>
        <p:nvPicPr>
          <p:cNvPr id="9" name="Picture 8">
            <a:extLst>
              <a:ext uri="{FF2B5EF4-FFF2-40B4-BE49-F238E27FC236}">
                <a16:creationId xmlns:a16="http://schemas.microsoft.com/office/drawing/2014/main" id="{B2E719C2-C3FC-4A41-A597-0D7B0459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 y="1491083"/>
            <a:ext cx="12192000" cy="4897166"/>
          </a:xfrm>
          <a:prstGeom prst="rect">
            <a:avLst/>
          </a:prstGeom>
        </p:spPr>
      </p:pic>
    </p:spTree>
    <p:extLst>
      <p:ext uri="{BB962C8B-B14F-4D97-AF65-F5344CB8AC3E}">
        <p14:creationId xmlns:p14="http://schemas.microsoft.com/office/powerpoint/2010/main" val="164605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2CF0-AFB6-4FF4-867C-5D89A4FA86BC}"/>
              </a:ext>
            </a:extLst>
          </p:cNvPr>
          <p:cNvSpPr>
            <a:spLocks noGrp="1"/>
          </p:cNvSpPr>
          <p:nvPr>
            <p:ph type="title"/>
          </p:nvPr>
        </p:nvSpPr>
        <p:spPr/>
        <p:txBody>
          <a:bodyPr/>
          <a:lstStyle/>
          <a:p>
            <a:r>
              <a:rPr lang="en-US" dirty="0"/>
              <a:t>Watchdog</a:t>
            </a:r>
          </a:p>
        </p:txBody>
      </p:sp>
      <p:sp>
        <p:nvSpPr>
          <p:cNvPr id="3" name="Content Placeholder 2">
            <a:extLst>
              <a:ext uri="{FF2B5EF4-FFF2-40B4-BE49-F238E27FC236}">
                <a16:creationId xmlns:a16="http://schemas.microsoft.com/office/drawing/2014/main" id="{7711077F-FB11-49F8-B1B7-B2C41433CEC2}"/>
              </a:ext>
            </a:extLst>
          </p:cNvPr>
          <p:cNvSpPr>
            <a:spLocks noGrp="1"/>
          </p:cNvSpPr>
          <p:nvPr>
            <p:ph idx="1"/>
          </p:nvPr>
        </p:nvSpPr>
        <p:spPr>
          <a:xfrm>
            <a:off x="838200" y="1825625"/>
            <a:ext cx="6075947" cy="4351338"/>
          </a:xfrm>
        </p:spPr>
        <p:txBody>
          <a:bodyPr>
            <a:normAutofit/>
          </a:bodyPr>
          <a:lstStyle/>
          <a:p>
            <a:r>
              <a:rPr lang="en-US" dirty="0"/>
              <a:t>Lightweight process that monitors smart home for suspicious behavior </a:t>
            </a:r>
          </a:p>
          <a:p>
            <a:r>
              <a:rPr lang="en-US" dirty="0"/>
              <a:t>Multiple watchdogs can be running at multiple devices</a:t>
            </a:r>
          </a:p>
          <a:p>
            <a:r>
              <a:rPr lang="en-US" dirty="0"/>
              <a:t>Whenever a watchdog detects suspicious behavior, it invokes SBHF to process the suspicious behavior</a:t>
            </a:r>
          </a:p>
          <a:p>
            <a:r>
              <a:rPr lang="en-US" dirty="0"/>
              <a:t>As soon as function begins its execution, system will enter vigilant mode</a:t>
            </a:r>
          </a:p>
        </p:txBody>
      </p:sp>
      <p:sp>
        <p:nvSpPr>
          <p:cNvPr id="4" name="Slide Number Placeholder 3">
            <a:extLst>
              <a:ext uri="{FF2B5EF4-FFF2-40B4-BE49-F238E27FC236}">
                <a16:creationId xmlns:a16="http://schemas.microsoft.com/office/drawing/2014/main" id="{D37B3EAD-18C1-4EC7-BEF5-81A315A7B66B}"/>
              </a:ext>
            </a:extLst>
          </p:cNvPr>
          <p:cNvSpPr>
            <a:spLocks noGrp="1"/>
          </p:cNvSpPr>
          <p:nvPr>
            <p:ph type="sldNum" sz="quarter" idx="12"/>
          </p:nvPr>
        </p:nvSpPr>
        <p:spPr/>
        <p:txBody>
          <a:bodyPr/>
          <a:lstStyle/>
          <a:p>
            <a:fld id="{FB9190A4-0A00-438B-8A74-5EDA6CB3AEBB}" type="slidenum">
              <a:rPr lang="en-US" smtClean="0"/>
              <a:t>18</a:t>
            </a:fld>
            <a:endParaRPr lang="en-US"/>
          </a:p>
        </p:txBody>
      </p:sp>
      <p:pic>
        <p:nvPicPr>
          <p:cNvPr id="9" name="Picture 8">
            <a:extLst>
              <a:ext uri="{FF2B5EF4-FFF2-40B4-BE49-F238E27FC236}">
                <a16:creationId xmlns:a16="http://schemas.microsoft.com/office/drawing/2014/main" id="{4C7C24C2-11AB-41EE-B5A1-05E080347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507" y="645176"/>
            <a:ext cx="3932293" cy="5151074"/>
          </a:xfrm>
          <a:prstGeom prst="rect">
            <a:avLst/>
          </a:prstGeom>
        </p:spPr>
      </p:pic>
    </p:spTree>
    <p:extLst>
      <p:ext uri="{BB962C8B-B14F-4D97-AF65-F5344CB8AC3E}">
        <p14:creationId xmlns:p14="http://schemas.microsoft.com/office/powerpoint/2010/main" val="195972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19</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spTree>
    <p:extLst>
      <p:ext uri="{BB962C8B-B14F-4D97-AF65-F5344CB8AC3E}">
        <p14:creationId xmlns:p14="http://schemas.microsoft.com/office/powerpoint/2010/main" val="175223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85B5F-5DFE-4648-A942-AF7517620DED}"/>
              </a:ext>
            </a:extLst>
          </p:cNvPr>
          <p:cNvSpPr>
            <a:spLocks noGrp="1"/>
          </p:cNvSpPr>
          <p:nvPr>
            <p:ph idx="1"/>
          </p:nvPr>
        </p:nvSpPr>
        <p:spPr>
          <a:xfrm>
            <a:off x="642295" y="2163829"/>
            <a:ext cx="6769100" cy="2530341"/>
          </a:xfrm>
        </p:spPr>
        <p:txBody>
          <a:bodyPr>
            <a:normAutofit/>
          </a:bodyPr>
          <a:lstStyle/>
          <a:p>
            <a:pPr marL="0" indent="0" algn="just">
              <a:buNone/>
            </a:pPr>
            <a:r>
              <a:rPr lang="en-US" sz="2000" dirty="0"/>
              <a:t>This project is in part the result of funding provided by the Science and Technology Directorate of the United States Department of Homeland Security under contract number D15PC00204. The views and conclusions contained herein are those of the authors and should not be interpreted necessarily representing the official policies or endorsements, either expressed or implied, of the Department of Homeland Security or the US Government.</a:t>
            </a:r>
          </a:p>
        </p:txBody>
      </p:sp>
      <p:sp>
        <p:nvSpPr>
          <p:cNvPr id="4" name="Slide Number Placeholder 3">
            <a:extLst>
              <a:ext uri="{FF2B5EF4-FFF2-40B4-BE49-F238E27FC236}">
                <a16:creationId xmlns:a16="http://schemas.microsoft.com/office/drawing/2014/main" id="{78142D91-C4B6-465D-A084-9B1A59B62F08}"/>
              </a:ext>
            </a:extLst>
          </p:cNvPr>
          <p:cNvSpPr>
            <a:spLocks noGrp="1"/>
          </p:cNvSpPr>
          <p:nvPr>
            <p:ph type="sldNum" sz="quarter" idx="12"/>
          </p:nvPr>
        </p:nvSpPr>
        <p:spPr/>
        <p:txBody>
          <a:bodyPr/>
          <a:lstStyle/>
          <a:p>
            <a:fld id="{FB9190A4-0A00-438B-8A74-5EDA6CB3AEBB}" type="slidenum">
              <a:rPr lang="en-US" smtClean="0"/>
              <a:t>2</a:t>
            </a:fld>
            <a:endParaRPr lang="en-US"/>
          </a:p>
        </p:txBody>
      </p:sp>
      <p:pic>
        <p:nvPicPr>
          <p:cNvPr id="8" name="Picture 7">
            <a:extLst>
              <a:ext uri="{FF2B5EF4-FFF2-40B4-BE49-F238E27FC236}">
                <a16:creationId xmlns:a16="http://schemas.microsoft.com/office/drawing/2014/main" id="{8A091D0C-4978-4809-BF9D-EFB50538E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501" y="1593850"/>
            <a:ext cx="3679499" cy="3670300"/>
          </a:xfrm>
          <a:prstGeom prst="rect">
            <a:avLst/>
          </a:prstGeom>
        </p:spPr>
      </p:pic>
    </p:spTree>
    <p:extLst>
      <p:ext uri="{BB962C8B-B14F-4D97-AF65-F5344CB8AC3E}">
        <p14:creationId xmlns:p14="http://schemas.microsoft.com/office/powerpoint/2010/main" val="3417203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20</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sp>
        <p:nvSpPr>
          <p:cNvPr id="6" name="Rectangle 5">
            <a:extLst>
              <a:ext uri="{FF2B5EF4-FFF2-40B4-BE49-F238E27FC236}">
                <a16:creationId xmlns:a16="http://schemas.microsoft.com/office/drawing/2014/main" id="{4338383D-B945-4A16-BEDF-32AEC11B1541}"/>
              </a:ext>
            </a:extLst>
          </p:cNvPr>
          <p:cNvSpPr/>
          <p:nvPr/>
        </p:nvSpPr>
        <p:spPr>
          <a:xfrm>
            <a:off x="914400" y="1454690"/>
            <a:ext cx="2597285" cy="15219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61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21</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sp>
        <p:nvSpPr>
          <p:cNvPr id="5" name="Rectangle 4">
            <a:extLst>
              <a:ext uri="{FF2B5EF4-FFF2-40B4-BE49-F238E27FC236}">
                <a16:creationId xmlns:a16="http://schemas.microsoft.com/office/drawing/2014/main" id="{753DE467-4D09-46CF-AE07-52AA6EFC169E}"/>
              </a:ext>
            </a:extLst>
          </p:cNvPr>
          <p:cNvSpPr/>
          <p:nvPr/>
        </p:nvSpPr>
        <p:spPr>
          <a:xfrm>
            <a:off x="3891064" y="2091447"/>
            <a:ext cx="1449421" cy="7295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975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22</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sp>
        <p:nvSpPr>
          <p:cNvPr id="5" name="Rectangle 4">
            <a:extLst>
              <a:ext uri="{FF2B5EF4-FFF2-40B4-BE49-F238E27FC236}">
                <a16:creationId xmlns:a16="http://schemas.microsoft.com/office/drawing/2014/main" id="{FA3C4023-2C10-4396-83BC-D3276FDE9493}"/>
              </a:ext>
            </a:extLst>
          </p:cNvPr>
          <p:cNvSpPr/>
          <p:nvPr/>
        </p:nvSpPr>
        <p:spPr>
          <a:xfrm>
            <a:off x="5671226" y="1536970"/>
            <a:ext cx="2568102" cy="10408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250702-E633-4CE4-9018-5DA97BA5F653}"/>
              </a:ext>
            </a:extLst>
          </p:cNvPr>
          <p:cNvSpPr/>
          <p:nvPr/>
        </p:nvSpPr>
        <p:spPr>
          <a:xfrm>
            <a:off x="5671226" y="2636101"/>
            <a:ext cx="2568102" cy="17899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5DE1E9-6637-469A-8620-2AAA12230356}"/>
              </a:ext>
            </a:extLst>
          </p:cNvPr>
          <p:cNvSpPr/>
          <p:nvPr/>
        </p:nvSpPr>
        <p:spPr>
          <a:xfrm>
            <a:off x="5671226" y="4435813"/>
            <a:ext cx="2568102" cy="165370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850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23</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grpSp>
        <p:nvGrpSpPr>
          <p:cNvPr id="25" name="Group 24">
            <a:extLst>
              <a:ext uri="{FF2B5EF4-FFF2-40B4-BE49-F238E27FC236}">
                <a16:creationId xmlns:a16="http://schemas.microsoft.com/office/drawing/2014/main" id="{C82D1DDD-0BD7-4EA8-8279-50C501641C14}"/>
              </a:ext>
            </a:extLst>
          </p:cNvPr>
          <p:cNvGrpSpPr/>
          <p:nvPr/>
        </p:nvGrpSpPr>
        <p:grpSpPr>
          <a:xfrm>
            <a:off x="7939390" y="3376833"/>
            <a:ext cx="454821" cy="2172294"/>
            <a:chOff x="7927179" y="3385226"/>
            <a:chExt cx="454821" cy="2172294"/>
          </a:xfrm>
        </p:grpSpPr>
        <p:cxnSp>
          <p:nvCxnSpPr>
            <p:cNvPr id="12" name="Straight Arrow Connector 11">
              <a:extLst>
                <a:ext uri="{FF2B5EF4-FFF2-40B4-BE49-F238E27FC236}">
                  <a16:creationId xmlns:a16="http://schemas.microsoft.com/office/drawing/2014/main" id="{E6B39326-63F7-4355-8FA5-2D1FE7D0531C}"/>
                </a:ext>
              </a:extLst>
            </p:cNvPr>
            <p:cNvCxnSpPr>
              <a:cxnSpLocks/>
            </p:cNvCxnSpPr>
            <p:nvPr/>
          </p:nvCxnSpPr>
          <p:spPr>
            <a:xfrm flipH="1">
              <a:off x="7927179" y="3385226"/>
              <a:ext cx="454821"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0CA350-6924-41B4-98F8-9504D8C2FD96}"/>
                </a:ext>
              </a:extLst>
            </p:cNvPr>
            <p:cNvCxnSpPr>
              <a:cxnSpLocks/>
            </p:cNvCxnSpPr>
            <p:nvPr/>
          </p:nvCxnSpPr>
          <p:spPr>
            <a:xfrm flipV="1">
              <a:off x="8371840" y="3385226"/>
              <a:ext cx="0" cy="2172294"/>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049860-5B93-432D-A90A-949899B82A6C}"/>
                </a:ext>
              </a:extLst>
            </p:cNvPr>
            <p:cNvCxnSpPr>
              <a:cxnSpLocks/>
            </p:cNvCxnSpPr>
            <p:nvPr/>
          </p:nvCxnSpPr>
          <p:spPr>
            <a:xfrm flipH="1">
              <a:off x="8087360" y="5537200"/>
              <a:ext cx="294640" cy="0"/>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126E3235-CF9F-4602-97A0-54BCF8490954}"/>
              </a:ext>
            </a:extLst>
          </p:cNvPr>
          <p:cNvSpPr/>
          <p:nvPr/>
        </p:nvSpPr>
        <p:spPr>
          <a:xfrm>
            <a:off x="8221922" y="4874893"/>
            <a:ext cx="304801" cy="313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7" name="Rectangle 26">
            <a:extLst>
              <a:ext uri="{FF2B5EF4-FFF2-40B4-BE49-F238E27FC236}">
                <a16:creationId xmlns:a16="http://schemas.microsoft.com/office/drawing/2014/main" id="{71E4425F-E27C-456F-8387-102E96CFA5E0}"/>
              </a:ext>
            </a:extLst>
          </p:cNvPr>
          <p:cNvSpPr/>
          <p:nvPr/>
        </p:nvSpPr>
        <p:spPr>
          <a:xfrm>
            <a:off x="857655" y="3472773"/>
            <a:ext cx="4473029" cy="5933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485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24</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grpSp>
        <p:nvGrpSpPr>
          <p:cNvPr id="6" name="Group 5">
            <a:extLst>
              <a:ext uri="{FF2B5EF4-FFF2-40B4-BE49-F238E27FC236}">
                <a16:creationId xmlns:a16="http://schemas.microsoft.com/office/drawing/2014/main" id="{FE91FD6C-5366-4784-97D8-85371ADA0FE8}"/>
              </a:ext>
            </a:extLst>
          </p:cNvPr>
          <p:cNvGrpSpPr/>
          <p:nvPr/>
        </p:nvGrpSpPr>
        <p:grpSpPr>
          <a:xfrm>
            <a:off x="7834003" y="3786495"/>
            <a:ext cx="732056" cy="2018667"/>
            <a:chOff x="7832198" y="3788746"/>
            <a:chExt cx="732056" cy="2018667"/>
          </a:xfrm>
        </p:grpSpPr>
        <p:cxnSp>
          <p:nvCxnSpPr>
            <p:cNvPr id="12" name="Straight Arrow Connector 11">
              <a:extLst>
                <a:ext uri="{FF2B5EF4-FFF2-40B4-BE49-F238E27FC236}">
                  <a16:creationId xmlns:a16="http://schemas.microsoft.com/office/drawing/2014/main" id="{E6B39326-63F7-4355-8FA5-2D1FE7D0531C}"/>
                </a:ext>
              </a:extLst>
            </p:cNvPr>
            <p:cNvCxnSpPr>
              <a:cxnSpLocks/>
            </p:cNvCxnSpPr>
            <p:nvPr/>
          </p:nvCxnSpPr>
          <p:spPr>
            <a:xfrm flipH="1">
              <a:off x="7832198" y="3797875"/>
              <a:ext cx="732056"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0CA350-6924-41B4-98F8-9504D8C2FD96}"/>
                </a:ext>
              </a:extLst>
            </p:cNvPr>
            <p:cNvCxnSpPr>
              <a:cxnSpLocks/>
            </p:cNvCxnSpPr>
            <p:nvPr/>
          </p:nvCxnSpPr>
          <p:spPr>
            <a:xfrm flipV="1">
              <a:off x="8564254" y="3788746"/>
              <a:ext cx="0" cy="2018667"/>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049860-5B93-432D-A90A-949899B82A6C}"/>
                </a:ext>
              </a:extLst>
            </p:cNvPr>
            <p:cNvCxnSpPr>
              <a:cxnSpLocks/>
            </p:cNvCxnSpPr>
            <p:nvPr/>
          </p:nvCxnSpPr>
          <p:spPr>
            <a:xfrm flipH="1">
              <a:off x="8079682" y="5797685"/>
              <a:ext cx="484572" cy="0"/>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126E3235-CF9F-4602-97A0-54BCF8490954}"/>
              </a:ext>
            </a:extLst>
          </p:cNvPr>
          <p:cNvSpPr/>
          <p:nvPr/>
        </p:nvSpPr>
        <p:spPr>
          <a:xfrm>
            <a:off x="8423386" y="5378421"/>
            <a:ext cx="304801" cy="313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Rectangle 13">
            <a:extLst>
              <a:ext uri="{FF2B5EF4-FFF2-40B4-BE49-F238E27FC236}">
                <a16:creationId xmlns:a16="http://schemas.microsoft.com/office/drawing/2014/main" id="{558629C8-3D5E-484F-8904-1E5BE4E61408}"/>
              </a:ext>
            </a:extLst>
          </p:cNvPr>
          <p:cNvSpPr/>
          <p:nvPr/>
        </p:nvSpPr>
        <p:spPr>
          <a:xfrm>
            <a:off x="857655" y="4017522"/>
            <a:ext cx="4473029" cy="5933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02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25</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grpSp>
        <p:nvGrpSpPr>
          <p:cNvPr id="7" name="Group 6">
            <a:extLst>
              <a:ext uri="{FF2B5EF4-FFF2-40B4-BE49-F238E27FC236}">
                <a16:creationId xmlns:a16="http://schemas.microsoft.com/office/drawing/2014/main" id="{2381411C-0FF0-4CE3-9F69-C677945BA276}"/>
              </a:ext>
            </a:extLst>
          </p:cNvPr>
          <p:cNvGrpSpPr/>
          <p:nvPr/>
        </p:nvGrpSpPr>
        <p:grpSpPr>
          <a:xfrm>
            <a:off x="7808083" y="3897092"/>
            <a:ext cx="308578" cy="208368"/>
            <a:chOff x="7804290" y="3898152"/>
            <a:chExt cx="308578" cy="208368"/>
          </a:xfrm>
        </p:grpSpPr>
        <p:cxnSp>
          <p:nvCxnSpPr>
            <p:cNvPr id="12" name="Straight Arrow Connector 11">
              <a:extLst>
                <a:ext uri="{FF2B5EF4-FFF2-40B4-BE49-F238E27FC236}">
                  <a16:creationId xmlns:a16="http://schemas.microsoft.com/office/drawing/2014/main" id="{E6B39326-63F7-4355-8FA5-2D1FE7D0531C}"/>
                </a:ext>
              </a:extLst>
            </p:cNvPr>
            <p:cNvCxnSpPr>
              <a:cxnSpLocks/>
            </p:cNvCxnSpPr>
            <p:nvPr/>
          </p:nvCxnSpPr>
          <p:spPr>
            <a:xfrm flipH="1">
              <a:off x="7868816" y="4106520"/>
              <a:ext cx="244052"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0CA350-6924-41B4-98F8-9504D8C2FD96}"/>
                </a:ext>
              </a:extLst>
            </p:cNvPr>
            <p:cNvCxnSpPr>
              <a:cxnSpLocks/>
            </p:cNvCxnSpPr>
            <p:nvPr/>
          </p:nvCxnSpPr>
          <p:spPr>
            <a:xfrm flipV="1">
              <a:off x="8112868" y="3898153"/>
              <a:ext cx="0" cy="208367"/>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049860-5B93-432D-A90A-949899B82A6C}"/>
                </a:ext>
              </a:extLst>
            </p:cNvPr>
            <p:cNvCxnSpPr>
              <a:cxnSpLocks/>
            </p:cNvCxnSpPr>
            <p:nvPr/>
          </p:nvCxnSpPr>
          <p:spPr>
            <a:xfrm flipH="1">
              <a:off x="7804290" y="3898152"/>
              <a:ext cx="308578" cy="0"/>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126E3235-CF9F-4602-97A0-54BCF8490954}"/>
              </a:ext>
            </a:extLst>
          </p:cNvPr>
          <p:cNvSpPr/>
          <p:nvPr/>
        </p:nvSpPr>
        <p:spPr>
          <a:xfrm>
            <a:off x="8042085" y="3948621"/>
            <a:ext cx="304801" cy="31367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Rectangle 13">
            <a:extLst>
              <a:ext uri="{FF2B5EF4-FFF2-40B4-BE49-F238E27FC236}">
                <a16:creationId xmlns:a16="http://schemas.microsoft.com/office/drawing/2014/main" id="{96CFC787-B443-4760-9E9B-58747B1F78C3}"/>
              </a:ext>
            </a:extLst>
          </p:cNvPr>
          <p:cNvSpPr/>
          <p:nvPr/>
        </p:nvSpPr>
        <p:spPr>
          <a:xfrm>
            <a:off x="857655" y="4591457"/>
            <a:ext cx="4473029" cy="5933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505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26</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grpSp>
        <p:nvGrpSpPr>
          <p:cNvPr id="11" name="Group 10">
            <a:extLst>
              <a:ext uri="{FF2B5EF4-FFF2-40B4-BE49-F238E27FC236}">
                <a16:creationId xmlns:a16="http://schemas.microsoft.com/office/drawing/2014/main" id="{A8181F3F-62ED-476A-B6F0-BDD8DCCD4E12}"/>
              </a:ext>
            </a:extLst>
          </p:cNvPr>
          <p:cNvGrpSpPr/>
          <p:nvPr/>
        </p:nvGrpSpPr>
        <p:grpSpPr>
          <a:xfrm>
            <a:off x="7834174" y="2148607"/>
            <a:ext cx="869851" cy="1580816"/>
            <a:chOff x="7826677" y="2148606"/>
            <a:chExt cx="869851" cy="1580816"/>
          </a:xfrm>
        </p:grpSpPr>
        <p:cxnSp>
          <p:nvCxnSpPr>
            <p:cNvPr id="12" name="Straight Arrow Connector 11">
              <a:extLst>
                <a:ext uri="{FF2B5EF4-FFF2-40B4-BE49-F238E27FC236}">
                  <a16:creationId xmlns:a16="http://schemas.microsoft.com/office/drawing/2014/main" id="{E6B39326-63F7-4355-8FA5-2D1FE7D0531C}"/>
                </a:ext>
              </a:extLst>
            </p:cNvPr>
            <p:cNvCxnSpPr>
              <a:cxnSpLocks/>
            </p:cNvCxnSpPr>
            <p:nvPr/>
          </p:nvCxnSpPr>
          <p:spPr>
            <a:xfrm flipH="1">
              <a:off x="8135255" y="2148606"/>
              <a:ext cx="561273"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0CA350-6924-41B4-98F8-9504D8C2FD96}"/>
                </a:ext>
              </a:extLst>
            </p:cNvPr>
            <p:cNvCxnSpPr>
              <a:cxnSpLocks/>
            </p:cNvCxnSpPr>
            <p:nvPr/>
          </p:nvCxnSpPr>
          <p:spPr>
            <a:xfrm flipV="1">
              <a:off x="8672762" y="2148606"/>
              <a:ext cx="0" cy="1580816"/>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049860-5B93-432D-A90A-949899B82A6C}"/>
                </a:ext>
              </a:extLst>
            </p:cNvPr>
            <p:cNvCxnSpPr>
              <a:cxnSpLocks/>
            </p:cNvCxnSpPr>
            <p:nvPr/>
          </p:nvCxnSpPr>
          <p:spPr>
            <a:xfrm flipH="1">
              <a:off x="7826677" y="3709966"/>
              <a:ext cx="869851" cy="0"/>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126E3235-CF9F-4602-97A0-54BCF8490954}"/>
              </a:ext>
            </a:extLst>
          </p:cNvPr>
          <p:cNvSpPr/>
          <p:nvPr/>
        </p:nvSpPr>
        <p:spPr>
          <a:xfrm>
            <a:off x="8518130" y="3222599"/>
            <a:ext cx="304801" cy="31367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Rectangle 15">
            <a:extLst>
              <a:ext uri="{FF2B5EF4-FFF2-40B4-BE49-F238E27FC236}">
                <a16:creationId xmlns:a16="http://schemas.microsoft.com/office/drawing/2014/main" id="{3F741B23-445B-4F70-853F-DE466B6EA5C1}"/>
              </a:ext>
            </a:extLst>
          </p:cNvPr>
          <p:cNvSpPr/>
          <p:nvPr/>
        </p:nvSpPr>
        <p:spPr>
          <a:xfrm>
            <a:off x="857655" y="5126476"/>
            <a:ext cx="4473029" cy="5933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3238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27</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grpSp>
        <p:nvGrpSpPr>
          <p:cNvPr id="7" name="Group 6">
            <a:extLst>
              <a:ext uri="{FF2B5EF4-FFF2-40B4-BE49-F238E27FC236}">
                <a16:creationId xmlns:a16="http://schemas.microsoft.com/office/drawing/2014/main" id="{5BFB6BB8-6E86-4A86-8C27-DA291BD844A2}"/>
              </a:ext>
            </a:extLst>
          </p:cNvPr>
          <p:cNvGrpSpPr/>
          <p:nvPr/>
        </p:nvGrpSpPr>
        <p:grpSpPr>
          <a:xfrm>
            <a:off x="7928043" y="2406461"/>
            <a:ext cx="607969" cy="755029"/>
            <a:chOff x="7928043" y="2406461"/>
            <a:chExt cx="607969" cy="755029"/>
          </a:xfrm>
        </p:grpSpPr>
        <p:cxnSp>
          <p:nvCxnSpPr>
            <p:cNvPr id="12" name="Straight Arrow Connector 11">
              <a:extLst>
                <a:ext uri="{FF2B5EF4-FFF2-40B4-BE49-F238E27FC236}">
                  <a16:creationId xmlns:a16="http://schemas.microsoft.com/office/drawing/2014/main" id="{E6B39326-63F7-4355-8FA5-2D1FE7D0531C}"/>
                </a:ext>
              </a:extLst>
            </p:cNvPr>
            <p:cNvCxnSpPr>
              <a:cxnSpLocks/>
            </p:cNvCxnSpPr>
            <p:nvPr/>
          </p:nvCxnSpPr>
          <p:spPr>
            <a:xfrm flipH="1">
              <a:off x="7928043" y="3161490"/>
              <a:ext cx="607969"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50CA350-6924-41B4-98F8-9504D8C2FD96}"/>
                </a:ext>
              </a:extLst>
            </p:cNvPr>
            <p:cNvCxnSpPr>
              <a:cxnSpLocks/>
            </p:cNvCxnSpPr>
            <p:nvPr/>
          </p:nvCxnSpPr>
          <p:spPr>
            <a:xfrm flipV="1">
              <a:off x="8511702" y="2406461"/>
              <a:ext cx="0" cy="745301"/>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049860-5B93-432D-A90A-949899B82A6C}"/>
                </a:ext>
              </a:extLst>
            </p:cNvPr>
            <p:cNvCxnSpPr>
              <a:cxnSpLocks/>
            </p:cNvCxnSpPr>
            <p:nvPr/>
          </p:nvCxnSpPr>
          <p:spPr>
            <a:xfrm flipH="1">
              <a:off x="8175675" y="2416189"/>
              <a:ext cx="336027" cy="0"/>
            </a:xfrm>
            <a:prstGeom prst="straightConnector1">
              <a:avLst/>
            </a:prstGeom>
            <a:ln w="476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126E3235-CF9F-4602-97A0-54BCF8490954}"/>
              </a:ext>
            </a:extLst>
          </p:cNvPr>
          <p:cNvSpPr/>
          <p:nvPr/>
        </p:nvSpPr>
        <p:spPr>
          <a:xfrm>
            <a:off x="8305799" y="2630032"/>
            <a:ext cx="304801" cy="31367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6" name="Rectangle 15">
            <a:extLst>
              <a:ext uri="{FF2B5EF4-FFF2-40B4-BE49-F238E27FC236}">
                <a16:creationId xmlns:a16="http://schemas.microsoft.com/office/drawing/2014/main" id="{29ED3856-8F23-497B-8E33-C8C2A71DF34D}"/>
              </a:ext>
            </a:extLst>
          </p:cNvPr>
          <p:cNvSpPr/>
          <p:nvPr/>
        </p:nvSpPr>
        <p:spPr>
          <a:xfrm>
            <a:off x="857655" y="5661501"/>
            <a:ext cx="4473029" cy="5933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230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28</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cxnSp>
        <p:nvCxnSpPr>
          <p:cNvPr id="3" name="Straight Connector 2">
            <a:extLst>
              <a:ext uri="{FF2B5EF4-FFF2-40B4-BE49-F238E27FC236}">
                <a16:creationId xmlns:a16="http://schemas.microsoft.com/office/drawing/2014/main" id="{A8944757-E2EE-412F-8D47-7FA963F1D22D}"/>
              </a:ext>
            </a:extLst>
          </p:cNvPr>
          <p:cNvCxnSpPr/>
          <p:nvPr/>
        </p:nvCxnSpPr>
        <p:spPr>
          <a:xfrm>
            <a:off x="8249054" y="1556425"/>
            <a:ext cx="1303507" cy="418290"/>
          </a:xfrm>
          <a:prstGeom prst="line">
            <a:avLst/>
          </a:prstGeom>
          <a:ln w="635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89186A-1040-406C-A3FC-7FA9E17BAF6A}"/>
              </a:ext>
            </a:extLst>
          </p:cNvPr>
          <p:cNvCxnSpPr>
            <a:cxnSpLocks/>
          </p:cNvCxnSpPr>
          <p:nvPr/>
        </p:nvCxnSpPr>
        <p:spPr>
          <a:xfrm flipV="1">
            <a:off x="8249054" y="2869660"/>
            <a:ext cx="1303507" cy="1575882"/>
          </a:xfrm>
          <a:prstGeom prst="line">
            <a:avLst/>
          </a:prstGeom>
          <a:ln w="635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099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29</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cxnSp>
        <p:nvCxnSpPr>
          <p:cNvPr id="3" name="Straight Connector 2">
            <a:extLst>
              <a:ext uri="{FF2B5EF4-FFF2-40B4-BE49-F238E27FC236}">
                <a16:creationId xmlns:a16="http://schemas.microsoft.com/office/drawing/2014/main" id="{A8944757-E2EE-412F-8D47-7FA963F1D22D}"/>
              </a:ext>
            </a:extLst>
          </p:cNvPr>
          <p:cNvCxnSpPr>
            <a:cxnSpLocks/>
          </p:cNvCxnSpPr>
          <p:nvPr/>
        </p:nvCxnSpPr>
        <p:spPr>
          <a:xfrm flipV="1">
            <a:off x="8249054" y="5953327"/>
            <a:ext cx="875491" cy="145916"/>
          </a:xfrm>
          <a:prstGeom prst="line">
            <a:avLst/>
          </a:prstGeom>
          <a:ln w="635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89186A-1040-406C-A3FC-7FA9E17BAF6A}"/>
              </a:ext>
            </a:extLst>
          </p:cNvPr>
          <p:cNvCxnSpPr>
            <a:cxnSpLocks/>
          </p:cNvCxnSpPr>
          <p:nvPr/>
        </p:nvCxnSpPr>
        <p:spPr>
          <a:xfrm>
            <a:off x="8249054" y="4503906"/>
            <a:ext cx="875491" cy="768485"/>
          </a:xfrm>
          <a:prstGeom prst="line">
            <a:avLst/>
          </a:prstGeom>
          <a:ln w="635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89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E5BD-F508-4E71-9742-AF2AAE918BC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277270D6-7BA0-411F-8FE9-6FC2EE0C055B}"/>
              </a:ext>
            </a:extLst>
          </p:cNvPr>
          <p:cNvSpPr>
            <a:spLocks noGrp="1"/>
          </p:cNvSpPr>
          <p:nvPr>
            <p:ph idx="1"/>
          </p:nvPr>
        </p:nvSpPr>
        <p:spPr/>
        <p:txBody>
          <a:bodyPr>
            <a:normAutofit/>
          </a:bodyPr>
          <a:lstStyle/>
          <a:p>
            <a:r>
              <a:rPr lang="en-US" dirty="0"/>
              <a:t>Background &amp; Motivation</a:t>
            </a:r>
          </a:p>
          <a:p>
            <a:r>
              <a:rPr lang="en-US" dirty="0"/>
              <a:t>The TWINKLE Framework</a:t>
            </a:r>
          </a:p>
          <a:p>
            <a:r>
              <a:rPr lang="en-US" dirty="0"/>
              <a:t>Case Study 1: DDoS Attack Detection by Transforming D-WARD</a:t>
            </a:r>
          </a:p>
          <a:p>
            <a:r>
              <a:rPr lang="en-US" dirty="0"/>
              <a:t>Case Study 2: Sinkhole Attack Detection by Transforming SVELTE</a:t>
            </a:r>
          </a:p>
          <a:p>
            <a:r>
              <a:rPr lang="en-US" dirty="0"/>
              <a:t>Feasibility and Drawbacks of TWINKLE</a:t>
            </a:r>
          </a:p>
          <a:p>
            <a:r>
              <a:rPr lang="en-US" dirty="0"/>
              <a:t>Conclusion</a:t>
            </a:r>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37D2BA-93C6-479B-8C4A-6FE0A8889143}"/>
              </a:ext>
            </a:extLst>
          </p:cNvPr>
          <p:cNvSpPr>
            <a:spLocks noGrp="1"/>
          </p:cNvSpPr>
          <p:nvPr>
            <p:ph type="sldNum" sz="quarter" idx="12"/>
          </p:nvPr>
        </p:nvSpPr>
        <p:spPr/>
        <p:txBody>
          <a:bodyPr/>
          <a:lstStyle/>
          <a:p>
            <a:fld id="{FB9190A4-0A00-438B-8A74-5EDA6CB3AEBB}" type="slidenum">
              <a:rPr lang="en-US" smtClean="0"/>
              <a:t>3</a:t>
            </a:fld>
            <a:endParaRPr lang="en-US"/>
          </a:p>
        </p:txBody>
      </p:sp>
    </p:spTree>
    <p:extLst>
      <p:ext uri="{BB962C8B-B14F-4D97-AF65-F5344CB8AC3E}">
        <p14:creationId xmlns:p14="http://schemas.microsoft.com/office/powerpoint/2010/main" val="521552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30</a:t>
            </a:fld>
            <a:endParaRPr lang="en-US"/>
          </a:p>
        </p:txBody>
      </p:sp>
      <p:sp>
        <p:nvSpPr>
          <p:cNvPr id="8" name="Title 1">
            <a:extLst>
              <a:ext uri="{FF2B5EF4-FFF2-40B4-BE49-F238E27FC236}">
                <a16:creationId xmlns:a16="http://schemas.microsoft.com/office/drawing/2014/main" id="{C63E1231-F530-45BD-89A5-31EA43AD87F0}"/>
              </a:ext>
            </a:extLst>
          </p:cNvPr>
          <p:cNvSpPr>
            <a:spLocks noGrp="1"/>
          </p:cNvSpPr>
          <p:nvPr>
            <p:ph type="title"/>
          </p:nvPr>
        </p:nvSpPr>
        <p:spPr>
          <a:xfrm>
            <a:off x="838200" y="-31689"/>
            <a:ext cx="10515600" cy="1325563"/>
          </a:xfrm>
        </p:spPr>
        <p:txBody>
          <a:bodyPr/>
          <a:lstStyle/>
          <a:p>
            <a:pPr algn="ctr"/>
            <a:r>
              <a:rPr lang="en-US" dirty="0"/>
              <a:t>TWINKLE Architecture</a:t>
            </a:r>
          </a:p>
        </p:txBody>
      </p:sp>
      <p:pic>
        <p:nvPicPr>
          <p:cNvPr id="9" name="Content Placeholder 8">
            <a:extLst>
              <a:ext uri="{FF2B5EF4-FFF2-40B4-BE49-F238E27FC236}">
                <a16:creationId xmlns:a16="http://schemas.microsoft.com/office/drawing/2014/main" id="{D490CED2-22EC-4FF3-84FD-D51EBD35F9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583" y="1175112"/>
            <a:ext cx="10682835" cy="5166991"/>
          </a:xfrm>
        </p:spPr>
      </p:pic>
    </p:spTree>
    <p:extLst>
      <p:ext uri="{BB962C8B-B14F-4D97-AF65-F5344CB8AC3E}">
        <p14:creationId xmlns:p14="http://schemas.microsoft.com/office/powerpoint/2010/main" val="130568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E5BD-F508-4E71-9742-AF2AAE918BC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277270D6-7BA0-411F-8FE9-6FC2EE0C055B}"/>
              </a:ext>
            </a:extLst>
          </p:cNvPr>
          <p:cNvSpPr>
            <a:spLocks noGrp="1"/>
          </p:cNvSpPr>
          <p:nvPr>
            <p:ph idx="1"/>
          </p:nvPr>
        </p:nvSpPr>
        <p:spPr/>
        <p:txBody>
          <a:bodyPr>
            <a:normAutofit/>
          </a:bodyPr>
          <a:lstStyle/>
          <a:p>
            <a:r>
              <a:rPr lang="en-US" dirty="0">
                <a:solidFill>
                  <a:schemeClr val="bg2">
                    <a:lumMod val="90000"/>
                  </a:schemeClr>
                </a:solidFill>
              </a:rPr>
              <a:t>Background &amp; Motivation</a:t>
            </a:r>
          </a:p>
          <a:p>
            <a:r>
              <a:rPr lang="en-US" dirty="0">
                <a:solidFill>
                  <a:schemeClr val="bg2">
                    <a:lumMod val="90000"/>
                  </a:schemeClr>
                </a:solidFill>
              </a:rPr>
              <a:t>Related Work</a:t>
            </a:r>
          </a:p>
          <a:p>
            <a:r>
              <a:rPr lang="en-US" dirty="0">
                <a:solidFill>
                  <a:schemeClr val="bg2">
                    <a:lumMod val="90000"/>
                  </a:schemeClr>
                </a:solidFill>
              </a:rPr>
              <a:t>The TWINKLE Framework</a:t>
            </a:r>
          </a:p>
          <a:p>
            <a:r>
              <a:rPr lang="en-US" dirty="0"/>
              <a:t>Case Study 1: DDoS Attack Detection by Transforming D-WARD</a:t>
            </a:r>
          </a:p>
          <a:p>
            <a:r>
              <a:rPr lang="en-US" dirty="0">
                <a:solidFill>
                  <a:schemeClr val="bg2">
                    <a:lumMod val="90000"/>
                  </a:schemeClr>
                </a:solidFill>
              </a:rPr>
              <a:t>Case Study 2: Sinkhole Attack Detection by Transforming SVELTE</a:t>
            </a:r>
            <a:endParaRPr lang="en-US" dirty="0"/>
          </a:p>
          <a:p>
            <a:r>
              <a:rPr lang="en-US" dirty="0">
                <a:solidFill>
                  <a:schemeClr val="bg2">
                    <a:lumMod val="90000"/>
                  </a:schemeClr>
                </a:solidFill>
              </a:rPr>
              <a:t>Feasibility and Drawbacks of TWINKLE</a:t>
            </a:r>
            <a:endParaRPr lang="en-US" dirty="0"/>
          </a:p>
          <a:p>
            <a:r>
              <a:rPr lang="en-US" dirty="0">
                <a:solidFill>
                  <a:schemeClr val="bg2">
                    <a:lumMod val="90000"/>
                  </a:schemeClr>
                </a:solidFill>
              </a:rPr>
              <a:t>Conclusion</a:t>
            </a:r>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37D2BA-93C6-479B-8C4A-6FE0A8889143}"/>
              </a:ext>
            </a:extLst>
          </p:cNvPr>
          <p:cNvSpPr>
            <a:spLocks noGrp="1"/>
          </p:cNvSpPr>
          <p:nvPr>
            <p:ph type="sldNum" sz="quarter" idx="12"/>
          </p:nvPr>
        </p:nvSpPr>
        <p:spPr/>
        <p:txBody>
          <a:bodyPr/>
          <a:lstStyle/>
          <a:p>
            <a:fld id="{FB9190A4-0A00-438B-8A74-5EDA6CB3AEBB}" type="slidenum">
              <a:rPr lang="en-US" smtClean="0"/>
              <a:t>31</a:t>
            </a:fld>
            <a:endParaRPr lang="en-US"/>
          </a:p>
        </p:txBody>
      </p:sp>
    </p:spTree>
    <p:extLst>
      <p:ext uri="{BB962C8B-B14F-4D97-AF65-F5344CB8AC3E}">
        <p14:creationId xmlns:p14="http://schemas.microsoft.com/office/powerpoint/2010/main" val="1209970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31C78A-7F73-4912-9033-848BFDA52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791" y="0"/>
            <a:ext cx="9661809" cy="6548140"/>
          </a:xfrm>
          <a:prstGeom prst="rect">
            <a:avLst/>
          </a:prstGeom>
        </p:spPr>
      </p:pic>
      <p:sp>
        <p:nvSpPr>
          <p:cNvPr id="4" name="Slide Number Placeholder 3">
            <a:extLst>
              <a:ext uri="{FF2B5EF4-FFF2-40B4-BE49-F238E27FC236}">
                <a16:creationId xmlns:a16="http://schemas.microsoft.com/office/drawing/2014/main" id="{C6691187-68FE-48AF-AE9F-DCA7D31A0951}"/>
              </a:ext>
            </a:extLst>
          </p:cNvPr>
          <p:cNvSpPr>
            <a:spLocks noGrp="1"/>
          </p:cNvSpPr>
          <p:nvPr>
            <p:ph type="sldNum" sz="quarter" idx="12"/>
          </p:nvPr>
        </p:nvSpPr>
        <p:spPr/>
        <p:txBody>
          <a:bodyPr/>
          <a:lstStyle/>
          <a:p>
            <a:fld id="{FB9190A4-0A00-438B-8A74-5EDA6CB3AEBB}" type="slidenum">
              <a:rPr lang="en-US" smtClean="0"/>
              <a:t>32</a:t>
            </a:fld>
            <a:endParaRPr lang="en-US"/>
          </a:p>
        </p:txBody>
      </p:sp>
      <p:sp>
        <p:nvSpPr>
          <p:cNvPr id="11" name="TextBox 10">
            <a:extLst>
              <a:ext uri="{FF2B5EF4-FFF2-40B4-BE49-F238E27FC236}">
                <a16:creationId xmlns:a16="http://schemas.microsoft.com/office/drawing/2014/main" id="{59087C4A-38E5-4863-9784-098E82906113}"/>
              </a:ext>
            </a:extLst>
          </p:cNvPr>
          <p:cNvSpPr txBox="1"/>
          <p:nvPr/>
        </p:nvSpPr>
        <p:spPr>
          <a:xfrm>
            <a:off x="0" y="6538912"/>
            <a:ext cx="7042249" cy="369332"/>
          </a:xfrm>
          <a:prstGeom prst="rect">
            <a:avLst/>
          </a:prstGeom>
          <a:noFill/>
        </p:spPr>
        <p:txBody>
          <a:bodyPr wrap="none" rtlCol="0">
            <a:spAutoFit/>
          </a:bodyPr>
          <a:lstStyle/>
          <a:p>
            <a:r>
              <a:rPr lang="en-US" dirty="0"/>
              <a:t>https://www.realnets.com/our-blog/massive-ddos-attacks-lizardstresser/</a:t>
            </a:r>
          </a:p>
        </p:txBody>
      </p:sp>
    </p:spTree>
    <p:extLst>
      <p:ext uri="{BB962C8B-B14F-4D97-AF65-F5344CB8AC3E}">
        <p14:creationId xmlns:p14="http://schemas.microsoft.com/office/powerpoint/2010/main" val="1982232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31C78A-7F73-4912-9033-848BFDA52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791" y="0"/>
            <a:ext cx="9661809" cy="6548140"/>
          </a:xfrm>
          <a:prstGeom prst="rect">
            <a:avLst/>
          </a:prstGeom>
        </p:spPr>
      </p:pic>
      <p:sp>
        <p:nvSpPr>
          <p:cNvPr id="4" name="Slide Number Placeholder 3">
            <a:extLst>
              <a:ext uri="{FF2B5EF4-FFF2-40B4-BE49-F238E27FC236}">
                <a16:creationId xmlns:a16="http://schemas.microsoft.com/office/drawing/2014/main" id="{C6691187-68FE-48AF-AE9F-DCA7D31A0951}"/>
              </a:ext>
            </a:extLst>
          </p:cNvPr>
          <p:cNvSpPr>
            <a:spLocks noGrp="1"/>
          </p:cNvSpPr>
          <p:nvPr>
            <p:ph type="sldNum" sz="quarter" idx="12"/>
          </p:nvPr>
        </p:nvSpPr>
        <p:spPr/>
        <p:txBody>
          <a:bodyPr/>
          <a:lstStyle/>
          <a:p>
            <a:fld id="{FB9190A4-0A00-438B-8A74-5EDA6CB3AEBB}" type="slidenum">
              <a:rPr lang="en-US" smtClean="0"/>
              <a:t>33</a:t>
            </a:fld>
            <a:endParaRPr lang="en-US"/>
          </a:p>
        </p:txBody>
      </p:sp>
      <p:sp>
        <p:nvSpPr>
          <p:cNvPr id="21" name="Rectangle 20">
            <a:extLst>
              <a:ext uri="{FF2B5EF4-FFF2-40B4-BE49-F238E27FC236}">
                <a16:creationId xmlns:a16="http://schemas.microsoft.com/office/drawing/2014/main" id="{FCB0D725-C816-4FE3-B02E-22375BD9A788}"/>
              </a:ext>
            </a:extLst>
          </p:cNvPr>
          <p:cNvSpPr/>
          <p:nvPr/>
        </p:nvSpPr>
        <p:spPr>
          <a:xfrm>
            <a:off x="2832178" y="4541299"/>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95BDFD-2F10-4E59-9C27-CDEE860117B1}"/>
              </a:ext>
            </a:extLst>
          </p:cNvPr>
          <p:cNvSpPr/>
          <p:nvPr/>
        </p:nvSpPr>
        <p:spPr>
          <a:xfrm>
            <a:off x="3753577" y="5383849"/>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37D09BD-DA56-4137-B197-B9F72D41AC3C}"/>
              </a:ext>
            </a:extLst>
          </p:cNvPr>
          <p:cNvSpPr/>
          <p:nvPr/>
        </p:nvSpPr>
        <p:spPr>
          <a:xfrm>
            <a:off x="5131735" y="4667162"/>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000E299-4138-453D-94FF-F13E8E694541}"/>
              </a:ext>
            </a:extLst>
          </p:cNvPr>
          <p:cNvSpPr/>
          <p:nvPr/>
        </p:nvSpPr>
        <p:spPr>
          <a:xfrm>
            <a:off x="4078129" y="3956379"/>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B9F211C-3B33-4CC0-98E7-FD4FE1AC138A}"/>
              </a:ext>
            </a:extLst>
          </p:cNvPr>
          <p:cNvSpPr/>
          <p:nvPr/>
        </p:nvSpPr>
        <p:spPr>
          <a:xfrm>
            <a:off x="5081312" y="3228615"/>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19990D-66DA-48AC-80A8-485CA40FB39D}"/>
              </a:ext>
            </a:extLst>
          </p:cNvPr>
          <p:cNvSpPr/>
          <p:nvPr/>
        </p:nvSpPr>
        <p:spPr>
          <a:xfrm>
            <a:off x="6417145" y="3634588"/>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91058-FCEA-46AA-8F33-E966AD599021}"/>
              </a:ext>
            </a:extLst>
          </p:cNvPr>
          <p:cNvSpPr/>
          <p:nvPr/>
        </p:nvSpPr>
        <p:spPr>
          <a:xfrm>
            <a:off x="6002711" y="2500851"/>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CAF1BD-F125-4E46-B6A8-D884F3312262}"/>
              </a:ext>
            </a:extLst>
          </p:cNvPr>
          <p:cNvSpPr/>
          <p:nvPr/>
        </p:nvSpPr>
        <p:spPr>
          <a:xfrm>
            <a:off x="7613729" y="2579477"/>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EB22BF5-4E6B-41D3-B446-63AF60BED76A}"/>
              </a:ext>
            </a:extLst>
          </p:cNvPr>
          <p:cNvSpPr/>
          <p:nvPr/>
        </p:nvSpPr>
        <p:spPr>
          <a:xfrm>
            <a:off x="6987636" y="1556217"/>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0E22F7F-045D-41CC-8659-8772C4C2F7CB}"/>
              </a:ext>
            </a:extLst>
          </p:cNvPr>
          <p:cNvSpPr/>
          <p:nvPr/>
        </p:nvSpPr>
        <p:spPr>
          <a:xfrm>
            <a:off x="7414016" y="383457"/>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6BF0227-59C3-4748-ABB6-041F3F0A480F}"/>
              </a:ext>
            </a:extLst>
          </p:cNvPr>
          <p:cNvSpPr/>
          <p:nvPr/>
        </p:nvSpPr>
        <p:spPr>
          <a:xfrm>
            <a:off x="8681805" y="1002970"/>
            <a:ext cx="996871" cy="97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26ED5F-15E4-4BDF-BBC0-1CDDF65FF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501" y="351188"/>
            <a:ext cx="1104900" cy="1104900"/>
          </a:xfrm>
          <a:prstGeom prst="rect">
            <a:avLst/>
          </a:prstGeom>
        </p:spPr>
      </p:pic>
      <p:pic>
        <p:nvPicPr>
          <p:cNvPr id="7" name="Picture 6">
            <a:extLst>
              <a:ext uri="{FF2B5EF4-FFF2-40B4-BE49-F238E27FC236}">
                <a16:creationId xmlns:a16="http://schemas.microsoft.com/office/drawing/2014/main" id="{CB1F6288-FE87-40C1-AADE-8CCF4E7A5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652" y="4676898"/>
            <a:ext cx="1731150" cy="1226231"/>
          </a:xfrm>
          <a:prstGeom prst="rect">
            <a:avLst/>
          </a:prstGeom>
        </p:spPr>
      </p:pic>
      <p:pic>
        <p:nvPicPr>
          <p:cNvPr id="9" name="Picture 8">
            <a:extLst>
              <a:ext uri="{FF2B5EF4-FFF2-40B4-BE49-F238E27FC236}">
                <a16:creationId xmlns:a16="http://schemas.microsoft.com/office/drawing/2014/main" id="{331215D7-7F9E-453B-A414-A7657C9FDA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5118" y="5152368"/>
            <a:ext cx="1538250" cy="1538250"/>
          </a:xfrm>
          <a:prstGeom prst="rect">
            <a:avLst/>
          </a:prstGeom>
        </p:spPr>
      </p:pic>
      <p:pic>
        <p:nvPicPr>
          <p:cNvPr id="12" name="Picture 11">
            <a:extLst>
              <a:ext uri="{FF2B5EF4-FFF2-40B4-BE49-F238E27FC236}">
                <a16:creationId xmlns:a16="http://schemas.microsoft.com/office/drawing/2014/main" id="{76A31A2E-2971-4304-9A52-C21FD77F1D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1356" y="2212985"/>
            <a:ext cx="1029006" cy="1286258"/>
          </a:xfrm>
          <a:prstGeom prst="rect">
            <a:avLst/>
          </a:prstGeom>
        </p:spPr>
      </p:pic>
      <p:pic>
        <p:nvPicPr>
          <p:cNvPr id="14" name="Picture 13">
            <a:extLst>
              <a:ext uri="{FF2B5EF4-FFF2-40B4-BE49-F238E27FC236}">
                <a16:creationId xmlns:a16="http://schemas.microsoft.com/office/drawing/2014/main" id="{9555004C-D710-4D7D-B0A2-910A286263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0345" y="2933670"/>
            <a:ext cx="1148618" cy="1286258"/>
          </a:xfrm>
          <a:prstGeom prst="rect">
            <a:avLst/>
          </a:prstGeom>
        </p:spPr>
      </p:pic>
      <p:pic>
        <p:nvPicPr>
          <p:cNvPr id="16" name="Picture 15">
            <a:extLst>
              <a:ext uri="{FF2B5EF4-FFF2-40B4-BE49-F238E27FC236}">
                <a16:creationId xmlns:a16="http://schemas.microsoft.com/office/drawing/2014/main" id="{FC5F82C9-C2C9-4FDB-BE9E-D4F1C7CC4F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4278" y="3341043"/>
            <a:ext cx="507840" cy="1450137"/>
          </a:xfrm>
          <a:prstGeom prst="rect">
            <a:avLst/>
          </a:prstGeom>
        </p:spPr>
      </p:pic>
      <p:pic>
        <p:nvPicPr>
          <p:cNvPr id="18" name="Picture 17">
            <a:extLst>
              <a:ext uri="{FF2B5EF4-FFF2-40B4-BE49-F238E27FC236}">
                <a16:creationId xmlns:a16="http://schemas.microsoft.com/office/drawing/2014/main" id="{236CE5D8-950A-4D78-B959-2F1EC0CF5B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7756" y="3588694"/>
            <a:ext cx="1564871" cy="1826896"/>
          </a:xfrm>
          <a:prstGeom prst="rect">
            <a:avLst/>
          </a:prstGeom>
        </p:spPr>
      </p:pic>
      <p:pic>
        <p:nvPicPr>
          <p:cNvPr id="20" name="Picture 19">
            <a:extLst>
              <a:ext uri="{FF2B5EF4-FFF2-40B4-BE49-F238E27FC236}">
                <a16:creationId xmlns:a16="http://schemas.microsoft.com/office/drawing/2014/main" id="{BC73E992-0143-4B73-9D33-791C836393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80343" y="4287438"/>
            <a:ext cx="1328305" cy="1561958"/>
          </a:xfrm>
          <a:prstGeom prst="rect">
            <a:avLst/>
          </a:prstGeom>
        </p:spPr>
      </p:pic>
      <p:pic>
        <p:nvPicPr>
          <p:cNvPr id="32" name="Picture 31">
            <a:extLst>
              <a:ext uri="{FF2B5EF4-FFF2-40B4-BE49-F238E27FC236}">
                <a16:creationId xmlns:a16="http://schemas.microsoft.com/office/drawing/2014/main" id="{7AFAF5D1-4577-4D5B-89D2-1DE0F730B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906" y="1233650"/>
            <a:ext cx="1538250" cy="1538250"/>
          </a:xfrm>
          <a:prstGeom prst="rect">
            <a:avLst/>
          </a:prstGeom>
        </p:spPr>
      </p:pic>
      <p:pic>
        <p:nvPicPr>
          <p:cNvPr id="33" name="Picture 32">
            <a:extLst>
              <a:ext uri="{FF2B5EF4-FFF2-40B4-BE49-F238E27FC236}">
                <a16:creationId xmlns:a16="http://schemas.microsoft.com/office/drawing/2014/main" id="{FDC05633-9CA9-46A5-B1F5-DCAA2BDB4C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6260" y="812959"/>
            <a:ext cx="1148618" cy="1286258"/>
          </a:xfrm>
          <a:prstGeom prst="rect">
            <a:avLst/>
          </a:prstGeom>
        </p:spPr>
      </p:pic>
      <p:pic>
        <p:nvPicPr>
          <p:cNvPr id="34" name="Picture 33">
            <a:extLst>
              <a:ext uri="{FF2B5EF4-FFF2-40B4-BE49-F238E27FC236}">
                <a16:creationId xmlns:a16="http://schemas.microsoft.com/office/drawing/2014/main" id="{E0E739B7-BD8A-4C43-917D-93A8D853ED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48011" y="2469517"/>
            <a:ext cx="1328305" cy="1561958"/>
          </a:xfrm>
          <a:prstGeom prst="rect">
            <a:avLst/>
          </a:prstGeom>
        </p:spPr>
      </p:pic>
    </p:spTree>
    <p:extLst>
      <p:ext uri="{BB962C8B-B14F-4D97-AF65-F5344CB8AC3E}">
        <p14:creationId xmlns:p14="http://schemas.microsoft.com/office/powerpoint/2010/main" val="2993189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09B4-883D-4F73-B91A-9CE6768B0087}"/>
              </a:ext>
            </a:extLst>
          </p:cNvPr>
          <p:cNvSpPr>
            <a:spLocks noGrp="1"/>
          </p:cNvSpPr>
          <p:nvPr>
            <p:ph type="title"/>
          </p:nvPr>
        </p:nvSpPr>
        <p:spPr/>
        <p:txBody>
          <a:bodyPr/>
          <a:lstStyle/>
          <a:p>
            <a:r>
              <a:rPr lang="en-US" dirty="0"/>
              <a:t>Prior Art: D-WARD Against DDoS Attacks</a:t>
            </a:r>
          </a:p>
        </p:txBody>
      </p:sp>
      <p:sp>
        <p:nvSpPr>
          <p:cNvPr id="3" name="Content Placeholder 2">
            <a:extLst>
              <a:ext uri="{FF2B5EF4-FFF2-40B4-BE49-F238E27FC236}">
                <a16:creationId xmlns:a16="http://schemas.microsoft.com/office/drawing/2014/main" id="{A211CA77-0BBC-42A0-9646-86B033D20EA8}"/>
              </a:ext>
            </a:extLst>
          </p:cNvPr>
          <p:cNvSpPr>
            <a:spLocks noGrp="1"/>
          </p:cNvSpPr>
          <p:nvPr>
            <p:ph idx="1"/>
          </p:nvPr>
        </p:nvSpPr>
        <p:spPr/>
        <p:txBody>
          <a:bodyPr>
            <a:normAutofit/>
          </a:bodyPr>
          <a:lstStyle/>
          <a:p>
            <a:r>
              <a:rPr lang="en-US" dirty="0"/>
              <a:t>Source-end solution – deployed at border router</a:t>
            </a:r>
          </a:p>
          <a:p>
            <a:r>
              <a:rPr lang="en-US" dirty="0"/>
              <a:t>Classifies each aggregated flow (</a:t>
            </a:r>
            <a:r>
              <a:rPr lang="en-US" dirty="0" err="1"/>
              <a:t>agflow</a:t>
            </a:r>
            <a:r>
              <a:rPr lang="en-US" dirty="0"/>
              <a:t>) as good, suspicious, or attack</a:t>
            </a:r>
          </a:p>
          <a:p>
            <a:pPr lvl="1"/>
            <a:r>
              <a:rPr lang="en-US" dirty="0" err="1"/>
              <a:t>agflow</a:t>
            </a:r>
            <a:r>
              <a:rPr lang="en-US" dirty="0"/>
              <a:t> – each connection from devices in the network to a specific destination outside the network</a:t>
            </a:r>
          </a:p>
          <a:p>
            <a:r>
              <a:rPr lang="en-US" dirty="0"/>
              <a:t>If rate limit is followed for certain period of time, rate limit increases linearly and is eventually removed</a:t>
            </a:r>
          </a:p>
        </p:txBody>
      </p:sp>
      <p:sp>
        <p:nvSpPr>
          <p:cNvPr id="4" name="Slide Number Placeholder 3">
            <a:extLst>
              <a:ext uri="{FF2B5EF4-FFF2-40B4-BE49-F238E27FC236}">
                <a16:creationId xmlns:a16="http://schemas.microsoft.com/office/drawing/2014/main" id="{B53C94D1-6D2D-478E-95C3-9A45536195D6}"/>
              </a:ext>
            </a:extLst>
          </p:cNvPr>
          <p:cNvSpPr>
            <a:spLocks noGrp="1"/>
          </p:cNvSpPr>
          <p:nvPr>
            <p:ph type="sldNum" sz="quarter" idx="12"/>
          </p:nvPr>
        </p:nvSpPr>
        <p:spPr/>
        <p:txBody>
          <a:bodyPr/>
          <a:lstStyle/>
          <a:p>
            <a:fld id="{FB9190A4-0A00-438B-8A74-5EDA6CB3AEBB}" type="slidenum">
              <a:rPr lang="en-US" smtClean="0"/>
              <a:t>34</a:t>
            </a:fld>
            <a:endParaRPr lang="en-US"/>
          </a:p>
        </p:txBody>
      </p:sp>
      <p:sp>
        <p:nvSpPr>
          <p:cNvPr id="5" name="Rectangle 4">
            <a:extLst>
              <a:ext uri="{FF2B5EF4-FFF2-40B4-BE49-F238E27FC236}">
                <a16:creationId xmlns:a16="http://schemas.microsoft.com/office/drawing/2014/main" id="{18FAE572-B730-46F8-84EB-CAC360630078}"/>
              </a:ext>
            </a:extLst>
          </p:cNvPr>
          <p:cNvSpPr/>
          <p:nvPr/>
        </p:nvSpPr>
        <p:spPr>
          <a:xfrm>
            <a:off x="838199" y="6161460"/>
            <a:ext cx="9549809" cy="584775"/>
          </a:xfrm>
          <a:prstGeom prst="rect">
            <a:avLst/>
          </a:prstGeom>
        </p:spPr>
        <p:txBody>
          <a:bodyPr wrap="square">
            <a:spAutoFit/>
          </a:bodyPr>
          <a:lstStyle/>
          <a:p>
            <a:r>
              <a:rPr lang="en-US" sz="1600" dirty="0" err="1">
                <a:solidFill>
                  <a:srgbClr val="222222"/>
                </a:solidFill>
                <a:latin typeface="Arial" panose="020B0604020202020204" pitchFamily="34" charset="0"/>
              </a:rPr>
              <a:t>Mirkovic</a:t>
            </a:r>
            <a:r>
              <a:rPr lang="en-US" sz="1600" dirty="0">
                <a:solidFill>
                  <a:srgbClr val="222222"/>
                </a:solidFill>
                <a:latin typeface="Arial" panose="020B0604020202020204" pitchFamily="34" charset="0"/>
              </a:rPr>
              <a:t>, Jelena, and Peter </a:t>
            </a:r>
            <a:r>
              <a:rPr lang="en-US" sz="1600" dirty="0" err="1">
                <a:solidFill>
                  <a:srgbClr val="222222"/>
                </a:solidFill>
                <a:latin typeface="Arial" panose="020B0604020202020204" pitchFamily="34" charset="0"/>
              </a:rPr>
              <a:t>Reiher</a:t>
            </a:r>
            <a:r>
              <a:rPr lang="en-US" sz="1600" dirty="0">
                <a:solidFill>
                  <a:srgbClr val="222222"/>
                </a:solidFill>
                <a:latin typeface="Arial" panose="020B0604020202020204" pitchFamily="34" charset="0"/>
              </a:rPr>
              <a:t>. "D-WARD: A Source-End Defense Against Flooding Denial-of-Service Attacks." </a:t>
            </a:r>
            <a:r>
              <a:rPr lang="en-US" sz="1600" i="1" dirty="0">
                <a:solidFill>
                  <a:srgbClr val="222222"/>
                </a:solidFill>
                <a:latin typeface="Arial" panose="020B0604020202020204" pitchFamily="34" charset="0"/>
              </a:rPr>
              <a:t>IEEE Transactions on Dependable and Secure Computing</a:t>
            </a:r>
            <a:r>
              <a:rPr lang="en-US" sz="1600" dirty="0">
                <a:solidFill>
                  <a:srgbClr val="222222"/>
                </a:solidFill>
                <a:latin typeface="Arial" panose="020B0604020202020204" pitchFamily="34" charset="0"/>
              </a:rPr>
              <a:t> 2.3 (2005): 216-232.</a:t>
            </a:r>
            <a:endParaRPr lang="en-US" sz="1600" dirty="0"/>
          </a:p>
        </p:txBody>
      </p:sp>
    </p:spTree>
    <p:extLst>
      <p:ext uri="{BB962C8B-B14F-4D97-AF65-F5344CB8AC3E}">
        <p14:creationId xmlns:p14="http://schemas.microsoft.com/office/powerpoint/2010/main" val="2741811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09B4-883D-4F73-B91A-9CE6768B0087}"/>
              </a:ext>
            </a:extLst>
          </p:cNvPr>
          <p:cNvSpPr>
            <a:spLocks noGrp="1"/>
          </p:cNvSpPr>
          <p:nvPr>
            <p:ph type="title"/>
          </p:nvPr>
        </p:nvSpPr>
        <p:spPr/>
        <p:txBody>
          <a:bodyPr/>
          <a:lstStyle/>
          <a:p>
            <a:r>
              <a:rPr lang="en-US" dirty="0"/>
              <a:t>Prior Art: D-WARD’s Shortcomings</a:t>
            </a:r>
          </a:p>
        </p:txBody>
      </p:sp>
      <p:sp>
        <p:nvSpPr>
          <p:cNvPr id="3" name="Content Placeholder 2">
            <a:extLst>
              <a:ext uri="{FF2B5EF4-FFF2-40B4-BE49-F238E27FC236}">
                <a16:creationId xmlns:a16="http://schemas.microsoft.com/office/drawing/2014/main" id="{A211CA77-0BBC-42A0-9646-86B033D20EA8}"/>
              </a:ext>
            </a:extLst>
          </p:cNvPr>
          <p:cNvSpPr>
            <a:spLocks noGrp="1"/>
          </p:cNvSpPr>
          <p:nvPr>
            <p:ph idx="1"/>
          </p:nvPr>
        </p:nvSpPr>
        <p:spPr/>
        <p:txBody>
          <a:bodyPr>
            <a:normAutofit/>
          </a:bodyPr>
          <a:lstStyle/>
          <a:p>
            <a:r>
              <a:rPr lang="en-US" dirty="0"/>
              <a:t>D-WARD targeted towards traditional end-hosts</a:t>
            </a:r>
          </a:p>
          <a:p>
            <a:r>
              <a:rPr lang="en-US" dirty="0"/>
              <a:t>Could hurt benign devices if their connections are labeled as transient connections</a:t>
            </a:r>
          </a:p>
          <a:p>
            <a:r>
              <a:rPr lang="en-US" dirty="0"/>
              <a:t>While a traditional benign end-host can recover from the accidental loss of their packets, in a IoT environment such as a smart home, a benign device could instead suffer significantly from such a loss</a:t>
            </a:r>
          </a:p>
        </p:txBody>
      </p:sp>
      <p:sp>
        <p:nvSpPr>
          <p:cNvPr id="4" name="Slide Number Placeholder 3">
            <a:extLst>
              <a:ext uri="{FF2B5EF4-FFF2-40B4-BE49-F238E27FC236}">
                <a16:creationId xmlns:a16="http://schemas.microsoft.com/office/drawing/2014/main" id="{B53C94D1-6D2D-478E-95C3-9A45536195D6}"/>
              </a:ext>
            </a:extLst>
          </p:cNvPr>
          <p:cNvSpPr>
            <a:spLocks noGrp="1"/>
          </p:cNvSpPr>
          <p:nvPr>
            <p:ph type="sldNum" sz="quarter" idx="12"/>
          </p:nvPr>
        </p:nvSpPr>
        <p:spPr/>
        <p:txBody>
          <a:bodyPr/>
          <a:lstStyle/>
          <a:p>
            <a:fld id="{FB9190A4-0A00-438B-8A74-5EDA6CB3AEBB}" type="slidenum">
              <a:rPr lang="en-US" smtClean="0"/>
              <a:t>35</a:t>
            </a:fld>
            <a:endParaRPr lang="en-US"/>
          </a:p>
        </p:txBody>
      </p:sp>
    </p:spTree>
    <p:extLst>
      <p:ext uri="{BB962C8B-B14F-4D97-AF65-F5344CB8AC3E}">
        <p14:creationId xmlns:p14="http://schemas.microsoft.com/office/powerpoint/2010/main" val="2284678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911E-2F1E-4904-A463-B53FE3D1D377}"/>
              </a:ext>
            </a:extLst>
          </p:cNvPr>
          <p:cNvSpPr>
            <a:spLocks noGrp="1"/>
          </p:cNvSpPr>
          <p:nvPr>
            <p:ph type="title"/>
          </p:nvPr>
        </p:nvSpPr>
        <p:spPr/>
        <p:txBody>
          <a:bodyPr/>
          <a:lstStyle/>
          <a:p>
            <a:r>
              <a:rPr lang="en-US" dirty="0"/>
              <a:t>D-WARD+: A Two-Mode Approach Against DDoS Attacks</a:t>
            </a:r>
          </a:p>
        </p:txBody>
      </p:sp>
      <p:sp>
        <p:nvSpPr>
          <p:cNvPr id="3" name="Content Placeholder 2">
            <a:extLst>
              <a:ext uri="{FF2B5EF4-FFF2-40B4-BE49-F238E27FC236}">
                <a16:creationId xmlns:a16="http://schemas.microsoft.com/office/drawing/2014/main" id="{CD5CB945-C49A-41BB-BC58-180374CA8A28}"/>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Essential difference between D-WARD and D-WARD+: D-WARD+ does not drop traffic of transient connections, but instead leverages the </a:t>
            </a:r>
            <a:r>
              <a:rPr lang="en-US" i="1" dirty="0"/>
              <a:t>fast retransmit</a:t>
            </a:r>
            <a:r>
              <a:rPr lang="en-US" dirty="0"/>
              <a:t> mechanism of TCP congestion control</a:t>
            </a:r>
          </a:p>
        </p:txBody>
      </p:sp>
      <p:sp>
        <p:nvSpPr>
          <p:cNvPr id="4" name="Slide Number Placeholder 3">
            <a:extLst>
              <a:ext uri="{FF2B5EF4-FFF2-40B4-BE49-F238E27FC236}">
                <a16:creationId xmlns:a16="http://schemas.microsoft.com/office/drawing/2014/main" id="{E8DBE8F9-5F9A-4F32-A2DB-9F045F9F70E3}"/>
              </a:ext>
            </a:extLst>
          </p:cNvPr>
          <p:cNvSpPr>
            <a:spLocks noGrp="1"/>
          </p:cNvSpPr>
          <p:nvPr>
            <p:ph type="sldNum" sz="quarter" idx="12"/>
          </p:nvPr>
        </p:nvSpPr>
        <p:spPr/>
        <p:txBody>
          <a:bodyPr/>
          <a:lstStyle/>
          <a:p>
            <a:fld id="{FB9190A4-0A00-438B-8A74-5EDA6CB3AEBB}" type="slidenum">
              <a:rPr lang="en-US" smtClean="0"/>
              <a:t>36</a:t>
            </a:fld>
            <a:endParaRPr lang="en-US"/>
          </a:p>
        </p:txBody>
      </p:sp>
    </p:spTree>
    <p:extLst>
      <p:ext uri="{BB962C8B-B14F-4D97-AF65-F5344CB8AC3E}">
        <p14:creationId xmlns:p14="http://schemas.microsoft.com/office/powerpoint/2010/main" val="95203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44C9-FCE3-465D-8144-FD80EB86567B}"/>
              </a:ext>
            </a:extLst>
          </p:cNvPr>
          <p:cNvSpPr>
            <a:spLocks noGrp="1"/>
          </p:cNvSpPr>
          <p:nvPr>
            <p:ph type="title"/>
          </p:nvPr>
        </p:nvSpPr>
        <p:spPr/>
        <p:txBody>
          <a:bodyPr/>
          <a:lstStyle/>
          <a:p>
            <a:r>
              <a:rPr lang="en-US" dirty="0"/>
              <a:t>D-WARD+: A Two-Mode Approach Against DDoS Attacks</a:t>
            </a:r>
          </a:p>
        </p:txBody>
      </p:sp>
      <p:sp>
        <p:nvSpPr>
          <p:cNvPr id="3" name="Content Placeholder 2">
            <a:extLst>
              <a:ext uri="{FF2B5EF4-FFF2-40B4-BE49-F238E27FC236}">
                <a16:creationId xmlns:a16="http://schemas.microsoft.com/office/drawing/2014/main" id="{95CF627D-7595-4D57-9F18-BB2CCF7CAD92}"/>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In regular mode:</a:t>
            </a:r>
          </a:p>
          <a:p>
            <a:pPr lvl="1"/>
            <a:r>
              <a:rPr lang="en-US" dirty="0"/>
              <a:t>Watchdog passively monitors network</a:t>
            </a:r>
          </a:p>
          <a:p>
            <a:pPr lvl="1"/>
            <a:r>
              <a:rPr lang="en-US" dirty="0"/>
              <a:t>Once attack agflow is detected, watchdog notifies manager</a:t>
            </a:r>
          </a:p>
          <a:p>
            <a:pPr lvl="1"/>
            <a:r>
              <a:rPr lang="en-US" dirty="0"/>
              <a:t>Manager’s SBHF is invoked and system enters vigilant mode</a:t>
            </a:r>
          </a:p>
          <a:p>
            <a:pPr marL="514350" indent="-514350">
              <a:buFont typeface="+mj-lt"/>
              <a:buAutoNum type="arabicPeriod"/>
            </a:pPr>
            <a:r>
              <a:rPr lang="en-US" dirty="0"/>
              <a:t>In vigilant mode:</a:t>
            </a:r>
          </a:p>
          <a:p>
            <a:pPr lvl="1"/>
            <a:r>
              <a:rPr lang="en-US" dirty="0"/>
              <a:t>Manager’s SBHF invokes agflow monitoring routine inside policy checker</a:t>
            </a:r>
          </a:p>
          <a:p>
            <a:pPr lvl="1"/>
            <a:r>
              <a:rPr lang="en-US" dirty="0"/>
              <a:t>Agflow monitoring routine monitors each transient connection of attack agflow</a:t>
            </a:r>
          </a:p>
          <a:p>
            <a:pPr lvl="1"/>
            <a:r>
              <a:rPr lang="en-US" dirty="0"/>
              <a:t>Alert device to cut sending rate in half if rate-limit is surpassed by sending it three duplicate ACK packets (</a:t>
            </a:r>
            <a:r>
              <a:rPr lang="en-US" i="1" dirty="0"/>
              <a:t>signal</a:t>
            </a:r>
            <a:r>
              <a:rPr lang="en-US" dirty="0"/>
              <a:t>)</a:t>
            </a:r>
          </a:p>
          <a:p>
            <a:pPr lvl="1"/>
            <a:r>
              <a:rPr lang="en-US" dirty="0"/>
              <a:t>If device ignores signals, classify connection as bad and drop traffic</a:t>
            </a:r>
          </a:p>
          <a:p>
            <a:pPr lvl="1"/>
            <a:r>
              <a:rPr lang="en-US" dirty="0"/>
              <a:t>Return to regular mode once all connections are below the rate-limit for a certain amount of time and receivers are not congested (determined by flow control)</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1754248-A7E7-465C-AB96-933BCF237F8A}"/>
              </a:ext>
            </a:extLst>
          </p:cNvPr>
          <p:cNvSpPr>
            <a:spLocks noGrp="1"/>
          </p:cNvSpPr>
          <p:nvPr>
            <p:ph type="sldNum" sz="quarter" idx="12"/>
          </p:nvPr>
        </p:nvSpPr>
        <p:spPr/>
        <p:txBody>
          <a:bodyPr/>
          <a:lstStyle/>
          <a:p>
            <a:fld id="{FB9190A4-0A00-438B-8A74-5EDA6CB3AEBB}" type="slidenum">
              <a:rPr lang="en-US" smtClean="0"/>
              <a:t>37</a:t>
            </a:fld>
            <a:endParaRPr lang="en-US"/>
          </a:p>
        </p:txBody>
      </p:sp>
    </p:spTree>
    <p:extLst>
      <p:ext uri="{BB962C8B-B14F-4D97-AF65-F5344CB8AC3E}">
        <p14:creationId xmlns:p14="http://schemas.microsoft.com/office/powerpoint/2010/main" val="1202444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7CBE-BB32-4BCB-980A-0FCA869D55F9}"/>
              </a:ext>
            </a:extLst>
          </p:cNvPr>
          <p:cNvSpPr>
            <a:spLocks noGrp="1"/>
          </p:cNvSpPr>
          <p:nvPr>
            <p:ph type="title"/>
          </p:nvPr>
        </p:nvSpPr>
        <p:spPr/>
        <p:txBody>
          <a:bodyPr/>
          <a:lstStyle/>
          <a:p>
            <a:r>
              <a:rPr lang="en-US" dirty="0"/>
              <a:t>Evaluation Setup</a:t>
            </a:r>
          </a:p>
        </p:txBody>
      </p:sp>
      <p:sp>
        <p:nvSpPr>
          <p:cNvPr id="3" name="Content Placeholder 2">
            <a:extLst>
              <a:ext uri="{FF2B5EF4-FFF2-40B4-BE49-F238E27FC236}">
                <a16:creationId xmlns:a16="http://schemas.microsoft.com/office/drawing/2014/main" id="{871430E8-F9A8-4CEF-905A-52873D39187A}"/>
              </a:ext>
            </a:extLst>
          </p:cNvPr>
          <p:cNvSpPr>
            <a:spLocks noGrp="1"/>
          </p:cNvSpPr>
          <p:nvPr>
            <p:ph idx="1"/>
          </p:nvPr>
        </p:nvSpPr>
        <p:spPr/>
        <p:txBody>
          <a:bodyPr>
            <a:normAutofit/>
          </a:bodyPr>
          <a:lstStyle/>
          <a:p>
            <a:r>
              <a:rPr lang="en-US" dirty="0"/>
              <a:t>Implemented D-WARD+ and D-WARD in Java</a:t>
            </a:r>
          </a:p>
          <a:p>
            <a:r>
              <a:rPr lang="en-US" dirty="0"/>
              <a:t>2015 Dell XPS: 2.2 GHz Intel Core i5 processor, 8GB of RAM</a:t>
            </a:r>
          </a:p>
          <a:p>
            <a:r>
              <a:rPr lang="en-US" dirty="0"/>
              <a:t>Constructed a Bluetooth Personal Area Network (PAN)</a:t>
            </a:r>
          </a:p>
          <a:p>
            <a:r>
              <a:rPr lang="en-US" dirty="0"/>
              <a:t>Client device transfers 2.5 MB of data to the server through a router on which D-WARD+ and D-WARD are implemented</a:t>
            </a:r>
          </a:p>
          <a:p>
            <a:r>
              <a:rPr lang="en-US" dirty="0"/>
              <a:t>Client device performs simple and smart TCP flooding attacks</a:t>
            </a:r>
          </a:p>
          <a:p>
            <a:r>
              <a:rPr lang="en-US" dirty="0"/>
              <a:t>Client and server utilized TCP New Reno for congestion control</a:t>
            </a:r>
          </a:p>
        </p:txBody>
      </p:sp>
      <p:sp>
        <p:nvSpPr>
          <p:cNvPr id="4" name="Slide Number Placeholder 3">
            <a:extLst>
              <a:ext uri="{FF2B5EF4-FFF2-40B4-BE49-F238E27FC236}">
                <a16:creationId xmlns:a16="http://schemas.microsoft.com/office/drawing/2014/main" id="{BD94AED4-C3C5-410B-8FC2-AC922625721C}"/>
              </a:ext>
            </a:extLst>
          </p:cNvPr>
          <p:cNvSpPr>
            <a:spLocks noGrp="1"/>
          </p:cNvSpPr>
          <p:nvPr>
            <p:ph type="sldNum" sz="quarter" idx="12"/>
          </p:nvPr>
        </p:nvSpPr>
        <p:spPr/>
        <p:txBody>
          <a:bodyPr/>
          <a:lstStyle/>
          <a:p>
            <a:fld id="{FB9190A4-0A00-438B-8A74-5EDA6CB3AEBB}" type="slidenum">
              <a:rPr lang="en-US" smtClean="0"/>
              <a:t>38</a:t>
            </a:fld>
            <a:endParaRPr lang="en-US"/>
          </a:p>
        </p:txBody>
      </p:sp>
    </p:spTree>
    <p:extLst>
      <p:ext uri="{BB962C8B-B14F-4D97-AF65-F5344CB8AC3E}">
        <p14:creationId xmlns:p14="http://schemas.microsoft.com/office/powerpoint/2010/main" val="2324475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39</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77086" y="14252"/>
            <a:ext cx="12346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Improvement in Retransmissions</a:t>
            </a:r>
          </a:p>
        </p:txBody>
      </p:sp>
      <p:pic>
        <p:nvPicPr>
          <p:cNvPr id="10" name="Picture 9">
            <a:extLst>
              <a:ext uri="{FF2B5EF4-FFF2-40B4-BE49-F238E27FC236}">
                <a16:creationId xmlns:a16="http://schemas.microsoft.com/office/drawing/2014/main" id="{487B8735-32E3-4ADE-A7A3-9A1EC9858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072" y="1005811"/>
            <a:ext cx="8539857" cy="5633184"/>
          </a:xfrm>
          <a:prstGeom prst="rect">
            <a:avLst/>
          </a:prstGeom>
        </p:spPr>
      </p:pic>
    </p:spTree>
    <p:extLst>
      <p:ext uri="{BB962C8B-B14F-4D97-AF65-F5344CB8AC3E}">
        <p14:creationId xmlns:p14="http://schemas.microsoft.com/office/powerpoint/2010/main" val="251733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E5BD-F508-4E71-9742-AF2AAE918BC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277270D6-7BA0-411F-8FE9-6FC2EE0C055B}"/>
              </a:ext>
            </a:extLst>
          </p:cNvPr>
          <p:cNvSpPr>
            <a:spLocks noGrp="1"/>
          </p:cNvSpPr>
          <p:nvPr>
            <p:ph idx="1"/>
          </p:nvPr>
        </p:nvSpPr>
        <p:spPr/>
        <p:txBody>
          <a:bodyPr>
            <a:normAutofit lnSpcReduction="10000"/>
          </a:bodyPr>
          <a:lstStyle/>
          <a:p>
            <a:r>
              <a:rPr lang="en-US" dirty="0"/>
              <a:t>Background &amp; Motivation</a:t>
            </a:r>
          </a:p>
          <a:p>
            <a:pPr lvl="1"/>
            <a:r>
              <a:rPr lang="en-US" dirty="0"/>
              <a:t>IoT Security and Privacy at Home</a:t>
            </a:r>
          </a:p>
          <a:p>
            <a:pPr lvl="1"/>
            <a:r>
              <a:rPr lang="en-US" dirty="0"/>
              <a:t>Difficulties in IoT Security</a:t>
            </a:r>
          </a:p>
          <a:p>
            <a:pPr lvl="1"/>
            <a:r>
              <a:rPr lang="en-US" dirty="0"/>
              <a:t>Dilemma</a:t>
            </a:r>
          </a:p>
          <a:p>
            <a:pPr lvl="1"/>
            <a:r>
              <a:rPr lang="en-US" dirty="0"/>
              <a:t>Our Proposition – TWINKLE</a:t>
            </a:r>
          </a:p>
          <a:p>
            <a:r>
              <a:rPr lang="en-US" dirty="0">
                <a:solidFill>
                  <a:schemeClr val="bg2">
                    <a:lumMod val="90000"/>
                  </a:schemeClr>
                </a:solidFill>
              </a:rPr>
              <a:t>The TWINKLE Framework</a:t>
            </a:r>
          </a:p>
          <a:p>
            <a:r>
              <a:rPr lang="en-US" dirty="0">
                <a:solidFill>
                  <a:schemeClr val="bg2">
                    <a:lumMod val="90000"/>
                  </a:schemeClr>
                </a:solidFill>
              </a:rPr>
              <a:t>Case Study 1: DDoS Attack Detection by Transforming D-WARD</a:t>
            </a:r>
          </a:p>
          <a:p>
            <a:r>
              <a:rPr lang="en-US" dirty="0">
                <a:solidFill>
                  <a:schemeClr val="bg2">
                    <a:lumMod val="90000"/>
                  </a:schemeClr>
                </a:solidFill>
              </a:rPr>
              <a:t>Case Study 2: Sinkhole Attack Detection by Transforming SVELTE</a:t>
            </a:r>
          </a:p>
          <a:p>
            <a:r>
              <a:rPr lang="en-US" dirty="0">
                <a:solidFill>
                  <a:schemeClr val="bg2">
                    <a:lumMod val="90000"/>
                  </a:schemeClr>
                </a:solidFill>
              </a:rPr>
              <a:t>Feasibility and Drawbacks of TWINKLE</a:t>
            </a:r>
          </a:p>
          <a:p>
            <a:r>
              <a:rPr lang="en-US" dirty="0">
                <a:solidFill>
                  <a:schemeClr val="bg2">
                    <a:lumMod val="90000"/>
                  </a:schemeClr>
                </a:solidFill>
              </a:rPr>
              <a:t>Conclusion</a:t>
            </a:r>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37D2BA-93C6-479B-8C4A-6FE0A8889143}"/>
              </a:ext>
            </a:extLst>
          </p:cNvPr>
          <p:cNvSpPr>
            <a:spLocks noGrp="1"/>
          </p:cNvSpPr>
          <p:nvPr>
            <p:ph type="sldNum" sz="quarter" idx="12"/>
          </p:nvPr>
        </p:nvSpPr>
        <p:spPr/>
        <p:txBody>
          <a:bodyPr/>
          <a:lstStyle/>
          <a:p>
            <a:fld id="{FB9190A4-0A00-438B-8A74-5EDA6CB3AEBB}" type="slidenum">
              <a:rPr lang="en-US" smtClean="0"/>
              <a:t>4</a:t>
            </a:fld>
            <a:endParaRPr lang="en-US"/>
          </a:p>
        </p:txBody>
      </p:sp>
    </p:spTree>
    <p:extLst>
      <p:ext uri="{BB962C8B-B14F-4D97-AF65-F5344CB8AC3E}">
        <p14:creationId xmlns:p14="http://schemas.microsoft.com/office/powerpoint/2010/main" val="3053676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40</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77086" y="14252"/>
            <a:ext cx="12346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Improvement in Retransmissions</a:t>
            </a:r>
          </a:p>
        </p:txBody>
      </p:sp>
      <p:pic>
        <p:nvPicPr>
          <p:cNvPr id="10" name="Picture 9">
            <a:extLst>
              <a:ext uri="{FF2B5EF4-FFF2-40B4-BE49-F238E27FC236}">
                <a16:creationId xmlns:a16="http://schemas.microsoft.com/office/drawing/2014/main" id="{487B8735-32E3-4ADE-A7A3-9A1EC9858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072" y="1005811"/>
            <a:ext cx="8539857" cy="5633184"/>
          </a:xfrm>
          <a:prstGeom prst="rect">
            <a:avLst/>
          </a:prstGeom>
        </p:spPr>
      </p:pic>
      <p:sp>
        <p:nvSpPr>
          <p:cNvPr id="2" name="Arrow: Right 1">
            <a:extLst>
              <a:ext uri="{FF2B5EF4-FFF2-40B4-BE49-F238E27FC236}">
                <a16:creationId xmlns:a16="http://schemas.microsoft.com/office/drawing/2014/main" id="{E387A64E-A2E3-423F-BDE2-479C039F845F}"/>
              </a:ext>
            </a:extLst>
          </p:cNvPr>
          <p:cNvSpPr/>
          <p:nvPr/>
        </p:nvSpPr>
        <p:spPr>
          <a:xfrm rot="10800000">
            <a:off x="10344299" y="1507788"/>
            <a:ext cx="515565"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390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41</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77086" y="14252"/>
            <a:ext cx="12346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Improvement in Retransmissions</a:t>
            </a:r>
          </a:p>
        </p:txBody>
      </p:sp>
      <p:pic>
        <p:nvPicPr>
          <p:cNvPr id="10" name="Picture 9">
            <a:extLst>
              <a:ext uri="{FF2B5EF4-FFF2-40B4-BE49-F238E27FC236}">
                <a16:creationId xmlns:a16="http://schemas.microsoft.com/office/drawing/2014/main" id="{487B8735-32E3-4ADE-A7A3-9A1EC9858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072" y="1005811"/>
            <a:ext cx="8539857" cy="5633184"/>
          </a:xfrm>
          <a:prstGeom prst="rect">
            <a:avLst/>
          </a:prstGeom>
        </p:spPr>
      </p:pic>
      <p:sp>
        <p:nvSpPr>
          <p:cNvPr id="5" name="Arrow: Right 4">
            <a:extLst>
              <a:ext uri="{FF2B5EF4-FFF2-40B4-BE49-F238E27FC236}">
                <a16:creationId xmlns:a16="http://schemas.microsoft.com/office/drawing/2014/main" id="{006BB02B-E2A3-4C40-950A-7412D741587B}"/>
              </a:ext>
            </a:extLst>
          </p:cNvPr>
          <p:cNvSpPr/>
          <p:nvPr/>
        </p:nvSpPr>
        <p:spPr>
          <a:xfrm rot="10800000">
            <a:off x="10365929" y="5068112"/>
            <a:ext cx="515565"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692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42</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77086" y="14252"/>
            <a:ext cx="12346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Improvement in Connection Duration</a:t>
            </a:r>
          </a:p>
        </p:txBody>
      </p:sp>
      <p:pic>
        <p:nvPicPr>
          <p:cNvPr id="3" name="Picture 2">
            <a:extLst>
              <a:ext uri="{FF2B5EF4-FFF2-40B4-BE49-F238E27FC236}">
                <a16:creationId xmlns:a16="http://schemas.microsoft.com/office/drawing/2014/main" id="{03FFBB86-9F84-4B22-98BB-FBC3D4F09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687" y="1027317"/>
            <a:ext cx="8666627" cy="5632704"/>
          </a:xfrm>
          <a:prstGeom prst="rect">
            <a:avLst/>
          </a:prstGeom>
        </p:spPr>
      </p:pic>
    </p:spTree>
    <p:extLst>
      <p:ext uri="{BB962C8B-B14F-4D97-AF65-F5344CB8AC3E}">
        <p14:creationId xmlns:p14="http://schemas.microsoft.com/office/powerpoint/2010/main" val="2891632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43</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77086" y="14252"/>
            <a:ext cx="12346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Improvement in Connection Duration</a:t>
            </a:r>
          </a:p>
        </p:txBody>
      </p:sp>
      <p:pic>
        <p:nvPicPr>
          <p:cNvPr id="3" name="Picture 2">
            <a:extLst>
              <a:ext uri="{FF2B5EF4-FFF2-40B4-BE49-F238E27FC236}">
                <a16:creationId xmlns:a16="http://schemas.microsoft.com/office/drawing/2014/main" id="{03FFBB86-9F84-4B22-98BB-FBC3D4F09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687" y="1027317"/>
            <a:ext cx="8666627" cy="5632704"/>
          </a:xfrm>
          <a:prstGeom prst="rect">
            <a:avLst/>
          </a:prstGeom>
        </p:spPr>
      </p:pic>
      <p:sp>
        <p:nvSpPr>
          <p:cNvPr id="5" name="Arrow: Right 4">
            <a:extLst>
              <a:ext uri="{FF2B5EF4-FFF2-40B4-BE49-F238E27FC236}">
                <a16:creationId xmlns:a16="http://schemas.microsoft.com/office/drawing/2014/main" id="{FEDA37FD-4014-4279-A9FF-370C05F8FBDC}"/>
              </a:ext>
            </a:extLst>
          </p:cNvPr>
          <p:cNvSpPr/>
          <p:nvPr/>
        </p:nvSpPr>
        <p:spPr>
          <a:xfrm rot="10800000">
            <a:off x="10429314" y="1527244"/>
            <a:ext cx="515565"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663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44</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77086" y="14252"/>
            <a:ext cx="12346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Improvement in Connection Duration</a:t>
            </a:r>
          </a:p>
        </p:txBody>
      </p:sp>
      <p:pic>
        <p:nvPicPr>
          <p:cNvPr id="3" name="Picture 2">
            <a:extLst>
              <a:ext uri="{FF2B5EF4-FFF2-40B4-BE49-F238E27FC236}">
                <a16:creationId xmlns:a16="http://schemas.microsoft.com/office/drawing/2014/main" id="{03FFBB86-9F84-4B22-98BB-FBC3D4F09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687" y="1027317"/>
            <a:ext cx="8666627" cy="5632704"/>
          </a:xfrm>
          <a:prstGeom prst="rect">
            <a:avLst/>
          </a:prstGeom>
        </p:spPr>
      </p:pic>
      <p:sp>
        <p:nvSpPr>
          <p:cNvPr id="5" name="Arrow: Right 4">
            <a:extLst>
              <a:ext uri="{FF2B5EF4-FFF2-40B4-BE49-F238E27FC236}">
                <a16:creationId xmlns:a16="http://schemas.microsoft.com/office/drawing/2014/main" id="{12FAAF2C-7679-4DA6-B6C9-00265AE70C48}"/>
              </a:ext>
            </a:extLst>
          </p:cNvPr>
          <p:cNvSpPr/>
          <p:nvPr/>
        </p:nvSpPr>
        <p:spPr>
          <a:xfrm rot="10800000">
            <a:off x="10429314" y="4990292"/>
            <a:ext cx="515565"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286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Effect on “Smart” Attacker</a:t>
            </a:r>
          </a:p>
        </p:txBody>
      </p:sp>
      <p:pic>
        <p:nvPicPr>
          <p:cNvPr id="22" name="Picture 21">
            <a:extLst>
              <a:ext uri="{FF2B5EF4-FFF2-40B4-BE49-F238E27FC236}">
                <a16:creationId xmlns:a16="http://schemas.microsoft.com/office/drawing/2014/main" id="{78A5925E-F673-4750-83A8-E0F36C56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226"/>
            <a:ext cx="12192000" cy="4974458"/>
          </a:xfrm>
          <a:prstGeom prst="rect">
            <a:avLst/>
          </a:prstGeom>
        </p:spPr>
      </p:pic>
      <p:sp>
        <p:nvSpPr>
          <p:cNvPr id="23" name="Slide Number Placeholder 3">
            <a:extLst>
              <a:ext uri="{FF2B5EF4-FFF2-40B4-BE49-F238E27FC236}">
                <a16:creationId xmlns:a16="http://schemas.microsoft.com/office/drawing/2014/main" id="{F6C330B8-1CAD-4194-AE1D-A9B5DF0F9DC5}"/>
              </a:ext>
            </a:extLst>
          </p:cNvPr>
          <p:cNvSpPr>
            <a:spLocks noGrp="1"/>
          </p:cNvSpPr>
          <p:nvPr>
            <p:ph type="sldNum" sz="quarter" idx="12"/>
          </p:nvPr>
        </p:nvSpPr>
        <p:spPr>
          <a:xfrm>
            <a:off x="8610600" y="6356350"/>
            <a:ext cx="2743200" cy="365125"/>
          </a:xfrm>
        </p:spPr>
        <p:txBody>
          <a:bodyPr/>
          <a:lstStyle/>
          <a:p>
            <a:fld id="{FB9190A4-0A00-438B-8A74-5EDA6CB3AEBB}" type="slidenum">
              <a:rPr lang="en-US" smtClean="0"/>
              <a:t>45</a:t>
            </a:fld>
            <a:endParaRPr lang="en-US"/>
          </a:p>
        </p:txBody>
      </p:sp>
    </p:spTree>
    <p:extLst>
      <p:ext uri="{BB962C8B-B14F-4D97-AF65-F5344CB8AC3E}">
        <p14:creationId xmlns:p14="http://schemas.microsoft.com/office/powerpoint/2010/main" val="749654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Effect on “Smart” Attacker</a:t>
            </a:r>
          </a:p>
        </p:txBody>
      </p:sp>
      <p:pic>
        <p:nvPicPr>
          <p:cNvPr id="22" name="Picture 21">
            <a:extLst>
              <a:ext uri="{FF2B5EF4-FFF2-40B4-BE49-F238E27FC236}">
                <a16:creationId xmlns:a16="http://schemas.microsoft.com/office/drawing/2014/main" id="{78A5925E-F673-4750-83A8-E0F36C56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226"/>
            <a:ext cx="12192000" cy="4974458"/>
          </a:xfrm>
          <a:prstGeom prst="rect">
            <a:avLst/>
          </a:prstGeom>
        </p:spPr>
      </p:pic>
      <p:sp>
        <p:nvSpPr>
          <p:cNvPr id="23" name="Slide Number Placeholder 3">
            <a:extLst>
              <a:ext uri="{FF2B5EF4-FFF2-40B4-BE49-F238E27FC236}">
                <a16:creationId xmlns:a16="http://schemas.microsoft.com/office/drawing/2014/main" id="{F6C330B8-1CAD-4194-AE1D-A9B5DF0F9DC5}"/>
              </a:ext>
            </a:extLst>
          </p:cNvPr>
          <p:cNvSpPr>
            <a:spLocks noGrp="1"/>
          </p:cNvSpPr>
          <p:nvPr>
            <p:ph type="sldNum" sz="quarter" idx="12"/>
          </p:nvPr>
        </p:nvSpPr>
        <p:spPr>
          <a:xfrm>
            <a:off x="8610600" y="6356350"/>
            <a:ext cx="2743200" cy="365125"/>
          </a:xfrm>
        </p:spPr>
        <p:txBody>
          <a:bodyPr/>
          <a:lstStyle/>
          <a:p>
            <a:fld id="{FB9190A4-0A00-438B-8A74-5EDA6CB3AEBB}" type="slidenum">
              <a:rPr lang="en-US" smtClean="0"/>
              <a:t>46</a:t>
            </a:fld>
            <a:endParaRPr lang="en-US"/>
          </a:p>
        </p:txBody>
      </p:sp>
      <p:cxnSp>
        <p:nvCxnSpPr>
          <p:cNvPr id="3" name="Straight Arrow Connector 2">
            <a:extLst>
              <a:ext uri="{FF2B5EF4-FFF2-40B4-BE49-F238E27FC236}">
                <a16:creationId xmlns:a16="http://schemas.microsoft.com/office/drawing/2014/main" id="{DC61EF9D-5A14-4F3C-BFC3-E28372AA1590}"/>
              </a:ext>
            </a:extLst>
          </p:cNvPr>
          <p:cNvCxnSpPr/>
          <p:nvPr/>
        </p:nvCxnSpPr>
        <p:spPr>
          <a:xfrm>
            <a:off x="2772382" y="2293235"/>
            <a:ext cx="583659" cy="38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F85FAC-AD23-4C0A-AAB9-8CDEF1D02B25}"/>
              </a:ext>
            </a:extLst>
          </p:cNvPr>
          <p:cNvCxnSpPr>
            <a:cxnSpLocks/>
          </p:cNvCxnSpPr>
          <p:nvPr/>
        </p:nvCxnSpPr>
        <p:spPr>
          <a:xfrm>
            <a:off x="2772382" y="2293235"/>
            <a:ext cx="1371601" cy="38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443C81E-AEE1-42BC-B2C6-D08AF29321DE}"/>
              </a:ext>
            </a:extLst>
          </p:cNvPr>
          <p:cNvCxnSpPr>
            <a:cxnSpLocks/>
          </p:cNvCxnSpPr>
          <p:nvPr/>
        </p:nvCxnSpPr>
        <p:spPr>
          <a:xfrm>
            <a:off x="2772382" y="2293235"/>
            <a:ext cx="2110903" cy="38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C8F73F5-76EF-42C2-9008-DBD10138C290}"/>
              </a:ext>
            </a:extLst>
          </p:cNvPr>
          <p:cNvCxnSpPr>
            <a:cxnSpLocks/>
          </p:cNvCxnSpPr>
          <p:nvPr/>
        </p:nvCxnSpPr>
        <p:spPr>
          <a:xfrm>
            <a:off x="2772382" y="2293235"/>
            <a:ext cx="2840478" cy="38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A0F895-4AAE-4E0C-B8D0-E1932D1D1A9F}"/>
              </a:ext>
            </a:extLst>
          </p:cNvPr>
          <p:cNvSpPr txBox="1"/>
          <p:nvPr/>
        </p:nvSpPr>
        <p:spPr>
          <a:xfrm>
            <a:off x="1585607" y="1915013"/>
            <a:ext cx="1478604" cy="584775"/>
          </a:xfrm>
          <a:prstGeom prst="rect">
            <a:avLst/>
          </a:prstGeom>
          <a:noFill/>
        </p:spPr>
        <p:txBody>
          <a:bodyPr wrap="square" rtlCol="0">
            <a:spAutoFit/>
          </a:bodyPr>
          <a:lstStyle/>
          <a:p>
            <a:r>
              <a:rPr lang="en-US" sz="1600" dirty="0"/>
              <a:t>Victim is under DDoS Attack</a:t>
            </a:r>
          </a:p>
        </p:txBody>
      </p:sp>
    </p:spTree>
    <p:extLst>
      <p:ext uri="{BB962C8B-B14F-4D97-AF65-F5344CB8AC3E}">
        <p14:creationId xmlns:p14="http://schemas.microsoft.com/office/powerpoint/2010/main" val="4019552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37B1-F896-4405-9F98-51DD37E88999}"/>
              </a:ext>
            </a:extLst>
          </p:cNvPr>
          <p:cNvSpPr>
            <a:spLocks noGrp="1"/>
          </p:cNvSpPr>
          <p:nvPr>
            <p:ph type="title"/>
          </p:nvPr>
        </p:nvSpPr>
        <p:spPr/>
        <p:txBody>
          <a:bodyPr/>
          <a:lstStyle/>
          <a:p>
            <a:r>
              <a:rPr lang="en-US" dirty="0"/>
              <a:t>D-WARD+ vs. D-WARD</a:t>
            </a:r>
          </a:p>
        </p:txBody>
      </p:sp>
      <p:sp>
        <p:nvSpPr>
          <p:cNvPr id="3" name="Content Placeholder 2">
            <a:extLst>
              <a:ext uri="{FF2B5EF4-FFF2-40B4-BE49-F238E27FC236}">
                <a16:creationId xmlns:a16="http://schemas.microsoft.com/office/drawing/2014/main" id="{962550A6-FE67-4203-BA64-B4084308B7DF}"/>
              </a:ext>
            </a:extLst>
          </p:cNvPr>
          <p:cNvSpPr>
            <a:spLocks noGrp="1"/>
          </p:cNvSpPr>
          <p:nvPr>
            <p:ph idx="1"/>
          </p:nvPr>
        </p:nvSpPr>
        <p:spPr/>
        <p:txBody>
          <a:bodyPr>
            <a:normAutofit/>
          </a:bodyPr>
          <a:lstStyle/>
          <a:p>
            <a:r>
              <a:rPr lang="en-US" dirty="0"/>
              <a:t>Retransmission of packets: by minimizing the dropping of packets from benign devices, D-WARD+ reduces amount of retransmissions of benign devices</a:t>
            </a:r>
          </a:p>
          <a:p>
            <a:pPr lvl="1"/>
            <a:r>
              <a:rPr lang="en-US" dirty="0"/>
              <a:t>Thus reducing network overhead and battery consumption</a:t>
            </a:r>
          </a:p>
          <a:p>
            <a:r>
              <a:rPr lang="en-US" dirty="0"/>
              <a:t> Connection duration: in most cases, by not dropping packets, D-WARD+ reduces connection duration</a:t>
            </a:r>
          </a:p>
          <a:p>
            <a:pPr lvl="1"/>
            <a:r>
              <a:rPr lang="en-US" dirty="0"/>
              <a:t>Thus reducing data transfer time</a:t>
            </a:r>
          </a:p>
        </p:txBody>
      </p:sp>
      <p:sp>
        <p:nvSpPr>
          <p:cNvPr id="4" name="Slide Number Placeholder 3">
            <a:extLst>
              <a:ext uri="{FF2B5EF4-FFF2-40B4-BE49-F238E27FC236}">
                <a16:creationId xmlns:a16="http://schemas.microsoft.com/office/drawing/2014/main" id="{B179D4CB-00AD-4FDC-B9E7-66720C00C25E}"/>
              </a:ext>
            </a:extLst>
          </p:cNvPr>
          <p:cNvSpPr>
            <a:spLocks noGrp="1"/>
          </p:cNvSpPr>
          <p:nvPr>
            <p:ph type="sldNum" sz="quarter" idx="12"/>
          </p:nvPr>
        </p:nvSpPr>
        <p:spPr/>
        <p:txBody>
          <a:bodyPr/>
          <a:lstStyle/>
          <a:p>
            <a:fld id="{FB9190A4-0A00-438B-8A74-5EDA6CB3AEBB}" type="slidenum">
              <a:rPr lang="en-US" smtClean="0"/>
              <a:t>47</a:t>
            </a:fld>
            <a:endParaRPr lang="en-US"/>
          </a:p>
        </p:txBody>
      </p:sp>
    </p:spTree>
    <p:extLst>
      <p:ext uri="{BB962C8B-B14F-4D97-AF65-F5344CB8AC3E}">
        <p14:creationId xmlns:p14="http://schemas.microsoft.com/office/powerpoint/2010/main" val="2528546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E5BD-F508-4E71-9742-AF2AAE918BC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277270D6-7BA0-411F-8FE9-6FC2EE0C055B}"/>
              </a:ext>
            </a:extLst>
          </p:cNvPr>
          <p:cNvSpPr>
            <a:spLocks noGrp="1"/>
          </p:cNvSpPr>
          <p:nvPr>
            <p:ph idx="1"/>
          </p:nvPr>
        </p:nvSpPr>
        <p:spPr/>
        <p:txBody>
          <a:bodyPr>
            <a:normAutofit/>
          </a:bodyPr>
          <a:lstStyle/>
          <a:p>
            <a:r>
              <a:rPr lang="en-US" dirty="0">
                <a:solidFill>
                  <a:schemeClr val="bg2">
                    <a:lumMod val="90000"/>
                  </a:schemeClr>
                </a:solidFill>
              </a:rPr>
              <a:t>Background &amp; Motivation</a:t>
            </a:r>
          </a:p>
          <a:p>
            <a:r>
              <a:rPr lang="en-US" dirty="0">
                <a:solidFill>
                  <a:schemeClr val="bg2">
                    <a:lumMod val="90000"/>
                  </a:schemeClr>
                </a:solidFill>
              </a:rPr>
              <a:t>Related Work</a:t>
            </a:r>
          </a:p>
          <a:p>
            <a:r>
              <a:rPr lang="en-US" dirty="0">
                <a:solidFill>
                  <a:schemeClr val="bg2">
                    <a:lumMod val="90000"/>
                  </a:schemeClr>
                </a:solidFill>
              </a:rPr>
              <a:t>The TWINKLE Framework</a:t>
            </a:r>
          </a:p>
          <a:p>
            <a:r>
              <a:rPr lang="en-US" dirty="0">
                <a:solidFill>
                  <a:schemeClr val="bg2">
                    <a:lumMod val="90000"/>
                  </a:schemeClr>
                </a:solidFill>
              </a:rPr>
              <a:t>Case Study 1: DDoS Attack Detection by Transforming D-WARD</a:t>
            </a:r>
          </a:p>
          <a:p>
            <a:r>
              <a:rPr lang="en-US" dirty="0"/>
              <a:t>Case Study 2: Sinkhole Attack Detection by Transforming SVELTE</a:t>
            </a:r>
          </a:p>
          <a:p>
            <a:r>
              <a:rPr lang="en-US" dirty="0">
                <a:solidFill>
                  <a:schemeClr val="bg2">
                    <a:lumMod val="90000"/>
                  </a:schemeClr>
                </a:solidFill>
              </a:rPr>
              <a:t>Feasibility and Drawbacks of TWINKLE</a:t>
            </a:r>
          </a:p>
          <a:p>
            <a:r>
              <a:rPr lang="en-US" dirty="0">
                <a:solidFill>
                  <a:schemeClr val="bg2">
                    <a:lumMod val="90000"/>
                  </a:schemeClr>
                </a:solidFill>
              </a:rPr>
              <a:t>Conclusion</a:t>
            </a:r>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37D2BA-93C6-479B-8C4A-6FE0A8889143}"/>
              </a:ext>
            </a:extLst>
          </p:cNvPr>
          <p:cNvSpPr>
            <a:spLocks noGrp="1"/>
          </p:cNvSpPr>
          <p:nvPr>
            <p:ph type="sldNum" sz="quarter" idx="12"/>
          </p:nvPr>
        </p:nvSpPr>
        <p:spPr/>
        <p:txBody>
          <a:bodyPr/>
          <a:lstStyle/>
          <a:p>
            <a:fld id="{FB9190A4-0A00-438B-8A74-5EDA6CB3AEBB}" type="slidenum">
              <a:rPr lang="en-US" smtClean="0"/>
              <a:t>48</a:t>
            </a:fld>
            <a:endParaRPr lang="en-US"/>
          </a:p>
        </p:txBody>
      </p:sp>
    </p:spTree>
    <p:extLst>
      <p:ext uri="{BB962C8B-B14F-4D97-AF65-F5344CB8AC3E}">
        <p14:creationId xmlns:p14="http://schemas.microsoft.com/office/powerpoint/2010/main" val="1918927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D658E-6943-4AFD-9D0C-AB7DF5CBF613}"/>
              </a:ext>
            </a:extLst>
          </p:cNvPr>
          <p:cNvSpPr>
            <a:spLocks noGrp="1"/>
          </p:cNvSpPr>
          <p:nvPr>
            <p:ph type="title"/>
          </p:nvPr>
        </p:nvSpPr>
        <p:spPr/>
        <p:txBody>
          <a:bodyPr/>
          <a:lstStyle/>
          <a:p>
            <a:r>
              <a:rPr lang="en-US" dirty="0"/>
              <a:t>Sinkhole Attack</a:t>
            </a:r>
          </a:p>
        </p:txBody>
      </p:sp>
      <p:sp>
        <p:nvSpPr>
          <p:cNvPr id="3" name="Content Placeholder 2">
            <a:extLst>
              <a:ext uri="{FF2B5EF4-FFF2-40B4-BE49-F238E27FC236}">
                <a16:creationId xmlns:a16="http://schemas.microsoft.com/office/drawing/2014/main" id="{5A724436-78B9-48C0-A14F-1EB47AD3A3E4}"/>
              </a:ext>
            </a:extLst>
          </p:cNvPr>
          <p:cNvSpPr>
            <a:spLocks noGrp="1"/>
          </p:cNvSpPr>
          <p:nvPr>
            <p:ph idx="1"/>
          </p:nvPr>
        </p:nvSpPr>
        <p:spPr/>
        <p:txBody>
          <a:bodyPr>
            <a:normAutofit/>
          </a:bodyPr>
          <a:lstStyle/>
          <a:p>
            <a:r>
              <a:rPr lang="en-US" dirty="0"/>
              <a:t>A compromised device announces a short path toward a destination node to attract traffic from other nodes to the destination, therefore intercepting or dropping the traffic and creating a sinkhole</a:t>
            </a:r>
          </a:p>
          <a:p>
            <a:r>
              <a:rPr lang="en-US" dirty="0"/>
              <a:t>Sinkhole attack via RPL (Routing Protocol over Low Powered and Lossy Networks) can happen when a device sends an advertisement message to its neighbors to lie that the device has a low rank </a:t>
            </a:r>
          </a:p>
          <a:p>
            <a:r>
              <a:rPr lang="en-US" dirty="0"/>
              <a:t>RPL’s self-healing and repair mechanisms are not resilient against sinkhole attacks</a:t>
            </a:r>
          </a:p>
        </p:txBody>
      </p:sp>
      <p:sp>
        <p:nvSpPr>
          <p:cNvPr id="4" name="Slide Number Placeholder 3">
            <a:extLst>
              <a:ext uri="{FF2B5EF4-FFF2-40B4-BE49-F238E27FC236}">
                <a16:creationId xmlns:a16="http://schemas.microsoft.com/office/drawing/2014/main" id="{A0A0DCDD-23CB-4A21-B378-C407CA5397CE}"/>
              </a:ext>
            </a:extLst>
          </p:cNvPr>
          <p:cNvSpPr>
            <a:spLocks noGrp="1"/>
          </p:cNvSpPr>
          <p:nvPr>
            <p:ph type="sldNum" sz="quarter" idx="12"/>
          </p:nvPr>
        </p:nvSpPr>
        <p:spPr/>
        <p:txBody>
          <a:bodyPr/>
          <a:lstStyle/>
          <a:p>
            <a:fld id="{FB9190A4-0A00-438B-8A74-5EDA6CB3AEBB}" type="slidenum">
              <a:rPr lang="en-US" smtClean="0"/>
              <a:t>49</a:t>
            </a:fld>
            <a:endParaRPr lang="en-US"/>
          </a:p>
        </p:txBody>
      </p:sp>
    </p:spTree>
    <p:extLst>
      <p:ext uri="{BB962C8B-B14F-4D97-AF65-F5344CB8AC3E}">
        <p14:creationId xmlns:p14="http://schemas.microsoft.com/office/powerpoint/2010/main" val="402136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2E57-F5C2-491B-9A22-D5E3AC5B4703}"/>
              </a:ext>
            </a:extLst>
          </p:cNvPr>
          <p:cNvSpPr>
            <a:spLocks noGrp="1"/>
          </p:cNvSpPr>
          <p:nvPr>
            <p:ph type="title"/>
          </p:nvPr>
        </p:nvSpPr>
        <p:spPr/>
        <p:txBody>
          <a:bodyPr/>
          <a:lstStyle/>
          <a:p>
            <a:r>
              <a:rPr lang="en-US"/>
              <a:t>IoT Security and Privacy at Home</a:t>
            </a:r>
            <a:endParaRPr lang="en-US" dirty="0"/>
          </a:p>
        </p:txBody>
      </p:sp>
      <p:sp>
        <p:nvSpPr>
          <p:cNvPr id="3" name="Content Placeholder 2">
            <a:extLst>
              <a:ext uri="{FF2B5EF4-FFF2-40B4-BE49-F238E27FC236}">
                <a16:creationId xmlns:a16="http://schemas.microsoft.com/office/drawing/2014/main" id="{3ACA25FE-310A-458E-9457-309259A076CA}"/>
              </a:ext>
            </a:extLst>
          </p:cNvPr>
          <p:cNvSpPr>
            <a:spLocks noGrp="1"/>
          </p:cNvSpPr>
          <p:nvPr>
            <p:ph idx="1"/>
          </p:nvPr>
        </p:nvSpPr>
        <p:spPr/>
        <p:txBody>
          <a:bodyPr/>
          <a:lstStyle/>
          <a:p>
            <a:r>
              <a:rPr lang="en-US"/>
              <a:t>Internet of Things (IoT) supports various daily activities at home</a:t>
            </a:r>
          </a:p>
          <a:p>
            <a:pPr lvl="1"/>
            <a:r>
              <a:rPr lang="en-US"/>
              <a:t>Security cameras that monitor a home</a:t>
            </a:r>
          </a:p>
          <a:p>
            <a:pPr lvl="1"/>
            <a:r>
              <a:rPr lang="en-US"/>
              <a:t>Smart thermostats and lights for convenience</a:t>
            </a:r>
          </a:p>
          <a:p>
            <a:pPr lvl="1"/>
            <a:r>
              <a:rPr lang="en-US"/>
              <a:t>Motion sensors capable of telling when an elderly person has fallen</a:t>
            </a:r>
          </a:p>
          <a:p>
            <a:r>
              <a:rPr lang="en-US"/>
              <a:t>However, IoT devices also present serious security and privacy concerns</a:t>
            </a:r>
          </a:p>
          <a:p>
            <a:r>
              <a:rPr lang="en-US"/>
              <a:t>Addressing such concerns is critical to gaining the benefits of IoT</a:t>
            </a:r>
            <a:endParaRPr lang="en-US" dirty="0"/>
          </a:p>
        </p:txBody>
      </p:sp>
      <p:sp>
        <p:nvSpPr>
          <p:cNvPr id="4" name="Slide Number Placeholder 3">
            <a:extLst>
              <a:ext uri="{FF2B5EF4-FFF2-40B4-BE49-F238E27FC236}">
                <a16:creationId xmlns:a16="http://schemas.microsoft.com/office/drawing/2014/main" id="{3EC030F9-86CF-40AA-9CF2-FB2ED859F53F}"/>
              </a:ext>
            </a:extLst>
          </p:cNvPr>
          <p:cNvSpPr>
            <a:spLocks noGrp="1"/>
          </p:cNvSpPr>
          <p:nvPr>
            <p:ph type="sldNum" sz="quarter" idx="12"/>
          </p:nvPr>
        </p:nvSpPr>
        <p:spPr/>
        <p:txBody>
          <a:bodyPr/>
          <a:lstStyle/>
          <a:p>
            <a:fld id="{FB9190A4-0A00-438B-8A74-5EDA6CB3AEBB}" type="slidenum">
              <a:rPr lang="en-US" smtClean="0"/>
              <a:pPr/>
              <a:t>5</a:t>
            </a:fld>
            <a:endParaRPr lang="en-US" dirty="0"/>
          </a:p>
        </p:txBody>
      </p:sp>
    </p:spTree>
    <p:extLst>
      <p:ext uri="{BB962C8B-B14F-4D97-AF65-F5344CB8AC3E}">
        <p14:creationId xmlns:p14="http://schemas.microsoft.com/office/powerpoint/2010/main" val="1562519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9F92-B672-44EA-A808-0B4ED25086F4}"/>
              </a:ext>
            </a:extLst>
          </p:cNvPr>
          <p:cNvSpPr>
            <a:spLocks noGrp="1"/>
          </p:cNvSpPr>
          <p:nvPr>
            <p:ph type="title"/>
          </p:nvPr>
        </p:nvSpPr>
        <p:spPr/>
        <p:txBody>
          <a:bodyPr/>
          <a:lstStyle/>
          <a:p>
            <a:r>
              <a:rPr lang="en-US" dirty="0"/>
              <a:t>Prior Art: SVELTE Against the Sinkhole Attack in 6LoWPAN</a:t>
            </a:r>
          </a:p>
        </p:txBody>
      </p:sp>
      <p:sp>
        <p:nvSpPr>
          <p:cNvPr id="3" name="Content Placeholder 2">
            <a:extLst>
              <a:ext uri="{FF2B5EF4-FFF2-40B4-BE49-F238E27FC236}">
                <a16:creationId xmlns:a16="http://schemas.microsoft.com/office/drawing/2014/main" id="{0875D690-D5C9-4EE4-8332-90817E53E320}"/>
              </a:ext>
            </a:extLst>
          </p:cNvPr>
          <p:cNvSpPr>
            <a:spLocks noGrp="1"/>
          </p:cNvSpPr>
          <p:nvPr>
            <p:ph idx="1"/>
          </p:nvPr>
        </p:nvSpPr>
        <p:spPr/>
        <p:txBody>
          <a:bodyPr>
            <a:normAutofit/>
          </a:bodyPr>
          <a:lstStyle/>
          <a:p>
            <a:r>
              <a:rPr lang="en-US" dirty="0"/>
              <a:t>Two main modules running on the border router of a 6LoWPAN network:</a:t>
            </a:r>
          </a:p>
          <a:p>
            <a:pPr marL="914400" lvl="1" indent="-457200">
              <a:buFont typeface="+mj-lt"/>
              <a:buAutoNum type="arabicPeriod"/>
            </a:pPr>
            <a:r>
              <a:rPr lang="en-US" dirty="0"/>
              <a:t>A mapper which builds a routing map of the network</a:t>
            </a:r>
          </a:p>
          <a:p>
            <a:pPr marL="914400" lvl="1" indent="-457200">
              <a:buFont typeface="+mj-lt"/>
              <a:buAutoNum type="arabicPeriod"/>
            </a:pPr>
            <a:r>
              <a:rPr lang="en-US" dirty="0"/>
              <a:t>Intrusion detection module which checks for the rank inconsistencies</a:t>
            </a:r>
          </a:p>
          <a:p>
            <a:r>
              <a:rPr lang="en-US" dirty="0"/>
              <a:t>One module running on the devices:</a:t>
            </a:r>
          </a:p>
          <a:p>
            <a:pPr lvl="1"/>
            <a:r>
              <a:rPr lang="en-US" dirty="0"/>
              <a:t>Receives and responds to probing messages from border router</a:t>
            </a:r>
          </a:p>
        </p:txBody>
      </p:sp>
      <p:sp>
        <p:nvSpPr>
          <p:cNvPr id="4" name="Slide Number Placeholder 3">
            <a:extLst>
              <a:ext uri="{FF2B5EF4-FFF2-40B4-BE49-F238E27FC236}">
                <a16:creationId xmlns:a16="http://schemas.microsoft.com/office/drawing/2014/main" id="{D2BA7AEA-11D4-48E9-A1C6-8544BD582289}"/>
              </a:ext>
            </a:extLst>
          </p:cNvPr>
          <p:cNvSpPr>
            <a:spLocks noGrp="1"/>
          </p:cNvSpPr>
          <p:nvPr>
            <p:ph type="sldNum" sz="quarter" idx="12"/>
          </p:nvPr>
        </p:nvSpPr>
        <p:spPr/>
        <p:txBody>
          <a:bodyPr/>
          <a:lstStyle/>
          <a:p>
            <a:fld id="{FB9190A4-0A00-438B-8A74-5EDA6CB3AEBB}" type="slidenum">
              <a:rPr lang="en-US" smtClean="0"/>
              <a:t>50</a:t>
            </a:fld>
            <a:endParaRPr lang="en-US"/>
          </a:p>
        </p:txBody>
      </p:sp>
      <p:sp>
        <p:nvSpPr>
          <p:cNvPr id="5" name="Rectangle 4">
            <a:extLst>
              <a:ext uri="{FF2B5EF4-FFF2-40B4-BE49-F238E27FC236}">
                <a16:creationId xmlns:a16="http://schemas.microsoft.com/office/drawing/2014/main" id="{FCC98DA9-B4B4-4352-A567-1BE23A9130F7}"/>
              </a:ext>
            </a:extLst>
          </p:cNvPr>
          <p:cNvSpPr/>
          <p:nvPr/>
        </p:nvSpPr>
        <p:spPr>
          <a:xfrm>
            <a:off x="838200" y="6019512"/>
            <a:ext cx="8858695" cy="584775"/>
          </a:xfrm>
          <a:prstGeom prst="rect">
            <a:avLst/>
          </a:prstGeom>
        </p:spPr>
        <p:txBody>
          <a:bodyPr wrap="square">
            <a:spAutoFit/>
          </a:bodyPr>
          <a:lstStyle/>
          <a:p>
            <a:r>
              <a:rPr lang="en-US" sz="1600" dirty="0">
                <a:solidFill>
                  <a:srgbClr val="222222"/>
                </a:solidFill>
                <a:latin typeface="Arial" panose="020B0604020202020204" pitchFamily="34" charset="0"/>
              </a:rPr>
              <a:t>Raza, </a:t>
            </a:r>
            <a:r>
              <a:rPr lang="en-US" sz="1600" dirty="0" err="1">
                <a:solidFill>
                  <a:srgbClr val="222222"/>
                </a:solidFill>
                <a:latin typeface="Arial" panose="020B0604020202020204" pitchFamily="34" charset="0"/>
              </a:rPr>
              <a:t>Shahid</a:t>
            </a:r>
            <a:r>
              <a:rPr lang="en-US" sz="1600" dirty="0">
                <a:solidFill>
                  <a:srgbClr val="222222"/>
                </a:solidFill>
                <a:latin typeface="Arial" panose="020B0604020202020204" pitchFamily="34" charset="0"/>
              </a:rPr>
              <a:t>, Linus </a:t>
            </a:r>
            <a:r>
              <a:rPr lang="en-US" sz="1600" dirty="0" err="1">
                <a:solidFill>
                  <a:srgbClr val="222222"/>
                </a:solidFill>
                <a:latin typeface="Arial" panose="020B0604020202020204" pitchFamily="34" charset="0"/>
              </a:rPr>
              <a:t>Wallgren</a:t>
            </a:r>
            <a:r>
              <a:rPr lang="en-US" sz="1600" dirty="0">
                <a:solidFill>
                  <a:srgbClr val="222222"/>
                </a:solidFill>
                <a:latin typeface="Arial" panose="020B0604020202020204" pitchFamily="34" charset="0"/>
              </a:rPr>
              <a:t>, and Thiemo Voigt. "SVELTE: Real-time intrusion detection in the Internet of Things." </a:t>
            </a:r>
            <a:r>
              <a:rPr lang="en-US" sz="1600" i="1" dirty="0">
                <a:solidFill>
                  <a:srgbClr val="222222"/>
                </a:solidFill>
                <a:latin typeface="Arial" panose="020B0604020202020204" pitchFamily="34" charset="0"/>
              </a:rPr>
              <a:t>Ad Hoc Networks</a:t>
            </a:r>
            <a:r>
              <a:rPr lang="en-US" sz="1600" dirty="0">
                <a:solidFill>
                  <a:srgbClr val="222222"/>
                </a:solidFill>
                <a:latin typeface="Arial" panose="020B0604020202020204" pitchFamily="34" charset="0"/>
              </a:rPr>
              <a:t> 11.8 (2013): 2661-2674.</a:t>
            </a:r>
            <a:endParaRPr lang="en-US" sz="1600" dirty="0"/>
          </a:p>
        </p:txBody>
      </p:sp>
    </p:spTree>
    <p:extLst>
      <p:ext uri="{BB962C8B-B14F-4D97-AF65-F5344CB8AC3E}">
        <p14:creationId xmlns:p14="http://schemas.microsoft.com/office/powerpoint/2010/main" val="1711802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09B4-883D-4F73-B91A-9CE6768B0087}"/>
              </a:ext>
            </a:extLst>
          </p:cNvPr>
          <p:cNvSpPr>
            <a:spLocks noGrp="1"/>
          </p:cNvSpPr>
          <p:nvPr>
            <p:ph type="title"/>
          </p:nvPr>
        </p:nvSpPr>
        <p:spPr/>
        <p:txBody>
          <a:bodyPr/>
          <a:lstStyle/>
          <a:p>
            <a:r>
              <a:rPr lang="en-US" dirty="0"/>
              <a:t>Prior Art: SVELTE’s Shortcomings</a:t>
            </a:r>
          </a:p>
        </p:txBody>
      </p:sp>
      <p:sp>
        <p:nvSpPr>
          <p:cNvPr id="3" name="Content Placeholder 2">
            <a:extLst>
              <a:ext uri="{FF2B5EF4-FFF2-40B4-BE49-F238E27FC236}">
                <a16:creationId xmlns:a16="http://schemas.microsoft.com/office/drawing/2014/main" id="{A211CA77-0BBC-42A0-9646-86B033D20EA8}"/>
              </a:ext>
            </a:extLst>
          </p:cNvPr>
          <p:cNvSpPr>
            <a:spLocks noGrp="1"/>
          </p:cNvSpPr>
          <p:nvPr>
            <p:ph idx="1"/>
          </p:nvPr>
        </p:nvSpPr>
        <p:spPr/>
        <p:txBody>
          <a:bodyPr>
            <a:normAutofit/>
          </a:bodyPr>
          <a:lstStyle/>
          <a:p>
            <a:r>
              <a:rPr lang="en-US" dirty="0"/>
              <a:t>SVELTE’s probing mechanism can increase network overhead, device battery consumption, and latency of detection </a:t>
            </a:r>
          </a:p>
          <a:p>
            <a:r>
              <a:rPr lang="en-US" dirty="0"/>
              <a:t>Every probe from the border router will increase network overhead</a:t>
            </a:r>
          </a:p>
          <a:p>
            <a:r>
              <a:rPr lang="en-US" dirty="0"/>
              <a:t>Every response from a device will increase network overhead and consume device’s battery</a:t>
            </a:r>
          </a:p>
          <a:p>
            <a:r>
              <a:rPr lang="en-US" dirty="0"/>
              <a:t>Worst of all, SVELTE has a dilemma in choosing the probing interval: </a:t>
            </a:r>
          </a:p>
          <a:p>
            <a:pPr lvl="1"/>
            <a:r>
              <a:rPr lang="en-US" dirty="0"/>
              <a:t>A short interval will lead to a low latency in detecting sinkhole attacks, but a large overhead due to frequent probing and responding </a:t>
            </a:r>
          </a:p>
          <a:p>
            <a:pPr lvl="1"/>
            <a:r>
              <a:rPr lang="en-US" dirty="0"/>
              <a:t>A long interval will result in a low overhead, but a high latency in detecting sinkhole attacks</a:t>
            </a:r>
          </a:p>
        </p:txBody>
      </p:sp>
      <p:sp>
        <p:nvSpPr>
          <p:cNvPr id="4" name="Slide Number Placeholder 3">
            <a:extLst>
              <a:ext uri="{FF2B5EF4-FFF2-40B4-BE49-F238E27FC236}">
                <a16:creationId xmlns:a16="http://schemas.microsoft.com/office/drawing/2014/main" id="{B53C94D1-6D2D-478E-95C3-9A45536195D6}"/>
              </a:ext>
            </a:extLst>
          </p:cNvPr>
          <p:cNvSpPr>
            <a:spLocks noGrp="1"/>
          </p:cNvSpPr>
          <p:nvPr>
            <p:ph type="sldNum" sz="quarter" idx="12"/>
          </p:nvPr>
        </p:nvSpPr>
        <p:spPr/>
        <p:txBody>
          <a:bodyPr/>
          <a:lstStyle/>
          <a:p>
            <a:fld id="{FB9190A4-0A00-438B-8A74-5EDA6CB3AEBB}" type="slidenum">
              <a:rPr lang="en-US" smtClean="0"/>
              <a:t>51</a:t>
            </a:fld>
            <a:endParaRPr lang="en-US"/>
          </a:p>
        </p:txBody>
      </p:sp>
    </p:spTree>
    <p:extLst>
      <p:ext uri="{BB962C8B-B14F-4D97-AF65-F5344CB8AC3E}">
        <p14:creationId xmlns:p14="http://schemas.microsoft.com/office/powerpoint/2010/main" val="525174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911E-2F1E-4904-A463-B53FE3D1D377}"/>
              </a:ext>
            </a:extLst>
          </p:cNvPr>
          <p:cNvSpPr>
            <a:spLocks noGrp="1"/>
          </p:cNvSpPr>
          <p:nvPr>
            <p:ph type="title"/>
          </p:nvPr>
        </p:nvSpPr>
        <p:spPr/>
        <p:txBody>
          <a:bodyPr/>
          <a:lstStyle/>
          <a:p>
            <a:r>
              <a:rPr lang="en-US" dirty="0"/>
              <a:t>SVELTE+: A Two-Mode Approach Against 6LowPAN Sinkhole Attacks</a:t>
            </a:r>
          </a:p>
        </p:txBody>
      </p:sp>
      <p:sp>
        <p:nvSpPr>
          <p:cNvPr id="3" name="Content Placeholder 2">
            <a:extLst>
              <a:ext uri="{FF2B5EF4-FFF2-40B4-BE49-F238E27FC236}">
                <a16:creationId xmlns:a16="http://schemas.microsoft.com/office/drawing/2014/main" id="{CD5CB945-C49A-41BB-BC58-180374CA8A28}"/>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Essential difference between SVELTE+ and SVELTE: Border router will NOT probe the entire network periodically, but </a:t>
            </a:r>
            <a:r>
              <a:rPr lang="en-US" b="1" dirty="0"/>
              <a:t>on demand</a:t>
            </a:r>
          </a:p>
        </p:txBody>
      </p:sp>
      <p:sp>
        <p:nvSpPr>
          <p:cNvPr id="4" name="Slide Number Placeholder 3">
            <a:extLst>
              <a:ext uri="{FF2B5EF4-FFF2-40B4-BE49-F238E27FC236}">
                <a16:creationId xmlns:a16="http://schemas.microsoft.com/office/drawing/2014/main" id="{E8DBE8F9-5F9A-4F32-A2DB-9F045F9F70E3}"/>
              </a:ext>
            </a:extLst>
          </p:cNvPr>
          <p:cNvSpPr>
            <a:spLocks noGrp="1"/>
          </p:cNvSpPr>
          <p:nvPr>
            <p:ph type="sldNum" sz="quarter" idx="12"/>
          </p:nvPr>
        </p:nvSpPr>
        <p:spPr/>
        <p:txBody>
          <a:bodyPr/>
          <a:lstStyle/>
          <a:p>
            <a:fld id="{FB9190A4-0A00-438B-8A74-5EDA6CB3AEBB}" type="slidenum">
              <a:rPr lang="en-US" smtClean="0"/>
              <a:t>52</a:t>
            </a:fld>
            <a:endParaRPr lang="en-US"/>
          </a:p>
        </p:txBody>
      </p:sp>
    </p:spTree>
    <p:extLst>
      <p:ext uri="{BB962C8B-B14F-4D97-AF65-F5344CB8AC3E}">
        <p14:creationId xmlns:p14="http://schemas.microsoft.com/office/powerpoint/2010/main" val="2281243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44C9-FCE3-465D-8144-FD80EB86567B}"/>
              </a:ext>
            </a:extLst>
          </p:cNvPr>
          <p:cNvSpPr>
            <a:spLocks noGrp="1"/>
          </p:cNvSpPr>
          <p:nvPr>
            <p:ph type="title"/>
          </p:nvPr>
        </p:nvSpPr>
        <p:spPr/>
        <p:txBody>
          <a:bodyPr/>
          <a:lstStyle/>
          <a:p>
            <a:r>
              <a:rPr lang="en-US" dirty="0"/>
              <a:t>SVELTE+: A Two-Mode Approach Against 6LowPAN Sinkhole Attacks</a:t>
            </a:r>
          </a:p>
        </p:txBody>
      </p:sp>
      <p:sp>
        <p:nvSpPr>
          <p:cNvPr id="3" name="Content Placeholder 2">
            <a:extLst>
              <a:ext uri="{FF2B5EF4-FFF2-40B4-BE49-F238E27FC236}">
                <a16:creationId xmlns:a16="http://schemas.microsoft.com/office/drawing/2014/main" id="{95CF627D-7595-4D57-9F18-BB2CCF7CAD92}"/>
              </a:ext>
            </a:extLst>
          </p:cNvPr>
          <p:cNvSpPr>
            <a:spLocks noGrp="1"/>
          </p:cNvSpPr>
          <p:nvPr>
            <p:ph idx="1"/>
          </p:nvPr>
        </p:nvSpPr>
        <p:spPr/>
        <p:txBody>
          <a:bodyPr>
            <a:normAutofit lnSpcReduction="10000"/>
          </a:bodyPr>
          <a:lstStyle/>
          <a:p>
            <a:pPr marL="514350" indent="-514350">
              <a:buFont typeface="+mj-lt"/>
              <a:buAutoNum type="arabicPeriod"/>
            </a:pPr>
            <a:r>
              <a:rPr lang="en-US" dirty="0"/>
              <a:t>In regular mode:</a:t>
            </a:r>
          </a:p>
          <a:p>
            <a:pPr lvl="1"/>
            <a:r>
              <a:rPr lang="en-US" dirty="0"/>
              <a:t>Watchdogs passively monitors network</a:t>
            </a:r>
          </a:p>
          <a:p>
            <a:pPr lvl="1"/>
            <a:r>
              <a:rPr lang="en-US" dirty="0"/>
              <a:t>Once a </a:t>
            </a:r>
            <a:r>
              <a:rPr lang="en-US" i="1" dirty="0"/>
              <a:t>new</a:t>
            </a:r>
            <a:r>
              <a:rPr lang="en-US" dirty="0"/>
              <a:t> rank advertisement occurs, all watchdogs in range of advertisement will notify manager</a:t>
            </a:r>
          </a:p>
          <a:p>
            <a:pPr lvl="1"/>
            <a:r>
              <a:rPr lang="en-US" dirty="0"/>
              <a:t>Manager’s SBHF is invoked and system enters vigilant mode</a:t>
            </a:r>
          </a:p>
          <a:p>
            <a:pPr marL="514350" indent="-514350">
              <a:buFont typeface="+mj-lt"/>
              <a:buAutoNum type="arabicPeriod"/>
            </a:pPr>
            <a:r>
              <a:rPr lang="en-US" dirty="0"/>
              <a:t>In vigilant mode:</a:t>
            </a:r>
          </a:p>
          <a:p>
            <a:pPr lvl="1"/>
            <a:r>
              <a:rPr lang="en-US" dirty="0"/>
              <a:t>Manager’s SBHF invokes sinkhole detection routine inside policy checker</a:t>
            </a:r>
          </a:p>
          <a:p>
            <a:pPr lvl="1"/>
            <a:r>
              <a:rPr lang="en-US" dirty="0"/>
              <a:t>Sinkhole detection routine queries manager for up-to-date routing map</a:t>
            </a:r>
          </a:p>
          <a:p>
            <a:pPr lvl="1"/>
            <a:r>
              <a:rPr lang="en-US" dirty="0"/>
              <a:t>Compares rank of watchdogs and suspect to find inconsistencies</a:t>
            </a:r>
          </a:p>
          <a:p>
            <a:pPr marL="1371600" lvl="2" indent="-457200">
              <a:buFont typeface="+mj-lt"/>
              <a:buAutoNum type="alphaLcParenR"/>
            </a:pPr>
            <a:r>
              <a:rPr lang="en-US" dirty="0"/>
              <a:t>If inconsistency NOT found: update routing map and return to regular mode</a:t>
            </a:r>
          </a:p>
          <a:p>
            <a:pPr marL="1371600" lvl="2" indent="-457200">
              <a:buFont typeface="+mj-lt"/>
              <a:buAutoNum type="alphaLcParenR"/>
            </a:pPr>
            <a:r>
              <a:rPr lang="en-US" dirty="0"/>
              <a:t>If inconsistency is detected: Policy checker invokes sinkhole mitigation routine and once routine is complete, return to regular mode</a:t>
            </a:r>
          </a:p>
          <a:p>
            <a:pPr lvl="1"/>
            <a:endParaRPr lang="en-US" i="1"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1754248-A7E7-465C-AB96-933BCF237F8A}"/>
              </a:ext>
            </a:extLst>
          </p:cNvPr>
          <p:cNvSpPr>
            <a:spLocks noGrp="1"/>
          </p:cNvSpPr>
          <p:nvPr>
            <p:ph type="sldNum" sz="quarter" idx="12"/>
          </p:nvPr>
        </p:nvSpPr>
        <p:spPr/>
        <p:txBody>
          <a:bodyPr/>
          <a:lstStyle/>
          <a:p>
            <a:fld id="{FB9190A4-0A00-438B-8A74-5EDA6CB3AEBB}" type="slidenum">
              <a:rPr lang="en-US" smtClean="0"/>
              <a:t>53</a:t>
            </a:fld>
            <a:endParaRPr lang="en-US"/>
          </a:p>
        </p:txBody>
      </p:sp>
    </p:spTree>
    <p:extLst>
      <p:ext uri="{BB962C8B-B14F-4D97-AF65-F5344CB8AC3E}">
        <p14:creationId xmlns:p14="http://schemas.microsoft.com/office/powerpoint/2010/main" val="1852296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7CBE-BB32-4BCB-980A-0FCA869D55F9}"/>
              </a:ext>
            </a:extLst>
          </p:cNvPr>
          <p:cNvSpPr>
            <a:spLocks noGrp="1"/>
          </p:cNvSpPr>
          <p:nvPr>
            <p:ph type="title"/>
          </p:nvPr>
        </p:nvSpPr>
        <p:spPr/>
        <p:txBody>
          <a:bodyPr/>
          <a:lstStyle/>
          <a:p>
            <a:r>
              <a:rPr lang="en-US" dirty="0"/>
              <a:t>Evaluation Setup</a:t>
            </a:r>
          </a:p>
        </p:txBody>
      </p:sp>
      <p:sp>
        <p:nvSpPr>
          <p:cNvPr id="3" name="Content Placeholder 2">
            <a:extLst>
              <a:ext uri="{FF2B5EF4-FFF2-40B4-BE49-F238E27FC236}">
                <a16:creationId xmlns:a16="http://schemas.microsoft.com/office/drawing/2014/main" id="{871430E8-F9A8-4CEF-905A-52873D39187A}"/>
              </a:ext>
            </a:extLst>
          </p:cNvPr>
          <p:cNvSpPr>
            <a:spLocks noGrp="1"/>
          </p:cNvSpPr>
          <p:nvPr>
            <p:ph idx="1"/>
          </p:nvPr>
        </p:nvSpPr>
        <p:spPr/>
        <p:txBody>
          <a:bodyPr>
            <a:normAutofit/>
          </a:bodyPr>
          <a:lstStyle/>
          <a:p>
            <a:r>
              <a:rPr lang="en-US" dirty="0"/>
              <a:t>Implemented SVELTE+ and SVELTE in Java</a:t>
            </a:r>
          </a:p>
          <a:p>
            <a:r>
              <a:rPr lang="en-US" dirty="0"/>
              <a:t>2015 Dell XPS: 2.2 GHz Intel Core i5 processor, 8GB of RAM</a:t>
            </a:r>
          </a:p>
          <a:p>
            <a:r>
              <a:rPr lang="en-US" dirty="0"/>
              <a:t>Randomly generated mesh IoT network topologies of varying size</a:t>
            </a:r>
          </a:p>
          <a:p>
            <a:r>
              <a:rPr lang="en-US" dirty="0"/>
              <a:t>Simulated RPL and sinkhole attacks through rank manipulation</a:t>
            </a:r>
          </a:p>
        </p:txBody>
      </p:sp>
      <p:sp>
        <p:nvSpPr>
          <p:cNvPr id="4" name="Slide Number Placeholder 3">
            <a:extLst>
              <a:ext uri="{FF2B5EF4-FFF2-40B4-BE49-F238E27FC236}">
                <a16:creationId xmlns:a16="http://schemas.microsoft.com/office/drawing/2014/main" id="{BD94AED4-C3C5-410B-8FC2-AC922625721C}"/>
              </a:ext>
            </a:extLst>
          </p:cNvPr>
          <p:cNvSpPr>
            <a:spLocks noGrp="1"/>
          </p:cNvSpPr>
          <p:nvPr>
            <p:ph type="sldNum" sz="quarter" idx="12"/>
          </p:nvPr>
        </p:nvSpPr>
        <p:spPr/>
        <p:txBody>
          <a:bodyPr/>
          <a:lstStyle/>
          <a:p>
            <a:fld id="{FB9190A4-0A00-438B-8A74-5EDA6CB3AEBB}" type="slidenum">
              <a:rPr lang="en-US" smtClean="0"/>
              <a:t>54</a:t>
            </a:fld>
            <a:endParaRPr lang="en-US"/>
          </a:p>
        </p:txBody>
      </p:sp>
    </p:spTree>
    <p:extLst>
      <p:ext uri="{BB962C8B-B14F-4D97-AF65-F5344CB8AC3E}">
        <p14:creationId xmlns:p14="http://schemas.microsoft.com/office/powerpoint/2010/main" val="1932280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301BE94-B81F-4A90-8BB1-B48DEA783F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227" y="903764"/>
            <a:ext cx="8279546" cy="5698505"/>
          </a:xfrm>
        </p:spPr>
      </p:pic>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55</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Effect of Probing Interval in SVELTE </a:t>
            </a:r>
          </a:p>
        </p:txBody>
      </p:sp>
    </p:spTree>
    <p:extLst>
      <p:ext uri="{BB962C8B-B14F-4D97-AF65-F5344CB8AC3E}">
        <p14:creationId xmlns:p14="http://schemas.microsoft.com/office/powerpoint/2010/main" val="2234511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301BE94-B81F-4A90-8BB1-B48DEA783F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227" y="903764"/>
            <a:ext cx="8279546" cy="5698505"/>
          </a:xfrm>
        </p:spPr>
      </p:pic>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56</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Effect of Probing Interval in SVELTE </a:t>
            </a:r>
          </a:p>
        </p:txBody>
      </p:sp>
      <p:sp>
        <p:nvSpPr>
          <p:cNvPr id="8" name="Arrow: Right 7">
            <a:extLst>
              <a:ext uri="{FF2B5EF4-FFF2-40B4-BE49-F238E27FC236}">
                <a16:creationId xmlns:a16="http://schemas.microsoft.com/office/drawing/2014/main" id="{847524A8-3055-40AB-AB85-5C20F1E5E2AD}"/>
              </a:ext>
            </a:extLst>
          </p:cNvPr>
          <p:cNvSpPr/>
          <p:nvPr/>
        </p:nvSpPr>
        <p:spPr>
          <a:xfrm>
            <a:off x="3607535" y="5905867"/>
            <a:ext cx="5555920"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913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301BE94-B81F-4A90-8BB1-B48DEA783F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227" y="903764"/>
            <a:ext cx="8279546" cy="5698505"/>
          </a:xfrm>
        </p:spPr>
      </p:pic>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57</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Effect of Probing Interval in SVELTE </a:t>
            </a:r>
          </a:p>
        </p:txBody>
      </p:sp>
      <p:sp>
        <p:nvSpPr>
          <p:cNvPr id="8" name="Arrow: Right 7">
            <a:extLst>
              <a:ext uri="{FF2B5EF4-FFF2-40B4-BE49-F238E27FC236}">
                <a16:creationId xmlns:a16="http://schemas.microsoft.com/office/drawing/2014/main" id="{847524A8-3055-40AB-AB85-5C20F1E5E2AD}"/>
              </a:ext>
            </a:extLst>
          </p:cNvPr>
          <p:cNvSpPr/>
          <p:nvPr/>
        </p:nvSpPr>
        <p:spPr>
          <a:xfrm>
            <a:off x="3607535" y="5905867"/>
            <a:ext cx="5555920"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9C3B37F-AE64-448C-B285-C9501E5C32BC}"/>
              </a:ext>
            </a:extLst>
          </p:cNvPr>
          <p:cNvSpPr/>
          <p:nvPr/>
        </p:nvSpPr>
        <p:spPr>
          <a:xfrm rot="5400000">
            <a:off x="-738412" y="3404816"/>
            <a:ext cx="5245296" cy="243191"/>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Smiling Face with No Fill">
            <a:extLst>
              <a:ext uri="{FF2B5EF4-FFF2-40B4-BE49-F238E27FC236}">
                <a16:creationId xmlns:a16="http://schemas.microsoft.com/office/drawing/2014/main" id="{FBC076EA-8BD0-4228-88D5-360D248D22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834" y="2998161"/>
            <a:ext cx="914400" cy="914400"/>
          </a:xfrm>
          <a:prstGeom prst="rect">
            <a:avLst/>
          </a:prstGeom>
        </p:spPr>
      </p:pic>
    </p:spTree>
    <p:extLst>
      <p:ext uri="{BB962C8B-B14F-4D97-AF65-F5344CB8AC3E}">
        <p14:creationId xmlns:p14="http://schemas.microsoft.com/office/powerpoint/2010/main" val="1179025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301BE94-B81F-4A90-8BB1-B48DEA783F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6227" y="903764"/>
            <a:ext cx="8279546" cy="5698505"/>
          </a:xfrm>
        </p:spPr>
      </p:pic>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p:txBody>
          <a:bodyPr/>
          <a:lstStyle/>
          <a:p>
            <a:fld id="{FB9190A4-0A00-438B-8A74-5EDA6CB3AEBB}" type="slidenum">
              <a:rPr lang="en-US" smtClean="0"/>
              <a:t>58</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Effect of Probing Interval in SVELTE </a:t>
            </a:r>
          </a:p>
        </p:txBody>
      </p:sp>
      <p:sp>
        <p:nvSpPr>
          <p:cNvPr id="8" name="Arrow: Right 7">
            <a:extLst>
              <a:ext uri="{FF2B5EF4-FFF2-40B4-BE49-F238E27FC236}">
                <a16:creationId xmlns:a16="http://schemas.microsoft.com/office/drawing/2014/main" id="{847524A8-3055-40AB-AB85-5C20F1E5E2AD}"/>
              </a:ext>
            </a:extLst>
          </p:cNvPr>
          <p:cNvSpPr/>
          <p:nvPr/>
        </p:nvSpPr>
        <p:spPr>
          <a:xfrm>
            <a:off x="3607535" y="5905867"/>
            <a:ext cx="5555920"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9C3B37F-AE64-448C-B285-C9501E5C32BC}"/>
              </a:ext>
            </a:extLst>
          </p:cNvPr>
          <p:cNvSpPr/>
          <p:nvPr/>
        </p:nvSpPr>
        <p:spPr>
          <a:xfrm rot="16200000">
            <a:off x="7847726" y="3508461"/>
            <a:ext cx="5245296" cy="2431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D5B7DDD-6671-4E14-85FD-A4975A38E37C}"/>
              </a:ext>
            </a:extLst>
          </p:cNvPr>
          <p:cNvSpPr/>
          <p:nvPr/>
        </p:nvSpPr>
        <p:spPr>
          <a:xfrm rot="5400000">
            <a:off x="-738412" y="3404816"/>
            <a:ext cx="5245296" cy="243191"/>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miling Face with No Fill">
            <a:extLst>
              <a:ext uri="{FF2B5EF4-FFF2-40B4-BE49-F238E27FC236}">
                <a16:creationId xmlns:a16="http://schemas.microsoft.com/office/drawing/2014/main" id="{DF7D3D20-C63A-4A7E-9DE1-4D9272D1C2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834" y="2998161"/>
            <a:ext cx="914400" cy="914400"/>
          </a:xfrm>
          <a:prstGeom prst="rect">
            <a:avLst/>
          </a:prstGeom>
        </p:spPr>
      </p:pic>
      <p:pic>
        <p:nvPicPr>
          <p:cNvPr id="3" name="Graphic 2" descr="Sad Face with No Fill">
            <a:extLst>
              <a:ext uri="{FF2B5EF4-FFF2-40B4-BE49-F238E27FC236}">
                <a16:creationId xmlns:a16="http://schemas.microsoft.com/office/drawing/2014/main" id="{6515F4A8-60C3-465D-A280-A620A4B59B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5784" y="2990475"/>
            <a:ext cx="914400" cy="914400"/>
          </a:xfrm>
          <a:prstGeom prst="rect">
            <a:avLst/>
          </a:prstGeom>
        </p:spPr>
      </p:pic>
    </p:spTree>
    <p:extLst>
      <p:ext uri="{BB962C8B-B14F-4D97-AF65-F5344CB8AC3E}">
        <p14:creationId xmlns:p14="http://schemas.microsoft.com/office/powerpoint/2010/main" val="4051387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a:xfrm>
            <a:off x="9328981" y="194947"/>
            <a:ext cx="2743200" cy="365125"/>
          </a:xfrm>
        </p:spPr>
        <p:txBody>
          <a:bodyPr/>
          <a:lstStyle/>
          <a:p>
            <a:fld id="{FB9190A4-0A00-438B-8A74-5EDA6CB3AEBB}" type="slidenum">
              <a:rPr lang="en-US" smtClean="0"/>
              <a:t>59</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Difference in Network Overhead </a:t>
            </a:r>
          </a:p>
        </p:txBody>
      </p:sp>
      <p:sp>
        <p:nvSpPr>
          <p:cNvPr id="5" name="TextBox 4">
            <a:extLst>
              <a:ext uri="{FF2B5EF4-FFF2-40B4-BE49-F238E27FC236}">
                <a16:creationId xmlns:a16="http://schemas.microsoft.com/office/drawing/2014/main" id="{0E15476E-0362-4CA3-ACED-8BDB02A69936}"/>
              </a:ext>
            </a:extLst>
          </p:cNvPr>
          <p:cNvSpPr txBox="1"/>
          <p:nvPr/>
        </p:nvSpPr>
        <p:spPr>
          <a:xfrm>
            <a:off x="6681474" y="5917236"/>
            <a:ext cx="5390707" cy="707886"/>
          </a:xfrm>
          <a:prstGeom prst="rect">
            <a:avLst/>
          </a:prstGeom>
          <a:noFill/>
        </p:spPr>
        <p:txBody>
          <a:bodyPr wrap="square" rtlCol="0">
            <a:spAutoFit/>
          </a:bodyPr>
          <a:lstStyle/>
          <a:p>
            <a:r>
              <a:rPr lang="en-US" sz="2000" b="1" dirty="0"/>
              <a:t>PI</a:t>
            </a:r>
            <a:r>
              <a:rPr lang="en-US" sz="2000" dirty="0"/>
              <a:t>: Probing Interval </a:t>
            </a:r>
          </a:p>
          <a:p>
            <a:r>
              <a:rPr lang="en-US" sz="2000" b="1" dirty="0"/>
              <a:t>NRA/D</a:t>
            </a:r>
            <a:r>
              <a:rPr lang="en-US" sz="2000" dirty="0"/>
              <a:t>: New Rank Advertisements per Device</a:t>
            </a:r>
          </a:p>
        </p:txBody>
      </p:sp>
      <p:pic>
        <p:nvPicPr>
          <p:cNvPr id="10" name="Picture 9">
            <a:extLst>
              <a:ext uri="{FF2B5EF4-FFF2-40B4-BE49-F238E27FC236}">
                <a16:creationId xmlns:a16="http://schemas.microsoft.com/office/drawing/2014/main" id="{DC2D0F27-588C-4735-BFEC-6E717C1B4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325" y="979715"/>
            <a:ext cx="6657350" cy="4687038"/>
          </a:xfrm>
          <a:prstGeom prst="rect">
            <a:avLst/>
          </a:prstGeom>
        </p:spPr>
      </p:pic>
      <p:pic>
        <p:nvPicPr>
          <p:cNvPr id="12" name="Picture 11">
            <a:extLst>
              <a:ext uri="{FF2B5EF4-FFF2-40B4-BE49-F238E27FC236}">
                <a16:creationId xmlns:a16="http://schemas.microsoft.com/office/drawing/2014/main" id="{C9CB900E-F5E2-4F88-9F11-1657015C6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17" y="5777233"/>
            <a:ext cx="6304870" cy="987892"/>
          </a:xfrm>
          <a:prstGeom prst="rect">
            <a:avLst/>
          </a:prstGeom>
        </p:spPr>
      </p:pic>
    </p:spTree>
    <p:extLst>
      <p:ext uri="{BB962C8B-B14F-4D97-AF65-F5344CB8AC3E}">
        <p14:creationId xmlns:p14="http://schemas.microsoft.com/office/powerpoint/2010/main" val="321350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74C1-4F1B-461C-95DC-B7BD1CFF12D2}"/>
              </a:ext>
            </a:extLst>
          </p:cNvPr>
          <p:cNvSpPr>
            <a:spLocks noGrp="1"/>
          </p:cNvSpPr>
          <p:nvPr>
            <p:ph type="title"/>
          </p:nvPr>
        </p:nvSpPr>
        <p:spPr/>
        <p:txBody>
          <a:bodyPr/>
          <a:lstStyle/>
          <a:p>
            <a:r>
              <a:rPr lang="en-US" dirty="0"/>
              <a:t>The Difficulty of Securing a Smart Home</a:t>
            </a:r>
          </a:p>
        </p:txBody>
      </p:sp>
      <p:sp>
        <p:nvSpPr>
          <p:cNvPr id="3" name="Content Placeholder 2">
            <a:extLst>
              <a:ext uri="{FF2B5EF4-FFF2-40B4-BE49-F238E27FC236}">
                <a16:creationId xmlns:a16="http://schemas.microsoft.com/office/drawing/2014/main" id="{5DAAEC46-BE44-41D9-BF36-38919BD86DB0}"/>
              </a:ext>
            </a:extLst>
          </p:cNvPr>
          <p:cNvSpPr>
            <a:spLocks noGrp="1"/>
          </p:cNvSpPr>
          <p:nvPr>
            <p:ph idx="1"/>
          </p:nvPr>
        </p:nvSpPr>
        <p:spPr>
          <a:xfrm>
            <a:off x="838200" y="1825625"/>
            <a:ext cx="5583893" cy="4351338"/>
          </a:xfrm>
        </p:spPr>
        <p:txBody>
          <a:bodyPr/>
          <a:lstStyle/>
          <a:p>
            <a:r>
              <a:rPr lang="en-US" dirty="0"/>
              <a:t>High level of heterogeneity</a:t>
            </a:r>
          </a:p>
          <a:p>
            <a:pPr lvl="1"/>
            <a:r>
              <a:rPr lang="en-US" dirty="0"/>
              <a:t>High-powered vs. low-powered</a:t>
            </a:r>
          </a:p>
          <a:p>
            <a:pPr lvl="1"/>
            <a:r>
              <a:rPr lang="en-US" dirty="0"/>
              <a:t>Plugged-in vs. battery-powered</a:t>
            </a:r>
          </a:p>
          <a:p>
            <a:pPr lvl="1"/>
            <a:r>
              <a:rPr lang="en-US" dirty="0" err="1"/>
              <a:t>Regulary</a:t>
            </a:r>
            <a:r>
              <a:rPr lang="en-US" dirty="0"/>
              <a:t> updated vs. never updated</a:t>
            </a:r>
          </a:p>
          <a:p>
            <a:r>
              <a:rPr lang="en-US" dirty="0"/>
              <a:t>Mesh networking</a:t>
            </a:r>
          </a:p>
          <a:p>
            <a:pPr lvl="1"/>
            <a:r>
              <a:rPr lang="en-US" dirty="0"/>
              <a:t>Central entity such as border router cannot monitor communication between devices </a:t>
            </a:r>
          </a:p>
        </p:txBody>
      </p:sp>
      <p:sp>
        <p:nvSpPr>
          <p:cNvPr id="4" name="Slide Number Placeholder 3">
            <a:extLst>
              <a:ext uri="{FF2B5EF4-FFF2-40B4-BE49-F238E27FC236}">
                <a16:creationId xmlns:a16="http://schemas.microsoft.com/office/drawing/2014/main" id="{FE7104E7-B6C9-42CA-88F9-6B81D25E1E09}"/>
              </a:ext>
            </a:extLst>
          </p:cNvPr>
          <p:cNvSpPr>
            <a:spLocks noGrp="1"/>
          </p:cNvSpPr>
          <p:nvPr>
            <p:ph type="sldNum" sz="quarter" idx="12"/>
          </p:nvPr>
        </p:nvSpPr>
        <p:spPr/>
        <p:txBody>
          <a:bodyPr/>
          <a:lstStyle/>
          <a:p>
            <a:fld id="{FB9190A4-0A00-438B-8A74-5EDA6CB3AEBB}" type="slidenum">
              <a:rPr lang="en-US" smtClean="0"/>
              <a:t>6</a:t>
            </a:fld>
            <a:endParaRPr lang="en-US"/>
          </a:p>
        </p:txBody>
      </p:sp>
      <p:grpSp>
        <p:nvGrpSpPr>
          <p:cNvPr id="5" name="Group 4">
            <a:extLst>
              <a:ext uri="{FF2B5EF4-FFF2-40B4-BE49-F238E27FC236}">
                <a16:creationId xmlns:a16="http://schemas.microsoft.com/office/drawing/2014/main" id="{C70B3DF9-C536-425A-B02B-7E72A6ADF87E}"/>
              </a:ext>
            </a:extLst>
          </p:cNvPr>
          <p:cNvGrpSpPr/>
          <p:nvPr/>
        </p:nvGrpSpPr>
        <p:grpSpPr>
          <a:xfrm>
            <a:off x="6422093" y="1631699"/>
            <a:ext cx="5596214" cy="4241222"/>
            <a:chOff x="3295698" y="1312022"/>
            <a:chExt cx="5596214" cy="4241222"/>
          </a:xfrm>
        </p:grpSpPr>
        <p:pic>
          <p:nvPicPr>
            <p:cNvPr id="6" name="Picture 5">
              <a:extLst>
                <a:ext uri="{FF2B5EF4-FFF2-40B4-BE49-F238E27FC236}">
                  <a16:creationId xmlns:a16="http://schemas.microsoft.com/office/drawing/2014/main" id="{1068D00E-B3A7-4BF7-AAD8-ACE7EC85D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810" y="1348048"/>
              <a:ext cx="5552381" cy="4161905"/>
            </a:xfrm>
            <a:prstGeom prst="rect">
              <a:avLst/>
            </a:prstGeom>
          </p:spPr>
        </p:pic>
        <p:sp>
          <p:nvSpPr>
            <p:cNvPr id="7" name="Rectangle 6">
              <a:extLst>
                <a:ext uri="{FF2B5EF4-FFF2-40B4-BE49-F238E27FC236}">
                  <a16:creationId xmlns:a16="http://schemas.microsoft.com/office/drawing/2014/main" id="{A95290A1-14E4-4B3C-8FF4-04ADD2B72473}"/>
                </a:ext>
              </a:extLst>
            </p:cNvPr>
            <p:cNvSpPr/>
            <p:nvPr/>
          </p:nvSpPr>
          <p:spPr>
            <a:xfrm>
              <a:off x="3295698" y="1312022"/>
              <a:ext cx="5596214" cy="4241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4657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a:xfrm>
            <a:off x="9328981" y="194947"/>
            <a:ext cx="2743200" cy="365125"/>
          </a:xfrm>
        </p:spPr>
        <p:txBody>
          <a:bodyPr/>
          <a:lstStyle/>
          <a:p>
            <a:fld id="{FB9190A4-0A00-438B-8A74-5EDA6CB3AEBB}" type="slidenum">
              <a:rPr lang="en-US" smtClean="0"/>
              <a:t>60</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Difference in Network Overhead </a:t>
            </a:r>
          </a:p>
        </p:txBody>
      </p:sp>
      <p:sp>
        <p:nvSpPr>
          <p:cNvPr id="5" name="TextBox 4">
            <a:extLst>
              <a:ext uri="{FF2B5EF4-FFF2-40B4-BE49-F238E27FC236}">
                <a16:creationId xmlns:a16="http://schemas.microsoft.com/office/drawing/2014/main" id="{0E15476E-0362-4CA3-ACED-8BDB02A69936}"/>
              </a:ext>
            </a:extLst>
          </p:cNvPr>
          <p:cNvSpPr txBox="1"/>
          <p:nvPr/>
        </p:nvSpPr>
        <p:spPr>
          <a:xfrm>
            <a:off x="6681474" y="5917236"/>
            <a:ext cx="5390707" cy="707886"/>
          </a:xfrm>
          <a:prstGeom prst="rect">
            <a:avLst/>
          </a:prstGeom>
          <a:noFill/>
        </p:spPr>
        <p:txBody>
          <a:bodyPr wrap="square" rtlCol="0">
            <a:spAutoFit/>
          </a:bodyPr>
          <a:lstStyle/>
          <a:p>
            <a:r>
              <a:rPr lang="en-US" sz="2000" b="1" dirty="0"/>
              <a:t>PI</a:t>
            </a:r>
            <a:r>
              <a:rPr lang="en-US" sz="2000" dirty="0"/>
              <a:t>: Probing Interval </a:t>
            </a:r>
          </a:p>
          <a:p>
            <a:r>
              <a:rPr lang="en-US" sz="2000" b="1" dirty="0"/>
              <a:t>NRA/D</a:t>
            </a:r>
            <a:r>
              <a:rPr lang="en-US" sz="2000" dirty="0"/>
              <a:t>: New Rank Advertisements per Device</a:t>
            </a:r>
          </a:p>
        </p:txBody>
      </p:sp>
      <p:pic>
        <p:nvPicPr>
          <p:cNvPr id="10" name="Picture 9">
            <a:extLst>
              <a:ext uri="{FF2B5EF4-FFF2-40B4-BE49-F238E27FC236}">
                <a16:creationId xmlns:a16="http://schemas.microsoft.com/office/drawing/2014/main" id="{DC2D0F27-588C-4735-BFEC-6E717C1B4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325" y="979715"/>
            <a:ext cx="6657350" cy="4687038"/>
          </a:xfrm>
          <a:prstGeom prst="rect">
            <a:avLst/>
          </a:prstGeom>
        </p:spPr>
      </p:pic>
      <p:pic>
        <p:nvPicPr>
          <p:cNvPr id="12" name="Picture 11">
            <a:extLst>
              <a:ext uri="{FF2B5EF4-FFF2-40B4-BE49-F238E27FC236}">
                <a16:creationId xmlns:a16="http://schemas.microsoft.com/office/drawing/2014/main" id="{C9CB900E-F5E2-4F88-9F11-1657015C6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17" y="5777233"/>
            <a:ext cx="6304870" cy="987892"/>
          </a:xfrm>
          <a:prstGeom prst="rect">
            <a:avLst/>
          </a:prstGeom>
        </p:spPr>
      </p:pic>
      <p:sp>
        <p:nvSpPr>
          <p:cNvPr id="8" name="Arrow: Right 7">
            <a:extLst>
              <a:ext uri="{FF2B5EF4-FFF2-40B4-BE49-F238E27FC236}">
                <a16:creationId xmlns:a16="http://schemas.microsoft.com/office/drawing/2014/main" id="{1CF5BC3D-2939-45FC-BD67-63163774ABB5}"/>
              </a:ext>
            </a:extLst>
          </p:cNvPr>
          <p:cNvSpPr/>
          <p:nvPr/>
        </p:nvSpPr>
        <p:spPr>
          <a:xfrm rot="10800000">
            <a:off x="9424675" y="2666556"/>
            <a:ext cx="515565"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E1251D3-1198-4DA0-A2D3-0B8F8F1F4C8B}"/>
              </a:ext>
            </a:extLst>
          </p:cNvPr>
          <p:cNvSpPr/>
          <p:nvPr/>
        </p:nvSpPr>
        <p:spPr>
          <a:xfrm rot="10800000">
            <a:off x="9424675" y="1603587"/>
            <a:ext cx="515565"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7772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053EB9-3C69-4114-A4BE-D7596C955978}"/>
              </a:ext>
            </a:extLst>
          </p:cNvPr>
          <p:cNvSpPr>
            <a:spLocks noGrp="1"/>
          </p:cNvSpPr>
          <p:nvPr>
            <p:ph type="sldNum" sz="quarter" idx="12"/>
          </p:nvPr>
        </p:nvSpPr>
        <p:spPr>
          <a:xfrm>
            <a:off x="9328981" y="194947"/>
            <a:ext cx="2743200" cy="365125"/>
          </a:xfrm>
        </p:spPr>
        <p:txBody>
          <a:bodyPr/>
          <a:lstStyle/>
          <a:p>
            <a:fld id="{FB9190A4-0A00-438B-8A74-5EDA6CB3AEBB}" type="slidenum">
              <a:rPr lang="en-US" smtClean="0"/>
              <a:t>61</a:t>
            </a:fld>
            <a:endParaRPr lang="en-US"/>
          </a:p>
        </p:txBody>
      </p:sp>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Difference in Network Overhead </a:t>
            </a:r>
          </a:p>
        </p:txBody>
      </p:sp>
      <p:sp>
        <p:nvSpPr>
          <p:cNvPr id="5" name="TextBox 4">
            <a:extLst>
              <a:ext uri="{FF2B5EF4-FFF2-40B4-BE49-F238E27FC236}">
                <a16:creationId xmlns:a16="http://schemas.microsoft.com/office/drawing/2014/main" id="{0E15476E-0362-4CA3-ACED-8BDB02A69936}"/>
              </a:ext>
            </a:extLst>
          </p:cNvPr>
          <p:cNvSpPr txBox="1"/>
          <p:nvPr/>
        </p:nvSpPr>
        <p:spPr>
          <a:xfrm>
            <a:off x="6681474" y="5917236"/>
            <a:ext cx="5390707" cy="707886"/>
          </a:xfrm>
          <a:prstGeom prst="rect">
            <a:avLst/>
          </a:prstGeom>
          <a:noFill/>
        </p:spPr>
        <p:txBody>
          <a:bodyPr wrap="square" rtlCol="0">
            <a:spAutoFit/>
          </a:bodyPr>
          <a:lstStyle/>
          <a:p>
            <a:r>
              <a:rPr lang="en-US" sz="2000" b="1" dirty="0"/>
              <a:t>PI</a:t>
            </a:r>
            <a:r>
              <a:rPr lang="en-US" sz="2000" dirty="0"/>
              <a:t>: Probing Interval </a:t>
            </a:r>
          </a:p>
          <a:p>
            <a:r>
              <a:rPr lang="en-US" sz="2000" b="1" dirty="0"/>
              <a:t>NRA/D</a:t>
            </a:r>
            <a:r>
              <a:rPr lang="en-US" sz="2000" dirty="0"/>
              <a:t>: New Rank Advertisements per Device</a:t>
            </a:r>
          </a:p>
        </p:txBody>
      </p:sp>
      <p:pic>
        <p:nvPicPr>
          <p:cNvPr id="10" name="Picture 9">
            <a:extLst>
              <a:ext uri="{FF2B5EF4-FFF2-40B4-BE49-F238E27FC236}">
                <a16:creationId xmlns:a16="http://schemas.microsoft.com/office/drawing/2014/main" id="{DC2D0F27-588C-4735-BFEC-6E717C1B4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325" y="979715"/>
            <a:ext cx="6657350" cy="4687038"/>
          </a:xfrm>
          <a:prstGeom prst="rect">
            <a:avLst/>
          </a:prstGeom>
        </p:spPr>
      </p:pic>
      <p:pic>
        <p:nvPicPr>
          <p:cNvPr id="12" name="Picture 11">
            <a:extLst>
              <a:ext uri="{FF2B5EF4-FFF2-40B4-BE49-F238E27FC236}">
                <a16:creationId xmlns:a16="http://schemas.microsoft.com/office/drawing/2014/main" id="{C9CB900E-F5E2-4F88-9F11-1657015C6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17" y="5777233"/>
            <a:ext cx="6304870" cy="987892"/>
          </a:xfrm>
          <a:prstGeom prst="rect">
            <a:avLst/>
          </a:prstGeom>
        </p:spPr>
      </p:pic>
      <p:sp>
        <p:nvSpPr>
          <p:cNvPr id="8" name="Arrow: Right 7">
            <a:extLst>
              <a:ext uri="{FF2B5EF4-FFF2-40B4-BE49-F238E27FC236}">
                <a16:creationId xmlns:a16="http://schemas.microsoft.com/office/drawing/2014/main" id="{32FB4098-8586-4782-AFF3-B1247FF21BA7}"/>
              </a:ext>
            </a:extLst>
          </p:cNvPr>
          <p:cNvSpPr/>
          <p:nvPr/>
        </p:nvSpPr>
        <p:spPr>
          <a:xfrm rot="10800000">
            <a:off x="9424675" y="3988341"/>
            <a:ext cx="515565"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60554C2-2502-4189-A850-2D8E7C7E77A1}"/>
              </a:ext>
            </a:extLst>
          </p:cNvPr>
          <p:cNvSpPr/>
          <p:nvPr/>
        </p:nvSpPr>
        <p:spPr>
          <a:xfrm rot="10800000">
            <a:off x="9424675" y="3201612"/>
            <a:ext cx="515565" cy="243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433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37B1-F896-4405-9F98-51DD37E88999}"/>
              </a:ext>
            </a:extLst>
          </p:cNvPr>
          <p:cNvSpPr>
            <a:spLocks noGrp="1"/>
          </p:cNvSpPr>
          <p:nvPr>
            <p:ph type="title"/>
          </p:nvPr>
        </p:nvSpPr>
        <p:spPr/>
        <p:txBody>
          <a:bodyPr/>
          <a:lstStyle/>
          <a:p>
            <a:r>
              <a:rPr lang="en-US" dirty="0"/>
              <a:t>SVELTE+ vs. SVELTE</a:t>
            </a:r>
          </a:p>
        </p:txBody>
      </p:sp>
      <p:sp>
        <p:nvSpPr>
          <p:cNvPr id="3" name="Content Placeholder 2">
            <a:extLst>
              <a:ext uri="{FF2B5EF4-FFF2-40B4-BE49-F238E27FC236}">
                <a16:creationId xmlns:a16="http://schemas.microsoft.com/office/drawing/2014/main" id="{962550A6-FE67-4203-BA64-B4084308B7DF}"/>
              </a:ext>
            </a:extLst>
          </p:cNvPr>
          <p:cNvSpPr>
            <a:spLocks noGrp="1"/>
          </p:cNvSpPr>
          <p:nvPr>
            <p:ph idx="1"/>
          </p:nvPr>
        </p:nvSpPr>
        <p:spPr/>
        <p:txBody>
          <a:bodyPr>
            <a:normAutofit/>
          </a:bodyPr>
          <a:lstStyle/>
          <a:p>
            <a:r>
              <a:rPr lang="en-US" dirty="0"/>
              <a:t>Detection latency: negligible in SVELTE+ </a:t>
            </a:r>
          </a:p>
          <a:p>
            <a:pPr lvl="1"/>
            <a:r>
              <a:rPr lang="en-US" dirty="0"/>
              <a:t>SVELTE+ does not wait for probing interval to check network </a:t>
            </a:r>
          </a:p>
          <a:p>
            <a:r>
              <a:rPr lang="en-US" dirty="0"/>
              <a:t>Network overhead and battery consumption: SVELTE+ may incur more overhead in the beginning as nodes join the network, but as the network stabilizes, the amount of times SVELTE+ switches to vigilant mode will be low</a:t>
            </a:r>
          </a:p>
        </p:txBody>
      </p:sp>
      <p:sp>
        <p:nvSpPr>
          <p:cNvPr id="4" name="Slide Number Placeholder 3">
            <a:extLst>
              <a:ext uri="{FF2B5EF4-FFF2-40B4-BE49-F238E27FC236}">
                <a16:creationId xmlns:a16="http://schemas.microsoft.com/office/drawing/2014/main" id="{B179D4CB-00AD-4FDC-B9E7-66720C00C25E}"/>
              </a:ext>
            </a:extLst>
          </p:cNvPr>
          <p:cNvSpPr>
            <a:spLocks noGrp="1"/>
          </p:cNvSpPr>
          <p:nvPr>
            <p:ph type="sldNum" sz="quarter" idx="12"/>
          </p:nvPr>
        </p:nvSpPr>
        <p:spPr/>
        <p:txBody>
          <a:bodyPr/>
          <a:lstStyle/>
          <a:p>
            <a:fld id="{FB9190A4-0A00-438B-8A74-5EDA6CB3AEBB}" type="slidenum">
              <a:rPr lang="en-US" smtClean="0"/>
              <a:t>62</a:t>
            </a:fld>
            <a:endParaRPr lang="en-US"/>
          </a:p>
        </p:txBody>
      </p:sp>
    </p:spTree>
    <p:extLst>
      <p:ext uri="{BB962C8B-B14F-4D97-AF65-F5344CB8AC3E}">
        <p14:creationId xmlns:p14="http://schemas.microsoft.com/office/powerpoint/2010/main" val="40681067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E5BD-F508-4E71-9742-AF2AAE918BC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277270D6-7BA0-411F-8FE9-6FC2EE0C055B}"/>
              </a:ext>
            </a:extLst>
          </p:cNvPr>
          <p:cNvSpPr>
            <a:spLocks noGrp="1"/>
          </p:cNvSpPr>
          <p:nvPr>
            <p:ph idx="1"/>
          </p:nvPr>
        </p:nvSpPr>
        <p:spPr/>
        <p:txBody>
          <a:bodyPr>
            <a:normAutofit/>
          </a:bodyPr>
          <a:lstStyle/>
          <a:p>
            <a:r>
              <a:rPr lang="en-US" dirty="0">
                <a:solidFill>
                  <a:schemeClr val="bg2">
                    <a:lumMod val="90000"/>
                  </a:schemeClr>
                </a:solidFill>
              </a:rPr>
              <a:t>Background &amp; Motivation</a:t>
            </a:r>
          </a:p>
          <a:p>
            <a:r>
              <a:rPr lang="en-US" dirty="0">
                <a:solidFill>
                  <a:schemeClr val="bg2">
                    <a:lumMod val="90000"/>
                  </a:schemeClr>
                </a:solidFill>
              </a:rPr>
              <a:t>Related Work</a:t>
            </a:r>
          </a:p>
          <a:p>
            <a:r>
              <a:rPr lang="en-US" dirty="0">
                <a:solidFill>
                  <a:schemeClr val="bg2">
                    <a:lumMod val="90000"/>
                  </a:schemeClr>
                </a:solidFill>
              </a:rPr>
              <a:t>The TWINKLE Framework</a:t>
            </a:r>
          </a:p>
          <a:p>
            <a:r>
              <a:rPr lang="en-US" dirty="0">
                <a:solidFill>
                  <a:schemeClr val="bg2">
                    <a:lumMod val="90000"/>
                  </a:schemeClr>
                </a:solidFill>
              </a:rPr>
              <a:t>Case Study 1: DDoS Attack Detection by Transforming D-WARD</a:t>
            </a:r>
          </a:p>
          <a:p>
            <a:r>
              <a:rPr lang="en-US" dirty="0">
                <a:solidFill>
                  <a:schemeClr val="bg2">
                    <a:lumMod val="90000"/>
                  </a:schemeClr>
                </a:solidFill>
              </a:rPr>
              <a:t>Case Study 2: Sinkhole Attack Detection by Transforming SVELTE</a:t>
            </a:r>
          </a:p>
          <a:p>
            <a:r>
              <a:rPr lang="en-US" dirty="0"/>
              <a:t>Feasibility and Drawbacks of TWINKLE</a:t>
            </a:r>
          </a:p>
          <a:p>
            <a:r>
              <a:rPr lang="en-US" dirty="0">
                <a:solidFill>
                  <a:schemeClr val="bg2">
                    <a:lumMod val="90000"/>
                  </a:schemeClr>
                </a:solidFill>
              </a:rPr>
              <a:t>Conclusion</a:t>
            </a:r>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37D2BA-93C6-479B-8C4A-6FE0A8889143}"/>
              </a:ext>
            </a:extLst>
          </p:cNvPr>
          <p:cNvSpPr>
            <a:spLocks noGrp="1"/>
          </p:cNvSpPr>
          <p:nvPr>
            <p:ph type="sldNum" sz="quarter" idx="12"/>
          </p:nvPr>
        </p:nvSpPr>
        <p:spPr/>
        <p:txBody>
          <a:bodyPr/>
          <a:lstStyle/>
          <a:p>
            <a:fld id="{FB9190A4-0A00-438B-8A74-5EDA6CB3AEBB}" type="slidenum">
              <a:rPr lang="en-US" smtClean="0"/>
              <a:t>63</a:t>
            </a:fld>
            <a:endParaRPr lang="en-US"/>
          </a:p>
        </p:txBody>
      </p:sp>
    </p:spTree>
    <p:extLst>
      <p:ext uri="{BB962C8B-B14F-4D97-AF65-F5344CB8AC3E}">
        <p14:creationId xmlns:p14="http://schemas.microsoft.com/office/powerpoint/2010/main" val="3106619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37B1-F896-4405-9F98-51DD37E88999}"/>
              </a:ext>
            </a:extLst>
          </p:cNvPr>
          <p:cNvSpPr>
            <a:spLocks noGrp="1"/>
          </p:cNvSpPr>
          <p:nvPr>
            <p:ph type="title"/>
          </p:nvPr>
        </p:nvSpPr>
        <p:spPr/>
        <p:txBody>
          <a:bodyPr/>
          <a:lstStyle/>
          <a:p>
            <a:r>
              <a:rPr lang="en-US" dirty="0"/>
              <a:t>Feasibility and Limitations of TWINKLE</a:t>
            </a:r>
          </a:p>
        </p:txBody>
      </p:sp>
      <p:sp>
        <p:nvSpPr>
          <p:cNvPr id="3" name="Content Placeholder 2">
            <a:extLst>
              <a:ext uri="{FF2B5EF4-FFF2-40B4-BE49-F238E27FC236}">
                <a16:creationId xmlns:a16="http://schemas.microsoft.com/office/drawing/2014/main" id="{962550A6-FE67-4203-BA64-B4084308B7DF}"/>
              </a:ext>
            </a:extLst>
          </p:cNvPr>
          <p:cNvSpPr>
            <a:spLocks noGrp="1"/>
          </p:cNvSpPr>
          <p:nvPr>
            <p:ph idx="1"/>
          </p:nvPr>
        </p:nvSpPr>
        <p:spPr/>
        <p:txBody>
          <a:bodyPr>
            <a:normAutofit/>
          </a:bodyPr>
          <a:lstStyle/>
          <a:p>
            <a:r>
              <a:rPr lang="en-US" dirty="0"/>
              <a:t>Installing manager and policy checker on border router may not be feasible in certain environments</a:t>
            </a:r>
          </a:p>
          <a:p>
            <a:r>
              <a:rPr lang="en-US" dirty="0"/>
              <a:t>Installing watchdog on devices may also not be feasible in certain environments</a:t>
            </a:r>
          </a:p>
          <a:p>
            <a:pPr lvl="1"/>
            <a:r>
              <a:rPr lang="en-US" dirty="0"/>
              <a:t>Installing on legacy devices?</a:t>
            </a:r>
          </a:p>
          <a:p>
            <a:pPr lvl="1"/>
            <a:r>
              <a:rPr lang="en-US" dirty="0"/>
              <a:t>Installing on low-powered devices?</a:t>
            </a:r>
          </a:p>
          <a:p>
            <a:pPr lvl="1"/>
            <a:r>
              <a:rPr lang="en-US" dirty="0"/>
              <a:t>Some environments may need to deploy devices whose sole purpose is to run Watchdog code</a:t>
            </a:r>
          </a:p>
        </p:txBody>
      </p:sp>
      <p:sp>
        <p:nvSpPr>
          <p:cNvPr id="4" name="Slide Number Placeholder 3">
            <a:extLst>
              <a:ext uri="{FF2B5EF4-FFF2-40B4-BE49-F238E27FC236}">
                <a16:creationId xmlns:a16="http://schemas.microsoft.com/office/drawing/2014/main" id="{B179D4CB-00AD-4FDC-B9E7-66720C00C25E}"/>
              </a:ext>
            </a:extLst>
          </p:cNvPr>
          <p:cNvSpPr>
            <a:spLocks noGrp="1"/>
          </p:cNvSpPr>
          <p:nvPr>
            <p:ph type="sldNum" sz="quarter" idx="12"/>
          </p:nvPr>
        </p:nvSpPr>
        <p:spPr/>
        <p:txBody>
          <a:bodyPr/>
          <a:lstStyle/>
          <a:p>
            <a:fld id="{FB9190A4-0A00-438B-8A74-5EDA6CB3AEBB}" type="slidenum">
              <a:rPr lang="en-US" smtClean="0"/>
              <a:t>64</a:t>
            </a:fld>
            <a:endParaRPr lang="en-US"/>
          </a:p>
        </p:txBody>
      </p:sp>
    </p:spTree>
    <p:extLst>
      <p:ext uri="{BB962C8B-B14F-4D97-AF65-F5344CB8AC3E}">
        <p14:creationId xmlns:p14="http://schemas.microsoft.com/office/powerpoint/2010/main" val="1297138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E5BD-F508-4E71-9742-AF2AAE918BC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277270D6-7BA0-411F-8FE9-6FC2EE0C055B}"/>
              </a:ext>
            </a:extLst>
          </p:cNvPr>
          <p:cNvSpPr>
            <a:spLocks noGrp="1"/>
          </p:cNvSpPr>
          <p:nvPr>
            <p:ph idx="1"/>
          </p:nvPr>
        </p:nvSpPr>
        <p:spPr/>
        <p:txBody>
          <a:bodyPr>
            <a:normAutofit/>
          </a:bodyPr>
          <a:lstStyle/>
          <a:p>
            <a:r>
              <a:rPr lang="en-US" dirty="0">
                <a:solidFill>
                  <a:schemeClr val="bg2">
                    <a:lumMod val="90000"/>
                  </a:schemeClr>
                </a:solidFill>
              </a:rPr>
              <a:t>Background &amp; Motivation</a:t>
            </a:r>
          </a:p>
          <a:p>
            <a:r>
              <a:rPr lang="en-US" dirty="0">
                <a:solidFill>
                  <a:schemeClr val="bg2">
                    <a:lumMod val="90000"/>
                  </a:schemeClr>
                </a:solidFill>
              </a:rPr>
              <a:t>Related Work</a:t>
            </a:r>
          </a:p>
          <a:p>
            <a:r>
              <a:rPr lang="en-US" dirty="0">
                <a:solidFill>
                  <a:schemeClr val="bg2">
                    <a:lumMod val="90000"/>
                  </a:schemeClr>
                </a:solidFill>
              </a:rPr>
              <a:t>The TWINKLE Framework</a:t>
            </a:r>
          </a:p>
          <a:p>
            <a:r>
              <a:rPr lang="en-US" dirty="0">
                <a:solidFill>
                  <a:schemeClr val="bg2">
                    <a:lumMod val="90000"/>
                  </a:schemeClr>
                </a:solidFill>
              </a:rPr>
              <a:t>Case Study 1: DDoS Attack Detection by Transforming D-WARD</a:t>
            </a:r>
          </a:p>
          <a:p>
            <a:r>
              <a:rPr lang="en-US" dirty="0">
                <a:solidFill>
                  <a:schemeClr val="bg2">
                    <a:lumMod val="90000"/>
                  </a:schemeClr>
                </a:solidFill>
              </a:rPr>
              <a:t>Case Study 2: Sinkhole Attack Detection by Transforming SVELTE</a:t>
            </a:r>
          </a:p>
          <a:p>
            <a:r>
              <a:rPr lang="en-US" dirty="0">
                <a:solidFill>
                  <a:schemeClr val="bg2">
                    <a:lumMod val="90000"/>
                  </a:schemeClr>
                </a:solidFill>
              </a:rPr>
              <a:t>Feasibility and Drawbacks of TWINKLE</a:t>
            </a:r>
          </a:p>
          <a:p>
            <a:r>
              <a:rPr lang="en-US" dirty="0"/>
              <a:t>Conclusion</a:t>
            </a:r>
          </a:p>
          <a:p>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37D2BA-93C6-479B-8C4A-6FE0A8889143}"/>
              </a:ext>
            </a:extLst>
          </p:cNvPr>
          <p:cNvSpPr>
            <a:spLocks noGrp="1"/>
          </p:cNvSpPr>
          <p:nvPr>
            <p:ph type="sldNum" sz="quarter" idx="12"/>
          </p:nvPr>
        </p:nvSpPr>
        <p:spPr/>
        <p:txBody>
          <a:bodyPr/>
          <a:lstStyle/>
          <a:p>
            <a:fld id="{FB9190A4-0A00-438B-8A74-5EDA6CB3AEBB}" type="slidenum">
              <a:rPr lang="en-US" smtClean="0"/>
              <a:t>65</a:t>
            </a:fld>
            <a:endParaRPr lang="en-US"/>
          </a:p>
        </p:txBody>
      </p:sp>
    </p:spTree>
    <p:extLst>
      <p:ext uri="{BB962C8B-B14F-4D97-AF65-F5344CB8AC3E}">
        <p14:creationId xmlns:p14="http://schemas.microsoft.com/office/powerpoint/2010/main" val="2039599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37B1-F896-4405-9F98-51DD37E8899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62550A6-FE67-4203-BA64-B4084308B7DF}"/>
              </a:ext>
            </a:extLst>
          </p:cNvPr>
          <p:cNvSpPr>
            <a:spLocks noGrp="1"/>
          </p:cNvSpPr>
          <p:nvPr>
            <p:ph idx="1"/>
          </p:nvPr>
        </p:nvSpPr>
        <p:spPr/>
        <p:txBody>
          <a:bodyPr>
            <a:normAutofit/>
          </a:bodyPr>
          <a:lstStyle/>
          <a:p>
            <a:r>
              <a:rPr lang="en-US" dirty="0"/>
              <a:t>Contributions:</a:t>
            </a:r>
          </a:p>
          <a:p>
            <a:pPr lvl="1"/>
            <a:r>
              <a:rPr lang="en-US" dirty="0"/>
              <a:t>TWINKLE, a two-mode security framework that supports individual security applications that can handle specific attacks in a smart home environment</a:t>
            </a:r>
          </a:p>
          <a:p>
            <a:pPr lvl="1"/>
            <a:r>
              <a:rPr lang="en-US" dirty="0"/>
              <a:t>Two-mode methodology: only run enough security features to detect suspicious behavior and add more security features </a:t>
            </a:r>
            <a:r>
              <a:rPr lang="en-US" b="1" dirty="0"/>
              <a:t>on demand </a:t>
            </a:r>
            <a:r>
              <a:rPr lang="en-US" dirty="0"/>
              <a:t>if needed</a:t>
            </a:r>
          </a:p>
          <a:p>
            <a:pPr lvl="1"/>
            <a:r>
              <a:rPr lang="en-US" dirty="0"/>
              <a:t>Transformed two existing security solutions and made them more resource-efficient</a:t>
            </a:r>
          </a:p>
          <a:p>
            <a:r>
              <a:rPr lang="en-US" dirty="0"/>
              <a:t>Future Work:</a:t>
            </a:r>
          </a:p>
          <a:p>
            <a:pPr lvl="1"/>
            <a:r>
              <a:rPr lang="en-US" dirty="0"/>
              <a:t>Implementing TWINKLE on a real IoT network</a:t>
            </a:r>
          </a:p>
          <a:p>
            <a:pPr lvl="1"/>
            <a:r>
              <a:rPr lang="en-US" dirty="0"/>
              <a:t>Extending TWINKLE to include more than two modes</a:t>
            </a:r>
          </a:p>
        </p:txBody>
      </p:sp>
      <p:sp>
        <p:nvSpPr>
          <p:cNvPr id="4" name="Slide Number Placeholder 3">
            <a:extLst>
              <a:ext uri="{FF2B5EF4-FFF2-40B4-BE49-F238E27FC236}">
                <a16:creationId xmlns:a16="http://schemas.microsoft.com/office/drawing/2014/main" id="{B179D4CB-00AD-4FDC-B9E7-66720C00C25E}"/>
              </a:ext>
            </a:extLst>
          </p:cNvPr>
          <p:cNvSpPr>
            <a:spLocks noGrp="1"/>
          </p:cNvSpPr>
          <p:nvPr>
            <p:ph type="sldNum" sz="quarter" idx="12"/>
          </p:nvPr>
        </p:nvSpPr>
        <p:spPr/>
        <p:txBody>
          <a:bodyPr/>
          <a:lstStyle/>
          <a:p>
            <a:fld id="{FB9190A4-0A00-438B-8A74-5EDA6CB3AEBB}" type="slidenum">
              <a:rPr lang="en-US" smtClean="0"/>
              <a:t>66</a:t>
            </a:fld>
            <a:endParaRPr lang="en-US"/>
          </a:p>
        </p:txBody>
      </p:sp>
    </p:spTree>
    <p:extLst>
      <p:ext uri="{BB962C8B-B14F-4D97-AF65-F5344CB8AC3E}">
        <p14:creationId xmlns:p14="http://schemas.microsoft.com/office/powerpoint/2010/main" val="5389940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71EC-6247-4027-9330-DAEC04305E66}"/>
              </a:ext>
            </a:extLst>
          </p:cNvPr>
          <p:cNvSpPr>
            <a:spLocks noGrp="1"/>
          </p:cNvSpPr>
          <p:nvPr>
            <p:ph type="title"/>
          </p:nvPr>
        </p:nvSpPr>
        <p:spPr>
          <a:xfrm>
            <a:off x="838200" y="2766219"/>
            <a:ext cx="10515600" cy="1325563"/>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55D254D-C326-490E-B0D1-81B87408D81E}"/>
              </a:ext>
            </a:extLst>
          </p:cNvPr>
          <p:cNvSpPr>
            <a:spLocks noGrp="1"/>
          </p:cNvSpPr>
          <p:nvPr>
            <p:ph type="sldNum" sz="quarter" idx="12"/>
          </p:nvPr>
        </p:nvSpPr>
        <p:spPr/>
        <p:txBody>
          <a:bodyPr/>
          <a:lstStyle/>
          <a:p>
            <a:fld id="{FB9190A4-0A00-438B-8A74-5EDA6CB3AEBB}" type="slidenum">
              <a:rPr lang="en-US" smtClean="0"/>
              <a:t>67</a:t>
            </a:fld>
            <a:endParaRPr lang="en-US"/>
          </a:p>
        </p:txBody>
      </p:sp>
    </p:spTree>
    <p:extLst>
      <p:ext uri="{BB962C8B-B14F-4D97-AF65-F5344CB8AC3E}">
        <p14:creationId xmlns:p14="http://schemas.microsoft.com/office/powerpoint/2010/main" val="2732187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71EC-6247-4027-9330-DAEC04305E66}"/>
              </a:ext>
            </a:extLst>
          </p:cNvPr>
          <p:cNvSpPr>
            <a:spLocks noGrp="1"/>
          </p:cNvSpPr>
          <p:nvPr>
            <p:ph type="title"/>
          </p:nvPr>
        </p:nvSpPr>
        <p:spPr>
          <a:xfrm>
            <a:off x="838200" y="2766219"/>
            <a:ext cx="10515600" cy="1325563"/>
          </a:xfrm>
        </p:spPr>
        <p:txBody>
          <a:bodyPr/>
          <a:lstStyle/>
          <a:p>
            <a:pPr algn="ctr"/>
            <a:r>
              <a:rPr lang="en-US" dirty="0"/>
              <a:t>Appendix</a:t>
            </a:r>
          </a:p>
        </p:txBody>
      </p:sp>
      <p:sp>
        <p:nvSpPr>
          <p:cNvPr id="4" name="Slide Number Placeholder 3">
            <a:extLst>
              <a:ext uri="{FF2B5EF4-FFF2-40B4-BE49-F238E27FC236}">
                <a16:creationId xmlns:a16="http://schemas.microsoft.com/office/drawing/2014/main" id="{E55D254D-C326-490E-B0D1-81B87408D81E}"/>
              </a:ext>
            </a:extLst>
          </p:cNvPr>
          <p:cNvSpPr>
            <a:spLocks noGrp="1"/>
          </p:cNvSpPr>
          <p:nvPr>
            <p:ph type="sldNum" sz="quarter" idx="12"/>
          </p:nvPr>
        </p:nvSpPr>
        <p:spPr/>
        <p:txBody>
          <a:bodyPr/>
          <a:lstStyle/>
          <a:p>
            <a:fld id="{FB9190A4-0A00-438B-8A74-5EDA6CB3AEBB}" type="slidenum">
              <a:rPr lang="en-US" smtClean="0"/>
              <a:t>68</a:t>
            </a:fld>
            <a:endParaRPr lang="en-US"/>
          </a:p>
        </p:txBody>
      </p:sp>
    </p:spTree>
    <p:extLst>
      <p:ext uri="{BB962C8B-B14F-4D97-AF65-F5344CB8AC3E}">
        <p14:creationId xmlns:p14="http://schemas.microsoft.com/office/powerpoint/2010/main" val="4225015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71EC-6247-4027-9330-DAEC04305E66}"/>
              </a:ext>
            </a:extLst>
          </p:cNvPr>
          <p:cNvSpPr>
            <a:spLocks noGrp="1"/>
          </p:cNvSpPr>
          <p:nvPr>
            <p:ph type="title"/>
          </p:nvPr>
        </p:nvSpPr>
        <p:spPr>
          <a:xfrm>
            <a:off x="838200" y="2766219"/>
            <a:ext cx="10515600" cy="1325563"/>
          </a:xfrm>
        </p:spPr>
        <p:txBody>
          <a:bodyPr/>
          <a:lstStyle/>
          <a:p>
            <a:pPr algn="ctr"/>
            <a:r>
              <a:rPr lang="en-US" dirty="0"/>
              <a:t>Introduction</a:t>
            </a:r>
          </a:p>
        </p:txBody>
      </p:sp>
      <p:sp>
        <p:nvSpPr>
          <p:cNvPr id="4" name="Slide Number Placeholder 3">
            <a:extLst>
              <a:ext uri="{FF2B5EF4-FFF2-40B4-BE49-F238E27FC236}">
                <a16:creationId xmlns:a16="http://schemas.microsoft.com/office/drawing/2014/main" id="{E55D254D-C326-490E-B0D1-81B87408D81E}"/>
              </a:ext>
            </a:extLst>
          </p:cNvPr>
          <p:cNvSpPr>
            <a:spLocks noGrp="1"/>
          </p:cNvSpPr>
          <p:nvPr>
            <p:ph type="sldNum" sz="quarter" idx="12"/>
          </p:nvPr>
        </p:nvSpPr>
        <p:spPr/>
        <p:txBody>
          <a:bodyPr/>
          <a:lstStyle/>
          <a:p>
            <a:fld id="{FB9190A4-0A00-438B-8A74-5EDA6CB3AEBB}" type="slidenum">
              <a:rPr lang="en-US" smtClean="0"/>
              <a:t>69</a:t>
            </a:fld>
            <a:endParaRPr lang="en-US"/>
          </a:p>
        </p:txBody>
      </p:sp>
    </p:spTree>
    <p:extLst>
      <p:ext uri="{BB962C8B-B14F-4D97-AF65-F5344CB8AC3E}">
        <p14:creationId xmlns:p14="http://schemas.microsoft.com/office/powerpoint/2010/main" val="389466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E5BD-F508-4E71-9742-AF2AAE918BC0}"/>
              </a:ext>
            </a:extLst>
          </p:cNvPr>
          <p:cNvSpPr>
            <a:spLocks noGrp="1"/>
          </p:cNvSpPr>
          <p:nvPr>
            <p:ph type="title"/>
          </p:nvPr>
        </p:nvSpPr>
        <p:spPr/>
        <p:txBody>
          <a:bodyPr/>
          <a:lstStyle/>
          <a:p>
            <a:r>
              <a:rPr lang="en-US" dirty="0"/>
              <a:t>Dilemma</a:t>
            </a:r>
          </a:p>
        </p:txBody>
      </p:sp>
      <p:sp>
        <p:nvSpPr>
          <p:cNvPr id="3" name="Content Placeholder 2">
            <a:extLst>
              <a:ext uri="{FF2B5EF4-FFF2-40B4-BE49-F238E27FC236}">
                <a16:creationId xmlns:a16="http://schemas.microsoft.com/office/drawing/2014/main" id="{277270D6-7BA0-411F-8FE9-6FC2EE0C055B}"/>
              </a:ext>
            </a:extLst>
          </p:cNvPr>
          <p:cNvSpPr>
            <a:spLocks noGrp="1"/>
          </p:cNvSpPr>
          <p:nvPr>
            <p:ph idx="1"/>
          </p:nvPr>
        </p:nvSpPr>
        <p:spPr/>
        <p:txBody>
          <a:bodyPr/>
          <a:lstStyle/>
          <a:p>
            <a:r>
              <a:rPr lang="en-US" dirty="0"/>
              <a:t>Characteristics of IoT networks make it difficult to apply traditional security systems</a:t>
            </a:r>
          </a:p>
          <a:p>
            <a:r>
              <a:rPr lang="en-US" dirty="0"/>
              <a:t>Many traditional security systems run heavy-weight security features, either continuously or periodically</a:t>
            </a:r>
          </a:p>
          <a:p>
            <a:pPr lvl="1"/>
            <a:r>
              <a:rPr lang="en-US" dirty="0"/>
              <a:t>Infeasible to run on many IoT devices</a:t>
            </a:r>
          </a:p>
          <a:p>
            <a:pPr lvl="1"/>
            <a:r>
              <a:rPr lang="en-US" dirty="0"/>
              <a:t>Negatively impact the network – effects are compounded in IoT networks</a:t>
            </a:r>
          </a:p>
          <a:p>
            <a:endParaRPr lang="en-US" dirty="0"/>
          </a:p>
        </p:txBody>
      </p:sp>
      <p:sp>
        <p:nvSpPr>
          <p:cNvPr id="4" name="Slide Number Placeholder 3">
            <a:extLst>
              <a:ext uri="{FF2B5EF4-FFF2-40B4-BE49-F238E27FC236}">
                <a16:creationId xmlns:a16="http://schemas.microsoft.com/office/drawing/2014/main" id="{BF37D2BA-93C6-479B-8C4A-6FE0A8889143}"/>
              </a:ext>
            </a:extLst>
          </p:cNvPr>
          <p:cNvSpPr>
            <a:spLocks noGrp="1"/>
          </p:cNvSpPr>
          <p:nvPr>
            <p:ph type="sldNum" sz="quarter" idx="12"/>
          </p:nvPr>
        </p:nvSpPr>
        <p:spPr/>
        <p:txBody>
          <a:bodyPr/>
          <a:lstStyle/>
          <a:p>
            <a:fld id="{FB9190A4-0A00-438B-8A74-5EDA6CB3AEBB}" type="slidenum">
              <a:rPr lang="en-US" smtClean="0"/>
              <a:t>7</a:t>
            </a:fld>
            <a:endParaRPr lang="en-US"/>
          </a:p>
        </p:txBody>
      </p:sp>
    </p:spTree>
    <p:extLst>
      <p:ext uri="{BB962C8B-B14F-4D97-AF65-F5344CB8AC3E}">
        <p14:creationId xmlns:p14="http://schemas.microsoft.com/office/powerpoint/2010/main" val="159541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5059E8-88E1-412B-AC5F-B5CE05CD8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885"/>
            <a:ext cx="5943905" cy="6363027"/>
          </a:xfrm>
          <a:prstGeom prst="rect">
            <a:avLst/>
          </a:prstGeom>
        </p:spPr>
      </p:pic>
      <p:pic>
        <p:nvPicPr>
          <p:cNvPr id="10" name="Picture 9">
            <a:extLst>
              <a:ext uri="{FF2B5EF4-FFF2-40B4-BE49-F238E27FC236}">
                <a16:creationId xmlns:a16="http://schemas.microsoft.com/office/drawing/2014/main" id="{7CF0F2E4-FFDA-4999-B73D-2F0531EF2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3848" y="175885"/>
            <a:ext cx="6858352" cy="2629035"/>
          </a:xfrm>
          <a:prstGeom prst="rect">
            <a:avLst/>
          </a:prstGeom>
        </p:spPr>
      </p:pic>
      <p:pic>
        <p:nvPicPr>
          <p:cNvPr id="12" name="Picture 11">
            <a:extLst>
              <a:ext uri="{FF2B5EF4-FFF2-40B4-BE49-F238E27FC236}">
                <a16:creationId xmlns:a16="http://schemas.microsoft.com/office/drawing/2014/main" id="{C13B31BC-A26C-430B-8E36-5739929A2B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644" y="1825625"/>
            <a:ext cx="5092762" cy="4864350"/>
          </a:xfrm>
          <a:prstGeom prst="rect">
            <a:avLst/>
          </a:prstGeom>
        </p:spPr>
      </p:pic>
      <p:pic>
        <p:nvPicPr>
          <p:cNvPr id="14" name="Picture 13">
            <a:extLst>
              <a:ext uri="{FF2B5EF4-FFF2-40B4-BE49-F238E27FC236}">
                <a16:creationId xmlns:a16="http://schemas.microsoft.com/office/drawing/2014/main" id="{33002004-761B-4E12-A835-F24EC61B99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8837" y="2061932"/>
            <a:ext cx="8033163" cy="1485976"/>
          </a:xfrm>
          <a:prstGeom prst="rect">
            <a:avLst/>
          </a:prstGeom>
        </p:spPr>
      </p:pic>
      <p:pic>
        <p:nvPicPr>
          <p:cNvPr id="16" name="Picture 15">
            <a:extLst>
              <a:ext uri="{FF2B5EF4-FFF2-40B4-BE49-F238E27FC236}">
                <a16:creationId xmlns:a16="http://schemas.microsoft.com/office/drawing/2014/main" id="{D17754F3-EAC2-43C6-8DB7-C37FF6EA4A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2888" y="3446312"/>
            <a:ext cx="5575587" cy="1416123"/>
          </a:xfrm>
          <a:prstGeom prst="rect">
            <a:avLst/>
          </a:prstGeom>
        </p:spPr>
      </p:pic>
      <p:pic>
        <p:nvPicPr>
          <p:cNvPr id="18" name="Picture 17">
            <a:extLst>
              <a:ext uri="{FF2B5EF4-FFF2-40B4-BE49-F238E27FC236}">
                <a16:creationId xmlns:a16="http://schemas.microsoft.com/office/drawing/2014/main" id="{E1631045-20D8-4CE3-82BF-A9B217B528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7418" y="3638075"/>
            <a:ext cx="5626389" cy="3092609"/>
          </a:xfrm>
          <a:prstGeom prst="rect">
            <a:avLst/>
          </a:prstGeom>
        </p:spPr>
      </p:pic>
      <p:pic>
        <p:nvPicPr>
          <p:cNvPr id="20" name="Picture 19">
            <a:extLst>
              <a:ext uri="{FF2B5EF4-FFF2-40B4-BE49-F238E27FC236}">
                <a16:creationId xmlns:a16="http://schemas.microsoft.com/office/drawing/2014/main" id="{57D981E5-3E2F-4C79-854F-76A849A61A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1407" y="-33671"/>
            <a:ext cx="10560593" cy="2330570"/>
          </a:xfrm>
          <a:prstGeom prst="rect">
            <a:avLst/>
          </a:prstGeom>
        </p:spPr>
      </p:pic>
      <p:pic>
        <p:nvPicPr>
          <p:cNvPr id="28" name="Picture 27">
            <a:extLst>
              <a:ext uri="{FF2B5EF4-FFF2-40B4-BE49-F238E27FC236}">
                <a16:creationId xmlns:a16="http://schemas.microsoft.com/office/drawing/2014/main" id="{832129AE-43A9-4E4A-A19D-42158D6501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11347" y="2187511"/>
            <a:ext cx="5969307" cy="2482978"/>
          </a:xfrm>
          <a:prstGeom prst="rect">
            <a:avLst/>
          </a:prstGeom>
        </p:spPr>
      </p:pic>
      <p:sp>
        <p:nvSpPr>
          <p:cNvPr id="4" name="Slide Number Placeholder 3">
            <a:extLst>
              <a:ext uri="{FF2B5EF4-FFF2-40B4-BE49-F238E27FC236}">
                <a16:creationId xmlns:a16="http://schemas.microsoft.com/office/drawing/2014/main" id="{3EC030F9-86CF-40AA-9CF2-FB2ED859F53F}"/>
              </a:ext>
            </a:extLst>
          </p:cNvPr>
          <p:cNvSpPr>
            <a:spLocks noGrp="1"/>
          </p:cNvSpPr>
          <p:nvPr>
            <p:ph type="sldNum" sz="quarter" idx="12"/>
          </p:nvPr>
        </p:nvSpPr>
        <p:spPr/>
        <p:txBody>
          <a:bodyPr/>
          <a:lstStyle/>
          <a:p>
            <a:fld id="{FB9190A4-0A00-438B-8A74-5EDA6CB3AEBB}" type="slidenum">
              <a:rPr lang="en-US" smtClean="0"/>
              <a:pPr/>
              <a:t>70</a:t>
            </a:fld>
            <a:endParaRPr lang="en-US" dirty="0"/>
          </a:p>
        </p:txBody>
      </p:sp>
      <p:sp>
        <p:nvSpPr>
          <p:cNvPr id="11" name="Rectangle 10">
            <a:extLst>
              <a:ext uri="{FF2B5EF4-FFF2-40B4-BE49-F238E27FC236}">
                <a16:creationId xmlns:a16="http://schemas.microsoft.com/office/drawing/2014/main" id="{9F9088B0-6628-4A17-B259-31835C6102DF}"/>
              </a:ext>
            </a:extLst>
          </p:cNvPr>
          <p:cNvSpPr/>
          <p:nvPr/>
        </p:nvSpPr>
        <p:spPr>
          <a:xfrm>
            <a:off x="0" y="175885"/>
            <a:ext cx="5943905" cy="635826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7DFC238-1953-4423-A92E-4A6FF49BBE99}"/>
              </a:ext>
            </a:extLst>
          </p:cNvPr>
          <p:cNvSpPr/>
          <p:nvPr/>
        </p:nvSpPr>
        <p:spPr>
          <a:xfrm>
            <a:off x="3111347" y="175887"/>
            <a:ext cx="6870853" cy="262903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1D48EB-71B3-4209-8FC0-4895D3FE5594}"/>
              </a:ext>
            </a:extLst>
          </p:cNvPr>
          <p:cNvSpPr/>
          <p:nvPr/>
        </p:nvSpPr>
        <p:spPr>
          <a:xfrm>
            <a:off x="875948" y="1834815"/>
            <a:ext cx="5067957" cy="48866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BFCE0C-A310-4E6E-8624-EE40910CB96C}"/>
              </a:ext>
            </a:extLst>
          </p:cNvPr>
          <p:cNvSpPr/>
          <p:nvPr/>
        </p:nvSpPr>
        <p:spPr>
          <a:xfrm>
            <a:off x="4158837" y="2036448"/>
            <a:ext cx="8033163" cy="15114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F04D059-1C55-4F58-B15C-F5E1D087081E}"/>
              </a:ext>
            </a:extLst>
          </p:cNvPr>
          <p:cNvSpPr/>
          <p:nvPr/>
        </p:nvSpPr>
        <p:spPr>
          <a:xfrm>
            <a:off x="5932888" y="3409950"/>
            <a:ext cx="5595973" cy="14924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F03501-1DD2-4CF5-AF8D-FC48162792E2}"/>
              </a:ext>
            </a:extLst>
          </p:cNvPr>
          <p:cNvSpPr/>
          <p:nvPr/>
        </p:nvSpPr>
        <p:spPr>
          <a:xfrm>
            <a:off x="5137033" y="3645818"/>
            <a:ext cx="5685228" cy="30978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EC26852-7E03-45C8-BF25-D2AC1F1CBEEB}"/>
              </a:ext>
            </a:extLst>
          </p:cNvPr>
          <p:cNvSpPr/>
          <p:nvPr/>
        </p:nvSpPr>
        <p:spPr>
          <a:xfrm>
            <a:off x="1631407" y="24822"/>
            <a:ext cx="10560593" cy="22625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20712D-53EE-4FB6-9F05-0C9101005768}"/>
              </a:ext>
            </a:extLst>
          </p:cNvPr>
          <p:cNvSpPr/>
          <p:nvPr/>
        </p:nvSpPr>
        <p:spPr>
          <a:xfrm>
            <a:off x="3111347" y="2213957"/>
            <a:ext cx="5969307" cy="244700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913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6"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xit" presetSubtype="0" fill="hold" grpId="1"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6"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xit" presetSubtype="0" fill="hold" grpId="1" nodeType="with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6"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xit" presetSubtype="0" fill="hold" grpId="1" nodeType="withEffect">
                                  <p:stCondLst>
                                    <p:cond delay="0"/>
                                  </p:stCondLst>
                                  <p:childTnLst>
                                    <p:animEffect transition="out" filter="fade">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6"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circle(in)">
                                      <p:cBhvr>
                                        <p:cTn id="65" dur="20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xit" presetSubtype="0" fill="hold" grpId="1" nodeType="with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par>
                                <p:cTn id="74" presetID="6"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circle(in)">
                                      <p:cBhvr>
                                        <p:cTn id="76" dur="20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xit" presetSubtype="0" fill="hold" grpId="1" nodeType="withEffect">
                                  <p:stCondLst>
                                    <p:cond delay="0"/>
                                  </p:stCondLst>
                                  <p:childTnLst>
                                    <p:animEffect transition="out" filter="fade">
                                      <p:cBhvr>
                                        <p:cTn id="83" dur="500"/>
                                        <p:tgtEl>
                                          <p:spTgt spid="26"/>
                                        </p:tgtEl>
                                      </p:cBhvr>
                                    </p:animEffect>
                                    <p:set>
                                      <p:cBhvr>
                                        <p:cTn id="84" dur="1" fill="hold">
                                          <p:stCondLst>
                                            <p:cond delay="499"/>
                                          </p:stCondLst>
                                        </p:cTn>
                                        <p:tgtEl>
                                          <p:spTgt spid="26"/>
                                        </p:tgtEl>
                                        <p:attrNameLst>
                                          <p:attrName>style.visibility</p:attrName>
                                        </p:attrNameLst>
                                      </p:cBhvr>
                                      <p:to>
                                        <p:strVal val="hidden"/>
                                      </p:to>
                                    </p:set>
                                  </p:childTnLst>
                                </p:cTn>
                              </p:par>
                              <p:par>
                                <p:cTn id="85" presetID="6"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circle(in)">
                                      <p:cBhvr>
                                        <p:cTn id="8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9" grpId="0" animBg="1"/>
      <p:bldP spid="19"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C030F9-86CF-40AA-9CF2-FB2ED859F53F}"/>
              </a:ext>
            </a:extLst>
          </p:cNvPr>
          <p:cNvSpPr>
            <a:spLocks noGrp="1"/>
          </p:cNvSpPr>
          <p:nvPr>
            <p:ph type="sldNum" sz="quarter" idx="12"/>
          </p:nvPr>
        </p:nvSpPr>
        <p:spPr/>
        <p:txBody>
          <a:bodyPr/>
          <a:lstStyle/>
          <a:p>
            <a:fld id="{FB9190A4-0A00-438B-8A74-5EDA6CB3AEBB}" type="slidenum">
              <a:rPr lang="en-US" smtClean="0"/>
              <a:pPr/>
              <a:t>71</a:t>
            </a:fld>
            <a:endParaRPr lang="en-US" dirty="0"/>
          </a:p>
        </p:txBody>
      </p:sp>
      <p:grpSp>
        <p:nvGrpSpPr>
          <p:cNvPr id="17" name="Group 16">
            <a:extLst>
              <a:ext uri="{FF2B5EF4-FFF2-40B4-BE49-F238E27FC236}">
                <a16:creationId xmlns:a16="http://schemas.microsoft.com/office/drawing/2014/main" id="{8D8DE044-1704-4AA5-B37B-EAE8EA3F1944}"/>
              </a:ext>
            </a:extLst>
          </p:cNvPr>
          <p:cNvGrpSpPr/>
          <p:nvPr/>
        </p:nvGrpSpPr>
        <p:grpSpPr>
          <a:xfrm>
            <a:off x="127927" y="155565"/>
            <a:ext cx="6455753" cy="2642377"/>
            <a:chOff x="127927" y="155565"/>
            <a:chExt cx="6455753" cy="2642377"/>
          </a:xfrm>
        </p:grpSpPr>
        <p:pic>
          <p:nvPicPr>
            <p:cNvPr id="6" name="Picture 5">
              <a:extLst>
                <a:ext uri="{FF2B5EF4-FFF2-40B4-BE49-F238E27FC236}">
                  <a16:creationId xmlns:a16="http://schemas.microsoft.com/office/drawing/2014/main" id="{89DF3F11-FA09-4EB5-9A97-51370B7BC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08" y="284480"/>
              <a:ext cx="6222944" cy="2513462"/>
            </a:xfrm>
            <a:prstGeom prst="rect">
              <a:avLst/>
            </a:prstGeom>
          </p:spPr>
        </p:pic>
        <p:sp>
          <p:nvSpPr>
            <p:cNvPr id="11" name="Rectangle 10">
              <a:extLst>
                <a:ext uri="{FF2B5EF4-FFF2-40B4-BE49-F238E27FC236}">
                  <a16:creationId xmlns:a16="http://schemas.microsoft.com/office/drawing/2014/main" id="{9F9088B0-6628-4A17-B259-31835C6102DF}"/>
                </a:ext>
              </a:extLst>
            </p:cNvPr>
            <p:cNvSpPr/>
            <p:nvPr/>
          </p:nvSpPr>
          <p:spPr>
            <a:xfrm>
              <a:off x="127927" y="155565"/>
              <a:ext cx="6455753" cy="26423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FFA708F-F63B-49D5-BDBF-B36F3D07A135}"/>
              </a:ext>
            </a:extLst>
          </p:cNvPr>
          <p:cNvGrpSpPr/>
          <p:nvPr/>
        </p:nvGrpSpPr>
        <p:grpSpPr>
          <a:xfrm>
            <a:off x="97446" y="3332481"/>
            <a:ext cx="7227914" cy="2118478"/>
            <a:chOff x="97446" y="3332481"/>
            <a:chExt cx="7227914" cy="2118478"/>
          </a:xfrm>
        </p:grpSpPr>
        <p:pic>
          <p:nvPicPr>
            <p:cNvPr id="9" name="Picture 8">
              <a:extLst>
                <a:ext uri="{FF2B5EF4-FFF2-40B4-BE49-F238E27FC236}">
                  <a16:creationId xmlns:a16="http://schemas.microsoft.com/office/drawing/2014/main" id="{EB0F2B93-2ABD-4E14-8265-BCE6BD946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27" y="3434080"/>
              <a:ext cx="7116269" cy="2016878"/>
            </a:xfrm>
            <a:prstGeom prst="rect">
              <a:avLst/>
            </a:prstGeom>
          </p:spPr>
        </p:pic>
        <p:sp>
          <p:nvSpPr>
            <p:cNvPr id="25" name="Rectangle 24">
              <a:extLst>
                <a:ext uri="{FF2B5EF4-FFF2-40B4-BE49-F238E27FC236}">
                  <a16:creationId xmlns:a16="http://schemas.microsoft.com/office/drawing/2014/main" id="{4A9D7088-9C7A-4E16-A080-56F3EBE3A4CF}"/>
                </a:ext>
              </a:extLst>
            </p:cNvPr>
            <p:cNvSpPr/>
            <p:nvPr/>
          </p:nvSpPr>
          <p:spPr>
            <a:xfrm>
              <a:off x="97446" y="3332481"/>
              <a:ext cx="7227914" cy="21184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ECD93100-0DD5-4137-9F23-9D605461141D}"/>
              </a:ext>
            </a:extLst>
          </p:cNvPr>
          <p:cNvGrpSpPr/>
          <p:nvPr/>
        </p:nvGrpSpPr>
        <p:grpSpPr>
          <a:xfrm>
            <a:off x="6267863" y="490845"/>
            <a:ext cx="5310726" cy="4111959"/>
            <a:chOff x="6267863" y="490845"/>
            <a:chExt cx="5310726" cy="4111959"/>
          </a:xfrm>
        </p:grpSpPr>
        <p:pic>
          <p:nvPicPr>
            <p:cNvPr id="15" name="Picture 14">
              <a:extLst>
                <a:ext uri="{FF2B5EF4-FFF2-40B4-BE49-F238E27FC236}">
                  <a16:creationId xmlns:a16="http://schemas.microsoft.com/office/drawing/2014/main" id="{28A2B252-166E-426C-865F-1304C336F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864" y="548640"/>
              <a:ext cx="5310725" cy="3983044"/>
            </a:xfrm>
            <a:prstGeom prst="rect">
              <a:avLst/>
            </a:prstGeom>
          </p:spPr>
        </p:pic>
        <p:sp>
          <p:nvSpPr>
            <p:cNvPr id="29" name="Rectangle 28">
              <a:extLst>
                <a:ext uri="{FF2B5EF4-FFF2-40B4-BE49-F238E27FC236}">
                  <a16:creationId xmlns:a16="http://schemas.microsoft.com/office/drawing/2014/main" id="{CC58D860-3746-4E26-B285-2D9E4FB506AD}"/>
                </a:ext>
              </a:extLst>
            </p:cNvPr>
            <p:cNvSpPr/>
            <p:nvPr/>
          </p:nvSpPr>
          <p:spPr>
            <a:xfrm>
              <a:off x="6267863" y="490845"/>
              <a:ext cx="5310725" cy="4111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AA3A502-4273-4156-8463-9DA70E0BA38B}"/>
              </a:ext>
            </a:extLst>
          </p:cNvPr>
          <p:cNvGrpSpPr/>
          <p:nvPr/>
        </p:nvGrpSpPr>
        <p:grpSpPr>
          <a:xfrm>
            <a:off x="5709231" y="4015322"/>
            <a:ext cx="5177209" cy="2574714"/>
            <a:chOff x="5709231" y="4015322"/>
            <a:chExt cx="5177209" cy="2574714"/>
          </a:xfrm>
        </p:grpSpPr>
        <p:pic>
          <p:nvPicPr>
            <p:cNvPr id="33" name="Picture 32">
              <a:extLst>
                <a:ext uri="{FF2B5EF4-FFF2-40B4-BE49-F238E27FC236}">
                  <a16:creationId xmlns:a16="http://schemas.microsoft.com/office/drawing/2014/main" id="{09A36267-FD3E-42BE-B43C-8366D3D782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9231" y="4015323"/>
              <a:ext cx="5177209" cy="2574713"/>
            </a:xfrm>
            <a:prstGeom prst="rect">
              <a:avLst/>
            </a:prstGeom>
          </p:spPr>
        </p:pic>
        <p:sp>
          <p:nvSpPr>
            <p:cNvPr id="34" name="Rectangle 33">
              <a:extLst>
                <a:ext uri="{FF2B5EF4-FFF2-40B4-BE49-F238E27FC236}">
                  <a16:creationId xmlns:a16="http://schemas.microsoft.com/office/drawing/2014/main" id="{815AAC79-B383-4BB9-A47C-B14B2C642B4D}"/>
                </a:ext>
              </a:extLst>
            </p:cNvPr>
            <p:cNvSpPr/>
            <p:nvPr/>
          </p:nvSpPr>
          <p:spPr>
            <a:xfrm>
              <a:off x="5709231" y="4015322"/>
              <a:ext cx="5177209" cy="257471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CECDC42-D02F-45C9-A4AE-D1016691B961}"/>
              </a:ext>
            </a:extLst>
          </p:cNvPr>
          <p:cNvGrpSpPr/>
          <p:nvPr/>
        </p:nvGrpSpPr>
        <p:grpSpPr>
          <a:xfrm>
            <a:off x="523015" y="1883557"/>
            <a:ext cx="7599737" cy="2375821"/>
            <a:chOff x="329975" y="1639500"/>
            <a:chExt cx="7599737" cy="2375821"/>
          </a:xfrm>
        </p:grpSpPr>
        <p:pic>
          <p:nvPicPr>
            <p:cNvPr id="37" name="Picture 36">
              <a:extLst>
                <a:ext uri="{FF2B5EF4-FFF2-40B4-BE49-F238E27FC236}">
                  <a16:creationId xmlns:a16="http://schemas.microsoft.com/office/drawing/2014/main" id="{A4F44F47-994C-4A7B-A1AA-A9F2196A42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854" y="1673754"/>
              <a:ext cx="7585858" cy="2321534"/>
            </a:xfrm>
            <a:prstGeom prst="rect">
              <a:avLst/>
            </a:prstGeom>
          </p:spPr>
        </p:pic>
        <p:sp>
          <p:nvSpPr>
            <p:cNvPr id="38" name="Rectangle 37">
              <a:extLst>
                <a:ext uri="{FF2B5EF4-FFF2-40B4-BE49-F238E27FC236}">
                  <a16:creationId xmlns:a16="http://schemas.microsoft.com/office/drawing/2014/main" id="{7A870104-1B64-4CD4-877F-D4E3910A8CD4}"/>
                </a:ext>
              </a:extLst>
            </p:cNvPr>
            <p:cNvSpPr/>
            <p:nvPr/>
          </p:nvSpPr>
          <p:spPr>
            <a:xfrm>
              <a:off x="329975" y="1639500"/>
              <a:ext cx="7599737" cy="237582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D16BBA4-9C56-43D8-B97D-604DBB044056}"/>
              </a:ext>
            </a:extLst>
          </p:cNvPr>
          <p:cNvGrpSpPr/>
          <p:nvPr/>
        </p:nvGrpSpPr>
        <p:grpSpPr>
          <a:xfrm>
            <a:off x="402247" y="2673658"/>
            <a:ext cx="5374792" cy="4111959"/>
            <a:chOff x="402247" y="2673658"/>
            <a:chExt cx="5374792" cy="4111959"/>
          </a:xfrm>
        </p:grpSpPr>
        <p:pic>
          <p:nvPicPr>
            <p:cNvPr id="42" name="Picture 41">
              <a:extLst>
                <a:ext uri="{FF2B5EF4-FFF2-40B4-BE49-F238E27FC236}">
                  <a16:creationId xmlns:a16="http://schemas.microsoft.com/office/drawing/2014/main" id="{75DD3DCB-3B48-4361-97B4-09A5DBD9DE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628" y="2724791"/>
              <a:ext cx="5312659" cy="4060826"/>
            </a:xfrm>
            <a:prstGeom prst="rect">
              <a:avLst/>
            </a:prstGeom>
          </p:spPr>
        </p:pic>
        <p:sp>
          <p:nvSpPr>
            <p:cNvPr id="45" name="Rectangle 44">
              <a:extLst>
                <a:ext uri="{FF2B5EF4-FFF2-40B4-BE49-F238E27FC236}">
                  <a16:creationId xmlns:a16="http://schemas.microsoft.com/office/drawing/2014/main" id="{E0E1BEAA-76F1-4F36-9B74-6B455F79FD96}"/>
                </a:ext>
              </a:extLst>
            </p:cNvPr>
            <p:cNvSpPr/>
            <p:nvPr/>
          </p:nvSpPr>
          <p:spPr>
            <a:xfrm>
              <a:off x="402247" y="2673658"/>
              <a:ext cx="5374792" cy="4111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8F2B53A1-9437-4187-8727-3BC3F2CF7687}"/>
              </a:ext>
            </a:extLst>
          </p:cNvPr>
          <p:cNvGrpSpPr/>
          <p:nvPr/>
        </p:nvGrpSpPr>
        <p:grpSpPr>
          <a:xfrm>
            <a:off x="3411633" y="347646"/>
            <a:ext cx="6628571" cy="4987144"/>
            <a:chOff x="3411633" y="347646"/>
            <a:chExt cx="6628571" cy="4987144"/>
          </a:xfrm>
        </p:grpSpPr>
        <p:pic>
          <p:nvPicPr>
            <p:cNvPr id="47" name="Picture 46">
              <a:extLst>
                <a:ext uri="{FF2B5EF4-FFF2-40B4-BE49-F238E27FC236}">
                  <a16:creationId xmlns:a16="http://schemas.microsoft.com/office/drawing/2014/main" id="{3217FA7A-33D8-46D7-962C-2D5AA8A98D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1633" y="363360"/>
              <a:ext cx="6628571" cy="4971429"/>
            </a:xfrm>
            <a:prstGeom prst="rect">
              <a:avLst/>
            </a:prstGeom>
          </p:spPr>
        </p:pic>
        <p:sp>
          <p:nvSpPr>
            <p:cNvPr id="48" name="Rectangle 47">
              <a:extLst>
                <a:ext uri="{FF2B5EF4-FFF2-40B4-BE49-F238E27FC236}">
                  <a16:creationId xmlns:a16="http://schemas.microsoft.com/office/drawing/2014/main" id="{F1320E21-5A30-413E-BDB6-25A8416CBA91}"/>
                </a:ext>
              </a:extLst>
            </p:cNvPr>
            <p:cNvSpPr/>
            <p:nvPr/>
          </p:nvSpPr>
          <p:spPr>
            <a:xfrm>
              <a:off x="3435716" y="347646"/>
              <a:ext cx="6604487" cy="49871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9DC553C-188B-490E-BC33-2C3D1FAFC55C}"/>
              </a:ext>
            </a:extLst>
          </p:cNvPr>
          <p:cNvGrpSpPr/>
          <p:nvPr/>
        </p:nvGrpSpPr>
        <p:grpSpPr>
          <a:xfrm>
            <a:off x="3295698" y="1312022"/>
            <a:ext cx="5596214" cy="4241222"/>
            <a:chOff x="3295698" y="1312022"/>
            <a:chExt cx="5596214" cy="4241222"/>
          </a:xfrm>
        </p:grpSpPr>
        <p:pic>
          <p:nvPicPr>
            <p:cNvPr id="52" name="Picture 51">
              <a:extLst>
                <a:ext uri="{FF2B5EF4-FFF2-40B4-BE49-F238E27FC236}">
                  <a16:creationId xmlns:a16="http://schemas.microsoft.com/office/drawing/2014/main" id="{175B639E-9E8E-4200-BC2D-D4036DE147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19810" y="1348048"/>
              <a:ext cx="5552381" cy="4161905"/>
            </a:xfrm>
            <a:prstGeom prst="rect">
              <a:avLst/>
            </a:prstGeom>
          </p:spPr>
        </p:pic>
        <p:sp>
          <p:nvSpPr>
            <p:cNvPr id="53" name="Rectangle 52">
              <a:extLst>
                <a:ext uri="{FF2B5EF4-FFF2-40B4-BE49-F238E27FC236}">
                  <a16:creationId xmlns:a16="http://schemas.microsoft.com/office/drawing/2014/main" id="{0DEC29B1-D950-4199-ADF2-7BC399DBB486}"/>
                </a:ext>
              </a:extLst>
            </p:cNvPr>
            <p:cNvSpPr/>
            <p:nvPr/>
          </p:nvSpPr>
          <p:spPr>
            <a:xfrm>
              <a:off x="3295698" y="1312022"/>
              <a:ext cx="5596214" cy="4241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2568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1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circle(in)">
                                      <p:cBhvr>
                                        <p:cTn id="27" dur="10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ircle(in)">
                                      <p:cBhvr>
                                        <p:cTn id="32" dur="10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circle(in)">
                                      <p:cBhvr>
                                        <p:cTn id="37" dur="10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circle(in)">
                                      <p:cBhvr>
                                        <p:cTn id="42"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72</a:t>
            </a:fld>
            <a:endParaRPr lang="en-US"/>
          </a:p>
        </p:txBody>
      </p:sp>
      <p:pic>
        <p:nvPicPr>
          <p:cNvPr id="3" name="Picture 2">
            <a:extLst>
              <a:ext uri="{FF2B5EF4-FFF2-40B4-BE49-F238E27FC236}">
                <a16:creationId xmlns:a16="http://schemas.microsoft.com/office/drawing/2014/main" id="{A3D78AA2-EEE2-4768-B7A0-77AEEA2FC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879926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73</a:t>
            </a:fld>
            <a:endParaRPr lang="en-US"/>
          </a:p>
        </p:txBody>
      </p:sp>
      <p:pic>
        <p:nvPicPr>
          <p:cNvPr id="3" name="Picture 2">
            <a:extLst>
              <a:ext uri="{FF2B5EF4-FFF2-40B4-BE49-F238E27FC236}">
                <a16:creationId xmlns:a16="http://schemas.microsoft.com/office/drawing/2014/main" id="{A3D78AA2-EEE2-4768-B7A0-77AEEA2FC46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5" name="Picture 4">
            <a:extLst>
              <a:ext uri="{FF2B5EF4-FFF2-40B4-BE49-F238E27FC236}">
                <a16:creationId xmlns:a16="http://schemas.microsoft.com/office/drawing/2014/main" id="{CC805CDD-938B-4991-B648-0E983A14D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66875"/>
            <a:ext cx="3876675" cy="3524250"/>
          </a:xfrm>
          <a:prstGeom prst="rect">
            <a:avLst/>
          </a:prstGeom>
        </p:spPr>
      </p:pic>
      <p:pic>
        <p:nvPicPr>
          <p:cNvPr id="7" name="Picture 6">
            <a:extLst>
              <a:ext uri="{FF2B5EF4-FFF2-40B4-BE49-F238E27FC236}">
                <a16:creationId xmlns:a16="http://schemas.microsoft.com/office/drawing/2014/main" id="{2A2F4523-0910-4A52-8974-18235A4A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207" y="1862137"/>
            <a:ext cx="3648075" cy="3133725"/>
          </a:xfrm>
          <a:prstGeom prst="rect">
            <a:avLst/>
          </a:prstGeom>
        </p:spPr>
      </p:pic>
    </p:spTree>
    <p:extLst>
      <p:ext uri="{BB962C8B-B14F-4D97-AF65-F5344CB8AC3E}">
        <p14:creationId xmlns:p14="http://schemas.microsoft.com/office/powerpoint/2010/main" val="23719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2296E9-6FFF-46B9-A17F-AED9E1F9508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74</a:t>
            </a:fld>
            <a:endParaRPr lang="en-US"/>
          </a:p>
        </p:txBody>
      </p:sp>
      <p:pic>
        <p:nvPicPr>
          <p:cNvPr id="5" name="Picture 4">
            <a:extLst>
              <a:ext uri="{FF2B5EF4-FFF2-40B4-BE49-F238E27FC236}">
                <a16:creationId xmlns:a16="http://schemas.microsoft.com/office/drawing/2014/main" id="{CC805CDD-938B-4991-B648-0E983A14D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66875"/>
            <a:ext cx="3876675" cy="3524250"/>
          </a:xfrm>
          <a:prstGeom prst="rect">
            <a:avLst/>
          </a:prstGeom>
        </p:spPr>
      </p:pic>
      <p:pic>
        <p:nvPicPr>
          <p:cNvPr id="7" name="Picture 6">
            <a:extLst>
              <a:ext uri="{FF2B5EF4-FFF2-40B4-BE49-F238E27FC236}">
                <a16:creationId xmlns:a16="http://schemas.microsoft.com/office/drawing/2014/main" id="{2A2F4523-0910-4A52-8974-18235A4A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207" y="1862137"/>
            <a:ext cx="3648075" cy="3133725"/>
          </a:xfrm>
          <a:prstGeom prst="rect">
            <a:avLst/>
          </a:prstGeom>
        </p:spPr>
      </p:pic>
      <p:pic>
        <p:nvPicPr>
          <p:cNvPr id="6" name="Picture 5">
            <a:extLst>
              <a:ext uri="{FF2B5EF4-FFF2-40B4-BE49-F238E27FC236}">
                <a16:creationId xmlns:a16="http://schemas.microsoft.com/office/drawing/2014/main" id="{E55FAC67-1E4C-4AF6-940C-3F1CB2B20F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78" y="241697"/>
            <a:ext cx="5460317" cy="6374603"/>
          </a:xfrm>
          <a:prstGeom prst="rect">
            <a:avLst/>
          </a:prstGeom>
        </p:spPr>
      </p:pic>
      <p:pic>
        <p:nvPicPr>
          <p:cNvPr id="9" name="Picture 8">
            <a:extLst>
              <a:ext uri="{FF2B5EF4-FFF2-40B4-BE49-F238E27FC236}">
                <a16:creationId xmlns:a16="http://schemas.microsoft.com/office/drawing/2014/main" id="{F6CEECD3-76B7-409E-934F-B440F1DA44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2206" y="1801256"/>
            <a:ext cx="1140075" cy="3255484"/>
          </a:xfrm>
          <a:prstGeom prst="rect">
            <a:avLst/>
          </a:prstGeom>
        </p:spPr>
      </p:pic>
    </p:spTree>
    <p:extLst>
      <p:ext uri="{BB962C8B-B14F-4D97-AF65-F5344CB8AC3E}">
        <p14:creationId xmlns:p14="http://schemas.microsoft.com/office/powerpoint/2010/main" val="149764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25000" y="25000"/>
                                    </p:animScale>
                                  </p:childTnLst>
                                </p:cTn>
                              </p:par>
                              <p:par>
                                <p:cTn id="7" presetID="6" presetClass="emph" presetSubtype="0" fill="hold" nodeType="withEffect">
                                  <p:stCondLst>
                                    <p:cond delay="0"/>
                                  </p:stCondLst>
                                  <p:childTnLst>
                                    <p:animScale>
                                      <p:cBhvr>
                                        <p:cTn id="8" dur="2000" fill="hold"/>
                                        <p:tgtEl>
                                          <p:spTgt spid="5"/>
                                        </p:tgtEl>
                                      </p:cBhvr>
                                      <p:by x="25000" y="25000"/>
                                    </p:animScale>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C40880-B765-4F25-B136-93E35594D69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75</a:t>
            </a:fld>
            <a:endParaRPr lang="en-US"/>
          </a:p>
        </p:txBody>
      </p:sp>
      <p:pic>
        <p:nvPicPr>
          <p:cNvPr id="9" name="Picture 8">
            <a:extLst>
              <a:ext uri="{FF2B5EF4-FFF2-40B4-BE49-F238E27FC236}">
                <a16:creationId xmlns:a16="http://schemas.microsoft.com/office/drawing/2014/main" id="{F6CEECD3-76B7-409E-934F-B440F1DA4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206" y="1801256"/>
            <a:ext cx="1140075" cy="3255484"/>
          </a:xfrm>
          <a:prstGeom prst="rect">
            <a:avLst/>
          </a:prstGeom>
        </p:spPr>
      </p:pic>
      <p:pic>
        <p:nvPicPr>
          <p:cNvPr id="6" name="Picture 5">
            <a:extLst>
              <a:ext uri="{FF2B5EF4-FFF2-40B4-BE49-F238E27FC236}">
                <a16:creationId xmlns:a16="http://schemas.microsoft.com/office/drawing/2014/main" id="{E55FAC67-1E4C-4AF6-940C-3F1CB2B20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78" y="241697"/>
            <a:ext cx="5460317" cy="6374603"/>
          </a:xfrm>
          <a:prstGeom prst="rect">
            <a:avLst/>
          </a:prstGeom>
        </p:spPr>
      </p:pic>
    </p:spTree>
    <p:extLst>
      <p:ext uri="{BB962C8B-B14F-4D97-AF65-F5344CB8AC3E}">
        <p14:creationId xmlns:p14="http://schemas.microsoft.com/office/powerpoint/2010/main" val="37214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50000" y="50000"/>
                                    </p:animScale>
                                  </p:childTnLst>
                                </p:cTn>
                              </p:par>
                              <p:par>
                                <p:cTn id="7" presetID="6" presetClass="emph" presetSubtype="0" fill="hold" nodeType="withEffect">
                                  <p:stCondLst>
                                    <p:cond delay="0"/>
                                  </p:stCondLst>
                                  <p:childTnLst>
                                    <p:animScale>
                                      <p:cBhvr>
                                        <p:cTn id="8" dur="2000" fill="hold"/>
                                        <p:tgtEl>
                                          <p:spTgt spid="9"/>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7B4CC10-7969-4171-8DBF-1E6B0B0F6A2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76</a:t>
            </a:fld>
            <a:endParaRPr lang="en-US"/>
          </a:p>
        </p:txBody>
      </p:sp>
      <p:pic>
        <p:nvPicPr>
          <p:cNvPr id="9" name="Picture 8">
            <a:extLst>
              <a:ext uri="{FF2B5EF4-FFF2-40B4-BE49-F238E27FC236}">
                <a16:creationId xmlns:a16="http://schemas.microsoft.com/office/drawing/2014/main" id="{F6CEECD3-76B7-409E-934F-B440F1DA4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148" y="2613753"/>
            <a:ext cx="571001" cy="1630494"/>
          </a:xfrm>
          <a:prstGeom prst="rect">
            <a:avLst/>
          </a:prstGeom>
        </p:spPr>
      </p:pic>
      <p:pic>
        <p:nvPicPr>
          <p:cNvPr id="6" name="Picture 5">
            <a:extLst>
              <a:ext uri="{FF2B5EF4-FFF2-40B4-BE49-F238E27FC236}">
                <a16:creationId xmlns:a16="http://schemas.microsoft.com/office/drawing/2014/main" id="{E55FAC67-1E4C-4AF6-940C-3F1CB2B20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175" y="1839813"/>
            <a:ext cx="2721169" cy="3176807"/>
          </a:xfrm>
          <a:prstGeom prst="rect">
            <a:avLst/>
          </a:prstGeom>
        </p:spPr>
      </p:pic>
    </p:spTree>
    <p:extLst>
      <p:ext uri="{BB962C8B-B14F-4D97-AF65-F5344CB8AC3E}">
        <p14:creationId xmlns:p14="http://schemas.microsoft.com/office/powerpoint/2010/main" val="37165687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E4C4934-ED84-4D81-B49F-F8035A979AC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77</a:t>
            </a:fld>
            <a:endParaRPr lang="en-US"/>
          </a:p>
        </p:txBody>
      </p:sp>
      <p:pic>
        <p:nvPicPr>
          <p:cNvPr id="9" name="Picture 8">
            <a:extLst>
              <a:ext uri="{FF2B5EF4-FFF2-40B4-BE49-F238E27FC236}">
                <a16:creationId xmlns:a16="http://schemas.microsoft.com/office/drawing/2014/main" id="{F6CEECD3-76B7-409E-934F-B440F1DA4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148" y="2613753"/>
            <a:ext cx="571001" cy="1630494"/>
          </a:xfrm>
          <a:prstGeom prst="rect">
            <a:avLst/>
          </a:prstGeom>
        </p:spPr>
      </p:pic>
      <p:pic>
        <p:nvPicPr>
          <p:cNvPr id="6" name="Picture 5">
            <a:extLst>
              <a:ext uri="{FF2B5EF4-FFF2-40B4-BE49-F238E27FC236}">
                <a16:creationId xmlns:a16="http://schemas.microsoft.com/office/drawing/2014/main" id="{E55FAC67-1E4C-4AF6-940C-3F1CB2B20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175" y="1839813"/>
            <a:ext cx="2721169" cy="3176807"/>
          </a:xfrm>
          <a:prstGeom prst="rect">
            <a:avLst/>
          </a:prstGeom>
        </p:spPr>
      </p:pic>
      <p:pic>
        <p:nvPicPr>
          <p:cNvPr id="5" name="Picture 4">
            <a:extLst>
              <a:ext uri="{FF2B5EF4-FFF2-40B4-BE49-F238E27FC236}">
                <a16:creationId xmlns:a16="http://schemas.microsoft.com/office/drawing/2014/main" id="{4B41543B-F97D-445C-8554-BA65C0160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1699" y="2524699"/>
            <a:ext cx="1808602" cy="1808602"/>
          </a:xfrm>
          <a:prstGeom prst="rect">
            <a:avLst/>
          </a:prstGeom>
        </p:spPr>
      </p:pic>
      <p:pic>
        <p:nvPicPr>
          <p:cNvPr id="8" name="Picture 7">
            <a:extLst>
              <a:ext uri="{FF2B5EF4-FFF2-40B4-BE49-F238E27FC236}">
                <a16:creationId xmlns:a16="http://schemas.microsoft.com/office/drawing/2014/main" id="{AA1FCD80-5173-4BBD-BEBD-42FEC014B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5217" y="4994925"/>
            <a:ext cx="1674000" cy="1674000"/>
          </a:xfrm>
          <a:prstGeom prst="rect">
            <a:avLst/>
          </a:prstGeom>
        </p:spPr>
      </p:pic>
      <p:pic>
        <p:nvPicPr>
          <p:cNvPr id="11" name="Picture 10">
            <a:extLst>
              <a:ext uri="{FF2B5EF4-FFF2-40B4-BE49-F238E27FC236}">
                <a16:creationId xmlns:a16="http://schemas.microsoft.com/office/drawing/2014/main" id="{8C3AA40D-23B3-4C35-B93A-3C47C2CACE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7375" y="982567"/>
            <a:ext cx="2091289" cy="1481330"/>
          </a:xfrm>
          <a:prstGeom prst="rect">
            <a:avLst/>
          </a:prstGeom>
        </p:spPr>
      </p:pic>
      <p:pic>
        <p:nvPicPr>
          <p:cNvPr id="15" name="Picture 14">
            <a:extLst>
              <a:ext uri="{FF2B5EF4-FFF2-40B4-BE49-F238E27FC236}">
                <a16:creationId xmlns:a16="http://schemas.microsoft.com/office/drawing/2014/main" id="{D3CFCD55-6A68-40DF-B4A1-85CC13A671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1214" y="3300969"/>
            <a:ext cx="1409824" cy="1762280"/>
          </a:xfrm>
          <a:prstGeom prst="rect">
            <a:avLst/>
          </a:prstGeom>
        </p:spPr>
      </p:pic>
      <p:pic>
        <p:nvPicPr>
          <p:cNvPr id="17" name="Picture 16">
            <a:extLst>
              <a:ext uri="{FF2B5EF4-FFF2-40B4-BE49-F238E27FC236}">
                <a16:creationId xmlns:a16="http://schemas.microsoft.com/office/drawing/2014/main" id="{929EBB27-3A6C-4ADA-BBA0-3D37AE6280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8788" y="903147"/>
            <a:ext cx="1524000" cy="1479985"/>
          </a:xfrm>
          <a:prstGeom prst="rect">
            <a:avLst/>
          </a:prstGeom>
        </p:spPr>
      </p:pic>
      <p:pic>
        <p:nvPicPr>
          <p:cNvPr id="20" name="Picture 19">
            <a:extLst>
              <a:ext uri="{FF2B5EF4-FFF2-40B4-BE49-F238E27FC236}">
                <a16:creationId xmlns:a16="http://schemas.microsoft.com/office/drawing/2014/main" id="{E3F68F06-718A-43C5-9F21-E2510B29CC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307" y="4906645"/>
            <a:ext cx="1409824" cy="1762280"/>
          </a:xfrm>
          <a:prstGeom prst="rect">
            <a:avLst/>
          </a:prstGeom>
        </p:spPr>
      </p:pic>
      <p:pic>
        <p:nvPicPr>
          <p:cNvPr id="21" name="Picture 20">
            <a:extLst>
              <a:ext uri="{FF2B5EF4-FFF2-40B4-BE49-F238E27FC236}">
                <a16:creationId xmlns:a16="http://schemas.microsoft.com/office/drawing/2014/main" id="{AE1A7EC7-FCAB-4001-8C2C-AD469BFE6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464" y="3101058"/>
            <a:ext cx="571001" cy="1630494"/>
          </a:xfrm>
          <a:prstGeom prst="rect">
            <a:avLst/>
          </a:prstGeom>
        </p:spPr>
      </p:pic>
      <p:pic>
        <p:nvPicPr>
          <p:cNvPr id="22" name="Picture 21">
            <a:extLst>
              <a:ext uri="{FF2B5EF4-FFF2-40B4-BE49-F238E27FC236}">
                <a16:creationId xmlns:a16="http://schemas.microsoft.com/office/drawing/2014/main" id="{2EBDB07B-BBD5-4708-AC11-1A66780C9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02" y="2407913"/>
            <a:ext cx="571001" cy="1630494"/>
          </a:xfrm>
          <a:prstGeom prst="rect">
            <a:avLst/>
          </a:prstGeom>
        </p:spPr>
      </p:pic>
      <p:pic>
        <p:nvPicPr>
          <p:cNvPr id="24" name="Picture 23">
            <a:extLst>
              <a:ext uri="{FF2B5EF4-FFF2-40B4-BE49-F238E27FC236}">
                <a16:creationId xmlns:a16="http://schemas.microsoft.com/office/drawing/2014/main" id="{81643514-66D8-4472-8CD2-D5087CAF65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51038" y="5017609"/>
            <a:ext cx="1351783" cy="1589566"/>
          </a:xfrm>
          <a:prstGeom prst="rect">
            <a:avLst/>
          </a:prstGeom>
        </p:spPr>
      </p:pic>
      <p:pic>
        <p:nvPicPr>
          <p:cNvPr id="18" name="Picture 17">
            <a:extLst>
              <a:ext uri="{FF2B5EF4-FFF2-40B4-BE49-F238E27FC236}">
                <a16:creationId xmlns:a16="http://schemas.microsoft.com/office/drawing/2014/main" id="{21C56FAF-9D08-4745-B469-4AAD2F2066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3648" y="67855"/>
            <a:ext cx="1974000" cy="1974000"/>
          </a:xfrm>
          <a:prstGeom prst="rect">
            <a:avLst/>
          </a:prstGeom>
        </p:spPr>
      </p:pic>
      <p:pic>
        <p:nvPicPr>
          <p:cNvPr id="23" name="Picture 22">
            <a:extLst>
              <a:ext uri="{FF2B5EF4-FFF2-40B4-BE49-F238E27FC236}">
                <a16:creationId xmlns:a16="http://schemas.microsoft.com/office/drawing/2014/main" id="{F0609065-510F-46A0-814E-432C1025CE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0766" y="187784"/>
            <a:ext cx="1351783" cy="1589566"/>
          </a:xfrm>
          <a:prstGeom prst="rect">
            <a:avLst/>
          </a:prstGeom>
        </p:spPr>
      </p:pic>
    </p:spTree>
    <p:extLst>
      <p:ext uri="{BB962C8B-B14F-4D97-AF65-F5344CB8AC3E}">
        <p14:creationId xmlns:p14="http://schemas.microsoft.com/office/powerpoint/2010/main" val="9632091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E4C4934-ED84-4D81-B49F-F8035A979AC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78</a:t>
            </a:fld>
            <a:endParaRPr lang="en-US"/>
          </a:p>
        </p:txBody>
      </p:sp>
      <p:pic>
        <p:nvPicPr>
          <p:cNvPr id="9" name="Picture 8">
            <a:extLst>
              <a:ext uri="{FF2B5EF4-FFF2-40B4-BE49-F238E27FC236}">
                <a16:creationId xmlns:a16="http://schemas.microsoft.com/office/drawing/2014/main" id="{F6CEECD3-76B7-409E-934F-B440F1DA4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148" y="2613753"/>
            <a:ext cx="571001" cy="1630494"/>
          </a:xfrm>
          <a:prstGeom prst="rect">
            <a:avLst/>
          </a:prstGeom>
        </p:spPr>
      </p:pic>
      <p:pic>
        <p:nvPicPr>
          <p:cNvPr id="6" name="Picture 5">
            <a:extLst>
              <a:ext uri="{FF2B5EF4-FFF2-40B4-BE49-F238E27FC236}">
                <a16:creationId xmlns:a16="http://schemas.microsoft.com/office/drawing/2014/main" id="{E55FAC67-1E4C-4AF6-940C-3F1CB2B20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175" y="1839813"/>
            <a:ext cx="2721169" cy="3176807"/>
          </a:xfrm>
          <a:prstGeom prst="rect">
            <a:avLst/>
          </a:prstGeom>
        </p:spPr>
      </p:pic>
      <p:pic>
        <p:nvPicPr>
          <p:cNvPr id="5" name="Picture 4">
            <a:extLst>
              <a:ext uri="{FF2B5EF4-FFF2-40B4-BE49-F238E27FC236}">
                <a16:creationId xmlns:a16="http://schemas.microsoft.com/office/drawing/2014/main" id="{4B41543B-F97D-445C-8554-BA65C0160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1699" y="2524699"/>
            <a:ext cx="1808602" cy="1808602"/>
          </a:xfrm>
          <a:prstGeom prst="rect">
            <a:avLst/>
          </a:prstGeom>
        </p:spPr>
      </p:pic>
      <p:pic>
        <p:nvPicPr>
          <p:cNvPr id="8" name="Picture 7">
            <a:extLst>
              <a:ext uri="{FF2B5EF4-FFF2-40B4-BE49-F238E27FC236}">
                <a16:creationId xmlns:a16="http://schemas.microsoft.com/office/drawing/2014/main" id="{AA1FCD80-5173-4BBD-BEBD-42FEC014B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5217" y="4994925"/>
            <a:ext cx="1674000" cy="1674000"/>
          </a:xfrm>
          <a:prstGeom prst="rect">
            <a:avLst/>
          </a:prstGeom>
        </p:spPr>
      </p:pic>
      <p:pic>
        <p:nvPicPr>
          <p:cNvPr id="11" name="Picture 10">
            <a:extLst>
              <a:ext uri="{FF2B5EF4-FFF2-40B4-BE49-F238E27FC236}">
                <a16:creationId xmlns:a16="http://schemas.microsoft.com/office/drawing/2014/main" id="{8C3AA40D-23B3-4C35-B93A-3C47C2CACE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7375" y="982567"/>
            <a:ext cx="2091289" cy="1481330"/>
          </a:xfrm>
          <a:prstGeom prst="rect">
            <a:avLst/>
          </a:prstGeom>
        </p:spPr>
      </p:pic>
      <p:pic>
        <p:nvPicPr>
          <p:cNvPr id="15" name="Picture 14">
            <a:extLst>
              <a:ext uri="{FF2B5EF4-FFF2-40B4-BE49-F238E27FC236}">
                <a16:creationId xmlns:a16="http://schemas.microsoft.com/office/drawing/2014/main" id="{D3CFCD55-6A68-40DF-B4A1-85CC13A671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1214" y="3300969"/>
            <a:ext cx="1409824" cy="1762280"/>
          </a:xfrm>
          <a:prstGeom prst="rect">
            <a:avLst/>
          </a:prstGeom>
        </p:spPr>
      </p:pic>
      <p:pic>
        <p:nvPicPr>
          <p:cNvPr id="17" name="Picture 16">
            <a:extLst>
              <a:ext uri="{FF2B5EF4-FFF2-40B4-BE49-F238E27FC236}">
                <a16:creationId xmlns:a16="http://schemas.microsoft.com/office/drawing/2014/main" id="{929EBB27-3A6C-4ADA-BBA0-3D37AE6280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8788" y="903147"/>
            <a:ext cx="1524000" cy="1479985"/>
          </a:xfrm>
          <a:prstGeom prst="rect">
            <a:avLst/>
          </a:prstGeom>
        </p:spPr>
      </p:pic>
      <p:pic>
        <p:nvPicPr>
          <p:cNvPr id="20" name="Picture 19">
            <a:extLst>
              <a:ext uri="{FF2B5EF4-FFF2-40B4-BE49-F238E27FC236}">
                <a16:creationId xmlns:a16="http://schemas.microsoft.com/office/drawing/2014/main" id="{E3F68F06-718A-43C5-9F21-E2510B29CC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307" y="4906645"/>
            <a:ext cx="1409824" cy="1762280"/>
          </a:xfrm>
          <a:prstGeom prst="rect">
            <a:avLst/>
          </a:prstGeom>
        </p:spPr>
      </p:pic>
      <p:pic>
        <p:nvPicPr>
          <p:cNvPr id="21" name="Picture 20">
            <a:extLst>
              <a:ext uri="{FF2B5EF4-FFF2-40B4-BE49-F238E27FC236}">
                <a16:creationId xmlns:a16="http://schemas.microsoft.com/office/drawing/2014/main" id="{AE1A7EC7-FCAB-4001-8C2C-AD469BFE6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464" y="3101058"/>
            <a:ext cx="571001" cy="1630494"/>
          </a:xfrm>
          <a:prstGeom prst="rect">
            <a:avLst/>
          </a:prstGeom>
        </p:spPr>
      </p:pic>
      <p:pic>
        <p:nvPicPr>
          <p:cNvPr id="22" name="Picture 21">
            <a:extLst>
              <a:ext uri="{FF2B5EF4-FFF2-40B4-BE49-F238E27FC236}">
                <a16:creationId xmlns:a16="http://schemas.microsoft.com/office/drawing/2014/main" id="{2EBDB07B-BBD5-4708-AC11-1A66780C9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02" y="2407913"/>
            <a:ext cx="571001" cy="1630494"/>
          </a:xfrm>
          <a:prstGeom prst="rect">
            <a:avLst/>
          </a:prstGeom>
        </p:spPr>
      </p:pic>
      <p:pic>
        <p:nvPicPr>
          <p:cNvPr id="24" name="Picture 23">
            <a:extLst>
              <a:ext uri="{FF2B5EF4-FFF2-40B4-BE49-F238E27FC236}">
                <a16:creationId xmlns:a16="http://schemas.microsoft.com/office/drawing/2014/main" id="{81643514-66D8-4472-8CD2-D5087CAF65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51038" y="5017609"/>
            <a:ext cx="1351783" cy="1589566"/>
          </a:xfrm>
          <a:prstGeom prst="rect">
            <a:avLst/>
          </a:prstGeom>
        </p:spPr>
      </p:pic>
      <p:pic>
        <p:nvPicPr>
          <p:cNvPr id="18" name="Picture 17">
            <a:extLst>
              <a:ext uri="{FF2B5EF4-FFF2-40B4-BE49-F238E27FC236}">
                <a16:creationId xmlns:a16="http://schemas.microsoft.com/office/drawing/2014/main" id="{21C56FAF-9D08-4745-B469-4AAD2F2066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3648" y="67855"/>
            <a:ext cx="1974000" cy="1974000"/>
          </a:xfrm>
          <a:prstGeom prst="rect">
            <a:avLst/>
          </a:prstGeom>
        </p:spPr>
      </p:pic>
      <p:pic>
        <p:nvPicPr>
          <p:cNvPr id="23" name="Picture 22">
            <a:extLst>
              <a:ext uri="{FF2B5EF4-FFF2-40B4-BE49-F238E27FC236}">
                <a16:creationId xmlns:a16="http://schemas.microsoft.com/office/drawing/2014/main" id="{F0609065-510F-46A0-814E-432C1025CE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0766" y="187784"/>
            <a:ext cx="1351783" cy="1589566"/>
          </a:xfrm>
          <a:prstGeom prst="rect">
            <a:avLst/>
          </a:prstGeom>
        </p:spPr>
      </p:pic>
      <p:pic>
        <p:nvPicPr>
          <p:cNvPr id="10" name="Picture 9">
            <a:extLst>
              <a:ext uri="{FF2B5EF4-FFF2-40B4-BE49-F238E27FC236}">
                <a16:creationId xmlns:a16="http://schemas.microsoft.com/office/drawing/2014/main" id="{D28D9314-DB56-43A5-B43A-B4BA70108D9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31966" y="3223160"/>
            <a:ext cx="723937" cy="812842"/>
          </a:xfrm>
          <a:prstGeom prst="rect">
            <a:avLst/>
          </a:prstGeom>
        </p:spPr>
      </p:pic>
      <p:pic>
        <p:nvPicPr>
          <p:cNvPr id="25" name="Picture 24">
            <a:extLst>
              <a:ext uri="{FF2B5EF4-FFF2-40B4-BE49-F238E27FC236}">
                <a16:creationId xmlns:a16="http://schemas.microsoft.com/office/drawing/2014/main" id="{DDDD1400-7C3E-48EF-87DE-CCB64AAE4E2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58263" y="494035"/>
            <a:ext cx="723937" cy="812842"/>
          </a:xfrm>
          <a:prstGeom prst="rect">
            <a:avLst/>
          </a:prstGeom>
        </p:spPr>
      </p:pic>
      <p:pic>
        <p:nvPicPr>
          <p:cNvPr id="27" name="Picture 26">
            <a:extLst>
              <a:ext uri="{FF2B5EF4-FFF2-40B4-BE49-F238E27FC236}">
                <a16:creationId xmlns:a16="http://schemas.microsoft.com/office/drawing/2014/main" id="{D253BEB8-E3E6-48C8-9705-5477E1AEC84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1084" y="910390"/>
            <a:ext cx="723937" cy="812842"/>
          </a:xfrm>
          <a:prstGeom prst="rect">
            <a:avLst/>
          </a:prstGeom>
        </p:spPr>
      </p:pic>
      <p:pic>
        <p:nvPicPr>
          <p:cNvPr id="3" name="Picture 2">
            <a:extLst>
              <a:ext uri="{FF2B5EF4-FFF2-40B4-BE49-F238E27FC236}">
                <a16:creationId xmlns:a16="http://schemas.microsoft.com/office/drawing/2014/main" id="{45B95509-D73B-4EF9-97D8-AD29516DE7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1153" y="187784"/>
            <a:ext cx="533427" cy="812842"/>
          </a:xfrm>
          <a:prstGeom prst="rect">
            <a:avLst/>
          </a:prstGeom>
        </p:spPr>
      </p:pic>
      <p:pic>
        <p:nvPicPr>
          <p:cNvPr id="28" name="Picture 27">
            <a:extLst>
              <a:ext uri="{FF2B5EF4-FFF2-40B4-BE49-F238E27FC236}">
                <a16:creationId xmlns:a16="http://schemas.microsoft.com/office/drawing/2014/main" id="{06704237-F310-4333-8B8C-B8504869164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35645" y="5060485"/>
            <a:ext cx="533427" cy="812842"/>
          </a:xfrm>
          <a:prstGeom prst="rect">
            <a:avLst/>
          </a:prstGeom>
        </p:spPr>
      </p:pic>
      <p:pic>
        <p:nvPicPr>
          <p:cNvPr id="29" name="Picture 28">
            <a:extLst>
              <a:ext uri="{FF2B5EF4-FFF2-40B4-BE49-F238E27FC236}">
                <a16:creationId xmlns:a16="http://schemas.microsoft.com/office/drawing/2014/main" id="{59BB3B7A-CFD9-4EF6-B1E5-03A5A5A044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9879" y="5019083"/>
            <a:ext cx="533427" cy="812842"/>
          </a:xfrm>
          <a:prstGeom prst="rect">
            <a:avLst/>
          </a:prstGeom>
        </p:spPr>
      </p:pic>
      <p:pic>
        <p:nvPicPr>
          <p:cNvPr id="30" name="Picture 29">
            <a:extLst>
              <a:ext uri="{FF2B5EF4-FFF2-40B4-BE49-F238E27FC236}">
                <a16:creationId xmlns:a16="http://schemas.microsoft.com/office/drawing/2014/main" id="{E73B5F93-757C-4B9D-8BFB-7B1331C380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6835" y="2113633"/>
            <a:ext cx="533427" cy="812842"/>
          </a:xfrm>
          <a:prstGeom prst="rect">
            <a:avLst/>
          </a:prstGeom>
        </p:spPr>
      </p:pic>
      <p:pic>
        <p:nvPicPr>
          <p:cNvPr id="31" name="Picture 30">
            <a:extLst>
              <a:ext uri="{FF2B5EF4-FFF2-40B4-BE49-F238E27FC236}">
                <a16:creationId xmlns:a16="http://schemas.microsoft.com/office/drawing/2014/main" id="{E1158D01-70E1-449D-A721-7ABA4249121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26491" y="5156827"/>
            <a:ext cx="533427" cy="812842"/>
          </a:xfrm>
          <a:prstGeom prst="rect">
            <a:avLst/>
          </a:prstGeom>
        </p:spPr>
      </p:pic>
      <p:pic>
        <p:nvPicPr>
          <p:cNvPr id="32" name="Picture 31">
            <a:extLst>
              <a:ext uri="{FF2B5EF4-FFF2-40B4-BE49-F238E27FC236}">
                <a16:creationId xmlns:a16="http://schemas.microsoft.com/office/drawing/2014/main" id="{9C1B317D-FA4F-4865-BBBA-45A34BE52FC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439534" y="2207332"/>
            <a:ext cx="533427" cy="812842"/>
          </a:xfrm>
          <a:prstGeom prst="rect">
            <a:avLst/>
          </a:prstGeom>
        </p:spPr>
      </p:pic>
      <p:pic>
        <p:nvPicPr>
          <p:cNvPr id="33" name="Picture 32">
            <a:extLst>
              <a:ext uri="{FF2B5EF4-FFF2-40B4-BE49-F238E27FC236}">
                <a16:creationId xmlns:a16="http://schemas.microsoft.com/office/drawing/2014/main" id="{E37D2318-B59D-4A99-B1CC-7C845943342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03479" y="2310469"/>
            <a:ext cx="533427" cy="812842"/>
          </a:xfrm>
          <a:prstGeom prst="rect">
            <a:avLst/>
          </a:prstGeom>
        </p:spPr>
      </p:pic>
      <p:pic>
        <p:nvPicPr>
          <p:cNvPr id="34" name="Picture 33">
            <a:extLst>
              <a:ext uri="{FF2B5EF4-FFF2-40B4-BE49-F238E27FC236}">
                <a16:creationId xmlns:a16="http://schemas.microsoft.com/office/drawing/2014/main" id="{F8A40EB5-ADF0-4040-9AE1-93B9D6FA1A1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02358" y="515344"/>
            <a:ext cx="533427" cy="812842"/>
          </a:xfrm>
          <a:prstGeom prst="rect">
            <a:avLst/>
          </a:prstGeom>
        </p:spPr>
      </p:pic>
      <p:pic>
        <p:nvPicPr>
          <p:cNvPr id="35" name="Picture 34">
            <a:extLst>
              <a:ext uri="{FF2B5EF4-FFF2-40B4-BE49-F238E27FC236}">
                <a16:creationId xmlns:a16="http://schemas.microsoft.com/office/drawing/2014/main" id="{2917B6D8-613D-4822-9215-2A3EFD4B107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26574" y="4731552"/>
            <a:ext cx="533427" cy="812842"/>
          </a:xfrm>
          <a:prstGeom prst="rect">
            <a:avLst/>
          </a:prstGeom>
        </p:spPr>
      </p:pic>
    </p:spTree>
    <p:extLst>
      <p:ext uri="{BB962C8B-B14F-4D97-AF65-F5344CB8AC3E}">
        <p14:creationId xmlns:p14="http://schemas.microsoft.com/office/powerpoint/2010/main" val="3374814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E4C4934-ED84-4D81-B49F-F8035A979AC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79</a:t>
            </a:fld>
            <a:endParaRPr lang="en-US"/>
          </a:p>
        </p:txBody>
      </p:sp>
      <p:pic>
        <p:nvPicPr>
          <p:cNvPr id="9" name="Picture 8">
            <a:extLst>
              <a:ext uri="{FF2B5EF4-FFF2-40B4-BE49-F238E27FC236}">
                <a16:creationId xmlns:a16="http://schemas.microsoft.com/office/drawing/2014/main" id="{F6CEECD3-76B7-409E-934F-B440F1DA4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148" y="2613753"/>
            <a:ext cx="571001" cy="1630494"/>
          </a:xfrm>
          <a:prstGeom prst="rect">
            <a:avLst/>
          </a:prstGeom>
        </p:spPr>
      </p:pic>
      <p:pic>
        <p:nvPicPr>
          <p:cNvPr id="6" name="Picture 5">
            <a:extLst>
              <a:ext uri="{FF2B5EF4-FFF2-40B4-BE49-F238E27FC236}">
                <a16:creationId xmlns:a16="http://schemas.microsoft.com/office/drawing/2014/main" id="{E55FAC67-1E4C-4AF6-940C-3F1CB2B20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175" y="1839813"/>
            <a:ext cx="2721169" cy="3176807"/>
          </a:xfrm>
          <a:prstGeom prst="rect">
            <a:avLst/>
          </a:prstGeom>
        </p:spPr>
      </p:pic>
      <p:pic>
        <p:nvPicPr>
          <p:cNvPr id="5" name="Picture 4">
            <a:extLst>
              <a:ext uri="{FF2B5EF4-FFF2-40B4-BE49-F238E27FC236}">
                <a16:creationId xmlns:a16="http://schemas.microsoft.com/office/drawing/2014/main" id="{4B41543B-F97D-445C-8554-BA65C0160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1699" y="2524699"/>
            <a:ext cx="1808602" cy="1808602"/>
          </a:xfrm>
          <a:prstGeom prst="rect">
            <a:avLst/>
          </a:prstGeom>
        </p:spPr>
      </p:pic>
      <p:pic>
        <p:nvPicPr>
          <p:cNvPr id="8" name="Picture 7">
            <a:extLst>
              <a:ext uri="{FF2B5EF4-FFF2-40B4-BE49-F238E27FC236}">
                <a16:creationId xmlns:a16="http://schemas.microsoft.com/office/drawing/2014/main" id="{AA1FCD80-5173-4BBD-BEBD-42FEC014B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5217" y="4994925"/>
            <a:ext cx="1674000" cy="1674000"/>
          </a:xfrm>
          <a:prstGeom prst="rect">
            <a:avLst/>
          </a:prstGeom>
        </p:spPr>
      </p:pic>
      <p:pic>
        <p:nvPicPr>
          <p:cNvPr id="11" name="Picture 10">
            <a:extLst>
              <a:ext uri="{FF2B5EF4-FFF2-40B4-BE49-F238E27FC236}">
                <a16:creationId xmlns:a16="http://schemas.microsoft.com/office/drawing/2014/main" id="{8C3AA40D-23B3-4C35-B93A-3C47C2CACE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7375" y="982567"/>
            <a:ext cx="2091289" cy="1481330"/>
          </a:xfrm>
          <a:prstGeom prst="rect">
            <a:avLst/>
          </a:prstGeom>
        </p:spPr>
      </p:pic>
      <p:pic>
        <p:nvPicPr>
          <p:cNvPr id="15" name="Picture 14">
            <a:extLst>
              <a:ext uri="{FF2B5EF4-FFF2-40B4-BE49-F238E27FC236}">
                <a16:creationId xmlns:a16="http://schemas.microsoft.com/office/drawing/2014/main" id="{D3CFCD55-6A68-40DF-B4A1-85CC13A671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1214" y="3300969"/>
            <a:ext cx="1409824" cy="1762280"/>
          </a:xfrm>
          <a:prstGeom prst="rect">
            <a:avLst/>
          </a:prstGeom>
        </p:spPr>
      </p:pic>
      <p:pic>
        <p:nvPicPr>
          <p:cNvPr id="17" name="Picture 16">
            <a:extLst>
              <a:ext uri="{FF2B5EF4-FFF2-40B4-BE49-F238E27FC236}">
                <a16:creationId xmlns:a16="http://schemas.microsoft.com/office/drawing/2014/main" id="{929EBB27-3A6C-4ADA-BBA0-3D37AE6280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8788" y="903147"/>
            <a:ext cx="1524000" cy="1479985"/>
          </a:xfrm>
          <a:prstGeom prst="rect">
            <a:avLst/>
          </a:prstGeom>
        </p:spPr>
      </p:pic>
      <p:pic>
        <p:nvPicPr>
          <p:cNvPr id="20" name="Picture 19">
            <a:extLst>
              <a:ext uri="{FF2B5EF4-FFF2-40B4-BE49-F238E27FC236}">
                <a16:creationId xmlns:a16="http://schemas.microsoft.com/office/drawing/2014/main" id="{E3F68F06-718A-43C5-9F21-E2510B29CC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307" y="4906645"/>
            <a:ext cx="1409824" cy="1762280"/>
          </a:xfrm>
          <a:prstGeom prst="rect">
            <a:avLst/>
          </a:prstGeom>
        </p:spPr>
      </p:pic>
      <p:pic>
        <p:nvPicPr>
          <p:cNvPr id="21" name="Picture 20">
            <a:extLst>
              <a:ext uri="{FF2B5EF4-FFF2-40B4-BE49-F238E27FC236}">
                <a16:creationId xmlns:a16="http://schemas.microsoft.com/office/drawing/2014/main" id="{AE1A7EC7-FCAB-4001-8C2C-AD469BFE6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464" y="3101058"/>
            <a:ext cx="571001" cy="1630494"/>
          </a:xfrm>
          <a:prstGeom prst="rect">
            <a:avLst/>
          </a:prstGeom>
        </p:spPr>
      </p:pic>
      <p:pic>
        <p:nvPicPr>
          <p:cNvPr id="22" name="Picture 21">
            <a:extLst>
              <a:ext uri="{FF2B5EF4-FFF2-40B4-BE49-F238E27FC236}">
                <a16:creationId xmlns:a16="http://schemas.microsoft.com/office/drawing/2014/main" id="{2EBDB07B-BBD5-4708-AC11-1A66780C9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02" y="2407913"/>
            <a:ext cx="571001" cy="1630494"/>
          </a:xfrm>
          <a:prstGeom prst="rect">
            <a:avLst/>
          </a:prstGeom>
        </p:spPr>
      </p:pic>
      <p:pic>
        <p:nvPicPr>
          <p:cNvPr id="24" name="Picture 23">
            <a:extLst>
              <a:ext uri="{FF2B5EF4-FFF2-40B4-BE49-F238E27FC236}">
                <a16:creationId xmlns:a16="http://schemas.microsoft.com/office/drawing/2014/main" id="{81643514-66D8-4472-8CD2-D5087CAF65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51038" y="5017609"/>
            <a:ext cx="1351783" cy="1589566"/>
          </a:xfrm>
          <a:prstGeom prst="rect">
            <a:avLst/>
          </a:prstGeom>
        </p:spPr>
      </p:pic>
      <p:pic>
        <p:nvPicPr>
          <p:cNvPr id="18" name="Picture 17">
            <a:extLst>
              <a:ext uri="{FF2B5EF4-FFF2-40B4-BE49-F238E27FC236}">
                <a16:creationId xmlns:a16="http://schemas.microsoft.com/office/drawing/2014/main" id="{21C56FAF-9D08-4745-B469-4AAD2F2066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3648" y="67855"/>
            <a:ext cx="1974000" cy="1974000"/>
          </a:xfrm>
          <a:prstGeom prst="rect">
            <a:avLst/>
          </a:prstGeom>
        </p:spPr>
      </p:pic>
      <p:pic>
        <p:nvPicPr>
          <p:cNvPr id="23" name="Picture 22">
            <a:extLst>
              <a:ext uri="{FF2B5EF4-FFF2-40B4-BE49-F238E27FC236}">
                <a16:creationId xmlns:a16="http://schemas.microsoft.com/office/drawing/2014/main" id="{F0609065-510F-46A0-814E-432C1025CE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0766" y="187784"/>
            <a:ext cx="1351783" cy="1589566"/>
          </a:xfrm>
          <a:prstGeom prst="rect">
            <a:avLst/>
          </a:prstGeom>
        </p:spPr>
      </p:pic>
      <p:pic>
        <p:nvPicPr>
          <p:cNvPr id="7" name="Picture 6">
            <a:extLst>
              <a:ext uri="{FF2B5EF4-FFF2-40B4-BE49-F238E27FC236}">
                <a16:creationId xmlns:a16="http://schemas.microsoft.com/office/drawing/2014/main" id="{A3E420D4-8D01-4282-9230-F7E6FD801A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04431" y="5309969"/>
            <a:ext cx="830393" cy="703292"/>
          </a:xfrm>
          <a:prstGeom prst="rect">
            <a:avLst/>
          </a:prstGeom>
        </p:spPr>
      </p:pic>
      <p:pic>
        <p:nvPicPr>
          <p:cNvPr id="27" name="Picture 26">
            <a:extLst>
              <a:ext uri="{FF2B5EF4-FFF2-40B4-BE49-F238E27FC236}">
                <a16:creationId xmlns:a16="http://schemas.microsoft.com/office/drawing/2014/main" id="{CCCBBA26-3826-4875-B7B4-F03E4C70FC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4603" y="2969497"/>
            <a:ext cx="830393" cy="703292"/>
          </a:xfrm>
          <a:prstGeom prst="rect">
            <a:avLst/>
          </a:prstGeom>
        </p:spPr>
      </p:pic>
      <p:pic>
        <p:nvPicPr>
          <p:cNvPr id="28" name="Picture 27">
            <a:extLst>
              <a:ext uri="{FF2B5EF4-FFF2-40B4-BE49-F238E27FC236}">
                <a16:creationId xmlns:a16="http://schemas.microsoft.com/office/drawing/2014/main" id="{6162F8B5-969C-4137-AAD8-4BE54AC000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2724" y="5436139"/>
            <a:ext cx="830393" cy="703292"/>
          </a:xfrm>
          <a:prstGeom prst="rect">
            <a:avLst/>
          </a:prstGeom>
        </p:spPr>
      </p:pic>
      <p:pic>
        <p:nvPicPr>
          <p:cNvPr id="29" name="Picture 28">
            <a:extLst>
              <a:ext uri="{FF2B5EF4-FFF2-40B4-BE49-F238E27FC236}">
                <a16:creationId xmlns:a16="http://schemas.microsoft.com/office/drawing/2014/main" id="{C63A686E-2DCA-45AB-AA1F-428E18E595F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222451" y="592165"/>
            <a:ext cx="830393" cy="703292"/>
          </a:xfrm>
          <a:prstGeom prst="rect">
            <a:avLst/>
          </a:prstGeom>
        </p:spPr>
      </p:pic>
      <p:pic>
        <p:nvPicPr>
          <p:cNvPr id="30" name="Picture 29">
            <a:extLst>
              <a:ext uri="{FF2B5EF4-FFF2-40B4-BE49-F238E27FC236}">
                <a16:creationId xmlns:a16="http://schemas.microsoft.com/office/drawing/2014/main" id="{9D8505B5-6352-449F-ABB3-13C9BFC0850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83185" y="678504"/>
            <a:ext cx="830393" cy="703292"/>
          </a:xfrm>
          <a:prstGeom prst="rect">
            <a:avLst/>
          </a:prstGeom>
        </p:spPr>
      </p:pic>
      <p:pic>
        <p:nvPicPr>
          <p:cNvPr id="31" name="Picture 30">
            <a:extLst>
              <a:ext uri="{FF2B5EF4-FFF2-40B4-BE49-F238E27FC236}">
                <a16:creationId xmlns:a16="http://schemas.microsoft.com/office/drawing/2014/main" id="{AAF28E2A-A23E-495A-AE02-3F5329EBB0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64214" y="551501"/>
            <a:ext cx="830393" cy="703292"/>
          </a:xfrm>
          <a:prstGeom prst="rect">
            <a:avLst/>
          </a:prstGeom>
        </p:spPr>
      </p:pic>
      <p:pic>
        <p:nvPicPr>
          <p:cNvPr id="3" name="Picture 2">
            <a:extLst>
              <a:ext uri="{FF2B5EF4-FFF2-40B4-BE49-F238E27FC236}">
                <a16:creationId xmlns:a16="http://schemas.microsoft.com/office/drawing/2014/main" id="{CB351F3F-EEA2-44D9-BDC5-21222AEAAA3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11547" y="143842"/>
            <a:ext cx="860914" cy="860914"/>
          </a:xfrm>
          <a:prstGeom prst="rect">
            <a:avLst/>
          </a:prstGeom>
        </p:spPr>
      </p:pic>
      <p:pic>
        <p:nvPicPr>
          <p:cNvPr id="25" name="Picture 24">
            <a:extLst>
              <a:ext uri="{FF2B5EF4-FFF2-40B4-BE49-F238E27FC236}">
                <a16:creationId xmlns:a16="http://schemas.microsoft.com/office/drawing/2014/main" id="{9E90ADE1-3AA2-46E0-9799-34283D0AC2C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5483" y="1522218"/>
            <a:ext cx="860914" cy="860914"/>
          </a:xfrm>
          <a:prstGeom prst="rect">
            <a:avLst/>
          </a:prstGeom>
        </p:spPr>
      </p:pic>
      <p:pic>
        <p:nvPicPr>
          <p:cNvPr id="32" name="Picture 31">
            <a:extLst>
              <a:ext uri="{FF2B5EF4-FFF2-40B4-BE49-F238E27FC236}">
                <a16:creationId xmlns:a16="http://schemas.microsoft.com/office/drawing/2014/main" id="{374CFE1D-A9C6-4F30-97B0-CFB9FD4EC39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1153" y="4800701"/>
            <a:ext cx="860914" cy="860914"/>
          </a:xfrm>
          <a:prstGeom prst="rect">
            <a:avLst/>
          </a:prstGeom>
        </p:spPr>
      </p:pic>
      <p:pic>
        <p:nvPicPr>
          <p:cNvPr id="33" name="Picture 32">
            <a:extLst>
              <a:ext uri="{FF2B5EF4-FFF2-40B4-BE49-F238E27FC236}">
                <a16:creationId xmlns:a16="http://schemas.microsoft.com/office/drawing/2014/main" id="{09CC7B63-4A3C-456B-B245-FB71187B2E9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83250" y="1977456"/>
            <a:ext cx="860914" cy="860914"/>
          </a:xfrm>
          <a:prstGeom prst="rect">
            <a:avLst/>
          </a:prstGeom>
        </p:spPr>
      </p:pic>
      <p:pic>
        <p:nvPicPr>
          <p:cNvPr id="34" name="Picture 33">
            <a:extLst>
              <a:ext uri="{FF2B5EF4-FFF2-40B4-BE49-F238E27FC236}">
                <a16:creationId xmlns:a16="http://schemas.microsoft.com/office/drawing/2014/main" id="{6508EE2B-19CF-416D-93A7-B34C5718D9B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6393" y="2513935"/>
            <a:ext cx="860914" cy="860914"/>
          </a:xfrm>
          <a:prstGeom prst="rect">
            <a:avLst/>
          </a:prstGeom>
        </p:spPr>
      </p:pic>
      <p:pic>
        <p:nvPicPr>
          <p:cNvPr id="35" name="Picture 34">
            <a:extLst>
              <a:ext uri="{FF2B5EF4-FFF2-40B4-BE49-F238E27FC236}">
                <a16:creationId xmlns:a16="http://schemas.microsoft.com/office/drawing/2014/main" id="{AA91238B-1D7A-4B3A-97AE-BB52282359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31086" y="2382917"/>
            <a:ext cx="860914" cy="860914"/>
          </a:xfrm>
          <a:prstGeom prst="rect">
            <a:avLst/>
          </a:prstGeom>
        </p:spPr>
      </p:pic>
    </p:spTree>
    <p:extLst>
      <p:ext uri="{BB962C8B-B14F-4D97-AF65-F5344CB8AC3E}">
        <p14:creationId xmlns:p14="http://schemas.microsoft.com/office/powerpoint/2010/main" val="200590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E5BD-F508-4E71-9742-AF2AAE918BC0}"/>
              </a:ext>
            </a:extLst>
          </p:cNvPr>
          <p:cNvSpPr>
            <a:spLocks noGrp="1"/>
          </p:cNvSpPr>
          <p:nvPr>
            <p:ph type="title"/>
          </p:nvPr>
        </p:nvSpPr>
        <p:spPr/>
        <p:txBody>
          <a:bodyPr/>
          <a:lstStyle/>
          <a:p>
            <a:r>
              <a:rPr lang="en-US" dirty="0"/>
              <a:t>Our Proposition – TWINKLE</a:t>
            </a:r>
          </a:p>
        </p:txBody>
      </p:sp>
      <p:sp>
        <p:nvSpPr>
          <p:cNvPr id="3" name="Content Placeholder 2">
            <a:extLst>
              <a:ext uri="{FF2B5EF4-FFF2-40B4-BE49-F238E27FC236}">
                <a16:creationId xmlns:a16="http://schemas.microsoft.com/office/drawing/2014/main" id="{277270D6-7BA0-411F-8FE9-6FC2EE0C055B}"/>
              </a:ext>
            </a:extLst>
          </p:cNvPr>
          <p:cNvSpPr>
            <a:spLocks noGrp="1"/>
          </p:cNvSpPr>
          <p:nvPr>
            <p:ph idx="1"/>
          </p:nvPr>
        </p:nvSpPr>
        <p:spPr/>
        <p:txBody>
          <a:bodyPr/>
          <a:lstStyle/>
          <a:p>
            <a:r>
              <a:rPr lang="en-US" dirty="0"/>
              <a:t>Two-mode security framework</a:t>
            </a:r>
          </a:p>
          <a:p>
            <a:r>
              <a:rPr lang="en-US" dirty="0"/>
              <a:t>Runs light-weight security features most of the time </a:t>
            </a:r>
          </a:p>
          <a:p>
            <a:r>
              <a:rPr lang="en-US" dirty="0"/>
              <a:t>Only runs heavy-weight security features </a:t>
            </a:r>
            <a:r>
              <a:rPr lang="en-US" b="1" dirty="0"/>
              <a:t>on-demand</a:t>
            </a:r>
          </a:p>
          <a:p>
            <a:r>
              <a:rPr lang="en-US" dirty="0"/>
              <a:t>Goal: achieve equal accuracy as traditional security systems while consuming less resources </a:t>
            </a:r>
          </a:p>
          <a:p>
            <a:endParaRPr lang="en-US" dirty="0"/>
          </a:p>
        </p:txBody>
      </p:sp>
      <p:sp>
        <p:nvSpPr>
          <p:cNvPr id="4" name="Slide Number Placeholder 3">
            <a:extLst>
              <a:ext uri="{FF2B5EF4-FFF2-40B4-BE49-F238E27FC236}">
                <a16:creationId xmlns:a16="http://schemas.microsoft.com/office/drawing/2014/main" id="{BF37D2BA-93C6-479B-8C4A-6FE0A8889143}"/>
              </a:ext>
            </a:extLst>
          </p:cNvPr>
          <p:cNvSpPr>
            <a:spLocks noGrp="1"/>
          </p:cNvSpPr>
          <p:nvPr>
            <p:ph type="sldNum" sz="quarter" idx="12"/>
          </p:nvPr>
        </p:nvSpPr>
        <p:spPr/>
        <p:txBody>
          <a:bodyPr/>
          <a:lstStyle/>
          <a:p>
            <a:fld id="{FB9190A4-0A00-438B-8A74-5EDA6CB3AEBB}" type="slidenum">
              <a:rPr lang="en-US" smtClean="0"/>
              <a:t>8</a:t>
            </a:fld>
            <a:endParaRPr lang="en-US"/>
          </a:p>
        </p:txBody>
      </p:sp>
    </p:spTree>
    <p:extLst>
      <p:ext uri="{BB962C8B-B14F-4D97-AF65-F5344CB8AC3E}">
        <p14:creationId xmlns:p14="http://schemas.microsoft.com/office/powerpoint/2010/main" val="30076743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0E709544-B038-4946-8AB6-B68D1FC55414}"/>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cxnSp>
        <p:nvCxnSpPr>
          <p:cNvPr id="7" name="Straight Connector 6">
            <a:extLst>
              <a:ext uri="{FF2B5EF4-FFF2-40B4-BE49-F238E27FC236}">
                <a16:creationId xmlns:a16="http://schemas.microsoft.com/office/drawing/2014/main" id="{C2FAD6CB-A37C-42A3-B01E-5C92B73C1D2D}"/>
              </a:ext>
            </a:extLst>
          </p:cNvPr>
          <p:cNvCxnSpPr/>
          <p:nvPr/>
        </p:nvCxnSpPr>
        <p:spPr>
          <a:xfrm>
            <a:off x="2005070" y="903147"/>
            <a:ext cx="2533879" cy="936666"/>
          </a:xfrm>
          <a:prstGeom prst="line">
            <a:avLst/>
          </a:prstGeom>
          <a:ln w="76200"/>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9F457AD4-BA11-4747-80FE-4969413A4A0C}"/>
              </a:ext>
            </a:extLst>
          </p:cNvPr>
          <p:cNvCxnSpPr>
            <a:cxnSpLocks/>
          </p:cNvCxnSpPr>
          <p:nvPr/>
        </p:nvCxnSpPr>
        <p:spPr>
          <a:xfrm flipV="1">
            <a:off x="2732549" y="1839813"/>
            <a:ext cx="1806400" cy="1553382"/>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672F731B-15C4-42A2-99E4-D82F47F3BF5B}"/>
              </a:ext>
            </a:extLst>
          </p:cNvPr>
          <p:cNvCxnSpPr>
            <a:cxnSpLocks/>
          </p:cNvCxnSpPr>
          <p:nvPr/>
        </p:nvCxnSpPr>
        <p:spPr>
          <a:xfrm flipV="1">
            <a:off x="3966072" y="3888954"/>
            <a:ext cx="2159306" cy="1938969"/>
          </a:xfrm>
          <a:prstGeom prst="line">
            <a:avLst/>
          </a:prstGeom>
          <a:ln w="7620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B1F76C47-0A0A-4266-B01D-57ED50A78D5A}"/>
              </a:ext>
            </a:extLst>
          </p:cNvPr>
          <p:cNvCxnSpPr>
            <a:cxnSpLocks/>
          </p:cNvCxnSpPr>
          <p:nvPr/>
        </p:nvCxnSpPr>
        <p:spPr>
          <a:xfrm flipV="1">
            <a:off x="1718631" y="3657600"/>
            <a:ext cx="1013918" cy="2016087"/>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080707A3-2863-4404-A7C2-615031F2D651}"/>
              </a:ext>
            </a:extLst>
          </p:cNvPr>
          <p:cNvCxnSpPr>
            <a:cxnSpLocks/>
          </p:cNvCxnSpPr>
          <p:nvPr/>
        </p:nvCxnSpPr>
        <p:spPr>
          <a:xfrm>
            <a:off x="837282" y="3194892"/>
            <a:ext cx="1895267" cy="297455"/>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608B6DD6-3FDF-4734-BFF5-4FB177AC03F8}"/>
              </a:ext>
            </a:extLst>
          </p:cNvPr>
          <p:cNvCxnSpPr>
            <a:cxnSpLocks/>
          </p:cNvCxnSpPr>
          <p:nvPr/>
        </p:nvCxnSpPr>
        <p:spPr>
          <a:xfrm flipV="1">
            <a:off x="837282" y="1123720"/>
            <a:ext cx="1167788" cy="1977339"/>
          </a:xfrm>
          <a:prstGeom prst="line">
            <a:avLst/>
          </a:prstGeom>
          <a:ln w="7620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50EFE6FA-A58B-4C89-A24D-80187164E422}"/>
              </a:ext>
            </a:extLst>
          </p:cNvPr>
          <p:cNvCxnSpPr>
            <a:cxnSpLocks/>
          </p:cNvCxnSpPr>
          <p:nvPr/>
        </p:nvCxnSpPr>
        <p:spPr>
          <a:xfrm flipH="1" flipV="1">
            <a:off x="8086381" y="1777350"/>
            <a:ext cx="154237" cy="2261057"/>
          </a:xfrm>
          <a:prstGeom prst="line">
            <a:avLst/>
          </a:prstGeom>
          <a:ln w="76200"/>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836CFB2D-86F3-40F1-9662-333B2EF434BF}"/>
              </a:ext>
            </a:extLst>
          </p:cNvPr>
          <p:cNvCxnSpPr>
            <a:cxnSpLocks/>
          </p:cNvCxnSpPr>
          <p:nvPr/>
        </p:nvCxnSpPr>
        <p:spPr>
          <a:xfrm flipV="1">
            <a:off x="6125378" y="1652530"/>
            <a:ext cx="1961003" cy="2005070"/>
          </a:xfrm>
          <a:prstGeom prst="line">
            <a:avLst/>
          </a:prstGeom>
          <a:ln w="76200"/>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EBEC1379-5F2E-4ED8-B1FD-ADC63AEDB807}"/>
              </a:ext>
            </a:extLst>
          </p:cNvPr>
          <p:cNvCxnSpPr>
            <a:cxnSpLocks/>
          </p:cNvCxnSpPr>
          <p:nvPr/>
        </p:nvCxnSpPr>
        <p:spPr>
          <a:xfrm>
            <a:off x="4538949" y="1839814"/>
            <a:ext cx="1586429" cy="1817786"/>
          </a:xfrm>
          <a:prstGeom prst="line">
            <a:avLst/>
          </a:prstGeom>
          <a:ln w="76200"/>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8B37F40C-7994-40FC-8B06-830726271044}"/>
              </a:ext>
            </a:extLst>
          </p:cNvPr>
          <p:cNvCxnSpPr>
            <a:cxnSpLocks/>
          </p:cNvCxnSpPr>
          <p:nvPr/>
        </p:nvCxnSpPr>
        <p:spPr>
          <a:xfrm flipH="1" flipV="1">
            <a:off x="8240618" y="4038407"/>
            <a:ext cx="1284382" cy="1447993"/>
          </a:xfrm>
          <a:prstGeom prst="line">
            <a:avLst/>
          </a:prstGeom>
          <a:ln w="76200"/>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38471421-75C8-458B-955B-B06D81DEF757}"/>
              </a:ext>
            </a:extLst>
          </p:cNvPr>
          <p:cNvCxnSpPr>
            <a:cxnSpLocks/>
          </p:cNvCxnSpPr>
          <p:nvPr/>
        </p:nvCxnSpPr>
        <p:spPr>
          <a:xfrm flipH="1" flipV="1">
            <a:off x="8240618" y="1652531"/>
            <a:ext cx="1423030" cy="1740664"/>
          </a:xfrm>
          <a:prstGeom prst="line">
            <a:avLst/>
          </a:prstGeom>
          <a:ln w="76200"/>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2A0774E5-2709-46D1-BC73-B7F6BCA67CFE}"/>
              </a:ext>
            </a:extLst>
          </p:cNvPr>
          <p:cNvCxnSpPr>
            <a:cxnSpLocks/>
          </p:cNvCxnSpPr>
          <p:nvPr/>
        </p:nvCxnSpPr>
        <p:spPr>
          <a:xfrm flipH="1">
            <a:off x="8240618" y="982567"/>
            <a:ext cx="2280490" cy="794784"/>
          </a:xfrm>
          <a:prstGeom prst="line">
            <a:avLst/>
          </a:prstGeom>
          <a:ln w="76200"/>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658CFE3D-D8FC-4854-B226-96196801D099}"/>
              </a:ext>
            </a:extLst>
          </p:cNvPr>
          <p:cNvCxnSpPr>
            <a:cxnSpLocks/>
          </p:cNvCxnSpPr>
          <p:nvPr/>
        </p:nvCxnSpPr>
        <p:spPr>
          <a:xfrm flipH="1" flipV="1">
            <a:off x="9663648" y="3393195"/>
            <a:ext cx="1690152" cy="645212"/>
          </a:xfrm>
          <a:prstGeom prst="line">
            <a:avLst/>
          </a:prstGeom>
          <a:ln w="76200"/>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9752E15A-A72F-4BB3-A14E-36CEAE72C4D2}"/>
              </a:ext>
            </a:extLst>
          </p:cNvPr>
          <p:cNvCxnSpPr>
            <a:cxnSpLocks/>
          </p:cNvCxnSpPr>
          <p:nvPr/>
        </p:nvCxnSpPr>
        <p:spPr>
          <a:xfrm flipH="1" flipV="1">
            <a:off x="10785513" y="982567"/>
            <a:ext cx="649995" cy="2597916"/>
          </a:xfrm>
          <a:prstGeom prst="line">
            <a:avLst/>
          </a:prstGeom>
          <a:ln w="76200"/>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C19E4A2A-8ACA-477A-AF93-AB5F2A67B16C}"/>
              </a:ext>
            </a:extLst>
          </p:cNvPr>
          <p:cNvCxnSpPr>
            <a:cxnSpLocks/>
          </p:cNvCxnSpPr>
          <p:nvPr/>
        </p:nvCxnSpPr>
        <p:spPr>
          <a:xfrm flipV="1">
            <a:off x="9663648" y="1123721"/>
            <a:ext cx="989664" cy="2177248"/>
          </a:xfrm>
          <a:prstGeom prst="line">
            <a:avLst/>
          </a:prstGeom>
          <a:ln w="76200"/>
        </p:spPr>
        <p:style>
          <a:lnRef idx="3">
            <a:schemeClr val="dk1"/>
          </a:lnRef>
          <a:fillRef idx="0">
            <a:schemeClr val="dk1"/>
          </a:fillRef>
          <a:effectRef idx="2">
            <a:schemeClr val="dk1"/>
          </a:effectRef>
          <a:fontRef idx="minor">
            <a:schemeClr val="tx1"/>
          </a:fontRef>
        </p:style>
      </p:cxnSp>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80</a:t>
            </a:fld>
            <a:endParaRPr lang="en-US"/>
          </a:p>
        </p:txBody>
      </p:sp>
      <p:pic>
        <p:nvPicPr>
          <p:cNvPr id="9" name="Picture 8">
            <a:extLst>
              <a:ext uri="{FF2B5EF4-FFF2-40B4-BE49-F238E27FC236}">
                <a16:creationId xmlns:a16="http://schemas.microsoft.com/office/drawing/2014/main" id="{F6CEECD3-76B7-409E-934F-B440F1DA4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148" y="2613753"/>
            <a:ext cx="571001" cy="1630494"/>
          </a:xfrm>
          <a:prstGeom prst="rect">
            <a:avLst/>
          </a:prstGeom>
        </p:spPr>
      </p:pic>
      <p:pic>
        <p:nvPicPr>
          <p:cNvPr id="6" name="Picture 5">
            <a:extLst>
              <a:ext uri="{FF2B5EF4-FFF2-40B4-BE49-F238E27FC236}">
                <a16:creationId xmlns:a16="http://schemas.microsoft.com/office/drawing/2014/main" id="{E55FAC67-1E4C-4AF6-940C-3F1CB2B20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175" y="1839813"/>
            <a:ext cx="2721169" cy="3176807"/>
          </a:xfrm>
          <a:prstGeom prst="rect">
            <a:avLst/>
          </a:prstGeom>
        </p:spPr>
      </p:pic>
      <p:pic>
        <p:nvPicPr>
          <p:cNvPr id="5" name="Picture 4">
            <a:extLst>
              <a:ext uri="{FF2B5EF4-FFF2-40B4-BE49-F238E27FC236}">
                <a16:creationId xmlns:a16="http://schemas.microsoft.com/office/drawing/2014/main" id="{4B41543B-F97D-445C-8554-BA65C0160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1699" y="2524699"/>
            <a:ext cx="1808602" cy="1808602"/>
          </a:xfrm>
          <a:prstGeom prst="rect">
            <a:avLst/>
          </a:prstGeom>
        </p:spPr>
      </p:pic>
      <p:pic>
        <p:nvPicPr>
          <p:cNvPr id="8" name="Picture 7">
            <a:extLst>
              <a:ext uri="{FF2B5EF4-FFF2-40B4-BE49-F238E27FC236}">
                <a16:creationId xmlns:a16="http://schemas.microsoft.com/office/drawing/2014/main" id="{AA1FCD80-5173-4BBD-BEBD-42FEC014B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5217" y="4994925"/>
            <a:ext cx="1674000" cy="1674000"/>
          </a:xfrm>
          <a:prstGeom prst="rect">
            <a:avLst/>
          </a:prstGeom>
        </p:spPr>
      </p:pic>
      <p:pic>
        <p:nvPicPr>
          <p:cNvPr id="11" name="Picture 10">
            <a:extLst>
              <a:ext uri="{FF2B5EF4-FFF2-40B4-BE49-F238E27FC236}">
                <a16:creationId xmlns:a16="http://schemas.microsoft.com/office/drawing/2014/main" id="{8C3AA40D-23B3-4C35-B93A-3C47C2CACE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7375" y="982567"/>
            <a:ext cx="2091289" cy="1481330"/>
          </a:xfrm>
          <a:prstGeom prst="rect">
            <a:avLst/>
          </a:prstGeom>
        </p:spPr>
      </p:pic>
      <p:pic>
        <p:nvPicPr>
          <p:cNvPr id="15" name="Picture 14">
            <a:extLst>
              <a:ext uri="{FF2B5EF4-FFF2-40B4-BE49-F238E27FC236}">
                <a16:creationId xmlns:a16="http://schemas.microsoft.com/office/drawing/2014/main" id="{D3CFCD55-6A68-40DF-B4A1-85CC13A671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1214" y="3300969"/>
            <a:ext cx="1409824" cy="1762280"/>
          </a:xfrm>
          <a:prstGeom prst="rect">
            <a:avLst/>
          </a:prstGeom>
        </p:spPr>
      </p:pic>
      <p:pic>
        <p:nvPicPr>
          <p:cNvPr id="17" name="Picture 16">
            <a:extLst>
              <a:ext uri="{FF2B5EF4-FFF2-40B4-BE49-F238E27FC236}">
                <a16:creationId xmlns:a16="http://schemas.microsoft.com/office/drawing/2014/main" id="{929EBB27-3A6C-4ADA-BBA0-3D37AE6280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38788" y="903147"/>
            <a:ext cx="1524000" cy="1479985"/>
          </a:xfrm>
          <a:prstGeom prst="rect">
            <a:avLst/>
          </a:prstGeom>
        </p:spPr>
      </p:pic>
      <p:pic>
        <p:nvPicPr>
          <p:cNvPr id="20" name="Picture 19">
            <a:extLst>
              <a:ext uri="{FF2B5EF4-FFF2-40B4-BE49-F238E27FC236}">
                <a16:creationId xmlns:a16="http://schemas.microsoft.com/office/drawing/2014/main" id="{E3F68F06-718A-43C5-9F21-E2510B29CC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307" y="4906645"/>
            <a:ext cx="1409824" cy="1762280"/>
          </a:xfrm>
          <a:prstGeom prst="rect">
            <a:avLst/>
          </a:prstGeom>
        </p:spPr>
      </p:pic>
      <p:pic>
        <p:nvPicPr>
          <p:cNvPr id="21" name="Picture 20">
            <a:extLst>
              <a:ext uri="{FF2B5EF4-FFF2-40B4-BE49-F238E27FC236}">
                <a16:creationId xmlns:a16="http://schemas.microsoft.com/office/drawing/2014/main" id="{AE1A7EC7-FCAB-4001-8C2C-AD469BFE6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464" y="3101058"/>
            <a:ext cx="571001" cy="1630494"/>
          </a:xfrm>
          <a:prstGeom prst="rect">
            <a:avLst/>
          </a:prstGeom>
        </p:spPr>
      </p:pic>
      <p:pic>
        <p:nvPicPr>
          <p:cNvPr id="22" name="Picture 21">
            <a:extLst>
              <a:ext uri="{FF2B5EF4-FFF2-40B4-BE49-F238E27FC236}">
                <a16:creationId xmlns:a16="http://schemas.microsoft.com/office/drawing/2014/main" id="{2EBDB07B-BBD5-4708-AC11-1A66780C9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802" y="2407913"/>
            <a:ext cx="571001" cy="1630494"/>
          </a:xfrm>
          <a:prstGeom prst="rect">
            <a:avLst/>
          </a:prstGeom>
        </p:spPr>
      </p:pic>
      <p:pic>
        <p:nvPicPr>
          <p:cNvPr id="24" name="Picture 23">
            <a:extLst>
              <a:ext uri="{FF2B5EF4-FFF2-40B4-BE49-F238E27FC236}">
                <a16:creationId xmlns:a16="http://schemas.microsoft.com/office/drawing/2014/main" id="{81643514-66D8-4472-8CD2-D5087CAF650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51038" y="5017609"/>
            <a:ext cx="1351783" cy="1589566"/>
          </a:xfrm>
          <a:prstGeom prst="rect">
            <a:avLst/>
          </a:prstGeom>
        </p:spPr>
      </p:pic>
      <p:pic>
        <p:nvPicPr>
          <p:cNvPr id="18" name="Picture 17">
            <a:extLst>
              <a:ext uri="{FF2B5EF4-FFF2-40B4-BE49-F238E27FC236}">
                <a16:creationId xmlns:a16="http://schemas.microsoft.com/office/drawing/2014/main" id="{21C56FAF-9D08-4745-B469-4AAD2F2066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63648" y="67855"/>
            <a:ext cx="1974000" cy="1974000"/>
          </a:xfrm>
          <a:prstGeom prst="rect">
            <a:avLst/>
          </a:prstGeom>
        </p:spPr>
      </p:pic>
      <p:pic>
        <p:nvPicPr>
          <p:cNvPr id="23" name="Picture 22">
            <a:extLst>
              <a:ext uri="{FF2B5EF4-FFF2-40B4-BE49-F238E27FC236}">
                <a16:creationId xmlns:a16="http://schemas.microsoft.com/office/drawing/2014/main" id="{F0609065-510F-46A0-814E-432C1025CE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0766" y="187784"/>
            <a:ext cx="1351783" cy="1589566"/>
          </a:xfrm>
          <a:prstGeom prst="rect">
            <a:avLst/>
          </a:prstGeom>
        </p:spPr>
      </p:pic>
    </p:spTree>
    <p:extLst>
      <p:ext uri="{BB962C8B-B14F-4D97-AF65-F5344CB8AC3E}">
        <p14:creationId xmlns:p14="http://schemas.microsoft.com/office/powerpoint/2010/main" val="3143139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0E709544-B038-4946-8AB6-B68D1FC55414}"/>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cxnSp>
        <p:nvCxnSpPr>
          <p:cNvPr id="7" name="Straight Connector 6">
            <a:extLst>
              <a:ext uri="{FF2B5EF4-FFF2-40B4-BE49-F238E27FC236}">
                <a16:creationId xmlns:a16="http://schemas.microsoft.com/office/drawing/2014/main" id="{C2FAD6CB-A37C-42A3-B01E-5C92B73C1D2D}"/>
              </a:ext>
            </a:extLst>
          </p:cNvPr>
          <p:cNvCxnSpPr/>
          <p:nvPr/>
        </p:nvCxnSpPr>
        <p:spPr>
          <a:xfrm>
            <a:off x="2005070" y="903147"/>
            <a:ext cx="2533879" cy="936666"/>
          </a:xfrm>
          <a:prstGeom prst="line">
            <a:avLst/>
          </a:prstGeom>
          <a:ln w="76200"/>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9F457AD4-BA11-4747-80FE-4969413A4A0C}"/>
              </a:ext>
            </a:extLst>
          </p:cNvPr>
          <p:cNvCxnSpPr>
            <a:cxnSpLocks/>
          </p:cNvCxnSpPr>
          <p:nvPr/>
        </p:nvCxnSpPr>
        <p:spPr>
          <a:xfrm flipV="1">
            <a:off x="2732549" y="1839813"/>
            <a:ext cx="1806400" cy="1553382"/>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672F731B-15C4-42A2-99E4-D82F47F3BF5B}"/>
              </a:ext>
            </a:extLst>
          </p:cNvPr>
          <p:cNvCxnSpPr>
            <a:cxnSpLocks/>
          </p:cNvCxnSpPr>
          <p:nvPr/>
        </p:nvCxnSpPr>
        <p:spPr>
          <a:xfrm flipV="1">
            <a:off x="3966072" y="3888954"/>
            <a:ext cx="2159306" cy="1938969"/>
          </a:xfrm>
          <a:prstGeom prst="line">
            <a:avLst/>
          </a:prstGeom>
          <a:ln w="7620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B1F76C47-0A0A-4266-B01D-57ED50A78D5A}"/>
              </a:ext>
            </a:extLst>
          </p:cNvPr>
          <p:cNvCxnSpPr>
            <a:cxnSpLocks/>
          </p:cNvCxnSpPr>
          <p:nvPr/>
        </p:nvCxnSpPr>
        <p:spPr>
          <a:xfrm flipV="1">
            <a:off x="1718631" y="3657600"/>
            <a:ext cx="1013918" cy="2016087"/>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080707A3-2863-4404-A7C2-615031F2D651}"/>
              </a:ext>
            </a:extLst>
          </p:cNvPr>
          <p:cNvCxnSpPr>
            <a:cxnSpLocks/>
          </p:cNvCxnSpPr>
          <p:nvPr/>
        </p:nvCxnSpPr>
        <p:spPr>
          <a:xfrm>
            <a:off x="837282" y="3194892"/>
            <a:ext cx="1895267" cy="297455"/>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608B6DD6-3FDF-4734-BFF5-4FB177AC03F8}"/>
              </a:ext>
            </a:extLst>
          </p:cNvPr>
          <p:cNvCxnSpPr>
            <a:cxnSpLocks/>
          </p:cNvCxnSpPr>
          <p:nvPr/>
        </p:nvCxnSpPr>
        <p:spPr>
          <a:xfrm flipV="1">
            <a:off x="837282" y="1123720"/>
            <a:ext cx="1167788" cy="1977339"/>
          </a:xfrm>
          <a:prstGeom prst="line">
            <a:avLst/>
          </a:prstGeom>
          <a:ln w="7620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50EFE6FA-A58B-4C89-A24D-80187164E422}"/>
              </a:ext>
            </a:extLst>
          </p:cNvPr>
          <p:cNvCxnSpPr>
            <a:cxnSpLocks/>
          </p:cNvCxnSpPr>
          <p:nvPr/>
        </p:nvCxnSpPr>
        <p:spPr>
          <a:xfrm flipH="1" flipV="1">
            <a:off x="8086381" y="1777350"/>
            <a:ext cx="154237" cy="2261057"/>
          </a:xfrm>
          <a:prstGeom prst="line">
            <a:avLst/>
          </a:prstGeom>
          <a:ln w="76200"/>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836CFB2D-86F3-40F1-9662-333B2EF434BF}"/>
              </a:ext>
            </a:extLst>
          </p:cNvPr>
          <p:cNvCxnSpPr>
            <a:cxnSpLocks/>
          </p:cNvCxnSpPr>
          <p:nvPr/>
        </p:nvCxnSpPr>
        <p:spPr>
          <a:xfrm flipV="1">
            <a:off x="6125378" y="1652530"/>
            <a:ext cx="1961003" cy="2005070"/>
          </a:xfrm>
          <a:prstGeom prst="line">
            <a:avLst/>
          </a:prstGeom>
          <a:ln w="76200"/>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EBEC1379-5F2E-4ED8-B1FD-ADC63AEDB807}"/>
              </a:ext>
            </a:extLst>
          </p:cNvPr>
          <p:cNvCxnSpPr>
            <a:cxnSpLocks/>
          </p:cNvCxnSpPr>
          <p:nvPr/>
        </p:nvCxnSpPr>
        <p:spPr>
          <a:xfrm>
            <a:off x="4538949" y="1839814"/>
            <a:ext cx="1586429" cy="1817786"/>
          </a:xfrm>
          <a:prstGeom prst="line">
            <a:avLst/>
          </a:prstGeom>
          <a:ln w="76200"/>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8B37F40C-7994-40FC-8B06-830726271044}"/>
              </a:ext>
            </a:extLst>
          </p:cNvPr>
          <p:cNvCxnSpPr>
            <a:cxnSpLocks/>
          </p:cNvCxnSpPr>
          <p:nvPr/>
        </p:nvCxnSpPr>
        <p:spPr>
          <a:xfrm flipH="1" flipV="1">
            <a:off x="8240618" y="4038407"/>
            <a:ext cx="1284382" cy="1447993"/>
          </a:xfrm>
          <a:prstGeom prst="line">
            <a:avLst/>
          </a:prstGeom>
          <a:ln w="76200"/>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38471421-75C8-458B-955B-B06D81DEF757}"/>
              </a:ext>
            </a:extLst>
          </p:cNvPr>
          <p:cNvCxnSpPr>
            <a:cxnSpLocks/>
          </p:cNvCxnSpPr>
          <p:nvPr/>
        </p:nvCxnSpPr>
        <p:spPr>
          <a:xfrm flipH="1" flipV="1">
            <a:off x="8240618" y="1652531"/>
            <a:ext cx="1423030" cy="1740664"/>
          </a:xfrm>
          <a:prstGeom prst="line">
            <a:avLst/>
          </a:prstGeom>
          <a:ln w="76200"/>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2A0774E5-2709-46D1-BC73-B7F6BCA67CFE}"/>
              </a:ext>
            </a:extLst>
          </p:cNvPr>
          <p:cNvCxnSpPr>
            <a:cxnSpLocks/>
          </p:cNvCxnSpPr>
          <p:nvPr/>
        </p:nvCxnSpPr>
        <p:spPr>
          <a:xfrm flipH="1">
            <a:off x="8240618" y="982567"/>
            <a:ext cx="2280490" cy="794784"/>
          </a:xfrm>
          <a:prstGeom prst="line">
            <a:avLst/>
          </a:prstGeom>
          <a:ln w="76200"/>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658CFE3D-D8FC-4854-B226-96196801D099}"/>
              </a:ext>
            </a:extLst>
          </p:cNvPr>
          <p:cNvCxnSpPr>
            <a:cxnSpLocks/>
          </p:cNvCxnSpPr>
          <p:nvPr/>
        </p:nvCxnSpPr>
        <p:spPr>
          <a:xfrm flipH="1" flipV="1">
            <a:off x="9663648" y="3393195"/>
            <a:ext cx="1690152" cy="645212"/>
          </a:xfrm>
          <a:prstGeom prst="line">
            <a:avLst/>
          </a:prstGeom>
          <a:ln w="76200"/>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9752E15A-A72F-4BB3-A14E-36CEAE72C4D2}"/>
              </a:ext>
            </a:extLst>
          </p:cNvPr>
          <p:cNvCxnSpPr>
            <a:cxnSpLocks/>
          </p:cNvCxnSpPr>
          <p:nvPr/>
        </p:nvCxnSpPr>
        <p:spPr>
          <a:xfrm flipH="1" flipV="1">
            <a:off x="10785513" y="982567"/>
            <a:ext cx="649995" cy="2597916"/>
          </a:xfrm>
          <a:prstGeom prst="line">
            <a:avLst/>
          </a:prstGeom>
          <a:ln w="76200"/>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C19E4A2A-8ACA-477A-AF93-AB5F2A67B16C}"/>
              </a:ext>
            </a:extLst>
          </p:cNvPr>
          <p:cNvCxnSpPr>
            <a:cxnSpLocks/>
          </p:cNvCxnSpPr>
          <p:nvPr/>
        </p:nvCxnSpPr>
        <p:spPr>
          <a:xfrm flipV="1">
            <a:off x="9663648" y="1123721"/>
            <a:ext cx="989664" cy="2177248"/>
          </a:xfrm>
          <a:prstGeom prst="line">
            <a:avLst/>
          </a:prstGeom>
          <a:ln w="76200"/>
        </p:spPr>
        <p:style>
          <a:lnRef idx="3">
            <a:schemeClr val="dk1"/>
          </a:lnRef>
          <a:fillRef idx="0">
            <a:schemeClr val="dk1"/>
          </a:fillRef>
          <a:effectRef idx="2">
            <a:schemeClr val="dk1"/>
          </a:effectRef>
          <a:fontRef idx="minor">
            <a:schemeClr val="tx1"/>
          </a:fontRef>
        </p:style>
      </p:cxnSp>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81</a:t>
            </a:fld>
            <a:endParaRPr lang="en-US"/>
          </a:p>
        </p:txBody>
      </p:sp>
      <p:sp>
        <p:nvSpPr>
          <p:cNvPr id="3" name="Rectangle: Rounded Corners 2">
            <a:extLst>
              <a:ext uri="{FF2B5EF4-FFF2-40B4-BE49-F238E27FC236}">
                <a16:creationId xmlns:a16="http://schemas.microsoft.com/office/drawing/2014/main" id="{B3E37A42-9E19-4504-BDB0-2B8C97A5F1A7}"/>
              </a:ext>
            </a:extLst>
          </p:cNvPr>
          <p:cNvSpPr/>
          <p:nvPr/>
        </p:nvSpPr>
        <p:spPr>
          <a:xfrm>
            <a:off x="5585660" y="3360414"/>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6C9EC2C-CDED-443F-BDB5-8200F0D95C87}"/>
              </a:ext>
            </a:extLst>
          </p:cNvPr>
          <p:cNvSpPr/>
          <p:nvPr/>
        </p:nvSpPr>
        <p:spPr>
          <a:xfrm>
            <a:off x="1526267" y="53338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C80DE93-0F41-4172-95CC-165AA99A2B4E}"/>
              </a:ext>
            </a:extLst>
          </p:cNvPr>
          <p:cNvSpPr/>
          <p:nvPr/>
        </p:nvSpPr>
        <p:spPr>
          <a:xfrm>
            <a:off x="4046698" y="142303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AF78A-86D4-443C-89A5-FC64B80C6DEE}"/>
              </a:ext>
            </a:extLst>
          </p:cNvPr>
          <p:cNvSpPr/>
          <p:nvPr/>
        </p:nvSpPr>
        <p:spPr>
          <a:xfrm>
            <a:off x="401424" y="246822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CBE59AB-709E-4732-927C-CED61CB527D6}"/>
              </a:ext>
            </a:extLst>
          </p:cNvPr>
          <p:cNvSpPr/>
          <p:nvPr/>
        </p:nvSpPr>
        <p:spPr>
          <a:xfrm>
            <a:off x="2230045" y="302363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BB2BEBD-001C-4357-99EE-6070B4637E86}"/>
              </a:ext>
            </a:extLst>
          </p:cNvPr>
          <p:cNvSpPr/>
          <p:nvPr/>
        </p:nvSpPr>
        <p:spPr>
          <a:xfrm>
            <a:off x="1325696" y="497666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BAB50D2-929B-4939-AD93-80B302B0923F}"/>
              </a:ext>
            </a:extLst>
          </p:cNvPr>
          <p:cNvSpPr/>
          <p:nvPr/>
        </p:nvSpPr>
        <p:spPr>
          <a:xfrm>
            <a:off x="3595729" y="5230508"/>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D001E60-3661-427E-B23D-C18AA0B11E18}"/>
              </a:ext>
            </a:extLst>
          </p:cNvPr>
          <p:cNvSpPr/>
          <p:nvPr/>
        </p:nvSpPr>
        <p:spPr>
          <a:xfrm>
            <a:off x="7629613" y="114512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5731242-A5B1-4864-9653-005A3533C859}"/>
              </a:ext>
            </a:extLst>
          </p:cNvPr>
          <p:cNvSpPr/>
          <p:nvPr/>
        </p:nvSpPr>
        <p:spPr>
          <a:xfrm>
            <a:off x="7785729" y="346306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D6AF3F1-B5DA-4A7F-82DE-597BC506C34A}"/>
              </a:ext>
            </a:extLst>
          </p:cNvPr>
          <p:cNvSpPr/>
          <p:nvPr/>
        </p:nvSpPr>
        <p:spPr>
          <a:xfrm>
            <a:off x="10172127" y="56616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33B996A-6C2B-4E14-A159-6C6ED29EBA13}"/>
              </a:ext>
            </a:extLst>
          </p:cNvPr>
          <p:cNvSpPr/>
          <p:nvPr/>
        </p:nvSpPr>
        <p:spPr>
          <a:xfrm>
            <a:off x="9150727" y="491426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80C139D-404C-4C6B-8720-85FDB82C49E9}"/>
              </a:ext>
            </a:extLst>
          </p:cNvPr>
          <p:cNvSpPr/>
          <p:nvPr/>
        </p:nvSpPr>
        <p:spPr>
          <a:xfrm>
            <a:off x="9214804" y="2775842"/>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0D572A1-E09F-4DFC-87EB-D5C92FDE4D37}"/>
              </a:ext>
            </a:extLst>
          </p:cNvPr>
          <p:cNvSpPr/>
          <p:nvPr/>
        </p:nvSpPr>
        <p:spPr>
          <a:xfrm>
            <a:off x="11010425" y="340890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831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0E709544-B038-4946-8AB6-B68D1FC55414}"/>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cxnSp>
        <p:nvCxnSpPr>
          <p:cNvPr id="7" name="Straight Connector 6">
            <a:extLst>
              <a:ext uri="{FF2B5EF4-FFF2-40B4-BE49-F238E27FC236}">
                <a16:creationId xmlns:a16="http://schemas.microsoft.com/office/drawing/2014/main" id="{C2FAD6CB-A37C-42A3-B01E-5C92B73C1D2D}"/>
              </a:ext>
            </a:extLst>
          </p:cNvPr>
          <p:cNvCxnSpPr/>
          <p:nvPr/>
        </p:nvCxnSpPr>
        <p:spPr>
          <a:xfrm>
            <a:off x="2005070" y="903147"/>
            <a:ext cx="2533879" cy="936666"/>
          </a:xfrm>
          <a:prstGeom prst="line">
            <a:avLst/>
          </a:prstGeom>
          <a:ln w="76200"/>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9F457AD4-BA11-4747-80FE-4969413A4A0C}"/>
              </a:ext>
            </a:extLst>
          </p:cNvPr>
          <p:cNvCxnSpPr>
            <a:cxnSpLocks/>
          </p:cNvCxnSpPr>
          <p:nvPr/>
        </p:nvCxnSpPr>
        <p:spPr>
          <a:xfrm flipV="1">
            <a:off x="2732549" y="1839813"/>
            <a:ext cx="1806400" cy="1553382"/>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672F731B-15C4-42A2-99E4-D82F47F3BF5B}"/>
              </a:ext>
            </a:extLst>
          </p:cNvPr>
          <p:cNvCxnSpPr>
            <a:cxnSpLocks/>
          </p:cNvCxnSpPr>
          <p:nvPr/>
        </p:nvCxnSpPr>
        <p:spPr>
          <a:xfrm flipV="1">
            <a:off x="3966072" y="3888954"/>
            <a:ext cx="2159306" cy="1938969"/>
          </a:xfrm>
          <a:prstGeom prst="line">
            <a:avLst/>
          </a:prstGeom>
          <a:ln w="7620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B1F76C47-0A0A-4266-B01D-57ED50A78D5A}"/>
              </a:ext>
            </a:extLst>
          </p:cNvPr>
          <p:cNvCxnSpPr>
            <a:cxnSpLocks/>
          </p:cNvCxnSpPr>
          <p:nvPr/>
        </p:nvCxnSpPr>
        <p:spPr>
          <a:xfrm flipV="1">
            <a:off x="1718631" y="3657600"/>
            <a:ext cx="1013918" cy="2016087"/>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080707A3-2863-4404-A7C2-615031F2D651}"/>
              </a:ext>
            </a:extLst>
          </p:cNvPr>
          <p:cNvCxnSpPr>
            <a:cxnSpLocks/>
          </p:cNvCxnSpPr>
          <p:nvPr/>
        </p:nvCxnSpPr>
        <p:spPr>
          <a:xfrm>
            <a:off x="837282" y="3194892"/>
            <a:ext cx="1895267" cy="297455"/>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608B6DD6-3FDF-4734-BFF5-4FB177AC03F8}"/>
              </a:ext>
            </a:extLst>
          </p:cNvPr>
          <p:cNvCxnSpPr>
            <a:cxnSpLocks/>
          </p:cNvCxnSpPr>
          <p:nvPr/>
        </p:nvCxnSpPr>
        <p:spPr>
          <a:xfrm flipV="1">
            <a:off x="837282" y="1123720"/>
            <a:ext cx="1167788" cy="1977339"/>
          </a:xfrm>
          <a:prstGeom prst="line">
            <a:avLst/>
          </a:prstGeom>
          <a:ln w="76200"/>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50EFE6FA-A58B-4C89-A24D-80187164E422}"/>
              </a:ext>
            </a:extLst>
          </p:cNvPr>
          <p:cNvCxnSpPr>
            <a:cxnSpLocks/>
          </p:cNvCxnSpPr>
          <p:nvPr/>
        </p:nvCxnSpPr>
        <p:spPr>
          <a:xfrm flipH="1" flipV="1">
            <a:off x="8086381" y="1777350"/>
            <a:ext cx="154237" cy="2261057"/>
          </a:xfrm>
          <a:prstGeom prst="line">
            <a:avLst/>
          </a:prstGeom>
          <a:ln w="76200"/>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836CFB2D-86F3-40F1-9662-333B2EF434BF}"/>
              </a:ext>
            </a:extLst>
          </p:cNvPr>
          <p:cNvCxnSpPr>
            <a:cxnSpLocks/>
          </p:cNvCxnSpPr>
          <p:nvPr/>
        </p:nvCxnSpPr>
        <p:spPr>
          <a:xfrm flipV="1">
            <a:off x="6125378" y="1652530"/>
            <a:ext cx="1961003" cy="2005070"/>
          </a:xfrm>
          <a:prstGeom prst="line">
            <a:avLst/>
          </a:prstGeom>
          <a:ln w="76200"/>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EBEC1379-5F2E-4ED8-B1FD-ADC63AEDB807}"/>
              </a:ext>
            </a:extLst>
          </p:cNvPr>
          <p:cNvCxnSpPr>
            <a:cxnSpLocks/>
          </p:cNvCxnSpPr>
          <p:nvPr/>
        </p:nvCxnSpPr>
        <p:spPr>
          <a:xfrm>
            <a:off x="4538949" y="1839814"/>
            <a:ext cx="1586429" cy="1817786"/>
          </a:xfrm>
          <a:prstGeom prst="line">
            <a:avLst/>
          </a:prstGeom>
          <a:ln w="76200"/>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8B37F40C-7994-40FC-8B06-830726271044}"/>
              </a:ext>
            </a:extLst>
          </p:cNvPr>
          <p:cNvCxnSpPr>
            <a:cxnSpLocks/>
          </p:cNvCxnSpPr>
          <p:nvPr/>
        </p:nvCxnSpPr>
        <p:spPr>
          <a:xfrm flipH="1" flipV="1">
            <a:off x="8240618" y="4038407"/>
            <a:ext cx="1284382" cy="1447993"/>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38471421-75C8-458B-955B-B06D81DEF757}"/>
              </a:ext>
            </a:extLst>
          </p:cNvPr>
          <p:cNvCxnSpPr>
            <a:cxnSpLocks/>
          </p:cNvCxnSpPr>
          <p:nvPr/>
        </p:nvCxnSpPr>
        <p:spPr>
          <a:xfrm flipH="1" flipV="1">
            <a:off x="8240618" y="1652531"/>
            <a:ext cx="1423030" cy="1740664"/>
          </a:xfrm>
          <a:prstGeom prst="line">
            <a:avLst/>
          </a:prstGeom>
          <a:ln w="76200"/>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2A0774E5-2709-46D1-BC73-B7F6BCA67CFE}"/>
              </a:ext>
            </a:extLst>
          </p:cNvPr>
          <p:cNvCxnSpPr>
            <a:cxnSpLocks/>
          </p:cNvCxnSpPr>
          <p:nvPr/>
        </p:nvCxnSpPr>
        <p:spPr>
          <a:xfrm flipH="1">
            <a:off x="8240618" y="982567"/>
            <a:ext cx="2280490" cy="794784"/>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658CFE3D-D8FC-4854-B226-96196801D099}"/>
              </a:ext>
            </a:extLst>
          </p:cNvPr>
          <p:cNvCxnSpPr>
            <a:cxnSpLocks/>
          </p:cNvCxnSpPr>
          <p:nvPr/>
        </p:nvCxnSpPr>
        <p:spPr>
          <a:xfrm flipH="1" flipV="1">
            <a:off x="9663648" y="3393195"/>
            <a:ext cx="1690152" cy="645212"/>
          </a:xfrm>
          <a:prstGeom prst="line">
            <a:avLst/>
          </a:prstGeom>
          <a:ln w="76200"/>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9752E15A-A72F-4BB3-A14E-36CEAE72C4D2}"/>
              </a:ext>
            </a:extLst>
          </p:cNvPr>
          <p:cNvCxnSpPr>
            <a:cxnSpLocks/>
          </p:cNvCxnSpPr>
          <p:nvPr/>
        </p:nvCxnSpPr>
        <p:spPr>
          <a:xfrm flipH="1" flipV="1">
            <a:off x="10785513" y="982567"/>
            <a:ext cx="649995" cy="2597916"/>
          </a:xfrm>
          <a:prstGeom prst="line">
            <a:avLst/>
          </a:prstGeom>
          <a:ln w="76200"/>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C19E4A2A-8ACA-477A-AF93-AB5F2A67B16C}"/>
              </a:ext>
            </a:extLst>
          </p:cNvPr>
          <p:cNvCxnSpPr>
            <a:cxnSpLocks/>
          </p:cNvCxnSpPr>
          <p:nvPr/>
        </p:nvCxnSpPr>
        <p:spPr>
          <a:xfrm flipV="1">
            <a:off x="9663648" y="1123721"/>
            <a:ext cx="989664" cy="2177248"/>
          </a:xfrm>
          <a:prstGeom prst="line">
            <a:avLst/>
          </a:prstGeom>
          <a:ln w="76200"/>
        </p:spPr>
        <p:style>
          <a:lnRef idx="3">
            <a:schemeClr val="dk1"/>
          </a:lnRef>
          <a:fillRef idx="0">
            <a:schemeClr val="dk1"/>
          </a:fillRef>
          <a:effectRef idx="2">
            <a:schemeClr val="dk1"/>
          </a:effectRef>
          <a:fontRef idx="minor">
            <a:schemeClr val="tx1"/>
          </a:fontRef>
        </p:style>
      </p:cxnSp>
      <p:sp>
        <p:nvSpPr>
          <p:cNvPr id="4" name="Slide Number Placeholder 3">
            <a:extLst>
              <a:ext uri="{FF2B5EF4-FFF2-40B4-BE49-F238E27FC236}">
                <a16:creationId xmlns:a16="http://schemas.microsoft.com/office/drawing/2014/main" id="{AD1E036B-22AA-48C8-B411-A31C0379B5CB}"/>
              </a:ext>
            </a:extLst>
          </p:cNvPr>
          <p:cNvSpPr>
            <a:spLocks noGrp="1"/>
          </p:cNvSpPr>
          <p:nvPr>
            <p:ph type="sldNum" sz="quarter" idx="12"/>
          </p:nvPr>
        </p:nvSpPr>
        <p:spPr/>
        <p:txBody>
          <a:bodyPr/>
          <a:lstStyle/>
          <a:p>
            <a:fld id="{FB9190A4-0A00-438B-8A74-5EDA6CB3AEBB}" type="slidenum">
              <a:rPr lang="en-US" smtClean="0"/>
              <a:t>82</a:t>
            </a:fld>
            <a:endParaRPr lang="en-US"/>
          </a:p>
        </p:txBody>
      </p:sp>
      <p:sp>
        <p:nvSpPr>
          <p:cNvPr id="3" name="Rectangle: Rounded Corners 2">
            <a:extLst>
              <a:ext uri="{FF2B5EF4-FFF2-40B4-BE49-F238E27FC236}">
                <a16:creationId xmlns:a16="http://schemas.microsoft.com/office/drawing/2014/main" id="{B3E37A42-9E19-4504-BDB0-2B8C97A5F1A7}"/>
              </a:ext>
            </a:extLst>
          </p:cNvPr>
          <p:cNvSpPr/>
          <p:nvPr/>
        </p:nvSpPr>
        <p:spPr>
          <a:xfrm>
            <a:off x="5585660" y="3360414"/>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6C9EC2C-CDED-443F-BDB5-8200F0D95C87}"/>
              </a:ext>
            </a:extLst>
          </p:cNvPr>
          <p:cNvSpPr/>
          <p:nvPr/>
        </p:nvSpPr>
        <p:spPr>
          <a:xfrm>
            <a:off x="1526267" y="53338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C80DE93-0F41-4172-95CC-165AA99A2B4E}"/>
              </a:ext>
            </a:extLst>
          </p:cNvPr>
          <p:cNvSpPr/>
          <p:nvPr/>
        </p:nvSpPr>
        <p:spPr>
          <a:xfrm>
            <a:off x="4046698" y="142303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AF78A-86D4-443C-89A5-FC64B80C6DEE}"/>
              </a:ext>
            </a:extLst>
          </p:cNvPr>
          <p:cNvSpPr/>
          <p:nvPr/>
        </p:nvSpPr>
        <p:spPr>
          <a:xfrm>
            <a:off x="401424" y="246822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CBE59AB-709E-4732-927C-CED61CB527D6}"/>
              </a:ext>
            </a:extLst>
          </p:cNvPr>
          <p:cNvSpPr/>
          <p:nvPr/>
        </p:nvSpPr>
        <p:spPr>
          <a:xfrm>
            <a:off x="2230045" y="302363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BB2BEBD-001C-4357-99EE-6070B4637E86}"/>
              </a:ext>
            </a:extLst>
          </p:cNvPr>
          <p:cNvSpPr/>
          <p:nvPr/>
        </p:nvSpPr>
        <p:spPr>
          <a:xfrm>
            <a:off x="1325696" y="497666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BAB50D2-929B-4939-AD93-80B302B0923F}"/>
              </a:ext>
            </a:extLst>
          </p:cNvPr>
          <p:cNvSpPr/>
          <p:nvPr/>
        </p:nvSpPr>
        <p:spPr>
          <a:xfrm>
            <a:off x="3595729" y="5230508"/>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D001E60-3661-427E-B23D-C18AA0B11E18}"/>
              </a:ext>
            </a:extLst>
          </p:cNvPr>
          <p:cNvSpPr/>
          <p:nvPr/>
        </p:nvSpPr>
        <p:spPr>
          <a:xfrm>
            <a:off x="7629613" y="114512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5731242-A5B1-4864-9653-005A3533C859}"/>
              </a:ext>
            </a:extLst>
          </p:cNvPr>
          <p:cNvSpPr/>
          <p:nvPr/>
        </p:nvSpPr>
        <p:spPr>
          <a:xfrm>
            <a:off x="7785729" y="346306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D6AF3F1-B5DA-4A7F-82DE-597BC506C34A}"/>
              </a:ext>
            </a:extLst>
          </p:cNvPr>
          <p:cNvSpPr/>
          <p:nvPr/>
        </p:nvSpPr>
        <p:spPr>
          <a:xfrm>
            <a:off x="10172127" y="56616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33B996A-6C2B-4E14-A159-6C6ED29EBA13}"/>
              </a:ext>
            </a:extLst>
          </p:cNvPr>
          <p:cNvSpPr/>
          <p:nvPr/>
        </p:nvSpPr>
        <p:spPr>
          <a:xfrm>
            <a:off x="9150727" y="491426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80C139D-404C-4C6B-8720-85FDB82C49E9}"/>
              </a:ext>
            </a:extLst>
          </p:cNvPr>
          <p:cNvSpPr/>
          <p:nvPr/>
        </p:nvSpPr>
        <p:spPr>
          <a:xfrm>
            <a:off x="9214804" y="2775842"/>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0D572A1-E09F-4DFC-87EB-D5C92FDE4D37}"/>
              </a:ext>
            </a:extLst>
          </p:cNvPr>
          <p:cNvSpPr/>
          <p:nvPr/>
        </p:nvSpPr>
        <p:spPr>
          <a:xfrm>
            <a:off x="11010425" y="340890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699ACC-254D-4772-B480-A546F0B0B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860" y="2463077"/>
            <a:ext cx="1520656" cy="1520656"/>
          </a:xfrm>
          <a:prstGeom prst="rect">
            <a:avLst/>
          </a:prstGeom>
        </p:spPr>
      </p:pic>
      <p:pic>
        <p:nvPicPr>
          <p:cNvPr id="50" name="Picture 49">
            <a:extLst>
              <a:ext uri="{FF2B5EF4-FFF2-40B4-BE49-F238E27FC236}">
                <a16:creationId xmlns:a16="http://schemas.microsoft.com/office/drawing/2014/main" id="{A7B7CD52-0A3F-4FA2-A10E-E1D91B82B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332" y="-35281"/>
            <a:ext cx="1520656" cy="1520656"/>
          </a:xfrm>
          <a:prstGeom prst="rect">
            <a:avLst/>
          </a:prstGeom>
        </p:spPr>
      </p:pic>
      <p:pic>
        <p:nvPicPr>
          <p:cNvPr id="52" name="Picture 51">
            <a:extLst>
              <a:ext uri="{FF2B5EF4-FFF2-40B4-BE49-F238E27FC236}">
                <a16:creationId xmlns:a16="http://schemas.microsoft.com/office/drawing/2014/main" id="{48FD29B6-A108-4AFE-A261-798774A61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849" y="4532787"/>
            <a:ext cx="1520656" cy="1520656"/>
          </a:xfrm>
          <a:prstGeom prst="rect">
            <a:avLst/>
          </a:prstGeom>
        </p:spPr>
      </p:pic>
    </p:spTree>
    <p:extLst>
      <p:ext uri="{BB962C8B-B14F-4D97-AF65-F5344CB8AC3E}">
        <p14:creationId xmlns:p14="http://schemas.microsoft.com/office/powerpoint/2010/main" val="2497503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71EC-6247-4027-9330-DAEC04305E66}"/>
              </a:ext>
            </a:extLst>
          </p:cNvPr>
          <p:cNvSpPr>
            <a:spLocks noGrp="1"/>
          </p:cNvSpPr>
          <p:nvPr>
            <p:ph type="title"/>
          </p:nvPr>
        </p:nvSpPr>
        <p:spPr>
          <a:xfrm>
            <a:off x="838200" y="2766219"/>
            <a:ext cx="10515600" cy="1325563"/>
          </a:xfrm>
        </p:spPr>
        <p:txBody>
          <a:bodyPr/>
          <a:lstStyle/>
          <a:p>
            <a:pPr algn="ctr"/>
            <a:r>
              <a:rPr lang="en-US" dirty="0"/>
              <a:t>Related Work</a:t>
            </a:r>
          </a:p>
        </p:txBody>
      </p:sp>
      <p:sp>
        <p:nvSpPr>
          <p:cNvPr id="4" name="Slide Number Placeholder 3">
            <a:extLst>
              <a:ext uri="{FF2B5EF4-FFF2-40B4-BE49-F238E27FC236}">
                <a16:creationId xmlns:a16="http://schemas.microsoft.com/office/drawing/2014/main" id="{E55D254D-C326-490E-B0D1-81B87408D81E}"/>
              </a:ext>
            </a:extLst>
          </p:cNvPr>
          <p:cNvSpPr>
            <a:spLocks noGrp="1"/>
          </p:cNvSpPr>
          <p:nvPr>
            <p:ph type="sldNum" sz="quarter" idx="12"/>
          </p:nvPr>
        </p:nvSpPr>
        <p:spPr/>
        <p:txBody>
          <a:bodyPr/>
          <a:lstStyle/>
          <a:p>
            <a:fld id="{FB9190A4-0A00-438B-8A74-5EDA6CB3AEBB}" type="slidenum">
              <a:rPr lang="en-US" smtClean="0"/>
              <a:t>83</a:t>
            </a:fld>
            <a:endParaRPr lang="en-US"/>
          </a:p>
        </p:txBody>
      </p:sp>
    </p:spTree>
    <p:extLst>
      <p:ext uri="{BB962C8B-B14F-4D97-AF65-F5344CB8AC3E}">
        <p14:creationId xmlns:p14="http://schemas.microsoft.com/office/powerpoint/2010/main" val="3103389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833D-5E77-405C-AA02-EB34CF3B8C0E}"/>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C4618B7E-480D-4027-A51E-1D50ACC2EBBB}"/>
              </a:ext>
            </a:extLst>
          </p:cNvPr>
          <p:cNvSpPr>
            <a:spLocks noGrp="1"/>
          </p:cNvSpPr>
          <p:nvPr>
            <p:ph idx="1"/>
          </p:nvPr>
        </p:nvSpPr>
        <p:spPr/>
        <p:txBody>
          <a:bodyPr>
            <a:normAutofit fontScale="92500" lnSpcReduction="10000"/>
          </a:bodyPr>
          <a:lstStyle/>
          <a:p>
            <a:r>
              <a:rPr lang="en-US" dirty="0"/>
              <a:t>H. Abie et al., “Risk-based adaptive security for smart IoT in eHealth,” in Proceedings of the 7th International Conference on Body Area Networks. 2012</a:t>
            </a:r>
          </a:p>
          <a:p>
            <a:r>
              <a:rPr lang="en-US" dirty="0"/>
              <a:t>J. B. </a:t>
            </a:r>
            <a:r>
              <a:rPr lang="en-US" dirty="0" err="1"/>
              <a:t>Bernabe</a:t>
            </a:r>
            <a:r>
              <a:rPr lang="en-US" dirty="0"/>
              <a:t> et al., “Privacy-preserving security framework for a social-aware internet of things,” in International Conference on Ubiquitous Computing and Ambient Intelligence. 2014</a:t>
            </a:r>
          </a:p>
          <a:p>
            <a:r>
              <a:rPr lang="en-US" dirty="0"/>
              <a:t>A. K. Simpson et al., ”Securing vulnerable home IoT devices with an in-hub security manager,” in IEEE International Conference on Pervasive Computing and Communications Workshops. 2017</a:t>
            </a:r>
          </a:p>
          <a:p>
            <a:r>
              <a:rPr lang="en-US" dirty="0"/>
              <a:t>W. M. Kang et al., “An enhanced security framework for home appliances in smart home,” Humancentric Computing and Information Sciences. 2017</a:t>
            </a:r>
          </a:p>
        </p:txBody>
      </p:sp>
      <p:sp>
        <p:nvSpPr>
          <p:cNvPr id="4" name="Slide Number Placeholder 3">
            <a:extLst>
              <a:ext uri="{FF2B5EF4-FFF2-40B4-BE49-F238E27FC236}">
                <a16:creationId xmlns:a16="http://schemas.microsoft.com/office/drawing/2014/main" id="{2523AD67-474E-407F-8938-74123870BAB4}"/>
              </a:ext>
            </a:extLst>
          </p:cNvPr>
          <p:cNvSpPr>
            <a:spLocks noGrp="1"/>
          </p:cNvSpPr>
          <p:nvPr>
            <p:ph type="sldNum" sz="quarter" idx="12"/>
          </p:nvPr>
        </p:nvSpPr>
        <p:spPr/>
        <p:txBody>
          <a:bodyPr/>
          <a:lstStyle/>
          <a:p>
            <a:fld id="{FB9190A4-0A00-438B-8A74-5EDA6CB3AEBB}" type="slidenum">
              <a:rPr lang="en-US" smtClean="0"/>
              <a:t>84</a:t>
            </a:fld>
            <a:endParaRPr lang="en-US"/>
          </a:p>
        </p:txBody>
      </p:sp>
    </p:spTree>
    <p:extLst>
      <p:ext uri="{BB962C8B-B14F-4D97-AF65-F5344CB8AC3E}">
        <p14:creationId xmlns:p14="http://schemas.microsoft.com/office/powerpoint/2010/main" val="38006487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833D-5E77-405C-AA02-EB34CF3B8C0E}"/>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C4618B7E-480D-4027-A51E-1D50ACC2EBBB}"/>
              </a:ext>
            </a:extLst>
          </p:cNvPr>
          <p:cNvSpPr>
            <a:spLocks noGrp="1"/>
          </p:cNvSpPr>
          <p:nvPr>
            <p:ph idx="1"/>
          </p:nvPr>
        </p:nvSpPr>
        <p:spPr/>
        <p:txBody>
          <a:bodyPr>
            <a:normAutofit fontScale="92500" lnSpcReduction="10000"/>
          </a:bodyPr>
          <a:lstStyle/>
          <a:p>
            <a:r>
              <a:rPr lang="en-US" dirty="0"/>
              <a:t>H. Abie et al., “Risk-based adaptive security for smart IoT in eHealth,” in Proceedings of the 7th International Conference on Body Area Networks. 2012</a:t>
            </a:r>
          </a:p>
          <a:p>
            <a:r>
              <a:rPr lang="en-US" dirty="0"/>
              <a:t>J. B. </a:t>
            </a:r>
            <a:r>
              <a:rPr lang="en-US" dirty="0" err="1"/>
              <a:t>Bernabe</a:t>
            </a:r>
            <a:r>
              <a:rPr lang="en-US" dirty="0"/>
              <a:t> et al., “Privacy-preserving security framework for a social-aware internet of things,” in International Conference on Ubiquitous Computing and Ambient Intelligence. 2014</a:t>
            </a:r>
          </a:p>
          <a:p>
            <a:r>
              <a:rPr lang="en-US" dirty="0"/>
              <a:t>A. K. Simpson et al., “Securing vulnerable home IoT devices with an in-hub security manager,” in IEEE International Conference on Pervasive Computing and Communications Workshops. 2017</a:t>
            </a:r>
          </a:p>
          <a:p>
            <a:r>
              <a:rPr lang="en-US" dirty="0"/>
              <a:t>W. M. Kang et al., “An enhanced security framework for home appliances in smart home,” Humancentric Computing and Information Sciences. 2017</a:t>
            </a:r>
          </a:p>
        </p:txBody>
      </p:sp>
      <p:sp>
        <p:nvSpPr>
          <p:cNvPr id="4" name="Slide Number Placeholder 3">
            <a:extLst>
              <a:ext uri="{FF2B5EF4-FFF2-40B4-BE49-F238E27FC236}">
                <a16:creationId xmlns:a16="http://schemas.microsoft.com/office/drawing/2014/main" id="{2523AD67-474E-407F-8938-74123870BAB4}"/>
              </a:ext>
            </a:extLst>
          </p:cNvPr>
          <p:cNvSpPr>
            <a:spLocks noGrp="1"/>
          </p:cNvSpPr>
          <p:nvPr>
            <p:ph type="sldNum" sz="quarter" idx="12"/>
          </p:nvPr>
        </p:nvSpPr>
        <p:spPr/>
        <p:txBody>
          <a:bodyPr/>
          <a:lstStyle/>
          <a:p>
            <a:fld id="{FB9190A4-0A00-438B-8A74-5EDA6CB3AEBB}" type="slidenum">
              <a:rPr lang="en-US" smtClean="0"/>
              <a:t>85</a:t>
            </a:fld>
            <a:endParaRPr lang="en-US"/>
          </a:p>
        </p:txBody>
      </p:sp>
      <p:sp>
        <p:nvSpPr>
          <p:cNvPr id="5" name="Rectangle 4">
            <a:extLst>
              <a:ext uri="{FF2B5EF4-FFF2-40B4-BE49-F238E27FC236}">
                <a16:creationId xmlns:a16="http://schemas.microsoft.com/office/drawing/2014/main" id="{D120FC62-3042-4A88-9AA2-DC0C5ED30BBC}"/>
              </a:ext>
            </a:extLst>
          </p:cNvPr>
          <p:cNvSpPr/>
          <p:nvPr/>
        </p:nvSpPr>
        <p:spPr>
          <a:xfrm>
            <a:off x="876300" y="3867150"/>
            <a:ext cx="10267950" cy="1181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3046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29CE91-FE59-486E-AF5E-AE729DA053DB}"/>
              </a:ext>
            </a:extLst>
          </p:cNvPr>
          <p:cNvSpPr>
            <a:spLocks noGrp="1"/>
          </p:cNvSpPr>
          <p:nvPr>
            <p:ph type="sldNum" sz="quarter" idx="12"/>
          </p:nvPr>
        </p:nvSpPr>
        <p:spPr/>
        <p:txBody>
          <a:bodyPr/>
          <a:lstStyle/>
          <a:p>
            <a:fld id="{FB9190A4-0A00-438B-8A74-5EDA6CB3AEBB}" type="slidenum">
              <a:rPr lang="en-US" smtClean="0"/>
              <a:t>86</a:t>
            </a:fld>
            <a:endParaRPr lang="en-US"/>
          </a:p>
        </p:txBody>
      </p:sp>
      <p:grpSp>
        <p:nvGrpSpPr>
          <p:cNvPr id="33" name="Group 32">
            <a:extLst>
              <a:ext uri="{FF2B5EF4-FFF2-40B4-BE49-F238E27FC236}">
                <a16:creationId xmlns:a16="http://schemas.microsoft.com/office/drawing/2014/main" id="{FFCF4656-494E-4C9F-8DDA-1BB2772697B0}"/>
              </a:ext>
            </a:extLst>
          </p:cNvPr>
          <p:cNvGrpSpPr/>
          <p:nvPr/>
        </p:nvGrpSpPr>
        <p:grpSpPr>
          <a:xfrm>
            <a:off x="401424" y="533383"/>
            <a:ext cx="11566043" cy="5657227"/>
            <a:chOff x="401424" y="533383"/>
            <a:chExt cx="11566043" cy="5657227"/>
          </a:xfrm>
        </p:grpSpPr>
        <p:cxnSp>
          <p:nvCxnSpPr>
            <p:cNvPr id="5" name="Straight Connector 4">
              <a:extLst>
                <a:ext uri="{FF2B5EF4-FFF2-40B4-BE49-F238E27FC236}">
                  <a16:creationId xmlns:a16="http://schemas.microsoft.com/office/drawing/2014/main" id="{E6F78F3F-BA04-4DD4-8982-E811F2B9028D}"/>
                </a:ext>
              </a:extLst>
            </p:cNvPr>
            <p:cNvCxnSpPr/>
            <p:nvPr/>
          </p:nvCxnSpPr>
          <p:spPr>
            <a:xfrm>
              <a:off x="2005070" y="903147"/>
              <a:ext cx="2533879" cy="936666"/>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2E904289-DCF2-4E74-A8A8-E4168C5E3F6A}"/>
                </a:ext>
              </a:extLst>
            </p:cNvPr>
            <p:cNvCxnSpPr>
              <a:cxnSpLocks/>
            </p:cNvCxnSpPr>
            <p:nvPr/>
          </p:nvCxnSpPr>
          <p:spPr>
            <a:xfrm flipV="1">
              <a:off x="2732549" y="1839813"/>
              <a:ext cx="1806400" cy="1553382"/>
            </a:xfrm>
            <a:prstGeom prst="line">
              <a:avLst/>
            </a:prstGeom>
            <a:ln w="76200"/>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A43F637A-9BD0-4325-B2F7-E16DC335D1E9}"/>
                </a:ext>
              </a:extLst>
            </p:cNvPr>
            <p:cNvCxnSpPr>
              <a:cxnSpLocks/>
            </p:cNvCxnSpPr>
            <p:nvPr/>
          </p:nvCxnSpPr>
          <p:spPr>
            <a:xfrm flipV="1">
              <a:off x="3966072" y="3888954"/>
              <a:ext cx="2159306" cy="1938969"/>
            </a:xfrm>
            <a:prstGeom prst="line">
              <a:avLst/>
            </a:prstGeom>
            <a:ln w="7620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BBE549A9-1E51-4EC1-85C3-5EFB291251A2}"/>
                </a:ext>
              </a:extLst>
            </p:cNvPr>
            <p:cNvCxnSpPr>
              <a:cxnSpLocks/>
            </p:cNvCxnSpPr>
            <p:nvPr/>
          </p:nvCxnSpPr>
          <p:spPr>
            <a:xfrm flipV="1">
              <a:off x="1718631" y="3657600"/>
              <a:ext cx="1013918" cy="2016087"/>
            </a:xfrm>
            <a:prstGeom prst="line">
              <a:avLst/>
            </a:prstGeom>
            <a:ln w="76200"/>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5B802FC8-043F-4213-BBCE-A0DB32AC4950}"/>
                </a:ext>
              </a:extLst>
            </p:cNvPr>
            <p:cNvCxnSpPr>
              <a:cxnSpLocks/>
            </p:cNvCxnSpPr>
            <p:nvPr/>
          </p:nvCxnSpPr>
          <p:spPr>
            <a:xfrm>
              <a:off x="837282" y="3194892"/>
              <a:ext cx="1895267" cy="297455"/>
            </a:xfrm>
            <a:prstGeom prst="line">
              <a:avLst/>
            </a:prstGeom>
            <a:ln w="76200"/>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C68254C4-6A38-40E8-8102-1B5499717857}"/>
                </a:ext>
              </a:extLst>
            </p:cNvPr>
            <p:cNvCxnSpPr>
              <a:cxnSpLocks/>
            </p:cNvCxnSpPr>
            <p:nvPr/>
          </p:nvCxnSpPr>
          <p:spPr>
            <a:xfrm flipV="1">
              <a:off x="837282" y="1123720"/>
              <a:ext cx="1167788" cy="1977339"/>
            </a:xfrm>
            <a:prstGeom prst="line">
              <a:avLst/>
            </a:prstGeom>
            <a:ln w="76200"/>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9EFE3A18-6920-44B9-B527-BDD9A16351CE}"/>
                </a:ext>
              </a:extLst>
            </p:cNvPr>
            <p:cNvCxnSpPr>
              <a:cxnSpLocks/>
            </p:cNvCxnSpPr>
            <p:nvPr/>
          </p:nvCxnSpPr>
          <p:spPr>
            <a:xfrm flipH="1" flipV="1">
              <a:off x="8086381" y="1777350"/>
              <a:ext cx="154237" cy="2261057"/>
            </a:xfrm>
            <a:prstGeom prst="line">
              <a:avLst/>
            </a:prstGeom>
            <a:ln w="76200"/>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D5E10A0-C9E9-4517-AAC9-E777B0521068}"/>
                </a:ext>
              </a:extLst>
            </p:cNvPr>
            <p:cNvCxnSpPr>
              <a:cxnSpLocks/>
            </p:cNvCxnSpPr>
            <p:nvPr/>
          </p:nvCxnSpPr>
          <p:spPr>
            <a:xfrm flipV="1">
              <a:off x="6125378" y="1652530"/>
              <a:ext cx="1961003" cy="2005070"/>
            </a:xfrm>
            <a:prstGeom prst="line">
              <a:avLst/>
            </a:prstGeom>
            <a:ln w="76200"/>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05A0A43B-8D26-4FE9-8A7B-E8FA84B9F67B}"/>
                </a:ext>
              </a:extLst>
            </p:cNvPr>
            <p:cNvCxnSpPr>
              <a:cxnSpLocks/>
            </p:cNvCxnSpPr>
            <p:nvPr/>
          </p:nvCxnSpPr>
          <p:spPr>
            <a:xfrm>
              <a:off x="4538949" y="1839814"/>
              <a:ext cx="1586429" cy="1817786"/>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D760F53F-6061-49AC-A321-560F34B8FC4E}"/>
                </a:ext>
              </a:extLst>
            </p:cNvPr>
            <p:cNvCxnSpPr>
              <a:cxnSpLocks/>
            </p:cNvCxnSpPr>
            <p:nvPr/>
          </p:nvCxnSpPr>
          <p:spPr>
            <a:xfrm flipH="1" flipV="1">
              <a:off x="8240618" y="4038407"/>
              <a:ext cx="1284382" cy="1447993"/>
            </a:xfrm>
            <a:prstGeom prst="line">
              <a:avLst/>
            </a:prstGeom>
            <a:ln w="76200"/>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6BC19AD-FE63-4A64-979B-FFDC1934338E}"/>
                </a:ext>
              </a:extLst>
            </p:cNvPr>
            <p:cNvCxnSpPr>
              <a:cxnSpLocks/>
            </p:cNvCxnSpPr>
            <p:nvPr/>
          </p:nvCxnSpPr>
          <p:spPr>
            <a:xfrm flipH="1" flipV="1">
              <a:off x="8240618" y="1652531"/>
              <a:ext cx="1423030" cy="1740664"/>
            </a:xfrm>
            <a:prstGeom prst="line">
              <a:avLst/>
            </a:prstGeom>
            <a:ln w="76200"/>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393FB349-43AE-4B23-A936-21E03F5282B0}"/>
                </a:ext>
              </a:extLst>
            </p:cNvPr>
            <p:cNvCxnSpPr>
              <a:cxnSpLocks/>
            </p:cNvCxnSpPr>
            <p:nvPr/>
          </p:nvCxnSpPr>
          <p:spPr>
            <a:xfrm flipH="1">
              <a:off x="8240618" y="982567"/>
              <a:ext cx="2280490" cy="794784"/>
            </a:xfrm>
            <a:prstGeom prst="line">
              <a:avLst/>
            </a:prstGeom>
            <a:ln w="76200"/>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43480A07-A75E-467E-9EB3-EF64ECCC1DFD}"/>
                </a:ext>
              </a:extLst>
            </p:cNvPr>
            <p:cNvCxnSpPr>
              <a:cxnSpLocks/>
            </p:cNvCxnSpPr>
            <p:nvPr/>
          </p:nvCxnSpPr>
          <p:spPr>
            <a:xfrm flipH="1" flipV="1">
              <a:off x="9663648" y="3393195"/>
              <a:ext cx="1690152" cy="645212"/>
            </a:xfrm>
            <a:prstGeom prst="line">
              <a:avLst/>
            </a:prstGeom>
            <a:ln w="76200"/>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4D6D2684-0526-485D-B4CF-D9D045718FD3}"/>
                </a:ext>
              </a:extLst>
            </p:cNvPr>
            <p:cNvCxnSpPr>
              <a:cxnSpLocks/>
            </p:cNvCxnSpPr>
            <p:nvPr/>
          </p:nvCxnSpPr>
          <p:spPr>
            <a:xfrm flipH="1" flipV="1">
              <a:off x="10785513" y="982567"/>
              <a:ext cx="649995" cy="2597916"/>
            </a:xfrm>
            <a:prstGeom prst="line">
              <a:avLst/>
            </a:prstGeom>
            <a:ln w="76200"/>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FB76B59-449A-4AB8-B12F-3057E7AA2411}"/>
                </a:ext>
              </a:extLst>
            </p:cNvPr>
            <p:cNvCxnSpPr>
              <a:cxnSpLocks/>
            </p:cNvCxnSpPr>
            <p:nvPr/>
          </p:nvCxnSpPr>
          <p:spPr>
            <a:xfrm flipV="1">
              <a:off x="9663648" y="1123721"/>
              <a:ext cx="989664" cy="2177248"/>
            </a:xfrm>
            <a:prstGeom prst="line">
              <a:avLst/>
            </a:prstGeom>
            <a:ln w="76200"/>
          </p:spPr>
          <p:style>
            <a:lnRef idx="3">
              <a:schemeClr val="dk1"/>
            </a:lnRef>
            <a:fillRef idx="0">
              <a:schemeClr val="dk1"/>
            </a:fillRef>
            <a:effectRef idx="2">
              <a:schemeClr val="dk1"/>
            </a:effectRef>
            <a:fontRef idx="minor">
              <a:schemeClr val="tx1"/>
            </a:fontRef>
          </p:style>
        </p:cxnSp>
        <p:sp>
          <p:nvSpPr>
            <p:cNvPr id="20" name="Rectangle: Rounded Corners 19">
              <a:extLst>
                <a:ext uri="{FF2B5EF4-FFF2-40B4-BE49-F238E27FC236}">
                  <a16:creationId xmlns:a16="http://schemas.microsoft.com/office/drawing/2014/main" id="{17B4CBFE-E42C-45C9-8FD8-2385AFAB2577}"/>
                </a:ext>
              </a:extLst>
            </p:cNvPr>
            <p:cNvSpPr/>
            <p:nvPr/>
          </p:nvSpPr>
          <p:spPr>
            <a:xfrm>
              <a:off x="5585660" y="3424582"/>
              <a:ext cx="1064892" cy="835292"/>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038709-0B8A-4867-B900-2626A42251D8}"/>
                </a:ext>
              </a:extLst>
            </p:cNvPr>
            <p:cNvSpPr/>
            <p:nvPr/>
          </p:nvSpPr>
          <p:spPr>
            <a:xfrm>
              <a:off x="1526267" y="53338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EB00266-683B-41DF-A2A6-A998690A6624}"/>
                </a:ext>
              </a:extLst>
            </p:cNvPr>
            <p:cNvSpPr/>
            <p:nvPr/>
          </p:nvSpPr>
          <p:spPr>
            <a:xfrm>
              <a:off x="4046698" y="142303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06BFED9-8CB3-4DBF-A53C-D1BF58A72E67}"/>
                </a:ext>
              </a:extLst>
            </p:cNvPr>
            <p:cNvSpPr/>
            <p:nvPr/>
          </p:nvSpPr>
          <p:spPr>
            <a:xfrm>
              <a:off x="401424" y="246822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BCB9C65-E9D0-401F-A56C-0B8B243707ED}"/>
                </a:ext>
              </a:extLst>
            </p:cNvPr>
            <p:cNvSpPr/>
            <p:nvPr/>
          </p:nvSpPr>
          <p:spPr>
            <a:xfrm>
              <a:off x="2230045" y="302363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E4EB5D8-59BB-46F8-815F-9C1B2F646887}"/>
                </a:ext>
              </a:extLst>
            </p:cNvPr>
            <p:cNvSpPr/>
            <p:nvPr/>
          </p:nvSpPr>
          <p:spPr>
            <a:xfrm>
              <a:off x="1325696" y="4976666"/>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F5F3C84-BC05-43AD-9D2C-3729BC41BABA}"/>
                </a:ext>
              </a:extLst>
            </p:cNvPr>
            <p:cNvSpPr/>
            <p:nvPr/>
          </p:nvSpPr>
          <p:spPr>
            <a:xfrm>
              <a:off x="3595729" y="5230508"/>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7DBCD3-9E3D-488B-BE0E-5032B6ECA910}"/>
                </a:ext>
              </a:extLst>
            </p:cNvPr>
            <p:cNvSpPr/>
            <p:nvPr/>
          </p:nvSpPr>
          <p:spPr>
            <a:xfrm>
              <a:off x="7629613" y="114512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DE14B97-8261-4973-A631-8093FF9BAC42}"/>
                </a:ext>
              </a:extLst>
            </p:cNvPr>
            <p:cNvSpPr/>
            <p:nvPr/>
          </p:nvSpPr>
          <p:spPr>
            <a:xfrm>
              <a:off x="7785729" y="346306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0B97848-76DE-4088-8894-0D45D8EE292E}"/>
                </a:ext>
              </a:extLst>
            </p:cNvPr>
            <p:cNvSpPr/>
            <p:nvPr/>
          </p:nvSpPr>
          <p:spPr>
            <a:xfrm>
              <a:off x="10172127" y="566160"/>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568256F-C8DE-44D7-A5CF-CC8F0628C76E}"/>
                </a:ext>
              </a:extLst>
            </p:cNvPr>
            <p:cNvSpPr/>
            <p:nvPr/>
          </p:nvSpPr>
          <p:spPr>
            <a:xfrm>
              <a:off x="9150727" y="4914261"/>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79160E9-7233-4F22-A938-155E869ED695}"/>
                </a:ext>
              </a:extLst>
            </p:cNvPr>
            <p:cNvSpPr/>
            <p:nvPr/>
          </p:nvSpPr>
          <p:spPr>
            <a:xfrm>
              <a:off x="9214804" y="2775842"/>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49B18E3-63D6-4CEB-9C9E-1F44905358C5}"/>
                </a:ext>
              </a:extLst>
            </p:cNvPr>
            <p:cNvSpPr/>
            <p:nvPr/>
          </p:nvSpPr>
          <p:spPr>
            <a:xfrm>
              <a:off x="11010425" y="3408903"/>
              <a:ext cx="957042" cy="96010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04DADD0-7A4F-432C-BCF1-976E7CC93F9A}"/>
              </a:ext>
            </a:extLst>
          </p:cNvPr>
          <p:cNvGrpSpPr/>
          <p:nvPr/>
        </p:nvGrpSpPr>
        <p:grpSpPr>
          <a:xfrm>
            <a:off x="5192843" y="1818138"/>
            <a:ext cx="1850526" cy="1043114"/>
            <a:chOff x="1443789" y="1732547"/>
            <a:chExt cx="2935706" cy="2021306"/>
          </a:xfrm>
          <a:solidFill>
            <a:schemeClr val="accent6">
              <a:lumMod val="75000"/>
            </a:schemeClr>
          </a:solidFill>
        </p:grpSpPr>
        <p:sp>
          <p:nvSpPr>
            <p:cNvPr id="35" name="Rectangle: Rounded Corners 34">
              <a:extLst>
                <a:ext uri="{FF2B5EF4-FFF2-40B4-BE49-F238E27FC236}">
                  <a16:creationId xmlns:a16="http://schemas.microsoft.com/office/drawing/2014/main" id="{81F34EBE-68D0-49C0-B6A9-B06A816900DC}"/>
                </a:ext>
              </a:extLst>
            </p:cNvPr>
            <p:cNvSpPr/>
            <p:nvPr/>
          </p:nvSpPr>
          <p:spPr>
            <a:xfrm>
              <a:off x="1443789" y="1732547"/>
              <a:ext cx="2935706" cy="2021306"/>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7EB54C7-5B77-4F3D-829B-AA44384B4DB6}"/>
                </a:ext>
              </a:extLst>
            </p:cNvPr>
            <p:cNvSpPr txBox="1"/>
            <p:nvPr/>
          </p:nvSpPr>
          <p:spPr>
            <a:xfrm>
              <a:off x="2021733" y="2443012"/>
              <a:ext cx="1779817" cy="775318"/>
            </a:xfrm>
            <a:prstGeom prst="rect">
              <a:avLst/>
            </a:prstGeom>
            <a:grpFill/>
            <a:ln>
              <a:solidFill>
                <a:schemeClr val="accent6">
                  <a:lumMod val="75000"/>
                </a:schemeClr>
              </a:solidFill>
            </a:ln>
          </p:spPr>
          <p:txBody>
            <a:bodyPr wrap="none" rtlCol="0">
              <a:spAutoFit/>
            </a:bodyPr>
            <a:lstStyle/>
            <a:p>
              <a:pPr algn="ctr"/>
              <a:r>
                <a:rPr lang="en-US" sz="2000" dirty="0">
                  <a:solidFill>
                    <a:schemeClr val="bg1"/>
                  </a:solidFill>
                </a:rPr>
                <a:t>Manager</a:t>
              </a:r>
            </a:p>
          </p:txBody>
        </p:sp>
      </p:grpSp>
      <p:grpSp>
        <p:nvGrpSpPr>
          <p:cNvPr id="37" name="Group 36">
            <a:extLst>
              <a:ext uri="{FF2B5EF4-FFF2-40B4-BE49-F238E27FC236}">
                <a16:creationId xmlns:a16="http://schemas.microsoft.com/office/drawing/2014/main" id="{49DB302E-E884-49C3-BE5F-A23B74E09E42}"/>
              </a:ext>
            </a:extLst>
          </p:cNvPr>
          <p:cNvGrpSpPr/>
          <p:nvPr/>
        </p:nvGrpSpPr>
        <p:grpSpPr>
          <a:xfrm>
            <a:off x="5194275" y="4665643"/>
            <a:ext cx="1887391" cy="1043114"/>
            <a:chOff x="1443789" y="1732547"/>
            <a:chExt cx="2935706" cy="2021306"/>
          </a:xfrm>
          <a:solidFill>
            <a:srgbClr val="7030A0"/>
          </a:solidFill>
        </p:grpSpPr>
        <p:sp>
          <p:nvSpPr>
            <p:cNvPr id="38" name="Rectangle: Rounded Corners 37">
              <a:extLst>
                <a:ext uri="{FF2B5EF4-FFF2-40B4-BE49-F238E27FC236}">
                  <a16:creationId xmlns:a16="http://schemas.microsoft.com/office/drawing/2014/main" id="{31028893-E339-4DFD-9DAA-9DA91BBC32F4}"/>
                </a:ext>
              </a:extLst>
            </p:cNvPr>
            <p:cNvSpPr/>
            <p:nvPr/>
          </p:nvSpPr>
          <p:spPr>
            <a:xfrm>
              <a:off x="1443789" y="1732547"/>
              <a:ext cx="2935706" cy="2021306"/>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CDF994E-CAB4-4EF1-AE91-54C2805E058E}"/>
                </a:ext>
              </a:extLst>
            </p:cNvPr>
            <p:cNvSpPr txBox="1"/>
            <p:nvPr/>
          </p:nvSpPr>
          <p:spPr>
            <a:xfrm>
              <a:off x="1619053" y="2326777"/>
              <a:ext cx="2635082" cy="894597"/>
            </a:xfrm>
            <a:prstGeom prst="rect">
              <a:avLst/>
            </a:prstGeom>
            <a:grpFill/>
            <a:ln>
              <a:solidFill>
                <a:srgbClr val="7030A0"/>
              </a:solidFill>
            </a:ln>
          </p:spPr>
          <p:txBody>
            <a:bodyPr wrap="none" rtlCol="0">
              <a:spAutoFit/>
            </a:bodyPr>
            <a:lstStyle/>
            <a:p>
              <a:pPr algn="ctr"/>
              <a:r>
                <a:rPr lang="en-US" sz="2000" dirty="0">
                  <a:solidFill>
                    <a:schemeClr val="bg1"/>
                  </a:solidFill>
                </a:rPr>
                <a:t>Policy</a:t>
              </a:r>
              <a:r>
                <a:rPr lang="en-US" sz="2400" dirty="0">
                  <a:solidFill>
                    <a:schemeClr val="bg1"/>
                  </a:solidFill>
                </a:rPr>
                <a:t> </a:t>
              </a:r>
              <a:r>
                <a:rPr lang="en-US" sz="2000" dirty="0">
                  <a:solidFill>
                    <a:schemeClr val="bg1"/>
                  </a:solidFill>
                </a:rPr>
                <a:t>Checker</a:t>
              </a:r>
            </a:p>
          </p:txBody>
        </p:sp>
      </p:grpSp>
      <p:cxnSp>
        <p:nvCxnSpPr>
          <p:cNvPr id="43" name="Straight Arrow Connector 42">
            <a:extLst>
              <a:ext uri="{FF2B5EF4-FFF2-40B4-BE49-F238E27FC236}">
                <a16:creationId xmlns:a16="http://schemas.microsoft.com/office/drawing/2014/main" id="{CCBC02B7-FBA1-4AAF-8CB5-6E815A6D54C5}"/>
              </a:ext>
            </a:extLst>
          </p:cNvPr>
          <p:cNvCxnSpPr>
            <a:cxnSpLocks/>
            <a:stCxn id="35" idx="2"/>
            <a:endCxn id="20" idx="0"/>
          </p:cNvCxnSpPr>
          <p:nvPr/>
        </p:nvCxnSpPr>
        <p:spPr>
          <a:xfrm>
            <a:off x="6118106" y="2861252"/>
            <a:ext cx="0" cy="563330"/>
          </a:xfrm>
          <a:prstGeom prst="straightConnector1">
            <a:avLst/>
          </a:prstGeom>
          <a:ln w="1016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359CE5A-D9C6-48EB-AE02-620B52311D7C}"/>
              </a:ext>
            </a:extLst>
          </p:cNvPr>
          <p:cNvCxnSpPr>
            <a:cxnSpLocks/>
            <a:stCxn id="38" idx="0"/>
            <a:endCxn id="20" idx="2"/>
          </p:cNvCxnSpPr>
          <p:nvPr/>
        </p:nvCxnSpPr>
        <p:spPr>
          <a:xfrm flipH="1" flipV="1">
            <a:off x="6118106" y="4259874"/>
            <a:ext cx="19865" cy="405769"/>
          </a:xfrm>
          <a:prstGeom prst="straightConnector1">
            <a:avLst/>
          </a:prstGeom>
          <a:ln w="1016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FA6F80B1-A269-4D80-9B47-1D428AC27343}"/>
              </a:ext>
            </a:extLst>
          </p:cNvPr>
          <p:cNvGrpSpPr/>
          <p:nvPr/>
        </p:nvGrpSpPr>
        <p:grpSpPr>
          <a:xfrm>
            <a:off x="9451511" y="1660578"/>
            <a:ext cx="1260743" cy="974132"/>
            <a:chOff x="1443789" y="1732547"/>
            <a:chExt cx="2935706" cy="2021306"/>
          </a:xfrm>
          <a:solidFill>
            <a:schemeClr val="accent2">
              <a:lumMod val="75000"/>
            </a:schemeClr>
          </a:solidFill>
        </p:grpSpPr>
        <p:sp>
          <p:nvSpPr>
            <p:cNvPr id="56" name="Rectangle: Rounded Corners 55">
              <a:extLst>
                <a:ext uri="{FF2B5EF4-FFF2-40B4-BE49-F238E27FC236}">
                  <a16:creationId xmlns:a16="http://schemas.microsoft.com/office/drawing/2014/main" id="{64EE098C-DE96-43F8-B935-29CB4F571E7D}"/>
                </a:ext>
              </a:extLst>
            </p:cNvPr>
            <p:cNvSpPr/>
            <p:nvPr/>
          </p:nvSpPr>
          <p:spPr>
            <a:xfrm>
              <a:off x="1443789" y="1732547"/>
              <a:ext cx="2935706" cy="202130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428A52A-2EAA-49DF-9FEF-03E11562874A}"/>
                </a:ext>
              </a:extLst>
            </p:cNvPr>
            <p:cNvSpPr txBox="1"/>
            <p:nvPr/>
          </p:nvSpPr>
          <p:spPr>
            <a:xfrm>
              <a:off x="2291122" y="2420034"/>
              <a:ext cx="1241044" cy="400110"/>
            </a:xfrm>
            <a:prstGeom prst="rect">
              <a:avLst/>
            </a:prstGeom>
            <a:grpFill/>
            <a:ln>
              <a:solidFill>
                <a:schemeClr val="accent2">
                  <a:lumMod val="75000"/>
                </a:schemeClr>
              </a:solidFill>
            </a:ln>
          </p:spPr>
          <p:txBody>
            <a:bodyPr wrap="none" rtlCol="0">
              <a:spAutoFit/>
            </a:bodyPr>
            <a:lstStyle/>
            <a:p>
              <a:pPr algn="ctr"/>
              <a:r>
                <a:rPr lang="en-US" sz="2000" dirty="0">
                  <a:solidFill>
                    <a:schemeClr val="bg1"/>
                  </a:solidFill>
                </a:rPr>
                <a:t>Watchdog</a:t>
              </a:r>
            </a:p>
          </p:txBody>
        </p:sp>
      </p:grpSp>
      <p:grpSp>
        <p:nvGrpSpPr>
          <p:cNvPr id="61" name="Group 60">
            <a:extLst>
              <a:ext uri="{FF2B5EF4-FFF2-40B4-BE49-F238E27FC236}">
                <a16:creationId xmlns:a16="http://schemas.microsoft.com/office/drawing/2014/main" id="{56723FF4-2E0E-4F7A-B4F9-25AE996722F4}"/>
              </a:ext>
            </a:extLst>
          </p:cNvPr>
          <p:cNvGrpSpPr/>
          <p:nvPr/>
        </p:nvGrpSpPr>
        <p:grpSpPr>
          <a:xfrm>
            <a:off x="10508724" y="4924294"/>
            <a:ext cx="1260743" cy="974132"/>
            <a:chOff x="1443789" y="1732547"/>
            <a:chExt cx="2935706" cy="2021306"/>
          </a:xfrm>
          <a:solidFill>
            <a:schemeClr val="accent2">
              <a:lumMod val="75000"/>
            </a:schemeClr>
          </a:solidFill>
        </p:grpSpPr>
        <p:sp>
          <p:nvSpPr>
            <p:cNvPr id="62" name="Rectangle: Rounded Corners 61">
              <a:extLst>
                <a:ext uri="{FF2B5EF4-FFF2-40B4-BE49-F238E27FC236}">
                  <a16:creationId xmlns:a16="http://schemas.microsoft.com/office/drawing/2014/main" id="{FFD0F7D0-02DE-4630-92AA-38A0764D236D}"/>
                </a:ext>
              </a:extLst>
            </p:cNvPr>
            <p:cNvSpPr/>
            <p:nvPr/>
          </p:nvSpPr>
          <p:spPr>
            <a:xfrm>
              <a:off x="1443789" y="1732547"/>
              <a:ext cx="2935706" cy="202130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004C28C-EF54-4D97-B7A0-C523D192CB59}"/>
                </a:ext>
              </a:extLst>
            </p:cNvPr>
            <p:cNvSpPr txBox="1"/>
            <p:nvPr/>
          </p:nvSpPr>
          <p:spPr>
            <a:xfrm>
              <a:off x="2291122" y="2420034"/>
              <a:ext cx="1241044" cy="400110"/>
            </a:xfrm>
            <a:prstGeom prst="rect">
              <a:avLst/>
            </a:prstGeom>
            <a:grpFill/>
            <a:ln>
              <a:solidFill>
                <a:schemeClr val="accent2">
                  <a:lumMod val="75000"/>
                </a:schemeClr>
              </a:solidFill>
            </a:ln>
          </p:spPr>
          <p:txBody>
            <a:bodyPr wrap="none" rtlCol="0">
              <a:spAutoFit/>
            </a:bodyPr>
            <a:lstStyle/>
            <a:p>
              <a:pPr algn="ctr"/>
              <a:r>
                <a:rPr lang="en-US" sz="2000" dirty="0">
                  <a:solidFill>
                    <a:schemeClr val="bg1"/>
                  </a:solidFill>
                </a:rPr>
                <a:t>Watchdog</a:t>
              </a:r>
            </a:p>
          </p:txBody>
        </p:sp>
      </p:grpSp>
      <p:grpSp>
        <p:nvGrpSpPr>
          <p:cNvPr id="64" name="Group 63">
            <a:extLst>
              <a:ext uri="{FF2B5EF4-FFF2-40B4-BE49-F238E27FC236}">
                <a16:creationId xmlns:a16="http://schemas.microsoft.com/office/drawing/2014/main" id="{D5A2D475-B9BA-4AF3-8D92-71EBBA9435B3}"/>
              </a:ext>
            </a:extLst>
          </p:cNvPr>
          <p:cNvGrpSpPr/>
          <p:nvPr/>
        </p:nvGrpSpPr>
        <p:grpSpPr>
          <a:xfrm>
            <a:off x="32084" y="448898"/>
            <a:ext cx="1260743" cy="974132"/>
            <a:chOff x="1443789" y="1732547"/>
            <a:chExt cx="2935706" cy="2021306"/>
          </a:xfrm>
          <a:solidFill>
            <a:schemeClr val="accent2">
              <a:lumMod val="75000"/>
            </a:schemeClr>
          </a:solidFill>
        </p:grpSpPr>
        <p:sp>
          <p:nvSpPr>
            <p:cNvPr id="65" name="Rectangle: Rounded Corners 64">
              <a:extLst>
                <a:ext uri="{FF2B5EF4-FFF2-40B4-BE49-F238E27FC236}">
                  <a16:creationId xmlns:a16="http://schemas.microsoft.com/office/drawing/2014/main" id="{874E4F86-CF94-49EB-B267-66C727AE3E27}"/>
                </a:ext>
              </a:extLst>
            </p:cNvPr>
            <p:cNvSpPr/>
            <p:nvPr/>
          </p:nvSpPr>
          <p:spPr>
            <a:xfrm>
              <a:off x="1443789" y="1732547"/>
              <a:ext cx="2935706" cy="202130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300CD2A2-B5A0-499C-88C6-D91BD46D5723}"/>
                </a:ext>
              </a:extLst>
            </p:cNvPr>
            <p:cNvSpPr txBox="1"/>
            <p:nvPr/>
          </p:nvSpPr>
          <p:spPr>
            <a:xfrm>
              <a:off x="2291122" y="2420034"/>
              <a:ext cx="1241044" cy="400110"/>
            </a:xfrm>
            <a:prstGeom prst="rect">
              <a:avLst/>
            </a:prstGeom>
            <a:grpFill/>
            <a:ln>
              <a:solidFill>
                <a:schemeClr val="accent2">
                  <a:lumMod val="75000"/>
                </a:schemeClr>
              </a:solidFill>
            </a:ln>
          </p:spPr>
          <p:txBody>
            <a:bodyPr wrap="none" rtlCol="0">
              <a:spAutoFit/>
            </a:bodyPr>
            <a:lstStyle/>
            <a:p>
              <a:pPr algn="ctr"/>
              <a:r>
                <a:rPr lang="en-US" sz="2000" dirty="0">
                  <a:solidFill>
                    <a:schemeClr val="bg1"/>
                  </a:solidFill>
                </a:rPr>
                <a:t>Watchdog</a:t>
              </a:r>
            </a:p>
          </p:txBody>
        </p:sp>
      </p:grpSp>
      <p:grpSp>
        <p:nvGrpSpPr>
          <p:cNvPr id="70" name="Group 69">
            <a:extLst>
              <a:ext uri="{FF2B5EF4-FFF2-40B4-BE49-F238E27FC236}">
                <a16:creationId xmlns:a16="http://schemas.microsoft.com/office/drawing/2014/main" id="{8BE65006-918C-45F3-A844-15F6732960E7}"/>
              </a:ext>
            </a:extLst>
          </p:cNvPr>
          <p:cNvGrpSpPr/>
          <p:nvPr/>
        </p:nvGrpSpPr>
        <p:grpSpPr>
          <a:xfrm>
            <a:off x="312788" y="3788271"/>
            <a:ext cx="1260743" cy="974132"/>
            <a:chOff x="1443789" y="1732547"/>
            <a:chExt cx="2935706" cy="2021306"/>
          </a:xfrm>
          <a:solidFill>
            <a:schemeClr val="accent2">
              <a:lumMod val="75000"/>
            </a:schemeClr>
          </a:solidFill>
        </p:grpSpPr>
        <p:sp>
          <p:nvSpPr>
            <p:cNvPr id="71" name="Rectangle: Rounded Corners 70">
              <a:extLst>
                <a:ext uri="{FF2B5EF4-FFF2-40B4-BE49-F238E27FC236}">
                  <a16:creationId xmlns:a16="http://schemas.microsoft.com/office/drawing/2014/main" id="{BD8D215E-9345-48E4-B785-90E17A867587}"/>
                </a:ext>
              </a:extLst>
            </p:cNvPr>
            <p:cNvSpPr/>
            <p:nvPr/>
          </p:nvSpPr>
          <p:spPr>
            <a:xfrm>
              <a:off x="1443789" y="1732547"/>
              <a:ext cx="2935706" cy="202130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F71EF79F-FAE8-4980-8888-DF07EA0A2DB8}"/>
                </a:ext>
              </a:extLst>
            </p:cNvPr>
            <p:cNvSpPr txBox="1"/>
            <p:nvPr/>
          </p:nvSpPr>
          <p:spPr>
            <a:xfrm>
              <a:off x="2291122" y="2420034"/>
              <a:ext cx="1241044" cy="400110"/>
            </a:xfrm>
            <a:prstGeom prst="rect">
              <a:avLst/>
            </a:prstGeom>
            <a:grpFill/>
            <a:ln>
              <a:solidFill>
                <a:schemeClr val="accent2">
                  <a:lumMod val="75000"/>
                </a:schemeClr>
              </a:solidFill>
            </a:ln>
          </p:spPr>
          <p:txBody>
            <a:bodyPr wrap="none" rtlCol="0">
              <a:spAutoFit/>
            </a:bodyPr>
            <a:lstStyle/>
            <a:p>
              <a:pPr algn="ctr"/>
              <a:r>
                <a:rPr lang="en-US" sz="2000" dirty="0">
                  <a:solidFill>
                    <a:schemeClr val="bg1"/>
                  </a:solidFill>
                </a:rPr>
                <a:t>Watchdog</a:t>
              </a:r>
            </a:p>
          </p:txBody>
        </p:sp>
      </p:grpSp>
      <p:cxnSp>
        <p:nvCxnSpPr>
          <p:cNvPr id="73" name="Straight Arrow Connector 72">
            <a:extLst>
              <a:ext uri="{FF2B5EF4-FFF2-40B4-BE49-F238E27FC236}">
                <a16:creationId xmlns:a16="http://schemas.microsoft.com/office/drawing/2014/main" id="{EBE7DB2D-FA50-4FDD-98D4-1D46D21DFF40}"/>
              </a:ext>
            </a:extLst>
          </p:cNvPr>
          <p:cNvCxnSpPr>
            <a:cxnSpLocks/>
            <a:stCxn id="68" idx="2"/>
            <a:endCxn id="22" idx="7"/>
          </p:cNvCxnSpPr>
          <p:nvPr/>
        </p:nvCxnSpPr>
        <p:spPr>
          <a:xfrm flipH="1">
            <a:off x="4863584" y="1231904"/>
            <a:ext cx="569213" cy="331730"/>
          </a:xfrm>
          <a:prstGeom prst="straightConnector1">
            <a:avLst/>
          </a:prstGeom>
          <a:ln w="1016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8BFA5D5-ADDC-4B40-AC5C-F9DABC659446}"/>
              </a:ext>
            </a:extLst>
          </p:cNvPr>
          <p:cNvCxnSpPr>
            <a:cxnSpLocks/>
            <a:stCxn id="65" idx="3"/>
          </p:cNvCxnSpPr>
          <p:nvPr/>
        </p:nvCxnSpPr>
        <p:spPr>
          <a:xfrm flipV="1">
            <a:off x="1292827" y="930268"/>
            <a:ext cx="391710" cy="5696"/>
          </a:xfrm>
          <a:prstGeom prst="straightConnector1">
            <a:avLst/>
          </a:prstGeom>
          <a:ln w="1016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04F896F-36FE-4A3D-AB89-4F8AF7DB6D62}"/>
              </a:ext>
            </a:extLst>
          </p:cNvPr>
          <p:cNvCxnSpPr>
            <a:cxnSpLocks/>
            <a:stCxn id="62" idx="1"/>
            <a:endCxn id="30" idx="6"/>
          </p:cNvCxnSpPr>
          <p:nvPr/>
        </p:nvCxnSpPr>
        <p:spPr>
          <a:xfrm flipH="1" flipV="1">
            <a:off x="10107769" y="5394312"/>
            <a:ext cx="400955" cy="17048"/>
          </a:xfrm>
          <a:prstGeom prst="straightConnector1">
            <a:avLst/>
          </a:prstGeom>
          <a:ln w="1016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EA1DA529-3FA8-4285-8291-18E70FA8AF1F}"/>
              </a:ext>
            </a:extLst>
          </p:cNvPr>
          <p:cNvGrpSpPr/>
          <p:nvPr/>
        </p:nvGrpSpPr>
        <p:grpSpPr>
          <a:xfrm>
            <a:off x="4802425" y="257772"/>
            <a:ext cx="1260743" cy="974132"/>
            <a:chOff x="1443789" y="1732547"/>
            <a:chExt cx="2935706" cy="2021306"/>
          </a:xfrm>
          <a:solidFill>
            <a:schemeClr val="accent2">
              <a:lumMod val="75000"/>
            </a:schemeClr>
          </a:solidFill>
        </p:grpSpPr>
        <p:sp>
          <p:nvSpPr>
            <p:cNvPr id="68" name="Rectangle: Rounded Corners 67">
              <a:extLst>
                <a:ext uri="{FF2B5EF4-FFF2-40B4-BE49-F238E27FC236}">
                  <a16:creationId xmlns:a16="http://schemas.microsoft.com/office/drawing/2014/main" id="{8AFD2451-CE35-43AF-A7B9-0A9ABF7492B8}"/>
                </a:ext>
              </a:extLst>
            </p:cNvPr>
            <p:cNvSpPr/>
            <p:nvPr/>
          </p:nvSpPr>
          <p:spPr>
            <a:xfrm>
              <a:off x="1443789" y="1732547"/>
              <a:ext cx="2935706" cy="202130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53D20DAC-7B44-4AA6-9D11-EE2206905199}"/>
                </a:ext>
              </a:extLst>
            </p:cNvPr>
            <p:cNvSpPr txBox="1"/>
            <p:nvPr/>
          </p:nvSpPr>
          <p:spPr>
            <a:xfrm>
              <a:off x="2291122" y="2420034"/>
              <a:ext cx="1241044" cy="400110"/>
            </a:xfrm>
            <a:prstGeom prst="rect">
              <a:avLst/>
            </a:prstGeom>
            <a:grpFill/>
            <a:ln>
              <a:solidFill>
                <a:schemeClr val="accent2">
                  <a:lumMod val="75000"/>
                </a:schemeClr>
              </a:solidFill>
            </a:ln>
          </p:spPr>
          <p:txBody>
            <a:bodyPr wrap="none" rtlCol="0">
              <a:spAutoFit/>
            </a:bodyPr>
            <a:lstStyle/>
            <a:p>
              <a:pPr algn="ctr"/>
              <a:r>
                <a:rPr lang="en-US" sz="2000" dirty="0">
                  <a:solidFill>
                    <a:schemeClr val="bg1"/>
                  </a:solidFill>
                </a:rPr>
                <a:t>Watchdog</a:t>
              </a:r>
            </a:p>
          </p:txBody>
        </p:sp>
      </p:grpSp>
    </p:spTree>
    <p:extLst>
      <p:ext uri="{BB962C8B-B14F-4D97-AF65-F5344CB8AC3E}">
        <p14:creationId xmlns:p14="http://schemas.microsoft.com/office/powerpoint/2010/main" val="31970750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71EC-6247-4027-9330-DAEC04305E66}"/>
              </a:ext>
            </a:extLst>
          </p:cNvPr>
          <p:cNvSpPr>
            <a:spLocks noGrp="1"/>
          </p:cNvSpPr>
          <p:nvPr>
            <p:ph type="title"/>
          </p:nvPr>
        </p:nvSpPr>
        <p:spPr>
          <a:xfrm>
            <a:off x="838200" y="2766219"/>
            <a:ext cx="10515600" cy="1325563"/>
          </a:xfrm>
        </p:spPr>
        <p:txBody>
          <a:bodyPr/>
          <a:lstStyle/>
          <a:p>
            <a:pPr algn="ctr"/>
            <a:r>
              <a:rPr lang="en-US" dirty="0"/>
              <a:t>Architecture</a:t>
            </a:r>
          </a:p>
        </p:txBody>
      </p:sp>
      <p:sp>
        <p:nvSpPr>
          <p:cNvPr id="4" name="Slide Number Placeholder 3">
            <a:extLst>
              <a:ext uri="{FF2B5EF4-FFF2-40B4-BE49-F238E27FC236}">
                <a16:creationId xmlns:a16="http://schemas.microsoft.com/office/drawing/2014/main" id="{E55D254D-C326-490E-B0D1-81B87408D81E}"/>
              </a:ext>
            </a:extLst>
          </p:cNvPr>
          <p:cNvSpPr>
            <a:spLocks noGrp="1"/>
          </p:cNvSpPr>
          <p:nvPr>
            <p:ph type="sldNum" sz="quarter" idx="12"/>
          </p:nvPr>
        </p:nvSpPr>
        <p:spPr/>
        <p:txBody>
          <a:bodyPr/>
          <a:lstStyle/>
          <a:p>
            <a:fld id="{FB9190A4-0A00-438B-8A74-5EDA6CB3AEBB}" type="slidenum">
              <a:rPr lang="en-US" smtClean="0"/>
              <a:t>87</a:t>
            </a:fld>
            <a:endParaRPr lang="en-US"/>
          </a:p>
        </p:txBody>
      </p:sp>
    </p:spTree>
    <p:extLst>
      <p:ext uri="{BB962C8B-B14F-4D97-AF65-F5344CB8AC3E}">
        <p14:creationId xmlns:p14="http://schemas.microsoft.com/office/powerpoint/2010/main" val="36040984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A18E-63F4-4E04-B0AF-20D97D3D90EB}"/>
              </a:ext>
            </a:extLst>
          </p:cNvPr>
          <p:cNvSpPr>
            <a:spLocks noGrp="1"/>
          </p:cNvSpPr>
          <p:nvPr>
            <p:ph type="title"/>
          </p:nvPr>
        </p:nvSpPr>
        <p:spPr/>
        <p:txBody>
          <a:bodyPr/>
          <a:lstStyle/>
          <a:p>
            <a:r>
              <a:rPr lang="en-US" dirty="0"/>
              <a:t>TWINKLE Architecture: Security Applications</a:t>
            </a:r>
          </a:p>
        </p:txBody>
      </p:sp>
      <p:sp>
        <p:nvSpPr>
          <p:cNvPr id="3" name="Content Placeholder 2">
            <a:extLst>
              <a:ext uri="{FF2B5EF4-FFF2-40B4-BE49-F238E27FC236}">
                <a16:creationId xmlns:a16="http://schemas.microsoft.com/office/drawing/2014/main" id="{368E66ED-7122-4263-A5B2-D044D3117FB3}"/>
              </a:ext>
            </a:extLst>
          </p:cNvPr>
          <p:cNvSpPr>
            <a:spLocks noGrp="1"/>
          </p:cNvSpPr>
          <p:nvPr>
            <p:ph idx="1"/>
          </p:nvPr>
        </p:nvSpPr>
        <p:spPr/>
        <p:txBody>
          <a:bodyPr>
            <a:normAutofit/>
          </a:bodyPr>
          <a:lstStyle/>
          <a:p>
            <a:r>
              <a:rPr lang="en-US" dirty="0"/>
              <a:t>TWINKLE will instantiate manager, policy checker, and watchdog according to the security application </a:t>
            </a:r>
          </a:p>
          <a:p>
            <a:r>
              <a:rPr lang="en-US" dirty="0"/>
              <a:t>Security application must: </a:t>
            </a:r>
          </a:p>
          <a:p>
            <a:pPr lvl="1"/>
            <a:r>
              <a:rPr lang="en-US" dirty="0"/>
              <a:t>Define the attack it targets and suspicious behavior that its watchdog should monitor</a:t>
            </a:r>
          </a:p>
          <a:p>
            <a:pPr lvl="1"/>
            <a:r>
              <a:rPr lang="en-US" dirty="0"/>
              <a:t>Develop routines to handle each suspicious behavior</a:t>
            </a:r>
          </a:p>
          <a:p>
            <a:pPr lvl="1"/>
            <a:r>
              <a:rPr lang="en-US" dirty="0"/>
              <a:t>Plug these routines into the policy checker</a:t>
            </a:r>
          </a:p>
          <a:p>
            <a:pPr lvl="1"/>
            <a:r>
              <a:rPr lang="en-US" dirty="0"/>
              <a:t>Populate the suspicious behavior handling table with every suspicious behavior that the security application is concerned about and the routine that handles the suspicious behavior</a:t>
            </a:r>
          </a:p>
        </p:txBody>
      </p:sp>
      <p:sp>
        <p:nvSpPr>
          <p:cNvPr id="4" name="Slide Number Placeholder 3">
            <a:extLst>
              <a:ext uri="{FF2B5EF4-FFF2-40B4-BE49-F238E27FC236}">
                <a16:creationId xmlns:a16="http://schemas.microsoft.com/office/drawing/2014/main" id="{5A47BFEF-AA5B-46CD-A848-DECF4CDA9A23}"/>
              </a:ext>
            </a:extLst>
          </p:cNvPr>
          <p:cNvSpPr>
            <a:spLocks noGrp="1"/>
          </p:cNvSpPr>
          <p:nvPr>
            <p:ph type="sldNum" sz="quarter" idx="12"/>
          </p:nvPr>
        </p:nvSpPr>
        <p:spPr/>
        <p:txBody>
          <a:bodyPr/>
          <a:lstStyle/>
          <a:p>
            <a:fld id="{FB9190A4-0A00-438B-8A74-5EDA6CB3AEBB}" type="slidenum">
              <a:rPr lang="en-US" smtClean="0"/>
              <a:t>88</a:t>
            </a:fld>
            <a:endParaRPr lang="en-US"/>
          </a:p>
        </p:txBody>
      </p:sp>
    </p:spTree>
    <p:extLst>
      <p:ext uri="{BB962C8B-B14F-4D97-AF65-F5344CB8AC3E}">
        <p14:creationId xmlns:p14="http://schemas.microsoft.com/office/powerpoint/2010/main" val="38101942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88A1-D031-4643-91EE-D16F1659C688}"/>
              </a:ext>
            </a:extLst>
          </p:cNvPr>
          <p:cNvSpPr>
            <a:spLocks noGrp="1"/>
          </p:cNvSpPr>
          <p:nvPr>
            <p:ph type="title"/>
          </p:nvPr>
        </p:nvSpPr>
        <p:spPr/>
        <p:txBody>
          <a:bodyPr/>
          <a:lstStyle/>
          <a:p>
            <a:r>
              <a:rPr lang="en-US" dirty="0"/>
              <a:t>TWINKLE Architecture: Elf</a:t>
            </a:r>
          </a:p>
        </p:txBody>
      </p:sp>
      <p:sp>
        <p:nvSpPr>
          <p:cNvPr id="3" name="Content Placeholder 2">
            <a:extLst>
              <a:ext uri="{FF2B5EF4-FFF2-40B4-BE49-F238E27FC236}">
                <a16:creationId xmlns:a16="http://schemas.microsoft.com/office/drawing/2014/main" id="{D72DC0EB-5ECB-4A3E-868A-76F684C667A4}"/>
              </a:ext>
            </a:extLst>
          </p:cNvPr>
          <p:cNvSpPr>
            <a:spLocks noGrp="1"/>
          </p:cNvSpPr>
          <p:nvPr>
            <p:ph idx="1"/>
          </p:nvPr>
        </p:nvSpPr>
        <p:spPr/>
        <p:txBody>
          <a:bodyPr>
            <a:normAutofit/>
          </a:bodyPr>
          <a:lstStyle/>
          <a:p>
            <a:r>
              <a:rPr lang="en-US" dirty="0"/>
              <a:t>TWINKLE provides a dynamic mechanism for a security application to install its watchdog at any device needed</a:t>
            </a:r>
          </a:p>
          <a:p>
            <a:r>
              <a:rPr lang="en-US" dirty="0"/>
              <a:t>Unlike the manager or policy checker that can run at a central node, depending on the security application in question, the watchdog may need to run on arbitrary devices in the smart home</a:t>
            </a:r>
          </a:p>
          <a:p>
            <a:r>
              <a:rPr lang="en-US" dirty="0"/>
              <a:t>TWINKLE deploys a lightweight process called </a:t>
            </a:r>
            <a:r>
              <a:rPr lang="en-US" b="1" dirty="0"/>
              <a:t>elf</a:t>
            </a:r>
            <a:r>
              <a:rPr lang="en-US" dirty="0"/>
              <a:t> at each device that may be a candidate for running a watchdog</a:t>
            </a:r>
          </a:p>
          <a:p>
            <a:r>
              <a:rPr lang="en-US" dirty="0"/>
              <a:t>TWINKLE can communicate with the elf on the device to ship, install, and eventually run watchdog code on the device</a:t>
            </a:r>
          </a:p>
        </p:txBody>
      </p:sp>
      <p:sp>
        <p:nvSpPr>
          <p:cNvPr id="4" name="Slide Number Placeholder 3">
            <a:extLst>
              <a:ext uri="{FF2B5EF4-FFF2-40B4-BE49-F238E27FC236}">
                <a16:creationId xmlns:a16="http://schemas.microsoft.com/office/drawing/2014/main" id="{C8728972-21F1-46AA-9638-E9E7EFCAF160}"/>
              </a:ext>
            </a:extLst>
          </p:cNvPr>
          <p:cNvSpPr>
            <a:spLocks noGrp="1"/>
          </p:cNvSpPr>
          <p:nvPr>
            <p:ph type="sldNum" sz="quarter" idx="12"/>
          </p:nvPr>
        </p:nvSpPr>
        <p:spPr/>
        <p:txBody>
          <a:bodyPr/>
          <a:lstStyle/>
          <a:p>
            <a:fld id="{FB9190A4-0A00-438B-8A74-5EDA6CB3AEBB}" type="slidenum">
              <a:rPr lang="en-US" smtClean="0"/>
              <a:t>89</a:t>
            </a:fld>
            <a:endParaRPr lang="en-US"/>
          </a:p>
        </p:txBody>
      </p:sp>
    </p:spTree>
    <p:extLst>
      <p:ext uri="{BB962C8B-B14F-4D97-AF65-F5344CB8AC3E}">
        <p14:creationId xmlns:p14="http://schemas.microsoft.com/office/powerpoint/2010/main" val="408814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E5BD-F508-4E71-9742-AF2AAE918BC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277270D6-7BA0-411F-8FE9-6FC2EE0C055B}"/>
              </a:ext>
            </a:extLst>
          </p:cNvPr>
          <p:cNvSpPr>
            <a:spLocks noGrp="1"/>
          </p:cNvSpPr>
          <p:nvPr>
            <p:ph idx="1"/>
          </p:nvPr>
        </p:nvSpPr>
        <p:spPr/>
        <p:txBody>
          <a:bodyPr>
            <a:normAutofit lnSpcReduction="10000"/>
          </a:bodyPr>
          <a:lstStyle/>
          <a:p>
            <a:r>
              <a:rPr lang="en-US" dirty="0">
                <a:solidFill>
                  <a:schemeClr val="bg2">
                    <a:lumMod val="90000"/>
                  </a:schemeClr>
                </a:solidFill>
              </a:rPr>
              <a:t>Background &amp; Motivation</a:t>
            </a:r>
          </a:p>
          <a:p>
            <a:r>
              <a:rPr lang="en-US" dirty="0"/>
              <a:t>The TWINKLE Framework</a:t>
            </a:r>
          </a:p>
          <a:p>
            <a:pPr lvl="1"/>
            <a:r>
              <a:rPr lang="en-US" dirty="0"/>
              <a:t>Overview</a:t>
            </a:r>
          </a:p>
          <a:p>
            <a:pPr lvl="1"/>
            <a:r>
              <a:rPr lang="en-US" dirty="0"/>
              <a:t>The Two Modes</a:t>
            </a:r>
          </a:p>
          <a:p>
            <a:pPr lvl="1"/>
            <a:r>
              <a:rPr lang="en-US" dirty="0"/>
              <a:t>The Three Components</a:t>
            </a:r>
          </a:p>
          <a:p>
            <a:pPr lvl="1"/>
            <a:r>
              <a:rPr lang="en-US" dirty="0"/>
              <a:t>The Overall Architecture</a:t>
            </a:r>
          </a:p>
          <a:p>
            <a:r>
              <a:rPr lang="en-US" dirty="0">
                <a:solidFill>
                  <a:schemeClr val="bg2">
                    <a:lumMod val="90000"/>
                  </a:schemeClr>
                </a:solidFill>
              </a:rPr>
              <a:t>Case Study 1: DDoS Attack Detection by Transforming D-WARD</a:t>
            </a:r>
          </a:p>
          <a:p>
            <a:r>
              <a:rPr lang="en-US" dirty="0">
                <a:solidFill>
                  <a:schemeClr val="bg2">
                    <a:lumMod val="90000"/>
                  </a:schemeClr>
                </a:solidFill>
              </a:rPr>
              <a:t>Case Study 2: Sinkhole Attack Detection by Transforming SVELTE</a:t>
            </a:r>
          </a:p>
          <a:p>
            <a:r>
              <a:rPr lang="en-US" dirty="0">
                <a:solidFill>
                  <a:schemeClr val="bg2">
                    <a:lumMod val="90000"/>
                  </a:schemeClr>
                </a:solidFill>
              </a:rPr>
              <a:t>Feasibility and Drawbacks of TWINKLE</a:t>
            </a:r>
          </a:p>
          <a:p>
            <a:r>
              <a:rPr lang="en-US" dirty="0">
                <a:solidFill>
                  <a:schemeClr val="bg2">
                    <a:lumMod val="90000"/>
                  </a:schemeClr>
                </a:solidFill>
              </a:rPr>
              <a:t>Conclusion</a:t>
            </a:r>
          </a:p>
          <a:p>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F37D2BA-93C6-479B-8C4A-6FE0A8889143}"/>
              </a:ext>
            </a:extLst>
          </p:cNvPr>
          <p:cNvSpPr>
            <a:spLocks noGrp="1"/>
          </p:cNvSpPr>
          <p:nvPr>
            <p:ph type="sldNum" sz="quarter" idx="12"/>
          </p:nvPr>
        </p:nvSpPr>
        <p:spPr/>
        <p:txBody>
          <a:bodyPr/>
          <a:lstStyle/>
          <a:p>
            <a:fld id="{FB9190A4-0A00-438B-8A74-5EDA6CB3AEBB}" type="slidenum">
              <a:rPr lang="en-US" smtClean="0"/>
              <a:t>9</a:t>
            </a:fld>
            <a:endParaRPr lang="en-US"/>
          </a:p>
        </p:txBody>
      </p:sp>
    </p:spTree>
    <p:extLst>
      <p:ext uri="{BB962C8B-B14F-4D97-AF65-F5344CB8AC3E}">
        <p14:creationId xmlns:p14="http://schemas.microsoft.com/office/powerpoint/2010/main" val="8216930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5306-1B74-440E-84A4-FA05116AC660}"/>
              </a:ext>
            </a:extLst>
          </p:cNvPr>
          <p:cNvSpPr>
            <a:spLocks noGrp="1"/>
          </p:cNvSpPr>
          <p:nvPr>
            <p:ph type="title"/>
          </p:nvPr>
        </p:nvSpPr>
        <p:spPr>
          <a:xfrm>
            <a:off x="838200" y="-166507"/>
            <a:ext cx="10515600" cy="1325563"/>
          </a:xfrm>
        </p:spPr>
        <p:txBody>
          <a:bodyPr/>
          <a:lstStyle/>
          <a:p>
            <a:pPr algn="ctr"/>
            <a:r>
              <a:rPr lang="en-US" dirty="0"/>
              <a:t>TWINKLE Handling a Jamming Attack</a:t>
            </a:r>
          </a:p>
        </p:txBody>
      </p:sp>
      <p:sp>
        <p:nvSpPr>
          <p:cNvPr id="4" name="Slide Number Placeholder 3">
            <a:extLst>
              <a:ext uri="{FF2B5EF4-FFF2-40B4-BE49-F238E27FC236}">
                <a16:creationId xmlns:a16="http://schemas.microsoft.com/office/drawing/2014/main" id="{AC60F038-A4FE-43CE-9F7A-DB2FD47DFDA8}"/>
              </a:ext>
            </a:extLst>
          </p:cNvPr>
          <p:cNvSpPr>
            <a:spLocks noGrp="1"/>
          </p:cNvSpPr>
          <p:nvPr>
            <p:ph type="sldNum" sz="quarter" idx="12"/>
          </p:nvPr>
        </p:nvSpPr>
        <p:spPr/>
        <p:txBody>
          <a:bodyPr/>
          <a:lstStyle/>
          <a:p>
            <a:fld id="{FB9190A4-0A00-438B-8A74-5EDA6CB3AEBB}" type="slidenum">
              <a:rPr lang="en-US" smtClean="0"/>
              <a:t>90</a:t>
            </a:fld>
            <a:endParaRPr lang="en-US"/>
          </a:p>
        </p:txBody>
      </p:sp>
      <p:pic>
        <p:nvPicPr>
          <p:cNvPr id="8" name="Content Placeholder 7">
            <a:extLst>
              <a:ext uri="{FF2B5EF4-FFF2-40B4-BE49-F238E27FC236}">
                <a16:creationId xmlns:a16="http://schemas.microsoft.com/office/drawing/2014/main" id="{49CEC28F-CF91-4093-BD39-B24CBFF057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5257" y="1110423"/>
            <a:ext cx="9261487" cy="5317638"/>
          </a:xfrm>
        </p:spPr>
      </p:pic>
    </p:spTree>
    <p:extLst>
      <p:ext uri="{BB962C8B-B14F-4D97-AF65-F5344CB8AC3E}">
        <p14:creationId xmlns:p14="http://schemas.microsoft.com/office/powerpoint/2010/main" val="3314205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71EC-6247-4027-9330-DAEC04305E66}"/>
              </a:ext>
            </a:extLst>
          </p:cNvPr>
          <p:cNvSpPr>
            <a:spLocks noGrp="1"/>
          </p:cNvSpPr>
          <p:nvPr>
            <p:ph type="title"/>
          </p:nvPr>
        </p:nvSpPr>
        <p:spPr>
          <a:xfrm>
            <a:off x="838200" y="2766219"/>
            <a:ext cx="10515600" cy="1325563"/>
          </a:xfrm>
        </p:spPr>
        <p:txBody>
          <a:bodyPr/>
          <a:lstStyle/>
          <a:p>
            <a:pPr algn="ctr"/>
            <a:r>
              <a:rPr lang="en-US" dirty="0"/>
              <a:t>Case Study 1</a:t>
            </a:r>
          </a:p>
        </p:txBody>
      </p:sp>
      <p:sp>
        <p:nvSpPr>
          <p:cNvPr id="4" name="Slide Number Placeholder 3">
            <a:extLst>
              <a:ext uri="{FF2B5EF4-FFF2-40B4-BE49-F238E27FC236}">
                <a16:creationId xmlns:a16="http://schemas.microsoft.com/office/drawing/2014/main" id="{E55D254D-C326-490E-B0D1-81B87408D81E}"/>
              </a:ext>
            </a:extLst>
          </p:cNvPr>
          <p:cNvSpPr>
            <a:spLocks noGrp="1"/>
          </p:cNvSpPr>
          <p:nvPr>
            <p:ph type="sldNum" sz="quarter" idx="12"/>
          </p:nvPr>
        </p:nvSpPr>
        <p:spPr/>
        <p:txBody>
          <a:bodyPr/>
          <a:lstStyle/>
          <a:p>
            <a:fld id="{FB9190A4-0A00-438B-8A74-5EDA6CB3AEBB}" type="slidenum">
              <a:rPr lang="en-US" smtClean="0"/>
              <a:t>91</a:t>
            </a:fld>
            <a:endParaRPr lang="en-US"/>
          </a:p>
        </p:txBody>
      </p:sp>
    </p:spTree>
    <p:extLst>
      <p:ext uri="{BB962C8B-B14F-4D97-AF65-F5344CB8AC3E}">
        <p14:creationId xmlns:p14="http://schemas.microsoft.com/office/powerpoint/2010/main" val="10018110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09B4-883D-4F73-B91A-9CE6768B0087}"/>
              </a:ext>
            </a:extLst>
          </p:cNvPr>
          <p:cNvSpPr>
            <a:spLocks noGrp="1"/>
          </p:cNvSpPr>
          <p:nvPr>
            <p:ph type="title"/>
          </p:nvPr>
        </p:nvSpPr>
        <p:spPr/>
        <p:txBody>
          <a:bodyPr/>
          <a:lstStyle/>
          <a:p>
            <a:r>
              <a:rPr lang="en-US" dirty="0"/>
              <a:t>Prior Art: D-WARD Against DDoS Attacks</a:t>
            </a:r>
          </a:p>
        </p:txBody>
      </p:sp>
      <p:sp>
        <p:nvSpPr>
          <p:cNvPr id="3" name="Content Placeholder 2">
            <a:extLst>
              <a:ext uri="{FF2B5EF4-FFF2-40B4-BE49-F238E27FC236}">
                <a16:creationId xmlns:a16="http://schemas.microsoft.com/office/drawing/2014/main" id="{A211CA77-0BBC-42A0-9646-86B033D20EA8}"/>
              </a:ext>
            </a:extLst>
          </p:cNvPr>
          <p:cNvSpPr>
            <a:spLocks noGrp="1"/>
          </p:cNvSpPr>
          <p:nvPr>
            <p:ph idx="1"/>
          </p:nvPr>
        </p:nvSpPr>
        <p:spPr/>
        <p:txBody>
          <a:bodyPr>
            <a:normAutofit fontScale="92500"/>
          </a:bodyPr>
          <a:lstStyle/>
          <a:p>
            <a:r>
              <a:rPr lang="en-US" dirty="0"/>
              <a:t>Source-end solution – deployed at border router</a:t>
            </a:r>
          </a:p>
          <a:p>
            <a:r>
              <a:rPr lang="en-US" dirty="0"/>
              <a:t>Classifies each aggregated flow (</a:t>
            </a:r>
            <a:r>
              <a:rPr lang="en-US" dirty="0" err="1"/>
              <a:t>agflow</a:t>
            </a:r>
            <a:r>
              <a:rPr lang="en-US" dirty="0"/>
              <a:t>) as good, suspicious, or attack</a:t>
            </a:r>
          </a:p>
          <a:p>
            <a:pPr lvl="1"/>
            <a:r>
              <a:rPr lang="en-US" dirty="0" err="1"/>
              <a:t>agflow</a:t>
            </a:r>
            <a:r>
              <a:rPr lang="en-US" dirty="0"/>
              <a:t> – each connection from devices in the network to a specific destination outside the network</a:t>
            </a:r>
          </a:p>
          <a:p>
            <a:r>
              <a:rPr lang="en-US" dirty="0"/>
              <a:t>Each connection in an attack agflow is classified as good, bad, and transient </a:t>
            </a:r>
          </a:p>
          <a:p>
            <a:r>
              <a:rPr lang="en-US" dirty="0"/>
              <a:t>Classification is done based on ratio of sent packets to received packets  </a:t>
            </a:r>
          </a:p>
          <a:p>
            <a:r>
              <a:rPr lang="en-US" dirty="0"/>
              <a:t>Rate limits each bad and transient connection by dropping traffic to a fraction (</a:t>
            </a:r>
            <a:r>
              <a:rPr lang="en-US" i="1" dirty="0" err="1"/>
              <a:t>f</a:t>
            </a:r>
            <a:r>
              <a:rPr lang="en-US" i="1" baseline="-25000" dirty="0" err="1"/>
              <a:t>dec</a:t>
            </a:r>
            <a:r>
              <a:rPr lang="en-US" dirty="0"/>
              <a:t>) of the window size (</a:t>
            </a:r>
            <a:r>
              <a:rPr lang="en-US" i="1" dirty="0"/>
              <a:t>W</a:t>
            </a:r>
            <a:r>
              <a:rPr lang="en-US" dirty="0"/>
              <a:t>)</a:t>
            </a:r>
          </a:p>
          <a:p>
            <a:r>
              <a:rPr lang="en-US" dirty="0"/>
              <a:t>If rate limit is followed for certain period of time, rate limit increases linearly and is eventually removed</a:t>
            </a:r>
          </a:p>
        </p:txBody>
      </p:sp>
      <p:sp>
        <p:nvSpPr>
          <p:cNvPr id="4" name="Slide Number Placeholder 3">
            <a:extLst>
              <a:ext uri="{FF2B5EF4-FFF2-40B4-BE49-F238E27FC236}">
                <a16:creationId xmlns:a16="http://schemas.microsoft.com/office/drawing/2014/main" id="{B53C94D1-6D2D-478E-95C3-9A45536195D6}"/>
              </a:ext>
            </a:extLst>
          </p:cNvPr>
          <p:cNvSpPr>
            <a:spLocks noGrp="1"/>
          </p:cNvSpPr>
          <p:nvPr>
            <p:ph type="sldNum" sz="quarter" idx="12"/>
          </p:nvPr>
        </p:nvSpPr>
        <p:spPr/>
        <p:txBody>
          <a:bodyPr/>
          <a:lstStyle/>
          <a:p>
            <a:fld id="{FB9190A4-0A00-438B-8A74-5EDA6CB3AEBB}" type="slidenum">
              <a:rPr lang="en-US" smtClean="0"/>
              <a:t>92</a:t>
            </a:fld>
            <a:endParaRPr lang="en-US"/>
          </a:p>
        </p:txBody>
      </p:sp>
      <p:sp>
        <p:nvSpPr>
          <p:cNvPr id="5" name="Rectangle 4">
            <a:extLst>
              <a:ext uri="{FF2B5EF4-FFF2-40B4-BE49-F238E27FC236}">
                <a16:creationId xmlns:a16="http://schemas.microsoft.com/office/drawing/2014/main" id="{18FAE572-B730-46F8-84EB-CAC360630078}"/>
              </a:ext>
            </a:extLst>
          </p:cNvPr>
          <p:cNvSpPr/>
          <p:nvPr/>
        </p:nvSpPr>
        <p:spPr>
          <a:xfrm>
            <a:off x="838199" y="6161460"/>
            <a:ext cx="9549809" cy="584775"/>
          </a:xfrm>
          <a:prstGeom prst="rect">
            <a:avLst/>
          </a:prstGeom>
        </p:spPr>
        <p:txBody>
          <a:bodyPr wrap="square">
            <a:spAutoFit/>
          </a:bodyPr>
          <a:lstStyle/>
          <a:p>
            <a:r>
              <a:rPr lang="en-US" sz="1600" dirty="0" err="1">
                <a:solidFill>
                  <a:srgbClr val="222222"/>
                </a:solidFill>
                <a:latin typeface="Arial" panose="020B0604020202020204" pitchFamily="34" charset="0"/>
              </a:rPr>
              <a:t>Mirkovic</a:t>
            </a:r>
            <a:r>
              <a:rPr lang="en-US" sz="1600" dirty="0">
                <a:solidFill>
                  <a:srgbClr val="222222"/>
                </a:solidFill>
                <a:latin typeface="Arial" panose="020B0604020202020204" pitchFamily="34" charset="0"/>
              </a:rPr>
              <a:t>, Jelena, and Peter </a:t>
            </a:r>
            <a:r>
              <a:rPr lang="en-US" sz="1600" dirty="0" err="1">
                <a:solidFill>
                  <a:srgbClr val="222222"/>
                </a:solidFill>
                <a:latin typeface="Arial" panose="020B0604020202020204" pitchFamily="34" charset="0"/>
              </a:rPr>
              <a:t>Reiher</a:t>
            </a:r>
            <a:r>
              <a:rPr lang="en-US" sz="1600" dirty="0">
                <a:solidFill>
                  <a:srgbClr val="222222"/>
                </a:solidFill>
                <a:latin typeface="Arial" panose="020B0604020202020204" pitchFamily="34" charset="0"/>
              </a:rPr>
              <a:t>. "D-WARD: A Source-End Defense Against Flooding Denial-of-Service Attacks." </a:t>
            </a:r>
            <a:r>
              <a:rPr lang="en-US" sz="1600" i="1" dirty="0">
                <a:solidFill>
                  <a:srgbClr val="222222"/>
                </a:solidFill>
                <a:latin typeface="Arial" panose="020B0604020202020204" pitchFamily="34" charset="0"/>
              </a:rPr>
              <a:t>IEEE Transactions on Dependable and Secure Computing</a:t>
            </a:r>
            <a:r>
              <a:rPr lang="en-US" sz="1600" dirty="0">
                <a:solidFill>
                  <a:srgbClr val="222222"/>
                </a:solidFill>
                <a:latin typeface="Arial" panose="020B0604020202020204" pitchFamily="34" charset="0"/>
              </a:rPr>
              <a:t> 2.3 (2005): 216-232.</a:t>
            </a:r>
            <a:endParaRPr lang="en-US" sz="1600" dirty="0"/>
          </a:p>
        </p:txBody>
      </p:sp>
    </p:spTree>
    <p:extLst>
      <p:ext uri="{BB962C8B-B14F-4D97-AF65-F5344CB8AC3E}">
        <p14:creationId xmlns:p14="http://schemas.microsoft.com/office/powerpoint/2010/main" val="38951969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09B4-883D-4F73-B91A-9CE6768B0087}"/>
              </a:ext>
            </a:extLst>
          </p:cNvPr>
          <p:cNvSpPr>
            <a:spLocks noGrp="1"/>
          </p:cNvSpPr>
          <p:nvPr>
            <p:ph type="title"/>
          </p:nvPr>
        </p:nvSpPr>
        <p:spPr/>
        <p:txBody>
          <a:bodyPr/>
          <a:lstStyle/>
          <a:p>
            <a:r>
              <a:rPr lang="en-US" dirty="0"/>
              <a:t>Prior Art: D-WARD’s Three Modules</a:t>
            </a:r>
          </a:p>
        </p:txBody>
      </p:sp>
      <p:sp>
        <p:nvSpPr>
          <p:cNvPr id="3" name="Content Placeholder 2">
            <a:extLst>
              <a:ext uri="{FF2B5EF4-FFF2-40B4-BE49-F238E27FC236}">
                <a16:creationId xmlns:a16="http://schemas.microsoft.com/office/drawing/2014/main" id="{A211CA77-0BBC-42A0-9646-86B033D20EA8}"/>
              </a:ext>
            </a:extLst>
          </p:cNvPr>
          <p:cNvSpPr>
            <a:spLocks noGrp="1"/>
          </p:cNvSpPr>
          <p:nvPr>
            <p:ph idx="1"/>
          </p:nvPr>
        </p:nvSpPr>
        <p:spPr>
          <a:xfrm>
            <a:off x="838200" y="1825625"/>
            <a:ext cx="4514850" cy="4351338"/>
          </a:xfrm>
        </p:spPr>
        <p:txBody>
          <a:bodyPr>
            <a:normAutofit/>
          </a:bodyPr>
          <a:lstStyle/>
          <a:p>
            <a:pPr marL="514350" indent="-514350">
              <a:buFont typeface="+mj-lt"/>
              <a:buAutoNum type="arabicPeriod"/>
            </a:pPr>
            <a:r>
              <a:rPr lang="en-US" b="1" dirty="0"/>
              <a:t>Observation module</a:t>
            </a:r>
            <a:r>
              <a:rPr lang="en-US" dirty="0"/>
              <a:t>: classifies each </a:t>
            </a:r>
            <a:r>
              <a:rPr lang="en-US" dirty="0" err="1"/>
              <a:t>agflow</a:t>
            </a:r>
            <a:r>
              <a:rPr lang="en-US" dirty="0"/>
              <a:t> and each connection in a bad or transient </a:t>
            </a:r>
            <a:r>
              <a:rPr lang="en-US" dirty="0" err="1"/>
              <a:t>agflow</a:t>
            </a:r>
            <a:endParaRPr lang="en-US" dirty="0"/>
          </a:p>
          <a:p>
            <a:pPr marL="514350" indent="-514350">
              <a:buFont typeface="+mj-lt"/>
              <a:buAutoNum type="arabicPeriod"/>
            </a:pPr>
            <a:r>
              <a:rPr lang="en-US" b="1" dirty="0"/>
              <a:t>Rate-limiting module</a:t>
            </a:r>
            <a:r>
              <a:rPr lang="en-US" dirty="0"/>
              <a:t>: calculates and updates rate-limit </a:t>
            </a:r>
          </a:p>
          <a:p>
            <a:pPr marL="514350" indent="-514350">
              <a:buFont typeface="+mj-lt"/>
              <a:buAutoNum type="arabicPeriod"/>
            </a:pPr>
            <a:r>
              <a:rPr lang="en-US" b="1" dirty="0"/>
              <a:t>Traffic-policing module</a:t>
            </a:r>
            <a:r>
              <a:rPr lang="en-US" dirty="0"/>
              <a:t>: drops all traffic surpassing the rate-limit</a:t>
            </a:r>
          </a:p>
          <a:p>
            <a:endParaRPr lang="en-US" dirty="0"/>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B53C94D1-6D2D-478E-95C3-9A45536195D6}"/>
              </a:ext>
            </a:extLst>
          </p:cNvPr>
          <p:cNvSpPr>
            <a:spLocks noGrp="1"/>
          </p:cNvSpPr>
          <p:nvPr>
            <p:ph type="sldNum" sz="quarter" idx="12"/>
          </p:nvPr>
        </p:nvSpPr>
        <p:spPr/>
        <p:txBody>
          <a:bodyPr/>
          <a:lstStyle/>
          <a:p>
            <a:fld id="{FB9190A4-0A00-438B-8A74-5EDA6CB3AEBB}" type="slidenum">
              <a:rPr lang="en-US" smtClean="0"/>
              <a:t>93</a:t>
            </a:fld>
            <a:endParaRPr lang="en-US"/>
          </a:p>
        </p:txBody>
      </p:sp>
      <p:pic>
        <p:nvPicPr>
          <p:cNvPr id="6" name="Picture 5">
            <a:extLst>
              <a:ext uri="{FF2B5EF4-FFF2-40B4-BE49-F238E27FC236}">
                <a16:creationId xmlns:a16="http://schemas.microsoft.com/office/drawing/2014/main" id="{A8DD49DC-5B03-4891-AF96-C0F438644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316" y="1371600"/>
            <a:ext cx="6723995" cy="5314950"/>
          </a:xfrm>
          <a:prstGeom prst="rect">
            <a:avLst/>
          </a:prstGeom>
        </p:spPr>
      </p:pic>
      <p:sp>
        <p:nvSpPr>
          <p:cNvPr id="7" name="Slide Number Placeholder 3">
            <a:extLst>
              <a:ext uri="{FF2B5EF4-FFF2-40B4-BE49-F238E27FC236}">
                <a16:creationId xmlns:a16="http://schemas.microsoft.com/office/drawing/2014/main" id="{8020D46A-0946-4D29-B5B8-15F1534C7292}"/>
              </a:ext>
            </a:extLst>
          </p:cNvPr>
          <p:cNvSpPr txBox="1">
            <a:spLocks/>
          </p:cNvSpPr>
          <p:nvPr/>
        </p:nvSpPr>
        <p:spPr>
          <a:xfrm>
            <a:off x="9310111" y="1825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9190A4-0A00-438B-8A74-5EDA6CB3AEBB}" type="slidenum">
              <a:rPr lang="en-US" smtClean="0"/>
              <a:pPr/>
              <a:t>93</a:t>
            </a:fld>
            <a:endParaRPr lang="en-US" dirty="0"/>
          </a:p>
        </p:txBody>
      </p:sp>
    </p:spTree>
    <p:extLst>
      <p:ext uri="{BB962C8B-B14F-4D97-AF65-F5344CB8AC3E}">
        <p14:creationId xmlns:p14="http://schemas.microsoft.com/office/powerpoint/2010/main" val="26986504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44C9-FCE3-465D-8144-FD80EB86567B}"/>
              </a:ext>
            </a:extLst>
          </p:cNvPr>
          <p:cNvSpPr>
            <a:spLocks noGrp="1"/>
          </p:cNvSpPr>
          <p:nvPr>
            <p:ph type="title"/>
          </p:nvPr>
        </p:nvSpPr>
        <p:spPr/>
        <p:txBody>
          <a:bodyPr/>
          <a:lstStyle/>
          <a:p>
            <a:r>
              <a:rPr lang="en-US" dirty="0"/>
              <a:t>D-WARD+: A Two-Mode Approach Against DDoS Attacks</a:t>
            </a:r>
          </a:p>
        </p:txBody>
      </p:sp>
      <p:sp>
        <p:nvSpPr>
          <p:cNvPr id="3" name="Content Placeholder 2">
            <a:extLst>
              <a:ext uri="{FF2B5EF4-FFF2-40B4-BE49-F238E27FC236}">
                <a16:creationId xmlns:a16="http://schemas.microsoft.com/office/drawing/2014/main" id="{95CF627D-7595-4D57-9F18-BB2CCF7CAD92}"/>
              </a:ext>
            </a:extLst>
          </p:cNvPr>
          <p:cNvSpPr>
            <a:spLocks noGrp="1"/>
          </p:cNvSpPr>
          <p:nvPr>
            <p:ph idx="1"/>
          </p:nvPr>
        </p:nvSpPr>
        <p:spPr/>
        <p:txBody>
          <a:bodyPr>
            <a:normAutofit/>
          </a:bodyPr>
          <a:lstStyle/>
          <a:p>
            <a:r>
              <a:rPr lang="en-US" dirty="0"/>
              <a:t>Manager: keeps track of rate-limit of every connection in every attack aggregated flows or </a:t>
            </a:r>
            <a:r>
              <a:rPr lang="en-US" b="1" dirty="0" err="1"/>
              <a:t>agflows</a:t>
            </a:r>
            <a:r>
              <a:rPr lang="en-US" dirty="0"/>
              <a:t> (equivalent to rate-limiting module)</a:t>
            </a:r>
          </a:p>
          <a:p>
            <a:r>
              <a:rPr lang="en-US" dirty="0"/>
              <a:t>Policy checker: consists of an </a:t>
            </a:r>
            <a:r>
              <a:rPr lang="en-US" dirty="0" err="1"/>
              <a:t>agflow</a:t>
            </a:r>
            <a:r>
              <a:rPr lang="en-US" dirty="0"/>
              <a:t> monitoring routine (equivalent to observation module for connections and traffic-policing module)</a:t>
            </a:r>
          </a:p>
          <a:p>
            <a:r>
              <a:rPr lang="en-US" dirty="0"/>
              <a:t>Watchdog: monitors the suspicious behavior of each </a:t>
            </a:r>
            <a:r>
              <a:rPr lang="en-US" dirty="0" err="1"/>
              <a:t>agflow</a:t>
            </a:r>
            <a:r>
              <a:rPr lang="en-US" dirty="0"/>
              <a:t> and has the </a:t>
            </a:r>
            <a:r>
              <a:rPr lang="en-US" dirty="0" err="1"/>
              <a:t>agflow</a:t>
            </a:r>
            <a:r>
              <a:rPr lang="en-US" dirty="0"/>
              <a:t> monitoring routine invoked if it detects an attack </a:t>
            </a:r>
            <a:r>
              <a:rPr lang="en-US" dirty="0" err="1"/>
              <a:t>agflow</a:t>
            </a:r>
            <a:r>
              <a:rPr lang="en-US" dirty="0"/>
              <a:t> (equivalent to observation module for </a:t>
            </a:r>
            <a:r>
              <a:rPr lang="en-US" dirty="0" err="1"/>
              <a:t>agflows</a:t>
            </a:r>
            <a:r>
              <a:rPr lang="en-US" dirty="0"/>
              <a:t>)</a:t>
            </a:r>
          </a:p>
          <a:p>
            <a:r>
              <a:rPr lang="en-US" dirty="0"/>
              <a:t>All components are installed on the border router</a:t>
            </a:r>
          </a:p>
          <a:p>
            <a:pPr marL="0" indent="0">
              <a:buNone/>
            </a:pPr>
            <a:endParaRPr lang="en-US" dirty="0"/>
          </a:p>
        </p:txBody>
      </p:sp>
      <p:sp>
        <p:nvSpPr>
          <p:cNvPr id="4" name="Slide Number Placeholder 3">
            <a:extLst>
              <a:ext uri="{FF2B5EF4-FFF2-40B4-BE49-F238E27FC236}">
                <a16:creationId xmlns:a16="http://schemas.microsoft.com/office/drawing/2014/main" id="{91754248-A7E7-465C-AB96-933BCF237F8A}"/>
              </a:ext>
            </a:extLst>
          </p:cNvPr>
          <p:cNvSpPr>
            <a:spLocks noGrp="1"/>
          </p:cNvSpPr>
          <p:nvPr>
            <p:ph type="sldNum" sz="quarter" idx="12"/>
          </p:nvPr>
        </p:nvSpPr>
        <p:spPr/>
        <p:txBody>
          <a:bodyPr/>
          <a:lstStyle/>
          <a:p>
            <a:fld id="{FB9190A4-0A00-438B-8A74-5EDA6CB3AEBB}" type="slidenum">
              <a:rPr lang="en-US" smtClean="0"/>
              <a:t>94</a:t>
            </a:fld>
            <a:endParaRPr lang="en-US"/>
          </a:p>
        </p:txBody>
      </p:sp>
    </p:spTree>
    <p:extLst>
      <p:ext uri="{BB962C8B-B14F-4D97-AF65-F5344CB8AC3E}">
        <p14:creationId xmlns:p14="http://schemas.microsoft.com/office/powerpoint/2010/main" val="34303158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Effect on “Smart” Attacker</a:t>
            </a:r>
          </a:p>
        </p:txBody>
      </p:sp>
      <p:pic>
        <p:nvPicPr>
          <p:cNvPr id="22" name="Picture 21">
            <a:extLst>
              <a:ext uri="{FF2B5EF4-FFF2-40B4-BE49-F238E27FC236}">
                <a16:creationId xmlns:a16="http://schemas.microsoft.com/office/drawing/2014/main" id="{78A5925E-F673-4750-83A8-E0F36C56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226"/>
            <a:ext cx="12192000" cy="4974458"/>
          </a:xfrm>
          <a:prstGeom prst="rect">
            <a:avLst/>
          </a:prstGeom>
        </p:spPr>
      </p:pic>
      <p:sp>
        <p:nvSpPr>
          <p:cNvPr id="23" name="Slide Number Placeholder 3">
            <a:extLst>
              <a:ext uri="{FF2B5EF4-FFF2-40B4-BE49-F238E27FC236}">
                <a16:creationId xmlns:a16="http://schemas.microsoft.com/office/drawing/2014/main" id="{F6C330B8-1CAD-4194-AE1D-A9B5DF0F9DC5}"/>
              </a:ext>
            </a:extLst>
          </p:cNvPr>
          <p:cNvSpPr>
            <a:spLocks noGrp="1"/>
          </p:cNvSpPr>
          <p:nvPr>
            <p:ph type="sldNum" sz="quarter" idx="12"/>
          </p:nvPr>
        </p:nvSpPr>
        <p:spPr>
          <a:xfrm>
            <a:off x="8610600" y="6356350"/>
            <a:ext cx="2743200" cy="365125"/>
          </a:xfrm>
        </p:spPr>
        <p:txBody>
          <a:bodyPr/>
          <a:lstStyle/>
          <a:p>
            <a:fld id="{FB9190A4-0A00-438B-8A74-5EDA6CB3AEBB}" type="slidenum">
              <a:rPr lang="en-US" smtClean="0"/>
              <a:t>95</a:t>
            </a:fld>
            <a:endParaRPr lang="en-US"/>
          </a:p>
        </p:txBody>
      </p:sp>
    </p:spTree>
    <p:extLst>
      <p:ext uri="{BB962C8B-B14F-4D97-AF65-F5344CB8AC3E}">
        <p14:creationId xmlns:p14="http://schemas.microsoft.com/office/powerpoint/2010/main" val="4027867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5E01C6-6D59-444B-81E3-4871171F2693}"/>
              </a:ext>
            </a:extLst>
          </p:cNvPr>
          <p:cNvSpPr txBox="1">
            <a:spLocks/>
          </p:cNvSpPr>
          <p:nvPr/>
        </p:nvSpPr>
        <p:spPr>
          <a:xfrm>
            <a:off x="838200" y="-1027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Effect on “Smart” Attacker</a:t>
            </a:r>
          </a:p>
        </p:txBody>
      </p:sp>
      <p:pic>
        <p:nvPicPr>
          <p:cNvPr id="22" name="Picture 21">
            <a:extLst>
              <a:ext uri="{FF2B5EF4-FFF2-40B4-BE49-F238E27FC236}">
                <a16:creationId xmlns:a16="http://schemas.microsoft.com/office/drawing/2014/main" id="{78A5925E-F673-4750-83A8-E0F36C562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2226"/>
            <a:ext cx="12192000" cy="4974458"/>
          </a:xfrm>
          <a:prstGeom prst="rect">
            <a:avLst/>
          </a:prstGeom>
        </p:spPr>
      </p:pic>
      <p:sp>
        <p:nvSpPr>
          <p:cNvPr id="23" name="Slide Number Placeholder 3">
            <a:extLst>
              <a:ext uri="{FF2B5EF4-FFF2-40B4-BE49-F238E27FC236}">
                <a16:creationId xmlns:a16="http://schemas.microsoft.com/office/drawing/2014/main" id="{F6C330B8-1CAD-4194-AE1D-A9B5DF0F9DC5}"/>
              </a:ext>
            </a:extLst>
          </p:cNvPr>
          <p:cNvSpPr>
            <a:spLocks noGrp="1"/>
          </p:cNvSpPr>
          <p:nvPr>
            <p:ph type="sldNum" sz="quarter" idx="12"/>
          </p:nvPr>
        </p:nvSpPr>
        <p:spPr>
          <a:xfrm>
            <a:off x="8610600" y="6356350"/>
            <a:ext cx="2743200" cy="365125"/>
          </a:xfrm>
        </p:spPr>
        <p:txBody>
          <a:bodyPr/>
          <a:lstStyle/>
          <a:p>
            <a:fld id="{FB9190A4-0A00-438B-8A74-5EDA6CB3AEBB}" type="slidenum">
              <a:rPr lang="en-US" smtClean="0"/>
              <a:t>96</a:t>
            </a:fld>
            <a:endParaRPr lang="en-US"/>
          </a:p>
        </p:txBody>
      </p:sp>
      <p:cxnSp>
        <p:nvCxnSpPr>
          <p:cNvPr id="3" name="Straight Arrow Connector 2">
            <a:extLst>
              <a:ext uri="{FF2B5EF4-FFF2-40B4-BE49-F238E27FC236}">
                <a16:creationId xmlns:a16="http://schemas.microsoft.com/office/drawing/2014/main" id="{DC61EF9D-5A14-4F3C-BFC3-E28372AA1590}"/>
              </a:ext>
            </a:extLst>
          </p:cNvPr>
          <p:cNvCxnSpPr/>
          <p:nvPr/>
        </p:nvCxnSpPr>
        <p:spPr>
          <a:xfrm>
            <a:off x="2772382" y="2293235"/>
            <a:ext cx="583659" cy="38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F85FAC-AD23-4C0A-AAB9-8CDEF1D02B25}"/>
              </a:ext>
            </a:extLst>
          </p:cNvPr>
          <p:cNvCxnSpPr>
            <a:cxnSpLocks/>
          </p:cNvCxnSpPr>
          <p:nvPr/>
        </p:nvCxnSpPr>
        <p:spPr>
          <a:xfrm>
            <a:off x="2772382" y="2293235"/>
            <a:ext cx="1371601" cy="38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443C81E-AEE1-42BC-B2C6-D08AF29321DE}"/>
              </a:ext>
            </a:extLst>
          </p:cNvPr>
          <p:cNvCxnSpPr>
            <a:cxnSpLocks/>
          </p:cNvCxnSpPr>
          <p:nvPr/>
        </p:nvCxnSpPr>
        <p:spPr>
          <a:xfrm>
            <a:off x="2772382" y="2293235"/>
            <a:ext cx="2110903" cy="38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C8F73F5-76EF-42C2-9008-DBD10138C290}"/>
              </a:ext>
            </a:extLst>
          </p:cNvPr>
          <p:cNvCxnSpPr>
            <a:cxnSpLocks/>
          </p:cNvCxnSpPr>
          <p:nvPr/>
        </p:nvCxnSpPr>
        <p:spPr>
          <a:xfrm>
            <a:off x="2772382" y="2293235"/>
            <a:ext cx="2840478" cy="389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A0F895-4AAE-4E0C-B8D0-E1932D1D1A9F}"/>
              </a:ext>
            </a:extLst>
          </p:cNvPr>
          <p:cNvSpPr txBox="1"/>
          <p:nvPr/>
        </p:nvSpPr>
        <p:spPr>
          <a:xfrm>
            <a:off x="1585607" y="1915013"/>
            <a:ext cx="1478604" cy="584775"/>
          </a:xfrm>
          <a:prstGeom prst="rect">
            <a:avLst/>
          </a:prstGeom>
          <a:noFill/>
        </p:spPr>
        <p:txBody>
          <a:bodyPr wrap="square" rtlCol="0">
            <a:spAutoFit/>
          </a:bodyPr>
          <a:lstStyle/>
          <a:p>
            <a:r>
              <a:rPr lang="en-US" sz="1600" dirty="0"/>
              <a:t>Victim is under DDoS Attack</a:t>
            </a:r>
          </a:p>
        </p:txBody>
      </p:sp>
    </p:spTree>
    <p:extLst>
      <p:ext uri="{BB962C8B-B14F-4D97-AF65-F5344CB8AC3E}">
        <p14:creationId xmlns:p14="http://schemas.microsoft.com/office/powerpoint/2010/main" val="40830525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EEB5-3166-4A19-856A-D5011C66DA32}"/>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100ED4C5-F84E-464C-98B7-9FB4B4BA5B68}"/>
              </a:ext>
            </a:extLst>
          </p:cNvPr>
          <p:cNvSpPr>
            <a:spLocks noGrp="1"/>
          </p:cNvSpPr>
          <p:nvPr>
            <p:ph idx="1"/>
          </p:nvPr>
        </p:nvSpPr>
        <p:spPr>
          <a:xfrm>
            <a:off x="838200" y="2506662"/>
            <a:ext cx="10515600" cy="4351338"/>
          </a:xfrm>
        </p:spPr>
        <p:txBody>
          <a:bodyPr/>
          <a:lstStyle/>
          <a:p>
            <a:pPr marL="0" indent="0" algn="ctr">
              <a:buNone/>
            </a:pPr>
            <a:r>
              <a:rPr lang="en-US" dirty="0"/>
              <a:t>Based on the two-mode design, D-WARD+ is more suitable to a smart home environment than D-WARD. By not literally dropping packets as in D-WARD, D-WARD+ instead informs devices to transmit more slowly. Doing so avoids retransmissions of packets from benign devices, thus lowering network overhead and power consumption.</a:t>
            </a:r>
          </a:p>
        </p:txBody>
      </p:sp>
      <p:sp>
        <p:nvSpPr>
          <p:cNvPr id="4" name="Slide Number Placeholder 3">
            <a:extLst>
              <a:ext uri="{FF2B5EF4-FFF2-40B4-BE49-F238E27FC236}">
                <a16:creationId xmlns:a16="http://schemas.microsoft.com/office/drawing/2014/main" id="{540AA860-5920-4ABB-8F52-44E1F59FB698}"/>
              </a:ext>
            </a:extLst>
          </p:cNvPr>
          <p:cNvSpPr>
            <a:spLocks noGrp="1"/>
          </p:cNvSpPr>
          <p:nvPr>
            <p:ph type="sldNum" sz="quarter" idx="12"/>
          </p:nvPr>
        </p:nvSpPr>
        <p:spPr/>
        <p:txBody>
          <a:bodyPr/>
          <a:lstStyle/>
          <a:p>
            <a:fld id="{FB9190A4-0A00-438B-8A74-5EDA6CB3AEBB}" type="slidenum">
              <a:rPr lang="en-US" smtClean="0"/>
              <a:t>97</a:t>
            </a:fld>
            <a:endParaRPr lang="en-US"/>
          </a:p>
        </p:txBody>
      </p:sp>
    </p:spTree>
    <p:extLst>
      <p:ext uri="{BB962C8B-B14F-4D97-AF65-F5344CB8AC3E}">
        <p14:creationId xmlns:p14="http://schemas.microsoft.com/office/powerpoint/2010/main" val="35679050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71EC-6247-4027-9330-DAEC04305E66}"/>
              </a:ext>
            </a:extLst>
          </p:cNvPr>
          <p:cNvSpPr>
            <a:spLocks noGrp="1"/>
          </p:cNvSpPr>
          <p:nvPr>
            <p:ph type="title"/>
          </p:nvPr>
        </p:nvSpPr>
        <p:spPr>
          <a:xfrm>
            <a:off x="838200" y="2766219"/>
            <a:ext cx="10515600" cy="1325563"/>
          </a:xfrm>
        </p:spPr>
        <p:txBody>
          <a:bodyPr/>
          <a:lstStyle/>
          <a:p>
            <a:pPr algn="ctr"/>
            <a:r>
              <a:rPr lang="en-US" dirty="0"/>
              <a:t>Case Study 2</a:t>
            </a:r>
          </a:p>
        </p:txBody>
      </p:sp>
      <p:sp>
        <p:nvSpPr>
          <p:cNvPr id="4" name="Slide Number Placeholder 3">
            <a:extLst>
              <a:ext uri="{FF2B5EF4-FFF2-40B4-BE49-F238E27FC236}">
                <a16:creationId xmlns:a16="http://schemas.microsoft.com/office/drawing/2014/main" id="{E55D254D-C326-490E-B0D1-81B87408D81E}"/>
              </a:ext>
            </a:extLst>
          </p:cNvPr>
          <p:cNvSpPr>
            <a:spLocks noGrp="1"/>
          </p:cNvSpPr>
          <p:nvPr>
            <p:ph type="sldNum" sz="quarter" idx="12"/>
          </p:nvPr>
        </p:nvSpPr>
        <p:spPr/>
        <p:txBody>
          <a:bodyPr/>
          <a:lstStyle/>
          <a:p>
            <a:fld id="{FB9190A4-0A00-438B-8A74-5EDA6CB3AEBB}" type="slidenum">
              <a:rPr lang="en-US" smtClean="0"/>
              <a:t>98</a:t>
            </a:fld>
            <a:endParaRPr lang="en-US"/>
          </a:p>
        </p:txBody>
      </p:sp>
    </p:spTree>
    <p:extLst>
      <p:ext uri="{BB962C8B-B14F-4D97-AF65-F5344CB8AC3E}">
        <p14:creationId xmlns:p14="http://schemas.microsoft.com/office/powerpoint/2010/main" val="10950886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88A1-D031-4643-91EE-D16F1659C688}"/>
              </a:ext>
            </a:extLst>
          </p:cNvPr>
          <p:cNvSpPr>
            <a:spLocks noGrp="1"/>
          </p:cNvSpPr>
          <p:nvPr>
            <p:ph type="title"/>
          </p:nvPr>
        </p:nvSpPr>
        <p:spPr/>
        <p:txBody>
          <a:bodyPr/>
          <a:lstStyle/>
          <a:p>
            <a:r>
              <a:rPr lang="en-US" dirty="0"/>
              <a:t>6LoWPAN Networks</a:t>
            </a:r>
          </a:p>
        </p:txBody>
      </p:sp>
      <p:sp>
        <p:nvSpPr>
          <p:cNvPr id="3" name="Content Placeholder 2">
            <a:extLst>
              <a:ext uri="{FF2B5EF4-FFF2-40B4-BE49-F238E27FC236}">
                <a16:creationId xmlns:a16="http://schemas.microsoft.com/office/drawing/2014/main" id="{D72DC0EB-5ECB-4A3E-868A-76F684C667A4}"/>
              </a:ext>
            </a:extLst>
          </p:cNvPr>
          <p:cNvSpPr>
            <a:spLocks noGrp="1"/>
          </p:cNvSpPr>
          <p:nvPr>
            <p:ph idx="1"/>
          </p:nvPr>
        </p:nvSpPr>
        <p:spPr/>
        <p:txBody>
          <a:bodyPr>
            <a:normAutofit/>
          </a:bodyPr>
          <a:lstStyle/>
          <a:p>
            <a:r>
              <a:rPr lang="en-US" dirty="0"/>
              <a:t>6LoWPAN (IPv6 over Low power Wireless Personal Area Networks): a wireless technology that combines IPv6 and Low-power Wireless Personal Area Networks (</a:t>
            </a:r>
            <a:r>
              <a:rPr lang="en-US" dirty="0" err="1"/>
              <a:t>LoWPAN</a:t>
            </a:r>
            <a:r>
              <a:rPr lang="en-US" dirty="0"/>
              <a:t>) to enable low-powered devices to communicate using an Internet protocol</a:t>
            </a:r>
          </a:p>
          <a:p>
            <a:r>
              <a:rPr lang="en-US" dirty="0"/>
              <a:t>6LoWPAN uses RPL (Routing Protocol over Low Powered and Lossy Networks) as its routing protocol</a:t>
            </a:r>
          </a:p>
        </p:txBody>
      </p:sp>
      <p:sp>
        <p:nvSpPr>
          <p:cNvPr id="4" name="Slide Number Placeholder 3">
            <a:extLst>
              <a:ext uri="{FF2B5EF4-FFF2-40B4-BE49-F238E27FC236}">
                <a16:creationId xmlns:a16="http://schemas.microsoft.com/office/drawing/2014/main" id="{C8728972-21F1-46AA-9638-E9E7EFCAF160}"/>
              </a:ext>
            </a:extLst>
          </p:cNvPr>
          <p:cNvSpPr>
            <a:spLocks noGrp="1"/>
          </p:cNvSpPr>
          <p:nvPr>
            <p:ph type="sldNum" sz="quarter" idx="12"/>
          </p:nvPr>
        </p:nvSpPr>
        <p:spPr/>
        <p:txBody>
          <a:bodyPr/>
          <a:lstStyle/>
          <a:p>
            <a:fld id="{FB9190A4-0A00-438B-8A74-5EDA6CB3AEBB}" type="slidenum">
              <a:rPr lang="en-US" smtClean="0"/>
              <a:t>99</a:t>
            </a:fld>
            <a:endParaRPr lang="en-US"/>
          </a:p>
        </p:txBody>
      </p:sp>
    </p:spTree>
    <p:extLst>
      <p:ext uri="{BB962C8B-B14F-4D97-AF65-F5344CB8AC3E}">
        <p14:creationId xmlns:p14="http://schemas.microsoft.com/office/powerpoint/2010/main" val="3993575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11899</TotalTime>
  <Words>5034</Words>
  <Application>Microsoft Office PowerPoint</Application>
  <PresentationFormat>Widescreen</PresentationFormat>
  <Paragraphs>718</Paragraphs>
  <Slides>112</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Calibri Light</vt:lpstr>
      <vt:lpstr>Office Theme</vt:lpstr>
      <vt:lpstr>Securing the Smart Home via a Two-Mode Security Framework</vt:lpstr>
      <vt:lpstr>PowerPoint Presentation</vt:lpstr>
      <vt:lpstr>Table of Contents</vt:lpstr>
      <vt:lpstr>Table of Contents</vt:lpstr>
      <vt:lpstr>IoT Security and Privacy at Home</vt:lpstr>
      <vt:lpstr>The Difficulty of Securing a Smart Home</vt:lpstr>
      <vt:lpstr>Dilemma</vt:lpstr>
      <vt:lpstr>Our Proposition – TWINKLE</vt:lpstr>
      <vt:lpstr>Table of Contents</vt:lpstr>
      <vt:lpstr>TWINKLE: A Two-Mode Security Framework for the Smart Home</vt:lpstr>
      <vt:lpstr>The Two Modes</vt:lpstr>
      <vt:lpstr>PowerPoint Presentation</vt:lpstr>
      <vt:lpstr>PowerPoint Presentation</vt:lpstr>
      <vt:lpstr>Twinkle’s Three Components</vt:lpstr>
      <vt:lpstr>Manager</vt:lpstr>
      <vt:lpstr>Policy Checker</vt:lpstr>
      <vt:lpstr>Interaction Between Manager and Policy Checker</vt:lpstr>
      <vt:lpstr>Watchdog</vt:lpstr>
      <vt:lpstr>TWINKLE Architecture</vt:lpstr>
      <vt:lpstr>TWINKLE Architecture</vt:lpstr>
      <vt:lpstr>TWINKLE Architecture</vt:lpstr>
      <vt:lpstr>TWINKLE Architecture</vt:lpstr>
      <vt:lpstr>TWINKLE Architecture</vt:lpstr>
      <vt:lpstr>TWINKLE Architecture</vt:lpstr>
      <vt:lpstr>TWINKLE Architecture</vt:lpstr>
      <vt:lpstr>TWINKLE Architecture</vt:lpstr>
      <vt:lpstr>TWINKLE Architecture</vt:lpstr>
      <vt:lpstr>TWINKLE Architecture</vt:lpstr>
      <vt:lpstr>TWINKLE Architecture</vt:lpstr>
      <vt:lpstr>TWINKLE Architecture</vt:lpstr>
      <vt:lpstr>Table of Contents</vt:lpstr>
      <vt:lpstr>PowerPoint Presentation</vt:lpstr>
      <vt:lpstr>PowerPoint Presentation</vt:lpstr>
      <vt:lpstr>Prior Art: D-WARD Against DDoS Attacks</vt:lpstr>
      <vt:lpstr>Prior Art: D-WARD’s Shortcomings</vt:lpstr>
      <vt:lpstr>D-WARD+: A Two-Mode Approach Against DDoS Attacks</vt:lpstr>
      <vt:lpstr>D-WARD+: A Two-Mode Approach Against DDoS Attacks</vt:lpstr>
      <vt:lpstr>Evaluation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D-WARD+ vs. D-WARD</vt:lpstr>
      <vt:lpstr>Table of Contents</vt:lpstr>
      <vt:lpstr>Sinkhole Attack</vt:lpstr>
      <vt:lpstr>Prior Art: SVELTE Against the Sinkhole Attack in 6LoWPAN</vt:lpstr>
      <vt:lpstr>Prior Art: SVELTE’s Shortcomings</vt:lpstr>
      <vt:lpstr>SVELTE+: A Two-Mode Approach Against 6LowPAN Sinkhole Attacks</vt:lpstr>
      <vt:lpstr>SVELTE+: A Two-Mode Approach Against 6LowPAN Sinkhole Attacks</vt:lpstr>
      <vt:lpstr>Evaluation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SVELTE+ vs. SVELTE</vt:lpstr>
      <vt:lpstr>Table of Contents</vt:lpstr>
      <vt:lpstr>Feasibility and Limitations of TWINKLE</vt:lpstr>
      <vt:lpstr>Table of Contents</vt:lpstr>
      <vt:lpstr>Conclusion</vt:lpstr>
      <vt:lpstr>Thank you!</vt:lpstr>
      <vt:lpstr>Appendix</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Related Work</vt:lpstr>
      <vt:lpstr>Related Work</vt:lpstr>
      <vt:lpstr>Related Work</vt:lpstr>
      <vt:lpstr>PowerPoint Presentation</vt:lpstr>
      <vt:lpstr>Architecture</vt:lpstr>
      <vt:lpstr>TWINKLE Architecture: Security Applications</vt:lpstr>
      <vt:lpstr>TWINKLE Architecture: Elf</vt:lpstr>
      <vt:lpstr>TWINKLE Handling a Jamming Attack</vt:lpstr>
      <vt:lpstr>Case Study 1</vt:lpstr>
      <vt:lpstr>Prior Art: D-WARD Against DDoS Attacks</vt:lpstr>
      <vt:lpstr>Prior Art: D-WARD’s Three Modules</vt:lpstr>
      <vt:lpstr>D-WARD+: A Two-Mode Approach Against DDoS Attacks</vt:lpstr>
      <vt:lpstr>PowerPoint Presentation</vt:lpstr>
      <vt:lpstr>PowerPoint Presentation</vt:lpstr>
      <vt:lpstr>In Conclusion</vt:lpstr>
      <vt:lpstr>Case Study 2</vt:lpstr>
      <vt:lpstr>6LoWPAN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 Art: SVELTE Against the Sinkhole Attack in 6LoWPAN</vt:lpstr>
      <vt:lpstr>SVELTE+: A Two-Mode Approach Against 6LowPAN Sinkhole Attacks</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 Yoda</dc:creator>
  <cp:lastModifiedBy>Devkishen Sisodia</cp:lastModifiedBy>
  <cp:revision>159</cp:revision>
  <dcterms:created xsi:type="dcterms:W3CDTF">2017-11-09T16:37:20Z</dcterms:created>
  <dcterms:modified xsi:type="dcterms:W3CDTF">2018-07-17T19:21:47Z</dcterms:modified>
</cp:coreProperties>
</file>