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6"/>
  </p:notesMasterIdLst>
  <p:sldIdLst>
    <p:sldId id="256" r:id="rId3"/>
    <p:sldId id="268" r:id="rId4"/>
    <p:sldId id="257" r:id="rId5"/>
    <p:sldId id="262" r:id="rId6"/>
    <p:sldId id="258" r:id="rId7"/>
    <p:sldId id="259" r:id="rId8"/>
    <p:sldId id="261" r:id="rId9"/>
    <p:sldId id="260" r:id="rId10"/>
    <p:sldId id="267" r:id="rId11"/>
    <p:sldId id="264" r:id="rId12"/>
    <p:sldId id="265" r:id="rId13"/>
    <p:sldId id="266"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F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6"/>
    <p:restoredTop sz="94728"/>
  </p:normalViewPr>
  <p:slideViewPr>
    <p:cSldViewPr snapToGrid="0" snapToObjects="1">
      <p:cViewPr>
        <p:scale>
          <a:sx n="142" d="100"/>
          <a:sy n="142" d="100"/>
        </p:scale>
        <p:origin x="3656" y="1688"/>
      </p:cViewPr>
      <p:guideLst/>
    </p:cSldViewPr>
  </p:slideViewPr>
  <p:notesTextViewPr>
    <p:cViewPr>
      <p:scale>
        <a:sx n="1" d="1"/>
        <a:sy n="1" d="1"/>
      </p:scale>
      <p:origin x="0" y="0"/>
    </p:cViewPr>
  </p:notesTextViewPr>
  <p:notesViewPr>
    <p:cSldViewPr snapToGrid="0" snapToObjects="1">
      <p:cViewPr varScale="1">
        <p:scale>
          <a:sx n="169" d="100"/>
          <a:sy n="169" d="100"/>
        </p:scale>
        <p:origin x="660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E1E8AD-4B12-1044-A89D-A0FB36EE52D8}" type="datetimeFigureOut">
              <a:rPr lang="en-US" smtClean="0"/>
              <a:t>7/27/20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D15BA-4006-8342-AF1E-58AD70B9A057}" type="slidenum">
              <a:rPr lang="en-US" smtClean="0"/>
              <a:t>‹#›</a:t>
            </a:fld>
            <a:endParaRPr lang="en-US"/>
          </a:p>
        </p:txBody>
      </p:sp>
    </p:spTree>
    <p:extLst>
      <p:ext uri="{BB962C8B-B14F-4D97-AF65-F5344CB8AC3E}">
        <p14:creationId xmlns:p14="http://schemas.microsoft.com/office/powerpoint/2010/main" val="332185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0D15BA-4006-8342-AF1E-58AD70B9A057}" type="slidenum">
              <a:rPr lang="en-US" smtClean="0"/>
              <a:t>1</a:t>
            </a:fld>
            <a:endParaRPr lang="en-US"/>
          </a:p>
        </p:txBody>
      </p:sp>
    </p:spTree>
    <p:extLst>
      <p:ext uri="{BB962C8B-B14F-4D97-AF65-F5344CB8AC3E}">
        <p14:creationId xmlns:p14="http://schemas.microsoft.com/office/powerpoint/2010/main" val="267843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A0D15BA-4006-8342-AF1E-58AD70B9A057}" type="slidenum">
              <a:rPr lang="en-US" smtClean="0"/>
              <a:t>2</a:t>
            </a:fld>
            <a:endParaRPr lang="en-US"/>
          </a:p>
        </p:txBody>
      </p:sp>
    </p:spTree>
    <p:extLst>
      <p:ext uri="{BB962C8B-B14F-4D97-AF65-F5344CB8AC3E}">
        <p14:creationId xmlns:p14="http://schemas.microsoft.com/office/powerpoint/2010/main" val="600786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0D15BA-4006-8342-AF1E-58AD70B9A057}" type="slidenum">
              <a:rPr lang="en-US" smtClean="0"/>
              <a:t>3</a:t>
            </a:fld>
            <a:endParaRPr lang="en-US"/>
          </a:p>
        </p:txBody>
      </p:sp>
    </p:spTree>
    <p:extLst>
      <p:ext uri="{BB962C8B-B14F-4D97-AF65-F5344CB8AC3E}">
        <p14:creationId xmlns:p14="http://schemas.microsoft.com/office/powerpoint/2010/main" val="4066536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6E7C4-196B-E549-BFF9-873E148019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BD74D-C4EB-3E4A-9DC7-553AC5E94F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BF523D-483B-924D-9322-84E7219328B9}"/>
              </a:ext>
            </a:extLst>
          </p:cNvPr>
          <p:cNvSpPr>
            <a:spLocks noGrp="1"/>
          </p:cNvSpPr>
          <p:nvPr>
            <p:ph type="dt" sz="half" idx="10"/>
          </p:nvPr>
        </p:nvSpPr>
        <p:spPr/>
        <p:txBody>
          <a:bodyPr/>
          <a:lstStyle/>
          <a:p>
            <a:fld id="{50E2A32B-017B-A445-A992-88CF824D30E4}" type="datetime1">
              <a:rPr lang="en-US" smtClean="0"/>
              <a:t>7/27/20</a:t>
            </a:fld>
            <a:endParaRPr lang="en-US"/>
          </a:p>
        </p:txBody>
      </p:sp>
      <p:sp>
        <p:nvSpPr>
          <p:cNvPr id="5" name="Footer Placeholder 4">
            <a:extLst>
              <a:ext uri="{FF2B5EF4-FFF2-40B4-BE49-F238E27FC236}">
                <a16:creationId xmlns:a16="http://schemas.microsoft.com/office/drawing/2014/main" id="{634E2A3B-7E82-1645-81BE-8A78468B4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97CFE-03E8-CF45-865C-AB1D3DC34BA9}"/>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68942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F638-1953-144A-943D-813A112510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565BD2-D16A-0540-BD6D-3243969DF3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ADCD03-A3AD-2D44-9A40-D5EA3A8DF59A}"/>
              </a:ext>
            </a:extLst>
          </p:cNvPr>
          <p:cNvSpPr>
            <a:spLocks noGrp="1"/>
          </p:cNvSpPr>
          <p:nvPr>
            <p:ph type="dt" sz="half" idx="10"/>
          </p:nvPr>
        </p:nvSpPr>
        <p:spPr/>
        <p:txBody>
          <a:bodyPr/>
          <a:lstStyle/>
          <a:p>
            <a:fld id="{72E43B50-2AAA-9D44-A030-0D1853FAE77E}" type="datetime1">
              <a:rPr lang="en-US" smtClean="0"/>
              <a:t>7/27/20</a:t>
            </a:fld>
            <a:endParaRPr lang="en-US"/>
          </a:p>
        </p:txBody>
      </p:sp>
      <p:sp>
        <p:nvSpPr>
          <p:cNvPr id="5" name="Footer Placeholder 4">
            <a:extLst>
              <a:ext uri="{FF2B5EF4-FFF2-40B4-BE49-F238E27FC236}">
                <a16:creationId xmlns:a16="http://schemas.microsoft.com/office/drawing/2014/main" id="{7B2EB1F0-145A-4144-AE63-59343E17B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3281C-1092-0347-B5BA-8E51CC88D356}"/>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340031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60A4-305C-CE4C-BA51-C1A15F8318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54849C-BE92-6842-A07E-78094A74F5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E17D1-4BAF-A54C-896E-2729724EF69E}"/>
              </a:ext>
            </a:extLst>
          </p:cNvPr>
          <p:cNvSpPr>
            <a:spLocks noGrp="1"/>
          </p:cNvSpPr>
          <p:nvPr>
            <p:ph type="dt" sz="half" idx="10"/>
          </p:nvPr>
        </p:nvSpPr>
        <p:spPr/>
        <p:txBody>
          <a:bodyPr/>
          <a:lstStyle/>
          <a:p>
            <a:fld id="{1CE3A0CE-1BF1-9A44-9508-AADE187FED8F}" type="datetime1">
              <a:rPr lang="en-US" smtClean="0"/>
              <a:t>7/27/20</a:t>
            </a:fld>
            <a:endParaRPr lang="en-US"/>
          </a:p>
        </p:txBody>
      </p:sp>
      <p:sp>
        <p:nvSpPr>
          <p:cNvPr id="5" name="Footer Placeholder 4">
            <a:extLst>
              <a:ext uri="{FF2B5EF4-FFF2-40B4-BE49-F238E27FC236}">
                <a16:creationId xmlns:a16="http://schemas.microsoft.com/office/drawing/2014/main" id="{81A56AB4-7E4C-F04F-9D80-1D7882927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3CD1F-2744-524F-A9E3-56C5A875FAD2}"/>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246723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0E989-61AE-D043-AA4E-115E3786AD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C18963-3453-3E4F-B10F-C8B9D6A74F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C3941B-5335-5042-B86A-9A1C306168D5}"/>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9FDA09C2-BC76-E543-A040-519D5B45D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5671C-4190-D243-B9FD-13AC29B04A4C}"/>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421662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8453-B751-5241-98CF-F672659AA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F0A69F-E478-AC4C-8DBC-3BD62D641F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DB4F5C-F565-1348-8C32-7EF79DFC8F47}"/>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D0584ABF-F5C3-4C4D-914D-3B37A0058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DCBC2-8CC7-4747-88EA-5059A42DCC34}"/>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426625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801B-155E-DC46-800A-96D8A57F7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406DC9-CDA9-044C-9D76-E49233BE88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CE6EE8-1DC6-084B-AFF4-4D2FAD641B29}"/>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A82A9ECF-C8B2-D24E-B8A5-22246731A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CCA97-BAA1-6A4C-A828-AD87A12CC11E}"/>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383617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8F01C-9E12-DE4F-B71A-CCD6E09D21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A38E47-32BE-BF46-B7B4-22D503EC38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0C3DF1-B74F-1646-849B-BA0155D906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CAFC6E-2791-414B-B1DD-70E78654C1C2}"/>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6" name="Footer Placeholder 5">
            <a:extLst>
              <a:ext uri="{FF2B5EF4-FFF2-40B4-BE49-F238E27FC236}">
                <a16:creationId xmlns:a16="http://schemas.microsoft.com/office/drawing/2014/main" id="{E92745B2-0624-B649-A588-04B3EE13CE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E5A4CC-06DC-0440-8A7D-2D159808472B}"/>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116772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C4A90-22A7-834C-B30E-AA53FFB27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27E236-CC7F-C748-B402-322700B82D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11EDC7-9199-1A47-A51A-008B5CCB85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5ACB5-1121-0A40-BDDE-9A4B15130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B3349C-BCCA-DF40-9C91-3BC3A04277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372D3D-1B57-5342-9514-1F75E9620F54}"/>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8" name="Footer Placeholder 7">
            <a:extLst>
              <a:ext uri="{FF2B5EF4-FFF2-40B4-BE49-F238E27FC236}">
                <a16:creationId xmlns:a16="http://schemas.microsoft.com/office/drawing/2014/main" id="{A8CE305A-0B3F-C84A-823A-D2DE177C50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B051BD-9E2B-2B40-8B40-FDA3B8708DAF}"/>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4098061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F8E2-21A3-AC45-A541-667A1B5B04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B791C6-FF68-9549-B2B3-64CE213294C7}"/>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4" name="Footer Placeholder 3">
            <a:extLst>
              <a:ext uri="{FF2B5EF4-FFF2-40B4-BE49-F238E27FC236}">
                <a16:creationId xmlns:a16="http://schemas.microsoft.com/office/drawing/2014/main" id="{EA786DD9-3EBD-AA41-BF7F-39A6275720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745A16-FF63-824D-8C7E-E69A215E85CC}"/>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365215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3053D-F9D1-6F4A-B922-F4010C656030}"/>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3" name="Footer Placeholder 2">
            <a:extLst>
              <a:ext uri="{FF2B5EF4-FFF2-40B4-BE49-F238E27FC236}">
                <a16:creationId xmlns:a16="http://schemas.microsoft.com/office/drawing/2014/main" id="{402E8507-5BCA-E943-AAEB-06A475F69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96D04A-CEF1-B347-8D71-E81B81C5DFA8}"/>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2251360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E4C88-93A6-F440-96AE-0B9DAFF23E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D7BDC1-F8A2-114D-B84D-5A1DD44E7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C0C40B-B2E0-C844-B92A-FC69B52952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B5724-55A9-4F48-B7D2-56DF8E222117}"/>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6" name="Footer Placeholder 5">
            <a:extLst>
              <a:ext uri="{FF2B5EF4-FFF2-40B4-BE49-F238E27FC236}">
                <a16:creationId xmlns:a16="http://schemas.microsoft.com/office/drawing/2014/main" id="{C2D040E8-7B07-0841-A016-12393EF0B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767E5B-A099-0547-9B15-ADB2F7CFF0C6}"/>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405693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0AF0-F73F-5C4C-93CD-405500AC10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8250AF-4DCB-C346-B941-B306C43167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5DE64A-A84F-8F47-9A98-D77019B2FF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F11C5B-1E01-C04A-A259-FA9743CA22CA}"/>
              </a:ext>
            </a:extLst>
          </p:cNvPr>
          <p:cNvSpPr>
            <a:spLocks noGrp="1"/>
          </p:cNvSpPr>
          <p:nvPr>
            <p:ph type="dt" sz="half" idx="10"/>
          </p:nvPr>
        </p:nvSpPr>
        <p:spPr/>
        <p:txBody>
          <a:bodyPr/>
          <a:lstStyle/>
          <a:p>
            <a:fld id="{17B5706B-14AE-F44D-A5B6-7A99773AB79F}" type="datetime1">
              <a:rPr lang="en-US" smtClean="0"/>
              <a:t>7/27/20</a:t>
            </a:fld>
            <a:endParaRPr lang="en-US"/>
          </a:p>
        </p:txBody>
      </p:sp>
      <p:sp>
        <p:nvSpPr>
          <p:cNvPr id="6" name="Footer Placeholder 5">
            <a:extLst>
              <a:ext uri="{FF2B5EF4-FFF2-40B4-BE49-F238E27FC236}">
                <a16:creationId xmlns:a16="http://schemas.microsoft.com/office/drawing/2014/main" id="{55ED3940-60C9-0D4E-B0AB-EA878306F8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C2769-FB62-EF46-887C-576EE591F4F7}"/>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1970747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1C8A4-E2B0-F14D-B322-51F942230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2FCF37-4E41-1541-BB90-80DC865B7A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FCE10F-502C-364F-AAC9-C306F577F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DB97C2-C274-194B-B958-11CB1E5B9490}"/>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6" name="Footer Placeholder 5">
            <a:extLst>
              <a:ext uri="{FF2B5EF4-FFF2-40B4-BE49-F238E27FC236}">
                <a16:creationId xmlns:a16="http://schemas.microsoft.com/office/drawing/2014/main" id="{69EF3F80-25C1-3B4F-8AE6-555C6B45B7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31D90-0ABD-D84C-942E-38028D3D71AE}"/>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965410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C1981-9394-D347-BEE8-E3B3F594E9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CA62DD-56ED-9A44-B400-EF4672192E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FD1C9-8844-D44D-BCED-B5436B4BDFF2}"/>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AE7795F4-E130-7C42-B6A4-53D1A6CBC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E74D15-639D-BE47-987F-C88C06694BB7}"/>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58367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556F96-2488-954F-97B4-C0480B07BC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40E576-DCB3-7743-8AE5-CA27971156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9BBD79-FA88-3446-B31E-02C126D96EDE}"/>
              </a:ext>
            </a:extLst>
          </p:cNvPr>
          <p:cNvSpPr>
            <a:spLocks noGrp="1"/>
          </p:cNvSpPr>
          <p:nvPr>
            <p:ph type="dt" sz="half" idx="10"/>
          </p:nvPr>
        </p:nvSpPr>
        <p:spPr/>
        <p:txBody>
          <a:body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DD50646C-D1B2-1C4A-9D86-FB16A9050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76C49-9C32-804A-AFA6-BE393CB9D7F4}"/>
              </a:ext>
            </a:extLst>
          </p:cNvPr>
          <p:cNvSpPr>
            <a:spLocks noGrp="1"/>
          </p:cNvSpPr>
          <p:nvPr>
            <p:ph type="sldNum" sz="quarter" idx="12"/>
          </p:nvPr>
        </p:nvSpPr>
        <p:spPr/>
        <p:txBody>
          <a:bodyPr/>
          <a:lstStyle/>
          <a:p>
            <a:fld id="{D79F86BA-EFFC-4847-AABC-C51AA3CB514F}" type="slidenum">
              <a:rPr lang="en-US" smtClean="0"/>
              <a:t>‹#›</a:t>
            </a:fld>
            <a:endParaRPr lang="en-US"/>
          </a:p>
        </p:txBody>
      </p:sp>
    </p:spTree>
    <p:extLst>
      <p:ext uri="{BB962C8B-B14F-4D97-AF65-F5344CB8AC3E}">
        <p14:creationId xmlns:p14="http://schemas.microsoft.com/office/powerpoint/2010/main" val="19768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77C45-0654-A24B-9466-72E1EC342A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4580F8-A9EB-8046-AE98-F914C7375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00AE9-9569-C544-92A3-989EEE9EB8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4359C9-DF12-9A47-BF32-FF51855DD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0AE1F0-6D40-D04A-9C84-AAAE3B5CE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F5B68A-0F5F-0B44-B83C-3C31A7D5DD1B}"/>
              </a:ext>
            </a:extLst>
          </p:cNvPr>
          <p:cNvSpPr>
            <a:spLocks noGrp="1"/>
          </p:cNvSpPr>
          <p:nvPr>
            <p:ph type="dt" sz="half" idx="10"/>
          </p:nvPr>
        </p:nvSpPr>
        <p:spPr/>
        <p:txBody>
          <a:bodyPr/>
          <a:lstStyle/>
          <a:p>
            <a:fld id="{F335E1BB-E81F-634C-933B-3AD2EF9232C9}" type="datetime1">
              <a:rPr lang="en-US" smtClean="0"/>
              <a:t>7/27/20</a:t>
            </a:fld>
            <a:endParaRPr lang="en-US"/>
          </a:p>
        </p:txBody>
      </p:sp>
      <p:sp>
        <p:nvSpPr>
          <p:cNvPr id="8" name="Footer Placeholder 7">
            <a:extLst>
              <a:ext uri="{FF2B5EF4-FFF2-40B4-BE49-F238E27FC236}">
                <a16:creationId xmlns:a16="http://schemas.microsoft.com/office/drawing/2014/main" id="{BB05CA1D-B608-2A4F-A560-54A1762C52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BF9106-4DAA-5B48-A531-5F58E211998B}"/>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2976964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CDBC-E9B9-3B42-8303-DB9279A129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C6C206-E0F5-B24C-A221-CE1A87DA504C}"/>
              </a:ext>
            </a:extLst>
          </p:cNvPr>
          <p:cNvSpPr>
            <a:spLocks noGrp="1"/>
          </p:cNvSpPr>
          <p:nvPr>
            <p:ph type="dt" sz="half" idx="10"/>
          </p:nvPr>
        </p:nvSpPr>
        <p:spPr/>
        <p:txBody>
          <a:bodyPr/>
          <a:lstStyle/>
          <a:p>
            <a:fld id="{F4B50040-001C-2D45-BBC6-C2A83023917E}" type="datetime1">
              <a:rPr lang="en-US" smtClean="0"/>
              <a:t>7/27/20</a:t>
            </a:fld>
            <a:endParaRPr lang="en-US"/>
          </a:p>
        </p:txBody>
      </p:sp>
      <p:sp>
        <p:nvSpPr>
          <p:cNvPr id="4" name="Footer Placeholder 3">
            <a:extLst>
              <a:ext uri="{FF2B5EF4-FFF2-40B4-BE49-F238E27FC236}">
                <a16:creationId xmlns:a16="http://schemas.microsoft.com/office/drawing/2014/main" id="{05567CA5-6F62-1843-8BC7-20D7063A2E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8DD570-AB5F-0244-99E2-D9FF3C10CE3A}"/>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265553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C425E0-0776-DC47-A27B-9DBD8F98ACEB}"/>
              </a:ext>
            </a:extLst>
          </p:cNvPr>
          <p:cNvSpPr>
            <a:spLocks noGrp="1"/>
          </p:cNvSpPr>
          <p:nvPr>
            <p:ph type="dt" sz="half" idx="10"/>
          </p:nvPr>
        </p:nvSpPr>
        <p:spPr/>
        <p:txBody>
          <a:bodyPr/>
          <a:lstStyle/>
          <a:p>
            <a:fld id="{44417EF2-C312-2A46-A04E-B87DFF674847}" type="datetime1">
              <a:rPr lang="en-US" smtClean="0"/>
              <a:t>7/27/20</a:t>
            </a:fld>
            <a:endParaRPr lang="en-US"/>
          </a:p>
        </p:txBody>
      </p:sp>
      <p:sp>
        <p:nvSpPr>
          <p:cNvPr id="3" name="Footer Placeholder 2">
            <a:extLst>
              <a:ext uri="{FF2B5EF4-FFF2-40B4-BE49-F238E27FC236}">
                <a16:creationId xmlns:a16="http://schemas.microsoft.com/office/drawing/2014/main" id="{8DE2AAF3-F0EF-9444-8FF9-79EF6E7DFC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06F4D0-BBBC-C147-863D-10FC78747F08}"/>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361286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AFBFD-AF51-8D4E-AD6F-4C3C1D444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261A12-00A6-F042-8F21-015CE452B2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9C2208-9681-A84A-83FF-2F1BC628CA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C8A55-E3F5-224B-9783-738936CCD902}"/>
              </a:ext>
            </a:extLst>
          </p:cNvPr>
          <p:cNvSpPr>
            <a:spLocks noGrp="1"/>
          </p:cNvSpPr>
          <p:nvPr>
            <p:ph type="dt" sz="half" idx="10"/>
          </p:nvPr>
        </p:nvSpPr>
        <p:spPr/>
        <p:txBody>
          <a:bodyPr/>
          <a:lstStyle/>
          <a:p>
            <a:fld id="{E642FB73-AB3C-5E44-AB0E-3D04D408B226}" type="datetime1">
              <a:rPr lang="en-US" smtClean="0"/>
              <a:t>7/27/20</a:t>
            </a:fld>
            <a:endParaRPr lang="en-US"/>
          </a:p>
        </p:txBody>
      </p:sp>
      <p:sp>
        <p:nvSpPr>
          <p:cNvPr id="6" name="Footer Placeholder 5">
            <a:extLst>
              <a:ext uri="{FF2B5EF4-FFF2-40B4-BE49-F238E27FC236}">
                <a16:creationId xmlns:a16="http://schemas.microsoft.com/office/drawing/2014/main" id="{47C4ACC9-CEA1-9F4F-8898-D1F9197E4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4100E1-F571-5140-9158-ED659405D5B7}"/>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65861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09A95-885B-2848-84D9-F46AB5257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B62E8E-405A-6C4A-92B2-BECB674727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E20479-5391-4944-8F47-6CDA35690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4D209-C9ED-4344-80B2-C3BCA34FEB67}"/>
              </a:ext>
            </a:extLst>
          </p:cNvPr>
          <p:cNvSpPr>
            <a:spLocks noGrp="1"/>
          </p:cNvSpPr>
          <p:nvPr>
            <p:ph type="dt" sz="half" idx="10"/>
          </p:nvPr>
        </p:nvSpPr>
        <p:spPr/>
        <p:txBody>
          <a:bodyPr/>
          <a:lstStyle/>
          <a:p>
            <a:fld id="{DAB19E5B-4F54-AB43-ADD9-AC13A49C2EB7}" type="datetime1">
              <a:rPr lang="en-US" smtClean="0"/>
              <a:t>7/27/20</a:t>
            </a:fld>
            <a:endParaRPr lang="en-US"/>
          </a:p>
        </p:txBody>
      </p:sp>
      <p:sp>
        <p:nvSpPr>
          <p:cNvPr id="6" name="Footer Placeholder 5">
            <a:extLst>
              <a:ext uri="{FF2B5EF4-FFF2-40B4-BE49-F238E27FC236}">
                <a16:creationId xmlns:a16="http://schemas.microsoft.com/office/drawing/2014/main" id="{55B794F7-C67E-A24C-A945-FDA025C4EF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A21579-C07B-8945-B0A9-EC40649C6038}"/>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354450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2FD31-8156-C642-8D84-174C290175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52B358-298F-2247-A743-4DEA120066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B175C-5650-F24E-827B-A6E44F0CFDC3}"/>
              </a:ext>
            </a:extLst>
          </p:cNvPr>
          <p:cNvSpPr>
            <a:spLocks noGrp="1"/>
          </p:cNvSpPr>
          <p:nvPr>
            <p:ph type="dt" sz="half" idx="10"/>
          </p:nvPr>
        </p:nvSpPr>
        <p:spPr/>
        <p:txBody>
          <a:bodyPr/>
          <a:lstStyle/>
          <a:p>
            <a:fld id="{F14D04ED-25C1-C645-BA9D-54DAEA7D26E2}" type="datetime1">
              <a:rPr lang="en-US" smtClean="0"/>
              <a:t>7/27/20</a:t>
            </a:fld>
            <a:endParaRPr lang="en-US"/>
          </a:p>
        </p:txBody>
      </p:sp>
      <p:sp>
        <p:nvSpPr>
          <p:cNvPr id="5" name="Footer Placeholder 4">
            <a:extLst>
              <a:ext uri="{FF2B5EF4-FFF2-40B4-BE49-F238E27FC236}">
                <a16:creationId xmlns:a16="http://schemas.microsoft.com/office/drawing/2014/main" id="{E319333D-0823-EF45-B8C4-5B9816419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3EFCE-2E2A-7949-861E-BD013F39600F}"/>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1953464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912FF7-5949-654D-AE30-52FCC5A79D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9C9248-CDBB-8C43-978E-CC2222413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E9DFA-E0D2-E045-96A9-4E2451B36D6D}"/>
              </a:ext>
            </a:extLst>
          </p:cNvPr>
          <p:cNvSpPr>
            <a:spLocks noGrp="1"/>
          </p:cNvSpPr>
          <p:nvPr>
            <p:ph type="dt" sz="half" idx="10"/>
          </p:nvPr>
        </p:nvSpPr>
        <p:spPr/>
        <p:txBody>
          <a:bodyPr/>
          <a:lstStyle/>
          <a:p>
            <a:fld id="{E8099EC5-08A7-EE47-BF7C-4C6EDEAC4FED}" type="datetime1">
              <a:rPr lang="en-US" smtClean="0"/>
              <a:t>7/27/20</a:t>
            </a:fld>
            <a:endParaRPr lang="en-US"/>
          </a:p>
        </p:txBody>
      </p:sp>
      <p:sp>
        <p:nvSpPr>
          <p:cNvPr id="5" name="Footer Placeholder 4">
            <a:extLst>
              <a:ext uri="{FF2B5EF4-FFF2-40B4-BE49-F238E27FC236}">
                <a16:creationId xmlns:a16="http://schemas.microsoft.com/office/drawing/2014/main" id="{A516D2B3-CC3E-AB48-B6ED-D397014BE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5D1E6-16AB-944A-8E21-72B01E345471}"/>
              </a:ext>
            </a:extLst>
          </p:cNvPr>
          <p:cNvSpPr>
            <a:spLocks noGrp="1"/>
          </p:cNvSpPr>
          <p:nvPr>
            <p:ph type="sldNum" sz="quarter" idx="12"/>
          </p:nvPr>
        </p:nvSpPr>
        <p:spPr/>
        <p:txBody>
          <a:bodyPr/>
          <a:lstStyle/>
          <a:p>
            <a:fld id="{DE949984-2A41-2E4B-84BF-D58B24FC2646}" type="slidenum">
              <a:rPr lang="en-US" smtClean="0"/>
              <a:t>‹#›</a:t>
            </a:fld>
            <a:endParaRPr lang="en-US"/>
          </a:p>
        </p:txBody>
      </p:sp>
    </p:spTree>
    <p:extLst>
      <p:ext uri="{BB962C8B-B14F-4D97-AF65-F5344CB8AC3E}">
        <p14:creationId xmlns:p14="http://schemas.microsoft.com/office/powerpoint/2010/main" val="339835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9AD148-6C5B-B243-9656-630B12CB58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0C9648-8262-3243-BF5D-F3D7D0337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46E30-5545-C645-8C09-81CB5962FE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64EFC-1771-B841-A181-95EDCE1DC126}" type="datetime1">
              <a:rPr lang="en-US" smtClean="0"/>
              <a:t>7/27/20</a:t>
            </a:fld>
            <a:endParaRPr lang="en-US"/>
          </a:p>
        </p:txBody>
      </p:sp>
      <p:sp>
        <p:nvSpPr>
          <p:cNvPr id="5" name="Footer Placeholder 4">
            <a:extLst>
              <a:ext uri="{FF2B5EF4-FFF2-40B4-BE49-F238E27FC236}">
                <a16:creationId xmlns:a16="http://schemas.microsoft.com/office/drawing/2014/main" id="{A0CD9339-464A-B748-B0A3-54B44CF214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EC88F4-13E7-CF4B-A845-8F14D8D1D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49984-2A41-2E4B-84BF-D58B24FC2646}" type="slidenum">
              <a:rPr lang="en-US" smtClean="0"/>
              <a:t>‹#›</a:t>
            </a:fld>
            <a:endParaRPr lang="en-US"/>
          </a:p>
        </p:txBody>
      </p:sp>
      <p:sp>
        <p:nvSpPr>
          <p:cNvPr id="7" name="TextBox 6">
            <a:extLst>
              <a:ext uri="{FF2B5EF4-FFF2-40B4-BE49-F238E27FC236}">
                <a16:creationId xmlns:a16="http://schemas.microsoft.com/office/drawing/2014/main" id="{796F42BF-F350-1442-9B16-2CB1EFCB671D}"/>
              </a:ext>
            </a:extLst>
          </p:cNvPr>
          <p:cNvSpPr txBox="1"/>
          <p:nvPr userDrawn="1"/>
        </p:nvSpPr>
        <p:spPr>
          <a:xfrm>
            <a:off x="69368" y="26571"/>
            <a:ext cx="12476172" cy="338554"/>
          </a:xfrm>
          <a:prstGeom prst="rect">
            <a:avLst/>
          </a:prstGeom>
          <a:noFill/>
        </p:spPr>
        <p:txBody>
          <a:bodyPr wrap="none" rtlCol="0">
            <a:spAutoFit/>
          </a:bodyPr>
          <a:lstStyle/>
          <a:p>
            <a:r>
              <a:rPr lang="en-US" sz="1600" dirty="0">
                <a:solidFill>
                  <a:schemeClr val="tx1">
                    <a:lumMod val="50000"/>
                    <a:lumOff val="50000"/>
                  </a:schemeClr>
                </a:solidFill>
                <a:latin typeface="Helvetica" pitchFamily="2" charset="0"/>
              </a:rPr>
              <a:t>Toward Explainable &amp; Adaptable Detection &amp; Classiﬁcation of DDoS</a:t>
            </a:r>
            <a:r>
              <a:rPr lang="zh-CN" altLang="en-US" sz="1600" dirty="0">
                <a:solidFill>
                  <a:schemeClr val="tx1">
                    <a:lumMod val="50000"/>
                    <a:lumOff val="50000"/>
                  </a:schemeClr>
                </a:solidFill>
                <a:latin typeface="Helvetica" pitchFamily="2" charset="0"/>
              </a:rPr>
              <a:t>                                                                         </a:t>
            </a:r>
            <a:r>
              <a:rPr lang="en-US" altLang="zh-CN" sz="1600" dirty="0">
                <a:solidFill>
                  <a:schemeClr val="tx1">
                    <a:lumMod val="50000"/>
                    <a:lumOff val="50000"/>
                  </a:schemeClr>
                </a:solidFill>
                <a:latin typeface="Helvetica" pitchFamily="2" charset="0"/>
              </a:rPr>
              <a:t>Yebo</a:t>
            </a:r>
            <a:r>
              <a:rPr lang="zh-CN" altLang="en-US" sz="1600" dirty="0">
                <a:solidFill>
                  <a:schemeClr val="tx1">
                    <a:lumMod val="50000"/>
                    <a:lumOff val="50000"/>
                  </a:schemeClr>
                </a:solidFill>
                <a:latin typeface="Helvetica" pitchFamily="2" charset="0"/>
              </a:rPr>
              <a:t> </a:t>
            </a:r>
            <a:r>
              <a:rPr lang="en-US" altLang="zh-CN" sz="1600" dirty="0">
                <a:solidFill>
                  <a:schemeClr val="tx1">
                    <a:lumMod val="50000"/>
                    <a:lumOff val="50000"/>
                  </a:schemeClr>
                </a:solidFill>
                <a:latin typeface="Helvetica" pitchFamily="2" charset="0"/>
              </a:rPr>
              <a:t>Feng,</a:t>
            </a:r>
            <a:r>
              <a:rPr lang="zh-CN" altLang="en-US" sz="1600" dirty="0">
                <a:solidFill>
                  <a:schemeClr val="tx1">
                    <a:lumMod val="50000"/>
                    <a:lumOff val="50000"/>
                  </a:schemeClr>
                </a:solidFill>
                <a:latin typeface="Helvetica" pitchFamily="2" charset="0"/>
              </a:rPr>
              <a:t> </a:t>
            </a:r>
            <a:r>
              <a:rPr lang="en-US" altLang="zh-CN" sz="1600" dirty="0">
                <a:solidFill>
                  <a:schemeClr val="tx1">
                    <a:lumMod val="50000"/>
                    <a:lumOff val="50000"/>
                  </a:schemeClr>
                </a:solidFill>
                <a:latin typeface="Helvetica" pitchFamily="2" charset="0"/>
              </a:rPr>
              <a:t>Jun</a:t>
            </a:r>
            <a:r>
              <a:rPr lang="zh-CN" altLang="en-US" sz="1600" dirty="0">
                <a:solidFill>
                  <a:schemeClr val="tx1">
                    <a:lumMod val="50000"/>
                    <a:lumOff val="50000"/>
                  </a:schemeClr>
                </a:solidFill>
                <a:latin typeface="Helvetica" pitchFamily="2" charset="0"/>
              </a:rPr>
              <a:t> </a:t>
            </a:r>
            <a:r>
              <a:rPr lang="en-US" altLang="zh-CN" sz="1600" dirty="0">
                <a:solidFill>
                  <a:schemeClr val="tx1">
                    <a:lumMod val="50000"/>
                    <a:lumOff val="50000"/>
                  </a:schemeClr>
                </a:solidFill>
                <a:latin typeface="Helvetica" pitchFamily="2" charset="0"/>
              </a:rPr>
              <a:t>Li</a:t>
            </a:r>
            <a:endParaRPr lang="en-US" sz="1600" dirty="0">
              <a:solidFill>
                <a:schemeClr val="tx1">
                  <a:lumMod val="50000"/>
                  <a:lumOff val="50000"/>
                </a:schemeClr>
              </a:solidFill>
            </a:endParaRPr>
          </a:p>
        </p:txBody>
      </p:sp>
    </p:spTree>
    <p:extLst>
      <p:ext uri="{BB962C8B-B14F-4D97-AF65-F5344CB8AC3E}">
        <p14:creationId xmlns:p14="http://schemas.microsoft.com/office/powerpoint/2010/main" val="1609964055"/>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2C425E-9EDF-B04D-A34A-CE4E2E532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A5894E-241A-AA48-849D-D18EC49358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0C524-6C3C-C84B-B9ED-971C248A7E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83FBB-96AA-F148-B8DE-040675DFEDF7}" type="datetimeFigureOut">
              <a:rPr lang="en-US" smtClean="0"/>
              <a:t>7/27/20</a:t>
            </a:fld>
            <a:endParaRPr lang="en-US"/>
          </a:p>
        </p:txBody>
      </p:sp>
      <p:sp>
        <p:nvSpPr>
          <p:cNvPr id="5" name="Footer Placeholder 4">
            <a:extLst>
              <a:ext uri="{FF2B5EF4-FFF2-40B4-BE49-F238E27FC236}">
                <a16:creationId xmlns:a16="http://schemas.microsoft.com/office/drawing/2014/main" id="{0B88458F-A9AD-B940-884F-E2642008E2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F3E9B3-6368-3D4F-B192-5283DDCF0B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F86BA-EFFC-4847-AABC-C51AA3CB514F}" type="slidenum">
              <a:rPr lang="en-US" smtClean="0"/>
              <a:t>‹#›</a:t>
            </a:fld>
            <a:endParaRPr lang="en-US"/>
          </a:p>
        </p:txBody>
      </p:sp>
    </p:spTree>
    <p:extLst>
      <p:ext uri="{BB962C8B-B14F-4D97-AF65-F5344CB8AC3E}">
        <p14:creationId xmlns:p14="http://schemas.microsoft.com/office/powerpoint/2010/main" val="78592954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08B4-E9D2-7B44-8DAA-CBDBF9ACBDB6}"/>
              </a:ext>
            </a:extLst>
          </p:cNvPr>
          <p:cNvSpPr>
            <a:spLocks noGrp="1"/>
          </p:cNvSpPr>
          <p:nvPr>
            <p:ph type="ctrTitle"/>
          </p:nvPr>
        </p:nvSpPr>
        <p:spPr>
          <a:xfrm>
            <a:off x="1362533" y="796189"/>
            <a:ext cx="9466934" cy="2387600"/>
          </a:xfrm>
        </p:spPr>
        <p:txBody>
          <a:bodyPr>
            <a:noAutofit/>
          </a:bodyPr>
          <a:lstStyle/>
          <a:p>
            <a:r>
              <a:rPr lang="en-US" sz="4000" dirty="0">
                <a:latin typeface="Helvetica" pitchFamily="2" charset="0"/>
              </a:rPr>
              <a:t>Toward Explainable and Adaptable Detection and Classiﬁcation of Distributed Denial-of-Service Attacks</a:t>
            </a:r>
          </a:p>
        </p:txBody>
      </p:sp>
      <p:sp>
        <p:nvSpPr>
          <p:cNvPr id="3" name="Subtitle 2">
            <a:extLst>
              <a:ext uri="{FF2B5EF4-FFF2-40B4-BE49-F238E27FC236}">
                <a16:creationId xmlns:a16="http://schemas.microsoft.com/office/drawing/2014/main" id="{C87BF902-D43A-2D48-A2DA-7CCEFDEED9E3}"/>
              </a:ext>
            </a:extLst>
          </p:cNvPr>
          <p:cNvSpPr>
            <a:spLocks noGrp="1"/>
          </p:cNvSpPr>
          <p:nvPr>
            <p:ph type="subTitle" idx="1"/>
          </p:nvPr>
        </p:nvSpPr>
        <p:spPr>
          <a:xfrm>
            <a:off x="1524000" y="3429000"/>
            <a:ext cx="9144000" cy="1655762"/>
          </a:xfrm>
        </p:spPr>
        <p:txBody>
          <a:bodyPr/>
          <a:lstStyle/>
          <a:p>
            <a:r>
              <a:rPr lang="en-US" altLang="zh-CN" dirty="0">
                <a:latin typeface="Helvetica" pitchFamily="2" charset="0"/>
              </a:rPr>
              <a:t>Yebo</a:t>
            </a:r>
            <a:r>
              <a:rPr lang="zh-CN" altLang="en-US" dirty="0">
                <a:latin typeface="Helvetica" pitchFamily="2" charset="0"/>
              </a:rPr>
              <a:t> </a:t>
            </a:r>
            <a:r>
              <a:rPr lang="en-US" altLang="zh-CN" dirty="0">
                <a:latin typeface="Helvetica" pitchFamily="2" charset="0"/>
              </a:rPr>
              <a:t>Feng,</a:t>
            </a:r>
            <a:r>
              <a:rPr lang="zh-CN" altLang="en-US" dirty="0">
                <a:latin typeface="Helvetica" pitchFamily="2" charset="0"/>
              </a:rPr>
              <a:t> </a:t>
            </a:r>
            <a:r>
              <a:rPr lang="en-US" altLang="zh-CN" dirty="0">
                <a:latin typeface="Helvetica" pitchFamily="2" charset="0"/>
              </a:rPr>
              <a:t>Jun</a:t>
            </a:r>
            <a:r>
              <a:rPr lang="zh-CN" altLang="en-US" dirty="0">
                <a:latin typeface="Helvetica" pitchFamily="2" charset="0"/>
              </a:rPr>
              <a:t> </a:t>
            </a:r>
            <a:r>
              <a:rPr lang="en-US" altLang="zh-CN" dirty="0">
                <a:latin typeface="Helvetica" pitchFamily="2" charset="0"/>
              </a:rPr>
              <a:t>Li</a:t>
            </a:r>
          </a:p>
          <a:p>
            <a:r>
              <a:rPr lang="en-US" altLang="zh-CN" dirty="0">
                <a:latin typeface="Helvetica" pitchFamily="2" charset="0"/>
              </a:rPr>
              <a:t>University</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Oregon</a:t>
            </a:r>
          </a:p>
          <a:p>
            <a:r>
              <a:rPr lang="en-US" altLang="zh-CN" dirty="0">
                <a:latin typeface="Helvetica" pitchFamily="2" charset="0"/>
              </a:rPr>
              <a:t>{</a:t>
            </a:r>
            <a:r>
              <a:rPr lang="en-US" altLang="zh-CN" dirty="0" err="1">
                <a:latin typeface="Helvetica" pitchFamily="2" charset="0"/>
              </a:rPr>
              <a:t>yebof</a:t>
            </a:r>
            <a:r>
              <a:rPr lang="en-US" altLang="zh-CN" dirty="0">
                <a:latin typeface="Helvetica" pitchFamily="2" charset="0"/>
              </a:rPr>
              <a:t>,</a:t>
            </a:r>
            <a:r>
              <a:rPr lang="zh-CN" altLang="en-US" dirty="0">
                <a:latin typeface="Helvetica" pitchFamily="2" charset="0"/>
              </a:rPr>
              <a:t> </a:t>
            </a:r>
            <a:r>
              <a:rPr lang="en-US" altLang="zh-CN" dirty="0" err="1">
                <a:latin typeface="Helvetica" pitchFamily="2" charset="0"/>
              </a:rPr>
              <a:t>lijun</a:t>
            </a:r>
            <a:r>
              <a:rPr lang="en-US" altLang="zh-CN" dirty="0">
                <a:latin typeface="Helvetica" pitchFamily="2" charset="0"/>
              </a:rPr>
              <a:t>}@</a:t>
            </a:r>
            <a:r>
              <a:rPr lang="en-US" altLang="zh-CN" dirty="0" err="1">
                <a:latin typeface="Helvetica" pitchFamily="2" charset="0"/>
              </a:rPr>
              <a:t>cs.uoregon.edu</a:t>
            </a:r>
            <a:endParaRPr lang="en-US" dirty="0">
              <a:latin typeface="Helvetica" pitchFamily="2" charset="0"/>
            </a:endParaRPr>
          </a:p>
        </p:txBody>
      </p:sp>
      <p:sp>
        <p:nvSpPr>
          <p:cNvPr id="4" name="TextBox 3">
            <a:extLst>
              <a:ext uri="{FF2B5EF4-FFF2-40B4-BE49-F238E27FC236}">
                <a16:creationId xmlns:a16="http://schemas.microsoft.com/office/drawing/2014/main" id="{532D3A29-FDB3-BE44-A21C-BAB64F29D115}"/>
              </a:ext>
            </a:extLst>
          </p:cNvPr>
          <p:cNvSpPr txBox="1"/>
          <p:nvPr/>
        </p:nvSpPr>
        <p:spPr>
          <a:xfrm>
            <a:off x="0" y="518386"/>
            <a:ext cx="12192000" cy="400110"/>
          </a:xfrm>
          <a:prstGeom prst="rect">
            <a:avLst/>
          </a:prstGeom>
          <a:solidFill>
            <a:srgbClr val="1A3F30"/>
          </a:solidFill>
        </p:spPr>
        <p:txBody>
          <a:bodyPr wrap="square" rtlCol="0">
            <a:spAutoFit/>
          </a:bodyPr>
          <a:lstStyle/>
          <a:p>
            <a:pPr algn="ctr"/>
            <a:r>
              <a:rPr lang="en-US" sz="2000" b="1" dirty="0" err="1">
                <a:solidFill>
                  <a:schemeClr val="bg1"/>
                </a:solidFill>
                <a:latin typeface="Helvetica" pitchFamily="2" charset="0"/>
              </a:rPr>
              <a:t>MLHat</a:t>
            </a:r>
            <a:r>
              <a:rPr lang="en-US" sz="2000" b="1" dirty="0">
                <a:solidFill>
                  <a:schemeClr val="bg1"/>
                </a:solidFill>
                <a:latin typeface="Helvetica" pitchFamily="2" charset="0"/>
              </a:rPr>
              <a:t>: The First International Workshop on Deployable Machine Learning for Security Defense</a:t>
            </a:r>
          </a:p>
        </p:txBody>
      </p:sp>
      <p:pic>
        <p:nvPicPr>
          <p:cNvPr id="10" name="Picture 9">
            <a:extLst>
              <a:ext uri="{FF2B5EF4-FFF2-40B4-BE49-F238E27FC236}">
                <a16:creationId xmlns:a16="http://schemas.microsoft.com/office/drawing/2014/main" id="{5C1BA65A-A017-2240-8D87-E3D5E562114F}"/>
              </a:ext>
            </a:extLst>
          </p:cNvPr>
          <p:cNvPicPr>
            <a:picLocks noChangeAspect="1"/>
          </p:cNvPicPr>
          <p:nvPr/>
        </p:nvPicPr>
        <p:blipFill>
          <a:blip r:embed="rId3"/>
          <a:stretch>
            <a:fillRect/>
          </a:stretch>
        </p:blipFill>
        <p:spPr>
          <a:xfrm>
            <a:off x="4527550" y="5388298"/>
            <a:ext cx="3136900" cy="889000"/>
          </a:xfrm>
          <a:prstGeom prst="rect">
            <a:avLst/>
          </a:prstGeom>
        </p:spPr>
      </p:pic>
    </p:spTree>
    <p:extLst>
      <p:ext uri="{BB962C8B-B14F-4D97-AF65-F5344CB8AC3E}">
        <p14:creationId xmlns:p14="http://schemas.microsoft.com/office/powerpoint/2010/main" val="4155454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827C35-9554-B646-8E42-E585B7940943}"/>
              </a:ext>
            </a:extLst>
          </p:cNvPr>
          <p:cNvSpPr>
            <a:spLocks noGrp="1"/>
          </p:cNvSpPr>
          <p:nvPr>
            <p:ph idx="1"/>
          </p:nvPr>
        </p:nvSpPr>
        <p:spPr>
          <a:xfrm>
            <a:off x="838200" y="925287"/>
            <a:ext cx="10515600" cy="5751174"/>
          </a:xfrm>
        </p:spPr>
        <p:txBody>
          <a:bodyPr/>
          <a:lstStyle/>
          <a:p>
            <a:r>
              <a:rPr lang="en-US" dirty="0">
                <a:latin typeface="Helvetica" pitchFamily="2" charset="0"/>
              </a:rPr>
              <a:t>Deriving the optimal solution of this optimization problem is expensive</a:t>
            </a:r>
            <a:r>
              <a:rPr lang="en-US" altLang="zh-CN" dirty="0">
                <a:latin typeface="Helvetica" pitchFamily="2" charset="0"/>
              </a:rPr>
              <a:t>.</a:t>
            </a:r>
            <a:endParaRPr lang="en-US" dirty="0">
              <a:latin typeface="Helvetica" pitchFamily="2" charset="0"/>
            </a:endParaRPr>
          </a:p>
          <a:p>
            <a:r>
              <a:rPr lang="en-US" altLang="zh-CN" dirty="0">
                <a:latin typeface="Helvetica" pitchFamily="2" charset="0"/>
              </a:rPr>
              <a:t>We</a:t>
            </a:r>
            <a:r>
              <a:rPr lang="zh-CN" altLang="en-US" dirty="0">
                <a:latin typeface="Helvetica" pitchFamily="2" charset="0"/>
              </a:rPr>
              <a:t> </a:t>
            </a:r>
            <a:r>
              <a:rPr lang="en-US" altLang="zh-CN" dirty="0">
                <a:latin typeface="Helvetica" pitchFamily="2" charset="0"/>
              </a:rPr>
              <a:t>conduct the grid partitioning on the searching space to accelerate the IP classiﬁcation.</a:t>
            </a:r>
            <a:r>
              <a:rPr lang="zh-CN" altLang="en-US" dirty="0">
                <a:latin typeface="Helvetica" pitchFamily="2" charset="0"/>
              </a:rPr>
              <a:t> </a:t>
            </a:r>
            <a:r>
              <a:rPr lang="en-US" altLang="zh-CN" dirty="0">
                <a:latin typeface="Helvetica" pitchFamily="2" charset="0"/>
              </a:rPr>
              <a:t>It</a:t>
            </a:r>
            <a:r>
              <a:rPr lang="zh-CN" altLang="en-US" dirty="0">
                <a:latin typeface="Helvetica" pitchFamily="2" charset="0"/>
              </a:rPr>
              <a:t> </a:t>
            </a:r>
            <a:r>
              <a:rPr lang="en-US" altLang="zh-CN" dirty="0">
                <a:latin typeface="Helvetica" pitchFamily="2" charset="0"/>
              </a:rPr>
              <a:t>can</a:t>
            </a:r>
            <a:r>
              <a:rPr lang="zh-CN" altLang="en-US" dirty="0">
                <a:latin typeface="Helvetica" pitchFamily="2" charset="0"/>
              </a:rPr>
              <a:t> </a:t>
            </a:r>
            <a:r>
              <a:rPr lang="en-US" altLang="zh-CN" dirty="0">
                <a:latin typeface="Helvetica" pitchFamily="2" charset="0"/>
              </a:rPr>
              <a:t>drive</a:t>
            </a:r>
            <a:r>
              <a:rPr lang="zh-CN" altLang="en-US" dirty="0">
                <a:latin typeface="Helvetica" pitchFamily="2" charset="0"/>
              </a:rPr>
              <a:t> </a:t>
            </a:r>
            <a:r>
              <a:rPr lang="en-US" altLang="zh-CN" dirty="0">
                <a:latin typeface="Helvetica" pitchFamily="2" charset="0"/>
              </a:rPr>
              <a:t>a</a:t>
            </a:r>
            <a:r>
              <a:rPr lang="zh-CN" altLang="en-US" dirty="0">
                <a:latin typeface="Helvetica" pitchFamily="2" charset="0"/>
              </a:rPr>
              <a:t> </a:t>
            </a:r>
            <a:r>
              <a:rPr lang="en-US" altLang="zh-CN" dirty="0">
                <a:latin typeface="Helvetica" pitchFamily="2" charset="0"/>
              </a:rPr>
              <a:t>near-optimal solution.</a:t>
            </a:r>
            <a:endParaRPr lang="en-US" dirty="0"/>
          </a:p>
        </p:txBody>
      </p:sp>
      <p:sp>
        <p:nvSpPr>
          <p:cNvPr id="4" name="Slide Number Placeholder 3">
            <a:extLst>
              <a:ext uri="{FF2B5EF4-FFF2-40B4-BE49-F238E27FC236}">
                <a16:creationId xmlns:a16="http://schemas.microsoft.com/office/drawing/2014/main" id="{85212635-B31A-A84F-B2B6-C1A811B3340F}"/>
              </a:ext>
            </a:extLst>
          </p:cNvPr>
          <p:cNvSpPr>
            <a:spLocks noGrp="1"/>
          </p:cNvSpPr>
          <p:nvPr>
            <p:ph type="sldNum" sz="quarter" idx="12"/>
          </p:nvPr>
        </p:nvSpPr>
        <p:spPr/>
        <p:txBody>
          <a:bodyPr/>
          <a:lstStyle/>
          <a:p>
            <a:fld id="{DE949984-2A41-2E4B-84BF-D58B24FC2646}" type="slidenum">
              <a:rPr lang="en-US" smtClean="0"/>
              <a:t>10</a:t>
            </a:fld>
            <a:endParaRPr lang="en-US"/>
          </a:p>
        </p:txBody>
      </p:sp>
      <p:pic>
        <p:nvPicPr>
          <p:cNvPr id="5" name="Picture 4">
            <a:extLst>
              <a:ext uri="{FF2B5EF4-FFF2-40B4-BE49-F238E27FC236}">
                <a16:creationId xmlns:a16="http://schemas.microsoft.com/office/drawing/2014/main" id="{B6C6CF9A-C4C6-7C46-BBAE-4A844968B5B1}"/>
              </a:ext>
            </a:extLst>
          </p:cNvPr>
          <p:cNvPicPr>
            <a:picLocks noChangeAspect="1"/>
          </p:cNvPicPr>
          <p:nvPr/>
        </p:nvPicPr>
        <p:blipFill>
          <a:blip r:embed="rId2"/>
          <a:stretch>
            <a:fillRect/>
          </a:stretch>
        </p:blipFill>
        <p:spPr>
          <a:xfrm>
            <a:off x="893942" y="3220356"/>
            <a:ext cx="10404116" cy="2712357"/>
          </a:xfrm>
          <a:prstGeom prst="rect">
            <a:avLst/>
          </a:prstGeom>
        </p:spPr>
      </p:pic>
    </p:spTree>
    <p:extLst>
      <p:ext uri="{BB962C8B-B14F-4D97-AF65-F5344CB8AC3E}">
        <p14:creationId xmlns:p14="http://schemas.microsoft.com/office/powerpoint/2010/main" val="3900205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F4940-54EB-264F-AD70-4004A6035860}"/>
              </a:ext>
            </a:extLst>
          </p:cNvPr>
          <p:cNvSpPr>
            <a:spLocks noGrp="1"/>
          </p:cNvSpPr>
          <p:nvPr>
            <p:ph type="title"/>
          </p:nvPr>
        </p:nvSpPr>
        <p:spPr/>
        <p:txBody>
          <a:bodyPr/>
          <a:lstStyle/>
          <a:p>
            <a:r>
              <a:rPr lang="en-US" dirty="0">
                <a:latin typeface="Helvetica" pitchFamily="2" charset="0"/>
              </a:rPr>
              <a:t>Adaptability</a:t>
            </a:r>
          </a:p>
        </p:txBody>
      </p:sp>
      <p:sp>
        <p:nvSpPr>
          <p:cNvPr id="4" name="Slide Number Placeholder 3">
            <a:extLst>
              <a:ext uri="{FF2B5EF4-FFF2-40B4-BE49-F238E27FC236}">
                <a16:creationId xmlns:a16="http://schemas.microsoft.com/office/drawing/2014/main" id="{BADD26E4-51B8-0D46-B9EA-37D3D84ADE15}"/>
              </a:ext>
            </a:extLst>
          </p:cNvPr>
          <p:cNvSpPr>
            <a:spLocks noGrp="1"/>
          </p:cNvSpPr>
          <p:nvPr>
            <p:ph type="sldNum" sz="quarter" idx="12"/>
          </p:nvPr>
        </p:nvSpPr>
        <p:spPr/>
        <p:txBody>
          <a:bodyPr/>
          <a:lstStyle/>
          <a:p>
            <a:fld id="{DE949984-2A41-2E4B-84BF-D58B24FC2646}" type="slidenum">
              <a:rPr lang="en-US" smtClean="0"/>
              <a:t>11</a:t>
            </a:fld>
            <a:endParaRPr lang="en-US"/>
          </a:p>
        </p:txBody>
      </p:sp>
      <p:sp>
        <p:nvSpPr>
          <p:cNvPr id="8" name="Content Placeholder 7">
            <a:extLst>
              <a:ext uri="{FF2B5EF4-FFF2-40B4-BE49-F238E27FC236}">
                <a16:creationId xmlns:a16="http://schemas.microsoft.com/office/drawing/2014/main" id="{2EC1BD08-41DC-A649-9CE6-F1083BF33E55}"/>
              </a:ext>
            </a:extLst>
          </p:cNvPr>
          <p:cNvSpPr>
            <a:spLocks noGrp="1"/>
          </p:cNvSpPr>
          <p:nvPr>
            <p:ph idx="1"/>
          </p:nvPr>
        </p:nvSpPr>
        <p:spPr/>
        <p:txBody>
          <a:bodyPr>
            <a:normAutofit lnSpcReduction="10000"/>
          </a:bodyPr>
          <a:lstStyle/>
          <a:p>
            <a:r>
              <a:rPr lang="en-US" dirty="0"/>
              <a:t>Users do not need to retrain the proposed model to ﬁt it into a diﬀerent network environment</a:t>
            </a:r>
            <a:r>
              <a:rPr lang="en-US" altLang="zh-CN" dirty="0"/>
              <a:t>.</a:t>
            </a:r>
            <a:r>
              <a:rPr lang="zh-CN" altLang="en-US" dirty="0"/>
              <a:t> </a:t>
            </a:r>
            <a:r>
              <a:rPr lang="en-US" altLang="zh-CN" dirty="0"/>
              <a:t>They</a:t>
            </a:r>
            <a:r>
              <a:rPr lang="zh-CN" altLang="en-US" dirty="0"/>
              <a:t> </a:t>
            </a:r>
            <a:r>
              <a:rPr lang="en-US" altLang="zh-CN" dirty="0"/>
              <a:t>can</a:t>
            </a:r>
            <a:r>
              <a:rPr lang="zh-CN" altLang="en-US" dirty="0"/>
              <a:t> </a:t>
            </a:r>
            <a:r>
              <a:rPr lang="en-US" altLang="zh-CN" dirty="0"/>
              <a:t>easily</a:t>
            </a:r>
            <a:r>
              <a:rPr lang="zh-CN" altLang="en-US" dirty="0"/>
              <a:t> </a:t>
            </a:r>
            <a:r>
              <a:rPr lang="en-US" altLang="zh-CN" dirty="0"/>
              <a:t>use</a:t>
            </a:r>
            <a:r>
              <a:rPr lang="zh-CN" altLang="en-US" dirty="0"/>
              <a:t> </a:t>
            </a:r>
            <a:r>
              <a:rPr lang="en-US" altLang="zh-CN" dirty="0"/>
              <a:t>some</a:t>
            </a:r>
            <a:r>
              <a:rPr lang="zh-CN" altLang="en-US" dirty="0"/>
              <a:t> </a:t>
            </a:r>
            <a:r>
              <a:rPr lang="en-US" altLang="zh-CN" dirty="0"/>
              <a:t>prior</a:t>
            </a:r>
            <a:r>
              <a:rPr lang="zh-CN" altLang="en-US" dirty="0"/>
              <a:t> </a:t>
            </a:r>
            <a:r>
              <a:rPr lang="en-US" altLang="zh-CN" dirty="0"/>
              <a:t>knowledge</a:t>
            </a:r>
            <a:r>
              <a:rPr lang="zh-CN" altLang="en-US" dirty="0"/>
              <a:t> </a:t>
            </a:r>
            <a:r>
              <a:rPr lang="en-US" altLang="zh-CN" dirty="0"/>
              <a:t>to</a:t>
            </a:r>
            <a:r>
              <a:rPr lang="zh-CN" altLang="en-US" dirty="0"/>
              <a:t> </a:t>
            </a:r>
            <a:r>
              <a:rPr lang="en-US" altLang="zh-CN" dirty="0"/>
              <a:t>refit</a:t>
            </a:r>
            <a:r>
              <a:rPr lang="zh-CN" altLang="en-US" dirty="0"/>
              <a:t> </a:t>
            </a:r>
            <a:r>
              <a:rPr lang="en-US" altLang="zh-CN" dirty="0"/>
              <a:t>the</a:t>
            </a:r>
            <a:r>
              <a:rPr lang="zh-CN" altLang="en-US" dirty="0"/>
              <a:t> </a:t>
            </a:r>
            <a:r>
              <a:rPr lang="en-US" altLang="zh-CN" dirty="0"/>
              <a:t>model:</a:t>
            </a:r>
          </a:p>
          <a:p>
            <a:pPr lvl="1"/>
            <a:r>
              <a:rPr lang="en-US" altLang="zh-CN" dirty="0"/>
              <a:t>If</a:t>
            </a:r>
            <a:r>
              <a:rPr lang="zh-CN" altLang="en-US" dirty="0"/>
              <a:t> </a:t>
            </a:r>
            <a:r>
              <a:rPr lang="en-US" altLang="zh-CN" dirty="0"/>
              <a:t>we have the </a:t>
            </a:r>
            <a:r>
              <a:rPr lang="en-US" altLang="zh-CN" b="1" dirty="0"/>
              <a:t>traffic</a:t>
            </a:r>
            <a:r>
              <a:rPr lang="zh-CN" altLang="en-US" b="1" dirty="0"/>
              <a:t> </a:t>
            </a:r>
            <a:r>
              <a:rPr lang="en-US" altLang="zh-CN" b="1" dirty="0"/>
              <a:t>measurement</a:t>
            </a:r>
            <a:r>
              <a:rPr lang="en-US" altLang="zh-CN" dirty="0"/>
              <a:t> information about the new environment, we can normalize the KNN searching space from the trained environment to the new environment according to the two networks’ traﬃc distributions.</a:t>
            </a:r>
          </a:p>
          <a:p>
            <a:pPr lvl="1"/>
            <a:r>
              <a:rPr lang="en-US" dirty="0"/>
              <a:t>If the traﬃc monitoring system can obtain labeled traﬃc with the system running, we can eﬃciently conduct </a:t>
            </a:r>
            <a:r>
              <a:rPr lang="en-US" b="1" dirty="0"/>
              <a:t>online learning </a:t>
            </a:r>
            <a:r>
              <a:rPr lang="en-US" dirty="0"/>
              <a:t>on the proposed model. </a:t>
            </a:r>
          </a:p>
          <a:p>
            <a:pPr lvl="1"/>
            <a:r>
              <a:rPr lang="en-US" dirty="0"/>
              <a:t>In some circumstances, the user of this method may know some </a:t>
            </a:r>
            <a:r>
              <a:rPr lang="en-US" b="1" dirty="0"/>
              <a:t>incomplete threshold</a:t>
            </a:r>
            <a:r>
              <a:rPr lang="en-US" dirty="0"/>
              <a:t> values or rules in the new network environment. They can then build a decision tree based on the preliminary knowledge and merge it with the trained classiﬁer, a tree-like data structure. </a:t>
            </a:r>
          </a:p>
        </p:txBody>
      </p:sp>
    </p:spTree>
    <p:extLst>
      <p:ext uri="{BB962C8B-B14F-4D97-AF65-F5344CB8AC3E}">
        <p14:creationId xmlns:p14="http://schemas.microsoft.com/office/powerpoint/2010/main" val="49693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F4940-54EB-264F-AD70-4004A6035860}"/>
              </a:ext>
            </a:extLst>
          </p:cNvPr>
          <p:cNvSpPr>
            <a:spLocks noGrp="1"/>
          </p:cNvSpPr>
          <p:nvPr>
            <p:ph type="title"/>
          </p:nvPr>
        </p:nvSpPr>
        <p:spPr/>
        <p:txBody>
          <a:bodyPr/>
          <a:lstStyle/>
          <a:p>
            <a:r>
              <a:rPr lang="en-US" altLang="zh-CN" dirty="0">
                <a:latin typeface="Helvetica" pitchFamily="2" charset="0"/>
              </a:rPr>
              <a:t>Evaluation</a:t>
            </a:r>
            <a:endParaRPr lang="en-US" dirty="0">
              <a:latin typeface="Helvetica" pitchFamily="2" charset="0"/>
            </a:endParaRPr>
          </a:p>
        </p:txBody>
      </p:sp>
      <p:sp>
        <p:nvSpPr>
          <p:cNvPr id="4" name="Slide Number Placeholder 3">
            <a:extLst>
              <a:ext uri="{FF2B5EF4-FFF2-40B4-BE49-F238E27FC236}">
                <a16:creationId xmlns:a16="http://schemas.microsoft.com/office/drawing/2014/main" id="{BADD26E4-51B8-0D46-B9EA-37D3D84ADE15}"/>
              </a:ext>
            </a:extLst>
          </p:cNvPr>
          <p:cNvSpPr>
            <a:spLocks noGrp="1"/>
          </p:cNvSpPr>
          <p:nvPr>
            <p:ph type="sldNum" sz="quarter" idx="12"/>
          </p:nvPr>
        </p:nvSpPr>
        <p:spPr/>
        <p:txBody>
          <a:bodyPr/>
          <a:lstStyle/>
          <a:p>
            <a:fld id="{DE949984-2A41-2E4B-84BF-D58B24FC2646}" type="slidenum">
              <a:rPr lang="en-US" smtClean="0"/>
              <a:t>12</a:t>
            </a:fld>
            <a:endParaRPr lang="en-US"/>
          </a:p>
        </p:txBody>
      </p:sp>
      <p:sp>
        <p:nvSpPr>
          <p:cNvPr id="8" name="Content Placeholder 7">
            <a:extLst>
              <a:ext uri="{FF2B5EF4-FFF2-40B4-BE49-F238E27FC236}">
                <a16:creationId xmlns:a16="http://schemas.microsoft.com/office/drawing/2014/main" id="{2EC1BD08-41DC-A649-9CE6-F1083BF33E55}"/>
              </a:ext>
            </a:extLst>
          </p:cNvPr>
          <p:cNvSpPr>
            <a:spLocks noGrp="1"/>
          </p:cNvSpPr>
          <p:nvPr>
            <p:ph idx="1"/>
          </p:nvPr>
        </p:nvSpPr>
        <p:spPr>
          <a:xfrm>
            <a:off x="838200" y="4180681"/>
            <a:ext cx="10515600" cy="4351338"/>
          </a:xfrm>
        </p:spPr>
        <p:txBody>
          <a:bodyPr>
            <a:normAutofit/>
          </a:bodyPr>
          <a:lstStyle/>
          <a:p>
            <a:r>
              <a:rPr lang="en-US" altLang="zh-CN" dirty="0"/>
              <a:t>We</a:t>
            </a:r>
            <a:r>
              <a:rPr lang="zh-CN" altLang="en-US" dirty="0"/>
              <a:t> </a:t>
            </a:r>
            <a:r>
              <a:rPr lang="en-US" altLang="zh-CN" dirty="0"/>
              <a:t>trained</a:t>
            </a:r>
            <a:r>
              <a:rPr lang="zh-CN" altLang="en-US" dirty="0"/>
              <a:t> </a:t>
            </a:r>
            <a:r>
              <a:rPr lang="en-US" altLang="zh-CN" dirty="0"/>
              <a:t>our</a:t>
            </a:r>
            <a:r>
              <a:rPr lang="zh-CN" altLang="en-US" dirty="0"/>
              <a:t> </a:t>
            </a:r>
            <a:r>
              <a:rPr lang="en-US" altLang="zh-CN" dirty="0"/>
              <a:t>method</a:t>
            </a:r>
            <a:r>
              <a:rPr lang="zh-CN" altLang="en-US" dirty="0"/>
              <a:t> </a:t>
            </a:r>
            <a:r>
              <a:rPr lang="en-US" altLang="zh-CN" dirty="0"/>
              <a:t>with</a:t>
            </a:r>
            <a:r>
              <a:rPr lang="zh-CN" altLang="en-US" dirty="0"/>
              <a:t> </a:t>
            </a:r>
            <a:r>
              <a:rPr lang="en-US" altLang="zh-CN" dirty="0"/>
              <a:t>four</a:t>
            </a:r>
            <a:r>
              <a:rPr lang="zh-CN" altLang="en-US" dirty="0"/>
              <a:t> </a:t>
            </a:r>
            <a:r>
              <a:rPr lang="en-US" altLang="zh-CN" dirty="0"/>
              <a:t>DDoS</a:t>
            </a:r>
            <a:r>
              <a:rPr lang="zh-CN" altLang="en-US" dirty="0"/>
              <a:t> </a:t>
            </a:r>
            <a:r>
              <a:rPr lang="en-US" altLang="zh-CN" dirty="0"/>
              <a:t>datasets</a:t>
            </a:r>
            <a:r>
              <a:rPr lang="zh-CN" altLang="en-US" dirty="0"/>
              <a:t> </a:t>
            </a:r>
            <a:r>
              <a:rPr lang="en-US" altLang="zh-CN" dirty="0"/>
              <a:t>(DRAPA 2009,</a:t>
            </a:r>
            <a:r>
              <a:rPr lang="zh-CN" altLang="en-US" dirty="0"/>
              <a:t> </a:t>
            </a:r>
            <a:r>
              <a:rPr lang="en-US" altLang="zh-CN" dirty="0"/>
              <a:t>CAIDA 2007,</a:t>
            </a:r>
            <a:r>
              <a:rPr lang="zh-CN" altLang="en-US" dirty="0"/>
              <a:t> </a:t>
            </a:r>
            <a:r>
              <a:rPr lang="en-US" altLang="zh-CN" dirty="0"/>
              <a:t>FRGP NTP Flow Data,</a:t>
            </a:r>
            <a:r>
              <a:rPr lang="zh-CN" altLang="en-US" dirty="0"/>
              <a:t> </a:t>
            </a:r>
            <a:r>
              <a:rPr lang="en-US" altLang="zh-CN" dirty="0"/>
              <a:t>and</a:t>
            </a:r>
            <a:r>
              <a:rPr lang="zh-CN" altLang="en-US" dirty="0"/>
              <a:t> </a:t>
            </a:r>
            <a:r>
              <a:rPr lang="en-US" altLang="zh-CN" dirty="0"/>
              <a:t>DDoS </a:t>
            </a:r>
            <a:r>
              <a:rPr lang="en-US" altLang="zh-CN" dirty="0" err="1"/>
              <a:t>Chargen</a:t>
            </a:r>
            <a:r>
              <a:rPr lang="en-US" altLang="zh-CN" dirty="0"/>
              <a:t> 2016).</a:t>
            </a:r>
          </a:p>
          <a:p>
            <a:r>
              <a:rPr lang="en-US" altLang="zh-CN" dirty="0"/>
              <a:t>The</a:t>
            </a:r>
            <a:r>
              <a:rPr lang="zh-CN" altLang="en-US" dirty="0"/>
              <a:t> </a:t>
            </a:r>
            <a:r>
              <a:rPr lang="en-US" altLang="zh-CN" dirty="0"/>
              <a:t>detection</a:t>
            </a:r>
            <a:r>
              <a:rPr lang="zh-CN" altLang="en-US" dirty="0"/>
              <a:t> </a:t>
            </a:r>
            <a:r>
              <a:rPr lang="en-US" altLang="zh-CN" dirty="0"/>
              <a:t>and</a:t>
            </a:r>
            <a:r>
              <a:rPr lang="zh-CN" altLang="en-US" dirty="0"/>
              <a:t> </a:t>
            </a:r>
            <a:r>
              <a:rPr lang="en-US" altLang="zh-CN" dirty="0"/>
              <a:t>classification</a:t>
            </a:r>
            <a:r>
              <a:rPr lang="zh-CN" altLang="en-US" dirty="0"/>
              <a:t> </a:t>
            </a:r>
            <a:r>
              <a:rPr lang="en-US" altLang="zh-CN" dirty="0"/>
              <a:t>accuracies</a:t>
            </a:r>
            <a:r>
              <a:rPr lang="zh-CN" altLang="en-US" dirty="0"/>
              <a:t> </a:t>
            </a:r>
            <a:r>
              <a:rPr lang="en-US" altLang="zh-CN" dirty="0"/>
              <a:t>outperform</a:t>
            </a:r>
            <a:r>
              <a:rPr lang="zh-CN" altLang="en-US" dirty="0"/>
              <a:t> </a:t>
            </a:r>
            <a:r>
              <a:rPr lang="en-US" altLang="zh-CN" dirty="0" err="1"/>
              <a:t>FastNetMon</a:t>
            </a:r>
            <a:r>
              <a:rPr lang="en-US" altLang="zh-CN" dirty="0"/>
              <a:t>.</a:t>
            </a:r>
          </a:p>
          <a:p>
            <a:r>
              <a:rPr lang="en-US" altLang="zh-CN" dirty="0"/>
              <a:t>It</a:t>
            </a:r>
            <a:r>
              <a:rPr lang="zh-CN" altLang="en-US" dirty="0"/>
              <a:t> </a:t>
            </a:r>
            <a:r>
              <a:rPr lang="en-US" altLang="zh-CN" dirty="0"/>
              <a:t>can</a:t>
            </a:r>
            <a:r>
              <a:rPr lang="zh-CN" altLang="en-US" dirty="0"/>
              <a:t> </a:t>
            </a:r>
            <a:r>
              <a:rPr lang="en-US" altLang="zh-CN" dirty="0"/>
              <a:t>detect</a:t>
            </a:r>
            <a:r>
              <a:rPr lang="zh-CN" altLang="en-US" dirty="0"/>
              <a:t> </a:t>
            </a:r>
            <a:r>
              <a:rPr lang="en-US" altLang="zh-CN" dirty="0"/>
              <a:t>and</a:t>
            </a:r>
            <a:r>
              <a:rPr lang="zh-CN" altLang="en-US" dirty="0"/>
              <a:t> </a:t>
            </a:r>
            <a:r>
              <a:rPr lang="en-US" altLang="zh-CN" dirty="0"/>
              <a:t>classify</a:t>
            </a:r>
            <a:r>
              <a:rPr lang="zh-CN" altLang="en-US" dirty="0"/>
              <a:t> </a:t>
            </a:r>
            <a:r>
              <a:rPr lang="en-US" altLang="zh-CN" dirty="0"/>
              <a:t>DDoS</a:t>
            </a:r>
            <a:r>
              <a:rPr lang="zh-CN" altLang="en-US" dirty="0"/>
              <a:t> </a:t>
            </a:r>
            <a:r>
              <a:rPr lang="en-US" altLang="zh-CN" dirty="0"/>
              <a:t>traffic</a:t>
            </a:r>
            <a:r>
              <a:rPr lang="zh-CN" altLang="en-US" dirty="0"/>
              <a:t> </a:t>
            </a:r>
            <a:r>
              <a:rPr lang="en-US" altLang="zh-CN" dirty="0"/>
              <a:t>with</a:t>
            </a:r>
            <a:r>
              <a:rPr lang="zh-CN" altLang="en-US" dirty="0"/>
              <a:t> </a:t>
            </a:r>
            <a:r>
              <a:rPr lang="en-US" altLang="zh-CN" dirty="0"/>
              <a:t>a</a:t>
            </a:r>
            <a:r>
              <a:rPr lang="zh-CN" altLang="en-US" dirty="0"/>
              <a:t> </a:t>
            </a:r>
            <a:r>
              <a:rPr lang="en-US" altLang="zh-CN" dirty="0"/>
              <a:t>delay</a:t>
            </a:r>
            <a:r>
              <a:rPr lang="zh-CN" altLang="en-US" dirty="0"/>
              <a:t> </a:t>
            </a:r>
            <a:r>
              <a:rPr lang="en-US" altLang="zh-CN" dirty="0"/>
              <a:t>of</a:t>
            </a:r>
            <a:r>
              <a:rPr lang="zh-CN" altLang="en-US" dirty="0"/>
              <a:t> </a:t>
            </a:r>
            <a:r>
              <a:rPr lang="en-US" altLang="zh-CN" dirty="0"/>
              <a:t>around</a:t>
            </a:r>
            <a:r>
              <a:rPr lang="zh-CN" altLang="en-US" dirty="0"/>
              <a:t> </a:t>
            </a:r>
            <a:r>
              <a:rPr lang="en-US" altLang="zh-CN" dirty="0"/>
              <a:t>5</a:t>
            </a:r>
            <a:r>
              <a:rPr lang="zh-CN" altLang="en-US" dirty="0"/>
              <a:t> </a:t>
            </a:r>
            <a:r>
              <a:rPr lang="en-US" altLang="zh-CN" dirty="0"/>
              <a:t>seconds</a:t>
            </a:r>
            <a:r>
              <a:rPr lang="zh-CN" altLang="en-US" dirty="0"/>
              <a:t> </a:t>
            </a:r>
            <a:r>
              <a:rPr lang="en-US" altLang="zh-CN" dirty="0"/>
              <a:t>(tested on a 50Gbps link).</a:t>
            </a:r>
            <a:endParaRPr lang="en-US" dirty="0"/>
          </a:p>
        </p:txBody>
      </p:sp>
      <p:pic>
        <p:nvPicPr>
          <p:cNvPr id="5" name="Picture 4">
            <a:extLst>
              <a:ext uri="{FF2B5EF4-FFF2-40B4-BE49-F238E27FC236}">
                <a16:creationId xmlns:a16="http://schemas.microsoft.com/office/drawing/2014/main" id="{364C4F60-8E06-A243-A829-D261EF594D2A}"/>
              </a:ext>
            </a:extLst>
          </p:cNvPr>
          <p:cNvPicPr>
            <a:picLocks noChangeAspect="1"/>
          </p:cNvPicPr>
          <p:nvPr/>
        </p:nvPicPr>
        <p:blipFill>
          <a:blip r:embed="rId2"/>
          <a:stretch>
            <a:fillRect/>
          </a:stretch>
        </p:blipFill>
        <p:spPr>
          <a:xfrm>
            <a:off x="1491503" y="1406617"/>
            <a:ext cx="4123765" cy="2663265"/>
          </a:xfrm>
          <a:prstGeom prst="rect">
            <a:avLst/>
          </a:prstGeom>
        </p:spPr>
      </p:pic>
      <p:pic>
        <p:nvPicPr>
          <p:cNvPr id="7" name="Picture 6">
            <a:extLst>
              <a:ext uri="{FF2B5EF4-FFF2-40B4-BE49-F238E27FC236}">
                <a16:creationId xmlns:a16="http://schemas.microsoft.com/office/drawing/2014/main" id="{18B8D753-B96C-2543-A08C-C194051D55B3}"/>
              </a:ext>
            </a:extLst>
          </p:cNvPr>
          <p:cNvPicPr>
            <a:picLocks noChangeAspect="1"/>
          </p:cNvPicPr>
          <p:nvPr/>
        </p:nvPicPr>
        <p:blipFill>
          <a:blip r:embed="rId3"/>
          <a:stretch>
            <a:fillRect/>
          </a:stretch>
        </p:blipFill>
        <p:spPr>
          <a:xfrm>
            <a:off x="6268570" y="1406618"/>
            <a:ext cx="4123765" cy="2663265"/>
          </a:xfrm>
          <a:prstGeom prst="rect">
            <a:avLst/>
          </a:prstGeom>
        </p:spPr>
      </p:pic>
    </p:spTree>
    <p:extLst>
      <p:ext uri="{BB962C8B-B14F-4D97-AF65-F5344CB8AC3E}">
        <p14:creationId xmlns:p14="http://schemas.microsoft.com/office/powerpoint/2010/main" val="276631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703B07D-6C57-B948-9688-3D9BADE4FD6C}"/>
              </a:ext>
            </a:extLst>
          </p:cNvPr>
          <p:cNvSpPr>
            <a:spLocks noGrp="1"/>
          </p:cNvSpPr>
          <p:nvPr>
            <p:ph type="sldNum" sz="quarter" idx="12"/>
          </p:nvPr>
        </p:nvSpPr>
        <p:spPr/>
        <p:txBody>
          <a:bodyPr/>
          <a:lstStyle/>
          <a:p>
            <a:fld id="{DE949984-2A41-2E4B-84BF-D58B24FC2646}" type="slidenum">
              <a:rPr lang="en-US" smtClean="0"/>
              <a:t>13</a:t>
            </a:fld>
            <a:endParaRPr lang="en-US"/>
          </a:p>
        </p:txBody>
      </p:sp>
      <p:sp>
        <p:nvSpPr>
          <p:cNvPr id="5" name="TextBox 4">
            <a:extLst>
              <a:ext uri="{FF2B5EF4-FFF2-40B4-BE49-F238E27FC236}">
                <a16:creationId xmlns:a16="http://schemas.microsoft.com/office/drawing/2014/main" id="{5B987AC1-18B8-2347-B360-A574C5C505E6}"/>
              </a:ext>
            </a:extLst>
          </p:cNvPr>
          <p:cNvSpPr txBox="1"/>
          <p:nvPr/>
        </p:nvSpPr>
        <p:spPr>
          <a:xfrm>
            <a:off x="4178648" y="1689891"/>
            <a:ext cx="3834704" cy="1323439"/>
          </a:xfrm>
          <a:prstGeom prst="rect">
            <a:avLst/>
          </a:prstGeom>
          <a:noFill/>
        </p:spPr>
        <p:txBody>
          <a:bodyPr wrap="none" rtlCol="0">
            <a:spAutoFit/>
          </a:bodyPr>
          <a:lstStyle/>
          <a:p>
            <a:pPr algn="ctr"/>
            <a:r>
              <a:rPr lang="en-US" altLang="zh-CN" sz="8000" dirty="0">
                <a:latin typeface="Helvetica" pitchFamily="2" charset="0"/>
              </a:rPr>
              <a:t>Thanks!</a:t>
            </a:r>
            <a:endParaRPr lang="en-US" sz="2400" dirty="0">
              <a:latin typeface="Helvetica" pitchFamily="2" charset="0"/>
            </a:endParaRPr>
          </a:p>
        </p:txBody>
      </p:sp>
      <p:sp>
        <p:nvSpPr>
          <p:cNvPr id="2" name="Rectangle 1">
            <a:extLst>
              <a:ext uri="{FF2B5EF4-FFF2-40B4-BE49-F238E27FC236}">
                <a16:creationId xmlns:a16="http://schemas.microsoft.com/office/drawing/2014/main" id="{32FCDEF7-DDC3-F443-B2BA-45D78DF1C1CD}"/>
              </a:ext>
            </a:extLst>
          </p:cNvPr>
          <p:cNvSpPr/>
          <p:nvPr/>
        </p:nvSpPr>
        <p:spPr>
          <a:xfrm>
            <a:off x="3048000" y="3177362"/>
            <a:ext cx="6096000" cy="1815882"/>
          </a:xfrm>
          <a:prstGeom prst="rect">
            <a:avLst/>
          </a:prstGeom>
        </p:spPr>
        <p:txBody>
          <a:bodyPr>
            <a:spAutoFit/>
          </a:bodyPr>
          <a:lstStyle/>
          <a:p>
            <a:pPr algn="ctr"/>
            <a:r>
              <a:rPr lang="en-US" sz="1600" dirty="0">
                <a:latin typeface="Helvetica" pitchFamily="2" charset="0"/>
              </a:rPr>
              <a:t>This project is the result of funding provided by the Science and Technology Directorate of the United States Department of Homeland Security under contract number D15PC00204. The views and conclusions contained herein are those of the authors and should not be interpreted necessarily representing the oﬃcial policies or endorsements, either expressed or implied, of the Department of Homeland Security or the US Government.</a:t>
            </a:r>
          </a:p>
        </p:txBody>
      </p:sp>
    </p:spTree>
    <p:extLst>
      <p:ext uri="{BB962C8B-B14F-4D97-AF65-F5344CB8AC3E}">
        <p14:creationId xmlns:p14="http://schemas.microsoft.com/office/powerpoint/2010/main" val="309529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normAutofit/>
          </a:bodyPr>
          <a:lstStyle/>
          <a:p>
            <a:r>
              <a:rPr lang="en-US" altLang="zh-CN" sz="4000" dirty="0">
                <a:latin typeface="Helvetica" pitchFamily="2" charset="0"/>
              </a:rPr>
              <a:t>Distributed Denial-of-Service (DDoS) attack</a:t>
            </a:r>
            <a:endParaRPr lang="en-US" sz="4000" dirty="0">
              <a:latin typeface="Helvetica" pitchFamily="2" charset="0"/>
            </a:endParaRPr>
          </a:p>
        </p:txBody>
      </p:sp>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a:xfrm>
            <a:off x="600693" y="1690688"/>
            <a:ext cx="5400233" cy="4351338"/>
          </a:xfrm>
        </p:spPr>
        <p:txBody>
          <a:bodyPr>
            <a:normAutofit/>
          </a:bodyPr>
          <a:lstStyle/>
          <a:p>
            <a:pPr algn="just"/>
            <a:r>
              <a:rPr lang="en-US" altLang="zh-CN" sz="2400" dirty="0">
                <a:latin typeface="Helvetica" pitchFamily="2" charset="0"/>
              </a:rPr>
              <a:t>Distributed Denial-of-Service (DDoS) attacks,</a:t>
            </a:r>
            <a:r>
              <a:rPr lang="zh-CN" altLang="en-US" sz="2400" dirty="0">
                <a:latin typeface="Helvetica" pitchFamily="2" charset="0"/>
              </a:rPr>
              <a:t> </a:t>
            </a:r>
            <a:r>
              <a:rPr lang="en-US" altLang="zh-CN" sz="2400" dirty="0">
                <a:latin typeface="Helvetica" pitchFamily="2" charset="0"/>
              </a:rPr>
              <a:t>by attacking (e.g., ﬂooding) the bandwidth or resources of a victim (e.g., a web server) on the Internet from multiple compromised systems (e.g., a botnet),</a:t>
            </a:r>
            <a:r>
              <a:rPr lang="zh-CN" altLang="en-US" sz="2400" dirty="0">
                <a:latin typeface="Helvetica" pitchFamily="2" charset="0"/>
              </a:rPr>
              <a:t> </a:t>
            </a:r>
            <a:r>
              <a:rPr lang="en-US" altLang="zh-CN" sz="2400" dirty="0">
                <a:latin typeface="Helvetica" pitchFamily="2" charset="0"/>
              </a:rPr>
              <a:t>disrupt the services of the victim and make it unavailable to its legitimate users.</a:t>
            </a:r>
          </a:p>
          <a:p>
            <a:pPr algn="just"/>
            <a:r>
              <a:rPr lang="en-US" altLang="zh-CN" sz="2400" dirty="0">
                <a:latin typeface="Helvetica" pitchFamily="2" charset="0"/>
              </a:rPr>
              <a:t>The</a:t>
            </a:r>
            <a:r>
              <a:rPr lang="zh-CN" altLang="en-US" sz="2400" dirty="0">
                <a:latin typeface="Helvetica" pitchFamily="2" charset="0"/>
              </a:rPr>
              <a:t> </a:t>
            </a:r>
            <a:r>
              <a:rPr lang="en-US" altLang="zh-CN" sz="2400" dirty="0">
                <a:latin typeface="Helvetica" pitchFamily="2" charset="0"/>
              </a:rPr>
              <a:t>key</a:t>
            </a:r>
            <a:r>
              <a:rPr lang="zh-CN" altLang="en-US" sz="2400" dirty="0">
                <a:latin typeface="Helvetica" pitchFamily="2" charset="0"/>
              </a:rPr>
              <a:t> </a:t>
            </a:r>
            <a:r>
              <a:rPr lang="en-US" altLang="zh-CN" sz="2400" dirty="0">
                <a:latin typeface="Helvetica" pitchFamily="2" charset="0"/>
              </a:rPr>
              <a:t>to</a:t>
            </a:r>
            <a:r>
              <a:rPr lang="zh-CN" altLang="en-US" sz="2400" dirty="0">
                <a:latin typeface="Helvetica" pitchFamily="2" charset="0"/>
              </a:rPr>
              <a:t> </a:t>
            </a:r>
            <a:r>
              <a:rPr lang="en-US" altLang="zh-CN" sz="2400" dirty="0">
                <a:latin typeface="Helvetica" pitchFamily="2" charset="0"/>
              </a:rPr>
              <a:t>effectively preventing and mitigating DDoS attacks is prompt and accurate DDoS detection</a:t>
            </a:r>
            <a:r>
              <a:rPr lang="zh-CN" altLang="en-US" sz="2400" dirty="0">
                <a:latin typeface="Helvetica" pitchFamily="2" charset="0"/>
              </a:rPr>
              <a:t> </a:t>
            </a:r>
            <a:r>
              <a:rPr lang="en-US" altLang="zh-CN" sz="2400" dirty="0">
                <a:latin typeface="Helvetica" pitchFamily="2" charset="0"/>
              </a:rPr>
              <a:t>and</a:t>
            </a:r>
            <a:r>
              <a:rPr lang="zh-CN" altLang="en-US" sz="2400" dirty="0">
                <a:latin typeface="Helvetica" pitchFamily="2" charset="0"/>
              </a:rPr>
              <a:t> </a:t>
            </a:r>
            <a:r>
              <a:rPr lang="en-US" altLang="zh-CN" sz="2400" dirty="0">
                <a:latin typeface="Helvetica" pitchFamily="2" charset="0"/>
              </a:rPr>
              <a:t>classification.</a:t>
            </a:r>
            <a:endParaRPr lang="en-US" sz="2400" dirty="0">
              <a:latin typeface="Helvetica" pitchFamily="2" charset="0"/>
            </a:endParaRPr>
          </a:p>
        </p:txBody>
      </p:sp>
      <p:sp>
        <p:nvSpPr>
          <p:cNvPr id="4" name="Slide Number Placeholder 3">
            <a:extLst>
              <a:ext uri="{FF2B5EF4-FFF2-40B4-BE49-F238E27FC236}">
                <a16:creationId xmlns:a16="http://schemas.microsoft.com/office/drawing/2014/main" id="{4F165E6A-56DD-2545-B579-9721C746CFFC}"/>
              </a:ext>
            </a:extLst>
          </p:cNvPr>
          <p:cNvSpPr>
            <a:spLocks noGrp="1"/>
          </p:cNvSpPr>
          <p:nvPr>
            <p:ph type="sldNum" sz="quarter" idx="12"/>
          </p:nvPr>
        </p:nvSpPr>
        <p:spPr/>
        <p:txBody>
          <a:bodyPr/>
          <a:lstStyle/>
          <a:p>
            <a:fld id="{DE949984-2A41-2E4B-84BF-D58B24FC2646}" type="slidenum">
              <a:rPr lang="en-US" smtClean="0"/>
              <a:t>2</a:t>
            </a:fld>
            <a:endParaRPr lang="en-US"/>
          </a:p>
        </p:txBody>
      </p:sp>
      <p:pic>
        <p:nvPicPr>
          <p:cNvPr id="6" name="Picture 5">
            <a:extLst>
              <a:ext uri="{FF2B5EF4-FFF2-40B4-BE49-F238E27FC236}">
                <a16:creationId xmlns:a16="http://schemas.microsoft.com/office/drawing/2014/main" id="{4E916694-7BC8-CD4A-82C7-75D2558E0BA0}"/>
              </a:ext>
            </a:extLst>
          </p:cNvPr>
          <p:cNvPicPr>
            <a:picLocks noChangeAspect="1"/>
          </p:cNvPicPr>
          <p:nvPr/>
        </p:nvPicPr>
        <p:blipFill>
          <a:blip r:embed="rId3"/>
          <a:stretch>
            <a:fillRect/>
          </a:stretch>
        </p:blipFill>
        <p:spPr>
          <a:xfrm>
            <a:off x="6238574" y="2143919"/>
            <a:ext cx="5400233" cy="3150136"/>
          </a:xfrm>
          <a:prstGeom prst="rect">
            <a:avLst/>
          </a:prstGeom>
        </p:spPr>
      </p:pic>
    </p:spTree>
    <p:extLst>
      <p:ext uri="{BB962C8B-B14F-4D97-AF65-F5344CB8AC3E}">
        <p14:creationId xmlns:p14="http://schemas.microsoft.com/office/powerpoint/2010/main" val="424079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lstStyle/>
          <a:p>
            <a:r>
              <a:rPr lang="en-US" altLang="zh-CN" dirty="0">
                <a:latin typeface="Helvetica" pitchFamily="2" charset="0"/>
              </a:rPr>
              <a:t>Detection</a:t>
            </a:r>
            <a:r>
              <a:rPr lang="zh-CN" altLang="en-US" dirty="0">
                <a:latin typeface="Helvetica" pitchFamily="2" charset="0"/>
              </a:rPr>
              <a:t> </a:t>
            </a:r>
            <a:r>
              <a:rPr lang="en-US" altLang="zh-CN" dirty="0">
                <a:latin typeface="Helvetica" pitchFamily="2" charset="0"/>
              </a:rPr>
              <a:t>&amp;</a:t>
            </a:r>
            <a:r>
              <a:rPr lang="zh-CN" altLang="en-US" dirty="0">
                <a:latin typeface="Helvetica" pitchFamily="2" charset="0"/>
              </a:rPr>
              <a:t> </a:t>
            </a:r>
            <a:r>
              <a:rPr lang="en-US" altLang="zh-CN" dirty="0">
                <a:latin typeface="Helvetica" pitchFamily="2" charset="0"/>
              </a:rPr>
              <a:t>classification</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DDoS</a:t>
            </a:r>
            <a:endParaRPr lang="en-US" dirty="0">
              <a:latin typeface="Helvetica" pitchFamily="2" charset="0"/>
            </a:endParaRPr>
          </a:p>
        </p:txBody>
      </p:sp>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p:txBody>
          <a:bodyPr/>
          <a:lstStyle/>
          <a:p>
            <a:r>
              <a:rPr lang="en-US" dirty="0">
                <a:latin typeface="Helvetica" pitchFamily="2" charset="0"/>
              </a:rPr>
              <a:t>Decades of research and industry efforts have led to a myriad of DDoS detection and classiﬁcation approaches. </a:t>
            </a:r>
            <a:r>
              <a:rPr lang="en-US" altLang="zh-CN" dirty="0">
                <a:latin typeface="Helvetica" pitchFamily="2" charset="0"/>
              </a:rPr>
              <a:t>Nowadays,</a:t>
            </a:r>
            <a:r>
              <a:rPr lang="zh-CN" altLang="en-US" dirty="0">
                <a:latin typeface="Helvetica" pitchFamily="2" charset="0"/>
              </a:rPr>
              <a:t> </a:t>
            </a:r>
            <a:r>
              <a:rPr lang="en-US" altLang="zh-CN" dirty="0">
                <a:latin typeface="Helvetica" pitchFamily="2" charset="0"/>
              </a:rPr>
              <a:t>m</a:t>
            </a:r>
            <a:r>
              <a:rPr lang="en-US" dirty="0">
                <a:latin typeface="Helvetica" pitchFamily="2" charset="0"/>
              </a:rPr>
              <a:t>any researchers begin to harness </a:t>
            </a:r>
            <a:r>
              <a:rPr lang="en-US" altLang="zh-CN" dirty="0">
                <a:latin typeface="Helvetica" pitchFamily="2" charset="0"/>
              </a:rPr>
              <a:t>machine</a:t>
            </a:r>
            <a:r>
              <a:rPr lang="zh-CN" altLang="en-US" dirty="0">
                <a:latin typeface="Helvetica" pitchFamily="2" charset="0"/>
              </a:rPr>
              <a:t> </a:t>
            </a:r>
            <a:r>
              <a:rPr lang="en-US" altLang="zh-CN" dirty="0">
                <a:latin typeface="Helvetica" pitchFamily="2" charset="0"/>
              </a:rPr>
              <a:t>learning</a:t>
            </a:r>
            <a:r>
              <a:rPr lang="en-US" dirty="0">
                <a:latin typeface="Helvetica" pitchFamily="2" charset="0"/>
              </a:rPr>
              <a:t> in classifying DDoS attacks.</a:t>
            </a:r>
            <a:r>
              <a:rPr lang="zh-CN" altLang="en-US" dirty="0">
                <a:latin typeface="Helvetica" pitchFamily="2" charset="0"/>
              </a:rPr>
              <a:t> </a:t>
            </a:r>
            <a:r>
              <a:rPr lang="en-US" altLang="zh-CN" dirty="0">
                <a:latin typeface="Helvetica" pitchFamily="2" charset="0"/>
              </a:rPr>
              <a:t>However,</a:t>
            </a:r>
            <a:r>
              <a:rPr lang="zh-CN" altLang="en-US" dirty="0">
                <a:latin typeface="Helvetica" pitchFamily="2" charset="0"/>
              </a:rPr>
              <a:t> </a:t>
            </a:r>
            <a:r>
              <a:rPr lang="en-US" altLang="zh-CN" dirty="0">
                <a:latin typeface="Helvetica" pitchFamily="2" charset="0"/>
              </a:rPr>
              <a:t>such</a:t>
            </a:r>
            <a:r>
              <a:rPr lang="zh-CN" altLang="en-US" dirty="0">
                <a:latin typeface="Helvetica" pitchFamily="2" charset="0"/>
              </a:rPr>
              <a:t> </a:t>
            </a:r>
            <a:r>
              <a:rPr lang="en-US" altLang="zh-CN" dirty="0">
                <a:latin typeface="Helvetica" pitchFamily="2" charset="0"/>
              </a:rPr>
              <a:t>methods</a:t>
            </a:r>
            <a:r>
              <a:rPr lang="zh-CN" altLang="en-US" dirty="0">
                <a:latin typeface="Helvetica" pitchFamily="2" charset="0"/>
              </a:rPr>
              <a:t> </a:t>
            </a:r>
            <a:r>
              <a:rPr lang="en-US" altLang="zh-CN" dirty="0">
                <a:latin typeface="Helvetica" pitchFamily="2" charset="0"/>
              </a:rPr>
              <a:t>have</a:t>
            </a:r>
            <a:r>
              <a:rPr lang="zh-CN" altLang="en-US" dirty="0">
                <a:latin typeface="Helvetica" pitchFamily="2" charset="0"/>
              </a:rPr>
              <a:t> </a:t>
            </a:r>
            <a:r>
              <a:rPr lang="en-US" altLang="zh-CN" dirty="0">
                <a:latin typeface="Helvetica" pitchFamily="2" charset="0"/>
              </a:rPr>
              <a:t>two</a:t>
            </a:r>
            <a:r>
              <a:rPr lang="zh-CN" altLang="en-US" dirty="0">
                <a:latin typeface="Helvetica" pitchFamily="2" charset="0"/>
              </a:rPr>
              <a:t> </a:t>
            </a:r>
            <a:r>
              <a:rPr lang="en-US" altLang="zh-CN" dirty="0">
                <a:latin typeface="Helvetica" pitchFamily="2" charset="0"/>
              </a:rPr>
              <a:t>negative</a:t>
            </a:r>
            <a:r>
              <a:rPr lang="zh-CN" altLang="en-US" dirty="0">
                <a:latin typeface="Helvetica" pitchFamily="2" charset="0"/>
              </a:rPr>
              <a:t> </a:t>
            </a:r>
            <a:r>
              <a:rPr lang="en-US" altLang="zh-CN" dirty="0">
                <a:latin typeface="Helvetica" pitchFamily="2" charset="0"/>
              </a:rPr>
              <a:t>aspects:</a:t>
            </a:r>
          </a:p>
          <a:p>
            <a:pPr marL="914400" lvl="1" indent="-457200">
              <a:buFont typeface="+mj-lt"/>
              <a:buAutoNum type="arabicPeriod"/>
            </a:pPr>
            <a:r>
              <a:rPr lang="en-US" altLang="zh-CN" dirty="0">
                <a:latin typeface="Helvetica" pitchFamily="2" charset="0"/>
              </a:rPr>
              <a:t>The</a:t>
            </a:r>
            <a:r>
              <a:rPr lang="zh-CN" altLang="en-US" dirty="0">
                <a:latin typeface="Helvetica" pitchFamily="2" charset="0"/>
              </a:rPr>
              <a:t> </a:t>
            </a:r>
            <a:r>
              <a:rPr lang="en-US" altLang="zh-CN" dirty="0">
                <a:latin typeface="Helvetica" pitchFamily="2" charset="0"/>
              </a:rPr>
              <a:t>prediction</a:t>
            </a:r>
            <a:r>
              <a:rPr lang="zh-CN" altLang="en-US" dirty="0">
                <a:latin typeface="Helvetica" pitchFamily="2" charset="0"/>
              </a:rPr>
              <a:t> </a:t>
            </a:r>
            <a:r>
              <a:rPr lang="en-US" altLang="zh-CN" dirty="0">
                <a:latin typeface="Helvetica" pitchFamily="2" charset="0"/>
              </a:rPr>
              <a:t>results</a:t>
            </a:r>
            <a:r>
              <a:rPr lang="zh-CN" altLang="en-US" dirty="0">
                <a:latin typeface="Helvetica" pitchFamily="2" charset="0"/>
              </a:rPr>
              <a:t> </a:t>
            </a:r>
            <a:r>
              <a:rPr lang="en-US" altLang="zh-CN" dirty="0">
                <a:latin typeface="Helvetica" pitchFamily="2" charset="0"/>
              </a:rPr>
              <a:t>are</a:t>
            </a:r>
            <a:r>
              <a:rPr lang="zh-CN" altLang="en-US" dirty="0">
                <a:latin typeface="Helvetica" pitchFamily="2" charset="0"/>
              </a:rPr>
              <a:t> </a:t>
            </a:r>
            <a:r>
              <a:rPr lang="en-US" altLang="zh-CN" dirty="0">
                <a:latin typeface="Helvetica" pitchFamily="2" charset="0"/>
              </a:rPr>
              <a:t>inexplicable.</a:t>
            </a:r>
            <a:r>
              <a:rPr lang="zh-CN" altLang="en-US" dirty="0">
                <a:latin typeface="Helvetica" pitchFamily="2" charset="0"/>
              </a:rPr>
              <a:t> </a:t>
            </a:r>
            <a:r>
              <a:rPr lang="en-US" altLang="zh-CN" dirty="0">
                <a:latin typeface="Helvetica" pitchFamily="2" charset="0"/>
              </a:rPr>
              <a:t>An</a:t>
            </a:r>
            <a:r>
              <a:rPr lang="zh-CN" altLang="en-US" dirty="0">
                <a:latin typeface="Helvetica" pitchFamily="2" charset="0"/>
              </a:rPr>
              <a:t> </a:t>
            </a:r>
            <a:r>
              <a:rPr lang="en-US" altLang="zh-CN" dirty="0">
                <a:latin typeface="Helvetica" pitchFamily="2" charset="0"/>
              </a:rPr>
              <a:t>unexplainable result</a:t>
            </a:r>
            <a:r>
              <a:rPr lang="zh-CN" altLang="en-US" dirty="0">
                <a:latin typeface="Helvetica" pitchFamily="2" charset="0"/>
              </a:rPr>
              <a:t> </a:t>
            </a:r>
            <a:r>
              <a:rPr lang="en-US" altLang="zh-CN" dirty="0">
                <a:latin typeface="Helvetica" pitchFamily="2" charset="0"/>
              </a:rPr>
              <a:t>may</a:t>
            </a:r>
            <a:r>
              <a:rPr lang="zh-CN" altLang="en-US" dirty="0">
                <a:latin typeface="Helvetica" pitchFamily="2" charset="0"/>
              </a:rPr>
              <a:t> </a:t>
            </a:r>
            <a:r>
              <a:rPr lang="en-US" altLang="zh-CN" dirty="0">
                <a:latin typeface="Helvetica" pitchFamily="2" charset="0"/>
              </a:rPr>
              <a:t>lead to unexpected collateral damage</a:t>
            </a:r>
            <a:r>
              <a:rPr lang="zh-CN" altLang="en-US" dirty="0">
                <a:latin typeface="Helvetica" pitchFamily="2" charset="0"/>
              </a:rPr>
              <a:t> </a:t>
            </a:r>
            <a:r>
              <a:rPr lang="en-US" altLang="zh-CN" dirty="0">
                <a:latin typeface="Helvetica" pitchFamily="2" charset="0"/>
              </a:rPr>
              <a:t>when</a:t>
            </a:r>
            <a:r>
              <a:rPr lang="zh-CN" altLang="en-US" dirty="0">
                <a:latin typeface="Helvetica" pitchFamily="2" charset="0"/>
              </a:rPr>
              <a:t> </a:t>
            </a:r>
            <a:r>
              <a:rPr lang="en-US" altLang="zh-CN" dirty="0">
                <a:latin typeface="Helvetica" pitchFamily="2" charset="0"/>
              </a:rPr>
              <a:t>conducting</a:t>
            </a:r>
            <a:r>
              <a:rPr lang="zh-CN" altLang="en-US" dirty="0">
                <a:latin typeface="Helvetica" pitchFamily="2" charset="0"/>
              </a:rPr>
              <a:t> </a:t>
            </a:r>
            <a:r>
              <a:rPr lang="en-US" altLang="zh-CN" dirty="0">
                <a:latin typeface="Helvetica" pitchFamily="2" charset="0"/>
              </a:rPr>
              <a:t>access</a:t>
            </a:r>
            <a:r>
              <a:rPr lang="zh-CN" altLang="en-US" dirty="0">
                <a:latin typeface="Helvetica" pitchFamily="2" charset="0"/>
              </a:rPr>
              <a:t> </a:t>
            </a:r>
            <a:r>
              <a:rPr lang="en-US" altLang="zh-CN" dirty="0">
                <a:latin typeface="Helvetica" pitchFamily="2" charset="0"/>
              </a:rPr>
              <a:t>control.</a:t>
            </a:r>
          </a:p>
          <a:p>
            <a:pPr marL="914400" lvl="1" indent="-457200">
              <a:buFont typeface="+mj-lt"/>
              <a:buAutoNum type="arabicPeriod"/>
            </a:pPr>
            <a:r>
              <a:rPr lang="en-US" altLang="zh-CN" dirty="0">
                <a:latin typeface="Helvetica" pitchFamily="2" charset="0"/>
              </a:rPr>
              <a:t>L</a:t>
            </a:r>
            <a:r>
              <a:rPr lang="en-US" dirty="0">
                <a:latin typeface="Helvetica" pitchFamily="2" charset="0"/>
              </a:rPr>
              <a:t>earning-based methods are not adaptive.</a:t>
            </a:r>
            <a:r>
              <a:rPr lang="zh-CN" altLang="en-US" dirty="0">
                <a:latin typeface="Helvetica" pitchFamily="2" charset="0"/>
              </a:rPr>
              <a:t> </a:t>
            </a:r>
            <a:r>
              <a:rPr lang="en-US" altLang="zh-CN" dirty="0">
                <a:latin typeface="Helvetica" pitchFamily="2" charset="0"/>
              </a:rPr>
              <a:t>A</a:t>
            </a:r>
            <a:r>
              <a:rPr lang="zh-CN" altLang="en-US" dirty="0">
                <a:latin typeface="Helvetica" pitchFamily="2" charset="0"/>
              </a:rPr>
              <a:t> </a:t>
            </a:r>
            <a:r>
              <a:rPr lang="en-US" altLang="zh-CN" dirty="0">
                <a:latin typeface="Helvetica" pitchFamily="2" charset="0"/>
              </a:rPr>
              <a:t>model</a:t>
            </a:r>
            <a:r>
              <a:rPr lang="zh-CN" altLang="en-US" dirty="0">
                <a:latin typeface="Helvetica" pitchFamily="2" charset="0"/>
              </a:rPr>
              <a:t> </a:t>
            </a:r>
            <a:r>
              <a:rPr lang="en-US" altLang="zh-CN" dirty="0">
                <a:latin typeface="Helvetica" pitchFamily="2" charset="0"/>
              </a:rPr>
              <a:t>trained</a:t>
            </a:r>
            <a:r>
              <a:rPr lang="zh-CN" altLang="en-US" dirty="0">
                <a:latin typeface="Helvetica" pitchFamily="2" charset="0"/>
              </a:rPr>
              <a:t> </a:t>
            </a:r>
            <a:r>
              <a:rPr lang="en-US" altLang="zh-CN" dirty="0">
                <a:latin typeface="Helvetica" pitchFamily="2" charset="0"/>
              </a:rPr>
              <a:t>in</a:t>
            </a:r>
            <a:r>
              <a:rPr lang="zh-CN" altLang="en-US" dirty="0">
                <a:latin typeface="Helvetica" pitchFamily="2" charset="0"/>
              </a:rPr>
              <a:t> </a:t>
            </a:r>
            <a:r>
              <a:rPr lang="en-US" altLang="zh-CN" dirty="0">
                <a:latin typeface="Helvetica" pitchFamily="2" charset="0"/>
              </a:rPr>
              <a:t>one</a:t>
            </a:r>
            <a:r>
              <a:rPr lang="zh-CN" altLang="en-US" dirty="0">
                <a:latin typeface="Helvetica" pitchFamily="2" charset="0"/>
              </a:rPr>
              <a:t> </a:t>
            </a:r>
            <a:r>
              <a:rPr lang="en-US" altLang="zh-CN" dirty="0">
                <a:latin typeface="Helvetica" pitchFamily="2" charset="0"/>
              </a:rPr>
              <a:t>environment</a:t>
            </a:r>
            <a:r>
              <a:rPr lang="zh-CN" altLang="en-US" dirty="0">
                <a:latin typeface="Helvetica" pitchFamily="2" charset="0"/>
              </a:rPr>
              <a:t> </a:t>
            </a:r>
            <a:r>
              <a:rPr lang="en-US" altLang="zh-CN" dirty="0">
                <a:latin typeface="Helvetica" pitchFamily="2" charset="0"/>
              </a:rPr>
              <a:t>cannot</a:t>
            </a:r>
            <a:r>
              <a:rPr lang="zh-CN" altLang="en-US" dirty="0">
                <a:latin typeface="Helvetica" pitchFamily="2" charset="0"/>
              </a:rPr>
              <a:t> </a:t>
            </a:r>
            <a:r>
              <a:rPr lang="en-US" altLang="zh-CN" dirty="0">
                <a:latin typeface="Helvetica" pitchFamily="2" charset="0"/>
              </a:rPr>
              <a:t>easily</a:t>
            </a:r>
            <a:r>
              <a:rPr lang="zh-CN" altLang="en-US" dirty="0">
                <a:latin typeface="Helvetica" pitchFamily="2" charset="0"/>
              </a:rPr>
              <a:t> </a:t>
            </a:r>
            <a:r>
              <a:rPr lang="en-US" altLang="zh-CN" dirty="0">
                <a:latin typeface="Helvetica" pitchFamily="2" charset="0"/>
              </a:rPr>
              <a:t>apply</a:t>
            </a:r>
            <a:r>
              <a:rPr lang="zh-CN" altLang="en-US" dirty="0">
                <a:latin typeface="Helvetica" pitchFamily="2" charset="0"/>
              </a:rPr>
              <a:t> </a:t>
            </a:r>
            <a:r>
              <a:rPr lang="en-US" altLang="zh-CN" dirty="0">
                <a:latin typeface="Helvetica" pitchFamily="2" charset="0"/>
              </a:rPr>
              <a:t>to</a:t>
            </a:r>
            <a:r>
              <a:rPr lang="zh-CN" altLang="en-US" dirty="0">
                <a:latin typeface="Helvetica" pitchFamily="2" charset="0"/>
              </a:rPr>
              <a:t> </a:t>
            </a:r>
            <a:r>
              <a:rPr lang="en-US" altLang="zh-CN" dirty="0">
                <a:latin typeface="Helvetica" pitchFamily="2" charset="0"/>
              </a:rPr>
              <a:t>another</a:t>
            </a:r>
            <a:r>
              <a:rPr lang="zh-CN" altLang="en-US" dirty="0">
                <a:latin typeface="Helvetica" pitchFamily="2" charset="0"/>
              </a:rPr>
              <a:t> </a:t>
            </a:r>
            <a:r>
              <a:rPr lang="en-US" altLang="zh-CN" dirty="0">
                <a:latin typeface="Helvetica" pitchFamily="2" charset="0"/>
              </a:rPr>
              <a:t>environment.</a:t>
            </a:r>
            <a:endParaRPr lang="en-US" dirty="0">
              <a:latin typeface="Helvetica" pitchFamily="2" charset="0"/>
            </a:endParaRPr>
          </a:p>
        </p:txBody>
      </p:sp>
      <p:sp>
        <p:nvSpPr>
          <p:cNvPr id="4" name="Slide Number Placeholder 3">
            <a:extLst>
              <a:ext uri="{FF2B5EF4-FFF2-40B4-BE49-F238E27FC236}">
                <a16:creationId xmlns:a16="http://schemas.microsoft.com/office/drawing/2014/main" id="{4F165E6A-56DD-2545-B579-9721C746CFFC}"/>
              </a:ext>
            </a:extLst>
          </p:cNvPr>
          <p:cNvSpPr>
            <a:spLocks noGrp="1"/>
          </p:cNvSpPr>
          <p:nvPr>
            <p:ph type="sldNum" sz="quarter" idx="12"/>
          </p:nvPr>
        </p:nvSpPr>
        <p:spPr/>
        <p:txBody>
          <a:bodyPr/>
          <a:lstStyle/>
          <a:p>
            <a:fld id="{DE949984-2A41-2E4B-84BF-D58B24FC2646}" type="slidenum">
              <a:rPr lang="en-US" smtClean="0"/>
              <a:t>3</a:t>
            </a:fld>
            <a:endParaRPr lang="en-US"/>
          </a:p>
        </p:txBody>
      </p:sp>
    </p:spTree>
    <p:extLst>
      <p:ext uri="{BB962C8B-B14F-4D97-AF65-F5344CB8AC3E}">
        <p14:creationId xmlns:p14="http://schemas.microsoft.com/office/powerpoint/2010/main" val="381671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lstStyle/>
          <a:p>
            <a:r>
              <a:rPr lang="en-US" altLang="zh-CN" dirty="0">
                <a:latin typeface="Helvetica" pitchFamily="2" charset="0"/>
              </a:rPr>
              <a:t>Overview</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our</a:t>
            </a:r>
            <a:r>
              <a:rPr lang="zh-CN" altLang="en-US" dirty="0">
                <a:latin typeface="Helvetica" pitchFamily="2" charset="0"/>
              </a:rPr>
              <a:t> </a:t>
            </a:r>
            <a:r>
              <a:rPr lang="en-US" altLang="zh-CN" dirty="0">
                <a:latin typeface="Helvetica" pitchFamily="2" charset="0"/>
              </a:rPr>
              <a:t>work</a:t>
            </a:r>
            <a:endParaRPr lang="en-US" dirty="0">
              <a:latin typeface="Helvetica" pitchFamily="2" charset="0"/>
            </a:endParaRPr>
          </a:p>
        </p:txBody>
      </p:sp>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p:txBody>
          <a:bodyPr/>
          <a:lstStyle/>
          <a:p>
            <a:r>
              <a:rPr lang="en-US" dirty="0">
                <a:latin typeface="Helvetica" pitchFamily="2" charset="0"/>
              </a:rPr>
              <a:t>In this </a:t>
            </a:r>
            <a:r>
              <a:rPr lang="en-US" altLang="zh-CN" dirty="0">
                <a:latin typeface="Helvetica" pitchFamily="2" charset="0"/>
              </a:rPr>
              <a:t>paper</a:t>
            </a:r>
            <a:r>
              <a:rPr lang="en-US" dirty="0">
                <a:latin typeface="Helvetica" pitchFamily="2" charset="0"/>
              </a:rPr>
              <a:t>, we propose a learning-based DDoS tra</a:t>
            </a:r>
            <a:r>
              <a:rPr lang="en-US" altLang="zh-CN" dirty="0">
                <a:latin typeface="Helvetica" pitchFamily="2" charset="0"/>
              </a:rPr>
              <a:t>ffi</a:t>
            </a:r>
            <a:r>
              <a:rPr lang="en-US" dirty="0">
                <a:latin typeface="Helvetica" pitchFamily="2" charset="0"/>
              </a:rPr>
              <a:t>c detection and classiﬁcation method</a:t>
            </a:r>
            <a:r>
              <a:rPr lang="en-US" altLang="zh-CN" dirty="0">
                <a:latin typeface="Helvetica" pitchFamily="2" charset="0"/>
              </a:rPr>
              <a:t>.</a:t>
            </a:r>
            <a:endParaRPr lang="en-US" dirty="0">
              <a:latin typeface="Helvetica" pitchFamily="2" charset="0"/>
            </a:endParaRPr>
          </a:p>
          <a:p>
            <a:pPr marL="914400" lvl="1" indent="-457200">
              <a:buFont typeface="+mj-lt"/>
              <a:buAutoNum type="arabicPeriod"/>
            </a:pPr>
            <a:r>
              <a:rPr lang="en-US" altLang="zh-CN" dirty="0">
                <a:latin typeface="Helvetica" pitchFamily="2" charset="0"/>
              </a:rPr>
              <a:t>It</a:t>
            </a:r>
            <a:r>
              <a:rPr lang="zh-CN" altLang="en-US" dirty="0">
                <a:latin typeface="Helvetica" pitchFamily="2" charset="0"/>
              </a:rPr>
              <a:t> </a:t>
            </a:r>
            <a:r>
              <a:rPr lang="en-US" dirty="0">
                <a:latin typeface="Helvetica" pitchFamily="2" charset="0"/>
              </a:rPr>
              <a:t>utilizes a modiﬁed k-nearest neighbors algorithm to detect DDoS threats</a:t>
            </a:r>
            <a:r>
              <a:rPr lang="en-US" altLang="zh-CN" dirty="0">
                <a:latin typeface="Helvetica" pitchFamily="2" charset="0"/>
              </a:rPr>
              <a:t>.</a:t>
            </a:r>
          </a:p>
          <a:p>
            <a:pPr marL="914400" lvl="1" indent="-457200">
              <a:buFont typeface="+mj-lt"/>
              <a:buAutoNum type="arabicPeriod"/>
            </a:pPr>
            <a:r>
              <a:rPr lang="en-US" altLang="zh-CN" dirty="0">
                <a:latin typeface="Helvetica" pitchFamily="2" charset="0"/>
              </a:rPr>
              <a:t>It</a:t>
            </a:r>
            <a:r>
              <a:rPr lang="en-US" dirty="0">
                <a:latin typeface="Helvetica" pitchFamily="2" charset="0"/>
              </a:rPr>
              <a:t> then conducts ﬁne-grained tra</a:t>
            </a:r>
            <a:r>
              <a:rPr lang="en-US" altLang="zh-CN" dirty="0">
                <a:latin typeface="Helvetica" pitchFamily="2" charset="0"/>
              </a:rPr>
              <a:t>ffi</a:t>
            </a:r>
            <a:r>
              <a:rPr lang="en-US" dirty="0">
                <a:latin typeface="Helvetica" pitchFamily="2" charset="0"/>
              </a:rPr>
              <a:t>c classiﬁcation using risk degree sorting with grids. </a:t>
            </a:r>
          </a:p>
          <a:p>
            <a:pPr marL="914400" lvl="1" indent="-457200">
              <a:buFont typeface="+mj-lt"/>
              <a:buAutoNum type="arabicPeriod"/>
            </a:pPr>
            <a:r>
              <a:rPr lang="en-US" dirty="0">
                <a:latin typeface="Helvetica" pitchFamily="2" charset="0"/>
              </a:rPr>
              <a:t>To improve e</a:t>
            </a:r>
            <a:r>
              <a:rPr lang="en-US" altLang="zh-CN" dirty="0">
                <a:latin typeface="Helvetica" pitchFamily="2" charset="0"/>
              </a:rPr>
              <a:t>ffi</a:t>
            </a:r>
            <a:r>
              <a:rPr lang="en-US" dirty="0">
                <a:latin typeface="Helvetica" pitchFamily="2" charset="0"/>
              </a:rPr>
              <a:t>ciency, we use a k-dimensional tree to partition the searching space, shortening the time for queries signiﬁcantly. </a:t>
            </a:r>
          </a:p>
          <a:p>
            <a:r>
              <a:rPr lang="en-US" dirty="0">
                <a:latin typeface="Helvetica" pitchFamily="2" charset="0"/>
              </a:rPr>
              <a:t>Compared with the previous learning-based approaches, this method is highly explicable</a:t>
            </a:r>
            <a:r>
              <a:rPr lang="zh-CN" altLang="en-US" dirty="0">
                <a:latin typeface="Helvetica" pitchFamily="2" charset="0"/>
              </a:rPr>
              <a:t> </a:t>
            </a:r>
            <a:r>
              <a:rPr lang="en-US" altLang="zh-CN" dirty="0">
                <a:latin typeface="Helvetica" pitchFamily="2" charset="0"/>
              </a:rPr>
              <a:t>and</a:t>
            </a:r>
            <a:r>
              <a:rPr lang="zh-CN" altLang="en-US" dirty="0">
                <a:latin typeface="Helvetica" pitchFamily="2" charset="0"/>
              </a:rPr>
              <a:t> </a:t>
            </a:r>
            <a:r>
              <a:rPr lang="en-US" altLang="zh-CN" dirty="0">
                <a:latin typeface="Helvetica" pitchFamily="2" charset="0"/>
              </a:rPr>
              <a:t>adaptive.</a:t>
            </a:r>
            <a:endParaRPr lang="en-US" dirty="0">
              <a:latin typeface="Helvetica" pitchFamily="2" charset="0"/>
            </a:endParaRPr>
          </a:p>
        </p:txBody>
      </p:sp>
      <p:sp>
        <p:nvSpPr>
          <p:cNvPr id="4" name="Slide Number Placeholder 3">
            <a:extLst>
              <a:ext uri="{FF2B5EF4-FFF2-40B4-BE49-F238E27FC236}">
                <a16:creationId xmlns:a16="http://schemas.microsoft.com/office/drawing/2014/main" id="{FD579849-7F5C-7C4A-BADD-E8B99D8CDEFB}"/>
              </a:ext>
            </a:extLst>
          </p:cNvPr>
          <p:cNvSpPr>
            <a:spLocks noGrp="1"/>
          </p:cNvSpPr>
          <p:nvPr>
            <p:ph type="sldNum" sz="quarter" idx="12"/>
          </p:nvPr>
        </p:nvSpPr>
        <p:spPr/>
        <p:txBody>
          <a:bodyPr/>
          <a:lstStyle/>
          <a:p>
            <a:fld id="{DE949984-2A41-2E4B-84BF-D58B24FC2646}" type="slidenum">
              <a:rPr lang="en-US" smtClean="0"/>
              <a:t>4</a:t>
            </a:fld>
            <a:endParaRPr lang="en-US"/>
          </a:p>
        </p:txBody>
      </p:sp>
    </p:spTree>
    <p:extLst>
      <p:ext uri="{BB962C8B-B14F-4D97-AF65-F5344CB8AC3E}">
        <p14:creationId xmlns:p14="http://schemas.microsoft.com/office/powerpoint/2010/main" val="364377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lstStyle/>
          <a:p>
            <a:r>
              <a:rPr lang="en-US" altLang="zh-CN" dirty="0">
                <a:latin typeface="Helvetica" pitchFamily="2" charset="0"/>
              </a:rPr>
              <a:t>Methodology</a:t>
            </a:r>
            <a:endParaRPr lang="en-US" dirty="0">
              <a:latin typeface="Helvetica" pitchFamily="2" charset="0"/>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a:xfrm>
                <a:off x="596154" y="1780801"/>
                <a:ext cx="5241479" cy="4351338"/>
              </a:xfrm>
            </p:spPr>
            <p:txBody>
              <a:bodyPr>
                <a:normAutofit/>
              </a:bodyPr>
              <a:lstStyle/>
              <a:p>
                <a:pPr algn="just"/>
                <a:r>
                  <a:rPr lang="en-US" sz="2000" dirty="0">
                    <a:latin typeface="Helvetica" pitchFamily="2" charset="0"/>
                  </a:rPr>
                  <a:t>Our approach has two phases, which are DDoS </a:t>
                </a:r>
                <a:r>
                  <a:rPr lang="en-US" sz="2000" b="1" dirty="0">
                    <a:latin typeface="Helvetica" pitchFamily="2" charset="0"/>
                  </a:rPr>
                  <a:t>detection</a:t>
                </a:r>
                <a:r>
                  <a:rPr lang="en-US" sz="2000" dirty="0">
                    <a:latin typeface="Helvetica" pitchFamily="2" charset="0"/>
                  </a:rPr>
                  <a:t> and</a:t>
                </a:r>
                <a:r>
                  <a:rPr lang="zh-CN" altLang="en-US" sz="2000" dirty="0">
                    <a:latin typeface="Helvetica" pitchFamily="2" charset="0"/>
                  </a:rPr>
                  <a:t> </a:t>
                </a:r>
                <a:r>
                  <a:rPr lang="en-US" sz="2000" b="1" dirty="0">
                    <a:latin typeface="Helvetica" pitchFamily="2" charset="0"/>
                  </a:rPr>
                  <a:t>classiﬁcation</a:t>
                </a:r>
                <a:r>
                  <a:rPr lang="en-US" sz="2000" dirty="0">
                    <a:latin typeface="Helvetica" pitchFamily="2" charset="0"/>
                  </a:rPr>
                  <a:t>. </a:t>
                </a:r>
              </a:p>
              <a:p>
                <a:pPr algn="just"/>
                <a:r>
                  <a:rPr lang="en-US" sz="2000" dirty="0">
                    <a:latin typeface="Helvetica" pitchFamily="2" charset="0"/>
                  </a:rPr>
                  <a:t>It monitors the tra</a:t>
                </a:r>
                <a:r>
                  <a:rPr lang="en-US" altLang="zh-CN" sz="2000" dirty="0">
                    <a:latin typeface="Helvetica" pitchFamily="2" charset="0"/>
                  </a:rPr>
                  <a:t>ffi</a:t>
                </a:r>
                <a:r>
                  <a:rPr lang="en-US" sz="2000" dirty="0">
                    <a:latin typeface="Helvetica" pitchFamily="2" charset="0"/>
                  </a:rPr>
                  <a:t>c in batches. Each batch </a:t>
                </a:r>
                <a:r>
                  <a:rPr lang="en-US" sz="2000" i="1" dirty="0">
                    <a:latin typeface="Helvetica" pitchFamily="2" charset="0"/>
                  </a:rPr>
                  <a:t>t</a:t>
                </a:r>
                <a:r>
                  <a:rPr lang="en-US" sz="2000" dirty="0">
                    <a:latin typeface="Helvetica" pitchFamily="2" charset="0"/>
                  </a:rPr>
                  <a:t> is a uniform time bin</a:t>
                </a:r>
                <a:r>
                  <a:rPr lang="en-US" altLang="zh-CN" sz="2000" dirty="0">
                    <a:latin typeface="Helvetica" pitchFamily="2" charset="0"/>
                  </a:rPr>
                  <a:t>.</a:t>
                </a:r>
                <a:endParaRPr lang="en-US" sz="2000" dirty="0">
                  <a:latin typeface="Helvetica" pitchFamily="2" charset="0"/>
                </a:endParaRPr>
              </a:p>
              <a:p>
                <a:pPr algn="just"/>
                <a:r>
                  <a:rPr lang="en-US" sz="2000" dirty="0">
                    <a:latin typeface="Helvetica" pitchFamily="2" charset="0"/>
                  </a:rPr>
                  <a:t>During each batch </a:t>
                </a:r>
                <a:r>
                  <a:rPr lang="en-US" sz="2000" i="1" dirty="0">
                    <a:latin typeface="Helvetica" pitchFamily="2" charset="0"/>
                  </a:rPr>
                  <a:t>t</a:t>
                </a:r>
                <a:r>
                  <a:rPr lang="en-US" sz="2000" dirty="0">
                    <a:latin typeface="Helvetica" pitchFamily="2" charset="0"/>
                  </a:rPr>
                  <a:t>, our approach extract</a:t>
                </a:r>
                <a:r>
                  <a:rPr lang="en-US" altLang="zh-CN" sz="2000" dirty="0">
                    <a:latin typeface="Helvetica" pitchFamily="2" charset="0"/>
                  </a:rPr>
                  <a:t>s</a:t>
                </a:r>
                <a:r>
                  <a:rPr lang="en-US" sz="2000" dirty="0">
                    <a:latin typeface="Helvetica" pitchFamily="2" charset="0"/>
                  </a:rPr>
                  <a:t> features to form a tra</a:t>
                </a:r>
                <a:r>
                  <a:rPr lang="en-US" altLang="zh-CN" sz="2000" dirty="0">
                    <a:latin typeface="Helvetica" pitchFamily="2" charset="0"/>
                  </a:rPr>
                  <a:t>ffi</a:t>
                </a:r>
                <a:r>
                  <a:rPr lang="en-US" sz="2000" dirty="0">
                    <a:latin typeface="Helvetica" pitchFamily="2" charset="0"/>
                  </a:rPr>
                  <a:t>c proﬁle </a:t>
                </a:r>
                <a:r>
                  <a:rPr lang="en-US" altLang="zh-CN" sz="2000" dirty="0">
                    <a:latin typeface="Helvetica" pitchFamily="2" charset="0"/>
                  </a:rPr>
                  <a:t>S</a:t>
                </a:r>
                <a:r>
                  <a:rPr lang="zh-CN" altLang="en-US" sz="2000" dirty="0">
                    <a:latin typeface="Helvetica" pitchFamily="2" charset="0"/>
                  </a:rPr>
                  <a:t> </a:t>
                </a:r>
                <a:r>
                  <a:rPr lang="en-US" altLang="zh-CN" sz="2000" i="1" dirty="0">
                    <a:latin typeface="Helvetica" pitchFamily="2" charset="0"/>
                  </a:rPr>
                  <a:t>(</a:t>
                </a:r>
                <a:r>
                  <a:rPr lang="en-US" sz="2000" i="1" dirty="0">
                    <a:latin typeface="Helvetica" pitchFamily="2" charset="0"/>
                  </a:rPr>
                  <a:t>S = { </a:t>
                </a:r>
                <a14:m>
                  <m:oMath xmlns:m="http://schemas.openxmlformats.org/officeDocument/2006/math">
                    <m:sSub>
                      <m:sSubPr>
                        <m:ctrlPr>
                          <a:rPr lang="en-US" sz="2000" i="1" dirty="0" smtClean="0">
                            <a:latin typeface="Cambria Math" panose="02040503050406030204" pitchFamily="18" charset="0"/>
                          </a:rPr>
                        </m:ctrlPr>
                      </m:sSubPr>
                      <m:e>
                        <m:r>
                          <a:rPr lang="en-US" altLang="zh-CN" sz="2000" b="0" i="1" dirty="0" smtClean="0">
                            <a:latin typeface="Cambria Math" panose="02040503050406030204" pitchFamily="18" charset="0"/>
                          </a:rPr>
                          <m:t>𝑓</m:t>
                        </m:r>
                      </m:e>
                      <m:sub>
                        <m:r>
                          <a:rPr lang="en-US" altLang="zh-CN" sz="2000" b="0" i="1" dirty="0" smtClean="0">
                            <a:latin typeface="Cambria Math" panose="02040503050406030204" pitchFamily="18" charset="0"/>
                          </a:rPr>
                          <m:t>1</m:t>
                        </m:r>
                      </m:sub>
                    </m:sSub>
                  </m:oMath>
                </a14:m>
                <a:r>
                  <a:rPr lang="en-US" sz="2000" i="1" dirty="0">
                    <a:latin typeface="Helvetica" pitchFamily="2" charset="0"/>
                  </a:rPr>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b="0" i="1" dirty="0" smtClean="0">
                            <a:latin typeface="Cambria Math" panose="02040503050406030204" pitchFamily="18" charset="0"/>
                          </a:rPr>
                          <m:t>2</m:t>
                        </m:r>
                      </m:sub>
                    </m:sSub>
                  </m:oMath>
                </a14:m>
                <a:r>
                  <a:rPr lang="en-US" sz="2000" i="1" dirty="0">
                    <a:latin typeface="Helvetica" pitchFamily="2" charset="0"/>
                  </a:rPr>
                  <a:t>,</a:t>
                </a:r>
                <a:r>
                  <a:rPr lang="en-US" sz="2000" i="1" dirty="0"/>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b="0" i="1" dirty="0" smtClean="0">
                            <a:latin typeface="Cambria Math" panose="02040503050406030204" pitchFamily="18" charset="0"/>
                          </a:rPr>
                          <m:t>3</m:t>
                        </m:r>
                      </m:sub>
                    </m:sSub>
                  </m:oMath>
                </a14:m>
                <a:r>
                  <a:rPr lang="en-US" sz="2000" i="1" dirty="0">
                    <a:latin typeface="Helvetica" pitchFamily="2" charset="0"/>
                  </a:rPr>
                  <a:t>, ...,</a:t>
                </a:r>
                <a:r>
                  <a:rPr lang="en-US" sz="2000" i="1" dirty="0"/>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b="0" i="1" dirty="0" smtClean="0">
                            <a:latin typeface="Cambria Math" panose="02040503050406030204" pitchFamily="18" charset="0"/>
                          </a:rPr>
                          <m:t>𝑛</m:t>
                        </m:r>
                      </m:sub>
                    </m:sSub>
                  </m:oMath>
                </a14:m>
                <a:r>
                  <a:rPr lang="en-US" sz="2000" i="1" dirty="0">
                    <a:latin typeface="Helvetica" pitchFamily="2" charset="0"/>
                  </a:rPr>
                  <a:t>}</a:t>
                </a:r>
                <a:r>
                  <a:rPr lang="en-US" altLang="zh-CN" sz="2000" i="1" dirty="0">
                    <a:latin typeface="Helvetica" pitchFamily="2" charset="0"/>
                  </a:rPr>
                  <a:t>)</a:t>
                </a:r>
                <a:r>
                  <a:rPr lang="en-US" sz="2000" i="1" dirty="0">
                    <a:latin typeface="Helvetica" pitchFamily="2" charset="0"/>
                  </a:rPr>
                  <a:t> </a:t>
                </a:r>
                <a:r>
                  <a:rPr lang="en-US" sz="2000" dirty="0">
                    <a:latin typeface="Helvetica" pitchFamily="2" charset="0"/>
                  </a:rPr>
                  <a:t>and input it into the detection module.</a:t>
                </a:r>
              </a:p>
              <a:p>
                <a:pPr algn="just"/>
                <a:r>
                  <a:rPr lang="en-US" altLang="zh-CN" sz="2000" dirty="0">
                    <a:latin typeface="Helvetica" pitchFamily="2" charset="0"/>
                  </a:rPr>
                  <a:t>In</a:t>
                </a:r>
                <a:r>
                  <a:rPr lang="zh-CN" altLang="en-US" sz="2000" dirty="0">
                    <a:latin typeface="Helvetica" pitchFamily="2" charset="0"/>
                  </a:rPr>
                  <a:t> </a:t>
                </a:r>
                <a:r>
                  <a:rPr lang="en-US" altLang="zh-CN" sz="2000" dirty="0">
                    <a:latin typeface="Helvetica" pitchFamily="2" charset="0"/>
                  </a:rPr>
                  <a:t>the</a:t>
                </a:r>
                <a:r>
                  <a:rPr lang="zh-CN" altLang="en-US" sz="2000" dirty="0">
                    <a:latin typeface="Helvetica" pitchFamily="2" charset="0"/>
                  </a:rPr>
                  <a:t> </a:t>
                </a:r>
                <a:r>
                  <a:rPr lang="en-US" altLang="zh-CN" sz="2000" dirty="0">
                    <a:latin typeface="Helvetica" pitchFamily="2" charset="0"/>
                  </a:rPr>
                  <a:t>classification</a:t>
                </a:r>
                <a:r>
                  <a:rPr lang="zh-CN" altLang="en-US" sz="2000" dirty="0">
                    <a:latin typeface="Helvetica" pitchFamily="2" charset="0"/>
                  </a:rPr>
                  <a:t> </a:t>
                </a:r>
                <a:r>
                  <a:rPr lang="en-US" altLang="zh-CN" sz="2000" dirty="0">
                    <a:latin typeface="Helvetica" pitchFamily="2" charset="0"/>
                  </a:rPr>
                  <a:t>phase,</a:t>
                </a:r>
                <a:r>
                  <a:rPr lang="zh-CN" altLang="en-US" sz="2000" dirty="0">
                    <a:latin typeface="Helvetica" pitchFamily="2" charset="0"/>
                  </a:rPr>
                  <a:t> </a:t>
                </a:r>
                <a:r>
                  <a:rPr lang="en-US" altLang="zh-CN" sz="2000" dirty="0">
                    <a:latin typeface="Helvetica" pitchFamily="2" charset="0"/>
                  </a:rPr>
                  <a:t>our</a:t>
                </a:r>
                <a:r>
                  <a:rPr lang="zh-CN" altLang="en-US" sz="2000" dirty="0">
                    <a:latin typeface="Helvetica" pitchFamily="2" charset="0"/>
                  </a:rPr>
                  <a:t> </a:t>
                </a:r>
                <a:r>
                  <a:rPr lang="en-US" altLang="zh-CN" sz="2000" dirty="0">
                    <a:latin typeface="Helvetica" pitchFamily="2" charset="0"/>
                  </a:rPr>
                  <a:t>approach</a:t>
                </a:r>
                <a:r>
                  <a:rPr lang="zh-CN" altLang="en-US" sz="2000" dirty="0">
                    <a:latin typeface="Helvetica" pitchFamily="2" charset="0"/>
                  </a:rPr>
                  <a:t> </a:t>
                </a:r>
                <a:r>
                  <a:rPr lang="en-US" altLang="zh-CN" sz="2000" dirty="0">
                    <a:latin typeface="Helvetica" pitchFamily="2" charset="0"/>
                  </a:rPr>
                  <a:t>generates</a:t>
                </a:r>
                <a:r>
                  <a:rPr lang="zh-CN" altLang="en-US" sz="2000" dirty="0">
                    <a:latin typeface="Helvetica" pitchFamily="2" charset="0"/>
                  </a:rPr>
                  <a:t> </a:t>
                </a:r>
                <a:r>
                  <a:rPr lang="en-US" altLang="zh-CN" sz="2000" dirty="0">
                    <a:latin typeface="Helvetica" pitchFamily="2" charset="0"/>
                  </a:rPr>
                  <a:t>traffic</a:t>
                </a:r>
                <a:r>
                  <a:rPr lang="zh-CN" altLang="en-US" sz="2000" dirty="0">
                    <a:latin typeface="Helvetica" pitchFamily="2" charset="0"/>
                  </a:rPr>
                  <a:t> </a:t>
                </a:r>
                <a:r>
                  <a:rPr lang="en-US" altLang="zh-CN" sz="2000" dirty="0">
                    <a:latin typeface="Helvetica" pitchFamily="2" charset="0"/>
                  </a:rPr>
                  <a:t>profile</a:t>
                </a:r>
                <a:r>
                  <a:rPr lang="zh-CN" altLang="en-US" sz="2000" dirty="0">
                    <a:latin typeface="Helvetica" pitchFamily="2" charset="0"/>
                  </a:rPr>
                  <a:t> </a:t>
                </a:r>
                <a:r>
                  <a:rPr lang="en-US" altLang="zh-CN" sz="2000" i="1" dirty="0">
                    <a:latin typeface="Helvetica" pitchFamily="2" charset="0"/>
                  </a:rPr>
                  <a:t>p</a:t>
                </a:r>
                <a:r>
                  <a:rPr lang="en-US" sz="2000" i="1" dirty="0">
                    <a:latin typeface="Helvetica" pitchFamily="2" charset="0"/>
                  </a:rPr>
                  <a:t> (</a:t>
                </a:r>
                <a:r>
                  <a:rPr lang="en-US" altLang="zh-CN" sz="2000" i="1" dirty="0">
                    <a:latin typeface="Helvetica" pitchFamily="2" charset="0"/>
                  </a:rPr>
                  <a:t>p</a:t>
                </a:r>
                <a:r>
                  <a:rPr lang="en-US" sz="2000" i="1" dirty="0">
                    <a:latin typeface="Helvetica" pitchFamily="2" charset="0"/>
                  </a:rPr>
                  <a:t> = {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i="1" dirty="0">
                            <a:latin typeface="Cambria Math" panose="02040503050406030204" pitchFamily="18" charset="0"/>
                          </a:rPr>
                          <m:t>1</m:t>
                        </m:r>
                      </m:sub>
                    </m:sSub>
                  </m:oMath>
                </a14:m>
                <a:r>
                  <a:rPr lang="en-US" sz="2000" i="1" dirty="0">
                    <a:latin typeface="Helvetica" pitchFamily="2" charset="0"/>
                  </a:rPr>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i="1" dirty="0">
                            <a:latin typeface="Cambria Math" panose="02040503050406030204" pitchFamily="18" charset="0"/>
                          </a:rPr>
                          <m:t>2</m:t>
                        </m:r>
                      </m:sub>
                    </m:sSub>
                  </m:oMath>
                </a14:m>
                <a:r>
                  <a:rPr lang="en-US" sz="2000" i="1" dirty="0">
                    <a:latin typeface="Helvetica" pitchFamily="2" charset="0"/>
                  </a:rPr>
                  <a:t>,</a:t>
                </a:r>
                <a:r>
                  <a:rPr lang="en-US" sz="2000" dirty="0"/>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i="1" dirty="0">
                            <a:latin typeface="Cambria Math" panose="02040503050406030204" pitchFamily="18" charset="0"/>
                          </a:rPr>
                          <m:t>3</m:t>
                        </m:r>
                      </m:sub>
                    </m:sSub>
                  </m:oMath>
                </a14:m>
                <a:r>
                  <a:rPr lang="en-US" sz="2000" i="1" dirty="0">
                    <a:latin typeface="Helvetica" pitchFamily="2" charset="0"/>
                  </a:rPr>
                  <a:t>, ...,</a:t>
                </a:r>
                <a:r>
                  <a:rPr lang="en-US" sz="2000" dirty="0"/>
                  <a:t> </a:t>
                </a:r>
                <a14:m>
                  <m:oMath xmlns:m="http://schemas.openxmlformats.org/officeDocument/2006/math">
                    <m:sSub>
                      <m:sSubPr>
                        <m:ctrlPr>
                          <a:rPr lang="en-US" sz="2000" i="1" dirty="0">
                            <a:latin typeface="Cambria Math" panose="02040503050406030204" pitchFamily="18" charset="0"/>
                          </a:rPr>
                        </m:ctrlPr>
                      </m:sSubPr>
                      <m:e>
                        <m:r>
                          <a:rPr lang="en-US" altLang="zh-CN" sz="2000" i="1" dirty="0">
                            <a:latin typeface="Cambria Math" panose="02040503050406030204" pitchFamily="18" charset="0"/>
                          </a:rPr>
                          <m:t>𝑓</m:t>
                        </m:r>
                      </m:e>
                      <m:sub>
                        <m:r>
                          <a:rPr lang="en-US" altLang="zh-CN" sz="2000" i="1" dirty="0">
                            <a:latin typeface="Cambria Math" panose="02040503050406030204" pitchFamily="18" charset="0"/>
                          </a:rPr>
                          <m:t>𝑛</m:t>
                        </m:r>
                      </m:sub>
                    </m:sSub>
                  </m:oMath>
                </a14:m>
                <a:r>
                  <a:rPr lang="en-US" sz="2000" i="1" dirty="0">
                    <a:latin typeface="Helvetica" pitchFamily="2" charset="0"/>
                  </a:rPr>
                  <a:t>}) </a:t>
                </a:r>
                <a:r>
                  <a:rPr lang="en-US" altLang="zh-CN" sz="2000" dirty="0">
                    <a:latin typeface="Helvetica" pitchFamily="2" charset="0"/>
                  </a:rPr>
                  <a:t>for</a:t>
                </a:r>
                <a:r>
                  <a:rPr lang="zh-CN" altLang="en-US" sz="2000" dirty="0">
                    <a:latin typeface="Helvetica" pitchFamily="2" charset="0"/>
                  </a:rPr>
                  <a:t> </a:t>
                </a:r>
                <a:r>
                  <a:rPr lang="en-US" altLang="zh-CN" sz="2000" dirty="0">
                    <a:latin typeface="Helvetica" pitchFamily="2" charset="0"/>
                  </a:rPr>
                  <a:t>each</a:t>
                </a:r>
                <a:r>
                  <a:rPr lang="zh-CN" altLang="en-US" sz="2000" dirty="0">
                    <a:latin typeface="Helvetica" pitchFamily="2" charset="0"/>
                  </a:rPr>
                  <a:t> </a:t>
                </a:r>
                <a:r>
                  <a:rPr lang="en-US" altLang="zh-CN" sz="2000" dirty="0">
                    <a:latin typeface="Helvetica" pitchFamily="2" charset="0"/>
                  </a:rPr>
                  <a:t>source</a:t>
                </a:r>
                <a:r>
                  <a:rPr lang="zh-CN" altLang="en-US" sz="2000" dirty="0">
                    <a:latin typeface="Helvetica" pitchFamily="2" charset="0"/>
                  </a:rPr>
                  <a:t> </a:t>
                </a:r>
                <a:r>
                  <a:rPr lang="en-US" altLang="zh-CN" sz="2000" dirty="0">
                    <a:latin typeface="Helvetica" pitchFamily="2" charset="0"/>
                  </a:rPr>
                  <a:t>IP</a:t>
                </a:r>
                <a:r>
                  <a:rPr lang="zh-CN" altLang="en-US" sz="2000" dirty="0">
                    <a:latin typeface="Helvetica" pitchFamily="2" charset="0"/>
                  </a:rPr>
                  <a:t> </a:t>
                </a:r>
                <a:r>
                  <a:rPr lang="en-US" altLang="zh-CN" sz="2000" dirty="0">
                    <a:latin typeface="Helvetica" pitchFamily="2" charset="0"/>
                  </a:rPr>
                  <a:t>and</a:t>
                </a:r>
                <a:r>
                  <a:rPr lang="zh-CN" altLang="en-US" sz="2000" dirty="0">
                    <a:latin typeface="Helvetica" pitchFamily="2" charset="0"/>
                  </a:rPr>
                  <a:t> </a:t>
                </a:r>
                <a:r>
                  <a:rPr lang="en-US" altLang="zh-CN" sz="2000" dirty="0">
                    <a:latin typeface="Helvetica" pitchFamily="2" charset="0"/>
                  </a:rPr>
                  <a:t>determines</a:t>
                </a:r>
                <a:r>
                  <a:rPr lang="zh-CN" altLang="en-US" sz="2000" dirty="0">
                    <a:latin typeface="Helvetica" pitchFamily="2" charset="0"/>
                  </a:rPr>
                  <a:t> </a:t>
                </a:r>
                <a:r>
                  <a:rPr lang="en-US" altLang="zh-CN" sz="2000" dirty="0">
                    <a:latin typeface="Helvetica" pitchFamily="2" charset="0"/>
                  </a:rPr>
                  <a:t>whether</a:t>
                </a:r>
                <a:r>
                  <a:rPr lang="zh-CN" altLang="en-US" sz="2000" dirty="0">
                    <a:latin typeface="Helvetica" pitchFamily="2" charset="0"/>
                  </a:rPr>
                  <a:t> </a:t>
                </a:r>
                <a:r>
                  <a:rPr lang="en-US" altLang="zh-CN" sz="2000" dirty="0">
                    <a:latin typeface="Helvetica" pitchFamily="2" charset="0"/>
                  </a:rPr>
                  <a:t>it</a:t>
                </a:r>
                <a:r>
                  <a:rPr lang="zh-CN" altLang="en-US" sz="2000" dirty="0">
                    <a:latin typeface="Helvetica" pitchFamily="2" charset="0"/>
                  </a:rPr>
                  <a:t> </a:t>
                </a:r>
                <a:r>
                  <a:rPr lang="en-US" altLang="zh-CN" sz="2000" dirty="0">
                    <a:latin typeface="Helvetica" pitchFamily="2" charset="0"/>
                  </a:rPr>
                  <a:t>is</a:t>
                </a:r>
                <a:r>
                  <a:rPr lang="zh-CN" altLang="en-US" sz="2000" dirty="0">
                    <a:latin typeface="Helvetica" pitchFamily="2" charset="0"/>
                  </a:rPr>
                  <a:t> </a:t>
                </a:r>
                <a:r>
                  <a:rPr lang="en-US" altLang="zh-CN" sz="2000" dirty="0">
                    <a:latin typeface="Helvetica" pitchFamily="2" charset="0"/>
                  </a:rPr>
                  <a:t>malicious</a:t>
                </a:r>
                <a:r>
                  <a:rPr lang="zh-CN" altLang="en-US" sz="2000" dirty="0">
                    <a:latin typeface="Helvetica" pitchFamily="2" charset="0"/>
                  </a:rPr>
                  <a:t> </a:t>
                </a:r>
                <a:r>
                  <a:rPr lang="en-US" altLang="zh-CN" sz="2000" dirty="0">
                    <a:latin typeface="Helvetica" pitchFamily="2" charset="0"/>
                  </a:rPr>
                  <a:t>according</a:t>
                </a:r>
                <a:r>
                  <a:rPr lang="zh-CN" altLang="en-US" sz="2000" dirty="0">
                    <a:latin typeface="Helvetica" pitchFamily="2" charset="0"/>
                  </a:rPr>
                  <a:t> </a:t>
                </a:r>
                <a:r>
                  <a:rPr lang="en-US" altLang="zh-CN" sz="2000" dirty="0">
                    <a:latin typeface="Helvetica" pitchFamily="2" charset="0"/>
                  </a:rPr>
                  <a:t>to</a:t>
                </a:r>
                <a:r>
                  <a:rPr lang="zh-CN" altLang="en-US" sz="2000" dirty="0">
                    <a:latin typeface="Helvetica" pitchFamily="2" charset="0"/>
                  </a:rPr>
                  <a:t> </a:t>
                </a:r>
                <a:r>
                  <a:rPr lang="en-US" altLang="zh-CN" sz="2000" dirty="0">
                    <a:latin typeface="Helvetica" pitchFamily="2" charset="0"/>
                  </a:rPr>
                  <a:t>the</a:t>
                </a:r>
                <a:r>
                  <a:rPr lang="zh-CN" altLang="en-US" sz="2000" dirty="0">
                    <a:latin typeface="Helvetica" pitchFamily="2" charset="0"/>
                  </a:rPr>
                  <a:t> </a:t>
                </a:r>
                <a:r>
                  <a:rPr lang="en-US" altLang="zh-CN" sz="2000" dirty="0">
                    <a:latin typeface="Helvetica" pitchFamily="2" charset="0"/>
                  </a:rPr>
                  <a:t>features.</a:t>
                </a:r>
                <a:endParaRPr lang="en-US" sz="2000" dirty="0">
                  <a:latin typeface="Helvetica" pitchFamily="2" charset="0"/>
                </a:endParaRPr>
              </a:p>
            </p:txBody>
          </p:sp>
        </mc:Choice>
        <mc:Fallback>
          <p:sp>
            <p:nvSpPr>
              <p:cNvPr id="3" name="Content Placeholder 2">
                <a:extLst>
                  <a:ext uri="{FF2B5EF4-FFF2-40B4-BE49-F238E27FC236}">
                    <a16:creationId xmlns:a16="http://schemas.microsoft.com/office/drawing/2014/main" id="{578E5ED8-B644-5E42-9913-4DFCE98A49D3}"/>
                  </a:ext>
                </a:extLst>
              </p:cNvPr>
              <p:cNvSpPr>
                <a:spLocks noGrp="1" noRot="1" noChangeAspect="1" noMove="1" noResize="1" noEditPoints="1" noAdjustHandles="1" noChangeArrowheads="1" noChangeShapeType="1" noTextEdit="1"/>
              </p:cNvSpPr>
              <p:nvPr>
                <p:ph idx="1"/>
              </p:nvPr>
            </p:nvSpPr>
            <p:spPr>
              <a:xfrm>
                <a:off x="596154" y="1780801"/>
                <a:ext cx="5241479" cy="4351338"/>
              </a:xfrm>
              <a:blipFill>
                <a:blip r:embed="rId2"/>
                <a:stretch>
                  <a:fillRect l="-966" t="-1163" r="-9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2B50DB9-9143-C24F-9DF9-499908671E23}"/>
              </a:ext>
            </a:extLst>
          </p:cNvPr>
          <p:cNvSpPr>
            <a:spLocks noGrp="1"/>
          </p:cNvSpPr>
          <p:nvPr>
            <p:ph type="sldNum" sz="quarter" idx="12"/>
          </p:nvPr>
        </p:nvSpPr>
        <p:spPr/>
        <p:txBody>
          <a:bodyPr/>
          <a:lstStyle/>
          <a:p>
            <a:fld id="{DE949984-2A41-2E4B-84BF-D58B24FC2646}" type="slidenum">
              <a:rPr lang="en-US" smtClean="0"/>
              <a:t>5</a:t>
            </a:fld>
            <a:endParaRPr lang="en-US" dirty="0"/>
          </a:p>
        </p:txBody>
      </p:sp>
      <p:pic>
        <p:nvPicPr>
          <p:cNvPr id="6" name="Picture 5">
            <a:extLst>
              <a:ext uri="{FF2B5EF4-FFF2-40B4-BE49-F238E27FC236}">
                <a16:creationId xmlns:a16="http://schemas.microsoft.com/office/drawing/2014/main" id="{275A05C6-AE2A-DB40-8A6C-2085EB2629C1}"/>
              </a:ext>
            </a:extLst>
          </p:cNvPr>
          <p:cNvPicPr>
            <a:picLocks noChangeAspect="1"/>
          </p:cNvPicPr>
          <p:nvPr/>
        </p:nvPicPr>
        <p:blipFill>
          <a:blip r:embed="rId3"/>
          <a:stretch>
            <a:fillRect/>
          </a:stretch>
        </p:blipFill>
        <p:spPr>
          <a:xfrm>
            <a:off x="6354368" y="989866"/>
            <a:ext cx="4999432" cy="5142273"/>
          </a:xfrm>
          <a:prstGeom prst="rect">
            <a:avLst/>
          </a:prstGeom>
        </p:spPr>
      </p:pic>
    </p:spTree>
    <p:extLst>
      <p:ext uri="{BB962C8B-B14F-4D97-AF65-F5344CB8AC3E}">
        <p14:creationId xmlns:p14="http://schemas.microsoft.com/office/powerpoint/2010/main" val="117316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lstStyle/>
          <a:p>
            <a:r>
              <a:rPr lang="en-US" altLang="zh-CN" dirty="0">
                <a:latin typeface="Helvetica" pitchFamily="2" charset="0"/>
              </a:rPr>
              <a:t>Phase</a:t>
            </a:r>
            <a:r>
              <a:rPr lang="zh-CN" altLang="en-US" dirty="0">
                <a:latin typeface="Helvetica" pitchFamily="2" charset="0"/>
              </a:rPr>
              <a:t> </a:t>
            </a:r>
            <a:r>
              <a:rPr lang="en-US" altLang="zh-CN" dirty="0">
                <a:latin typeface="Helvetica" pitchFamily="2" charset="0"/>
              </a:rPr>
              <a:t>one:</a:t>
            </a:r>
            <a:r>
              <a:rPr lang="zh-CN" altLang="en-US" dirty="0">
                <a:latin typeface="Helvetica" pitchFamily="2" charset="0"/>
              </a:rPr>
              <a:t> </a:t>
            </a:r>
            <a:r>
              <a:rPr lang="en-US" altLang="zh-CN" dirty="0">
                <a:latin typeface="Helvetica" pitchFamily="2" charset="0"/>
              </a:rPr>
              <a:t>detection</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DDoS</a:t>
            </a:r>
            <a:r>
              <a:rPr lang="zh-CN" altLang="en-US" dirty="0">
                <a:latin typeface="Helvetica" pitchFamily="2" charset="0"/>
              </a:rPr>
              <a:t> </a:t>
            </a:r>
            <a:r>
              <a:rPr lang="en-US" altLang="zh-CN" dirty="0">
                <a:latin typeface="Helvetica" pitchFamily="2" charset="0"/>
              </a:rPr>
              <a:t>traffic</a:t>
            </a:r>
            <a:endParaRPr lang="en-US" dirty="0">
              <a:latin typeface="Helvetica" pitchFamily="2" charset="0"/>
            </a:endParaRPr>
          </a:p>
        </p:txBody>
      </p:sp>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p:txBody>
          <a:bodyPr/>
          <a:lstStyle/>
          <a:p>
            <a:r>
              <a:rPr lang="en-US" altLang="zh-CN" dirty="0">
                <a:latin typeface="Helvetica" pitchFamily="2" charset="0"/>
              </a:rPr>
              <a:t>We</a:t>
            </a:r>
            <a:r>
              <a:rPr lang="zh-CN" altLang="en-US" dirty="0">
                <a:latin typeface="Helvetica" pitchFamily="2" charset="0"/>
              </a:rPr>
              <a:t> </a:t>
            </a:r>
            <a:r>
              <a:rPr lang="en-US" altLang="zh-CN" dirty="0">
                <a:latin typeface="Helvetica" pitchFamily="2" charset="0"/>
              </a:rPr>
              <a:t>use</a:t>
            </a:r>
            <a:r>
              <a:rPr lang="zh-CN" altLang="en-US" dirty="0">
                <a:latin typeface="Helvetica" pitchFamily="2" charset="0"/>
              </a:rPr>
              <a:t> </a:t>
            </a:r>
            <a:r>
              <a:rPr lang="en-US" altLang="zh-CN" dirty="0">
                <a:latin typeface="Helvetica" pitchFamily="2" charset="0"/>
              </a:rPr>
              <a:t>k-nearest neighbors</a:t>
            </a:r>
            <a:r>
              <a:rPr lang="zh-CN" altLang="en-US" dirty="0">
                <a:latin typeface="Helvetica" pitchFamily="2" charset="0"/>
              </a:rPr>
              <a:t> </a:t>
            </a:r>
            <a:r>
              <a:rPr lang="en-US" altLang="zh-CN" dirty="0">
                <a:latin typeface="Helvetica" pitchFamily="2" charset="0"/>
              </a:rPr>
              <a:t>(KNN) algorithm</a:t>
            </a:r>
            <a:r>
              <a:rPr lang="zh-CN" altLang="en-US" dirty="0">
                <a:latin typeface="Helvetica" pitchFamily="2" charset="0"/>
              </a:rPr>
              <a:t> </a:t>
            </a:r>
            <a:r>
              <a:rPr lang="en-US" altLang="zh-CN" dirty="0">
                <a:latin typeface="Helvetica" pitchFamily="2" charset="0"/>
              </a:rPr>
              <a:t>in</a:t>
            </a:r>
            <a:r>
              <a:rPr lang="zh-CN" altLang="en-US" dirty="0">
                <a:latin typeface="Helvetica" pitchFamily="2" charset="0"/>
              </a:rPr>
              <a:t> </a:t>
            </a:r>
            <a:r>
              <a:rPr lang="en-US" altLang="zh-CN" dirty="0">
                <a:latin typeface="Helvetica" pitchFamily="2" charset="0"/>
              </a:rPr>
              <a:t>the</a:t>
            </a:r>
            <a:r>
              <a:rPr lang="zh-CN" altLang="en-US" dirty="0">
                <a:latin typeface="Helvetica" pitchFamily="2" charset="0"/>
              </a:rPr>
              <a:t> </a:t>
            </a:r>
            <a:r>
              <a:rPr lang="en-US" altLang="zh-CN" dirty="0">
                <a:latin typeface="Helvetica" pitchFamily="2" charset="0"/>
              </a:rPr>
              <a:t>detection</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DDoS</a:t>
            </a:r>
            <a:r>
              <a:rPr lang="zh-CN" altLang="en-US" dirty="0">
                <a:latin typeface="Helvetica" pitchFamily="2" charset="0"/>
              </a:rPr>
              <a:t> </a:t>
            </a:r>
            <a:r>
              <a:rPr lang="en-US" altLang="zh-CN" dirty="0">
                <a:latin typeface="Helvetica" pitchFamily="2" charset="0"/>
              </a:rPr>
              <a:t>traffic.</a:t>
            </a:r>
          </a:p>
          <a:p>
            <a:r>
              <a:rPr lang="en-US" dirty="0">
                <a:latin typeface="Helvetica" pitchFamily="2" charset="0"/>
              </a:rPr>
              <a:t>Although it takes no time to train the model, the prediction requires a time complexity of </a:t>
            </a:r>
            <a:r>
              <a:rPr lang="en-US" i="1" dirty="0">
                <a:latin typeface="Helvetica" pitchFamily="2" charset="0"/>
              </a:rPr>
              <a:t>O(</a:t>
            </a:r>
            <a:r>
              <a:rPr lang="en-US" i="1" dirty="0" err="1">
                <a:latin typeface="Helvetica" pitchFamily="2" charset="0"/>
              </a:rPr>
              <a:t>nlogn</a:t>
            </a:r>
            <a:r>
              <a:rPr lang="en-US" i="1" dirty="0">
                <a:latin typeface="Helvetica" pitchFamily="2" charset="0"/>
              </a:rPr>
              <a:t>) </a:t>
            </a:r>
            <a:r>
              <a:rPr lang="en-US" dirty="0">
                <a:latin typeface="Helvetica" pitchFamily="2" charset="0"/>
              </a:rPr>
              <a:t>to complete</a:t>
            </a:r>
            <a:r>
              <a:rPr lang="en-US" altLang="zh-CN" dirty="0">
                <a:latin typeface="Helvetica" pitchFamily="2" charset="0"/>
              </a:rPr>
              <a:t>.</a:t>
            </a:r>
            <a:r>
              <a:rPr lang="zh-CN" altLang="en-US" dirty="0">
                <a:latin typeface="Helvetica" pitchFamily="2" charset="0"/>
              </a:rPr>
              <a:t> </a:t>
            </a:r>
            <a:r>
              <a:rPr lang="en-US" altLang="zh-CN" dirty="0">
                <a:latin typeface="Helvetica" pitchFamily="2" charset="0"/>
              </a:rPr>
              <a:t>Hence, we leverage the KD tree to partition the searching space, reducing the number of data points to enumerate.</a:t>
            </a:r>
          </a:p>
          <a:p>
            <a:r>
              <a:rPr lang="en-US" dirty="0">
                <a:latin typeface="Helvetica" pitchFamily="2" charset="0"/>
              </a:rPr>
              <a:t>Furthermore,</a:t>
            </a:r>
            <a:r>
              <a:rPr lang="zh-CN" altLang="en-US" dirty="0">
                <a:latin typeface="Helvetica" pitchFamily="2" charset="0"/>
              </a:rPr>
              <a:t> </a:t>
            </a:r>
            <a:r>
              <a:rPr lang="en-US" altLang="zh-CN" dirty="0">
                <a:latin typeface="Helvetica" pitchFamily="2" charset="0"/>
              </a:rPr>
              <a:t>our</a:t>
            </a:r>
            <a:r>
              <a:rPr lang="zh-CN" altLang="en-US" dirty="0">
                <a:latin typeface="Helvetica" pitchFamily="2" charset="0"/>
              </a:rPr>
              <a:t> </a:t>
            </a:r>
            <a:r>
              <a:rPr lang="en-US" altLang="zh-CN" dirty="0">
                <a:latin typeface="Helvetica" pitchFamily="2" charset="0"/>
              </a:rPr>
              <a:t>approach</a:t>
            </a:r>
            <a:r>
              <a:rPr lang="zh-CN" altLang="en-US" dirty="0">
                <a:latin typeface="Helvetica" pitchFamily="2" charset="0"/>
              </a:rPr>
              <a:t> </a:t>
            </a:r>
            <a:r>
              <a:rPr lang="en-US" altLang="zh-CN" dirty="0">
                <a:latin typeface="Helvetica" pitchFamily="2" charset="0"/>
              </a:rPr>
              <a:t>generates</a:t>
            </a:r>
            <a:r>
              <a:rPr lang="zh-CN" altLang="en-US" dirty="0">
                <a:latin typeface="Helvetica" pitchFamily="2" charset="0"/>
              </a:rPr>
              <a:t> </a:t>
            </a:r>
            <a:r>
              <a:rPr lang="en-US" altLang="zh-CN" dirty="0">
                <a:latin typeface="Helvetica" pitchFamily="2" charset="0"/>
              </a:rPr>
              <a:t>a</a:t>
            </a:r>
            <a:r>
              <a:rPr lang="zh-CN" altLang="en-US" dirty="0">
                <a:latin typeface="Helvetica" pitchFamily="2" charset="0"/>
              </a:rPr>
              <a:t> </a:t>
            </a:r>
            <a:r>
              <a:rPr lang="en-US" altLang="zh-CN" dirty="0">
                <a:latin typeface="Helvetica" pitchFamily="2" charset="0"/>
              </a:rPr>
              <a:t>decision-tree</a:t>
            </a:r>
            <a:r>
              <a:rPr lang="zh-CN" altLang="en-US" dirty="0">
                <a:latin typeface="Helvetica" pitchFamily="2" charset="0"/>
              </a:rPr>
              <a:t> </a:t>
            </a:r>
            <a:r>
              <a:rPr lang="en-US" altLang="zh-CN" dirty="0">
                <a:latin typeface="Helvetica" pitchFamily="2" charset="0"/>
              </a:rPr>
              <a:t>liked</a:t>
            </a:r>
            <a:r>
              <a:rPr lang="zh-CN" altLang="en-US" dirty="0">
                <a:latin typeface="Helvetica" pitchFamily="2" charset="0"/>
              </a:rPr>
              <a:t> </a:t>
            </a:r>
            <a:r>
              <a:rPr lang="en-US" altLang="zh-CN" dirty="0">
                <a:latin typeface="Helvetica" pitchFamily="2" charset="0"/>
              </a:rPr>
              <a:t>structure</a:t>
            </a:r>
            <a:r>
              <a:rPr lang="zh-CN" altLang="en-US">
                <a:latin typeface="Helvetica" pitchFamily="2" charset="0"/>
              </a:rPr>
              <a:t> </a:t>
            </a:r>
            <a:r>
              <a:rPr lang="en-US" altLang="zh-CN">
                <a:latin typeface="Helvetica" pitchFamily="2" charset="0"/>
              </a:rPr>
              <a:t>out</a:t>
            </a:r>
            <a:r>
              <a:rPr lang="zh-CN" altLang="en-US" dirty="0">
                <a:latin typeface="Helvetica" pitchFamily="2" charset="0"/>
              </a:rPr>
              <a:t> </a:t>
            </a:r>
            <a:r>
              <a:rPr lang="en-US" altLang="zh-CN" dirty="0">
                <a:latin typeface="Helvetica" pitchFamily="2" charset="0"/>
              </a:rPr>
              <a:t>of</a:t>
            </a:r>
            <a:r>
              <a:rPr lang="zh-CN" altLang="en-US" dirty="0">
                <a:latin typeface="Helvetica" pitchFamily="2" charset="0"/>
              </a:rPr>
              <a:t> </a:t>
            </a:r>
            <a:r>
              <a:rPr lang="en-US" altLang="zh-CN" dirty="0">
                <a:latin typeface="Helvetica" pitchFamily="2" charset="0"/>
              </a:rPr>
              <a:t>the</a:t>
            </a:r>
            <a:r>
              <a:rPr lang="zh-CN" altLang="en-US" dirty="0">
                <a:latin typeface="Helvetica" pitchFamily="2" charset="0"/>
              </a:rPr>
              <a:t> </a:t>
            </a:r>
            <a:r>
              <a:rPr lang="en-US" altLang="zh-CN" dirty="0">
                <a:latin typeface="Helvetica" pitchFamily="2" charset="0"/>
              </a:rPr>
              <a:t>KD</a:t>
            </a:r>
            <a:r>
              <a:rPr lang="zh-CN" altLang="en-US" dirty="0">
                <a:latin typeface="Helvetica" pitchFamily="2" charset="0"/>
              </a:rPr>
              <a:t> </a:t>
            </a:r>
            <a:r>
              <a:rPr lang="en-US" altLang="zh-CN" dirty="0">
                <a:latin typeface="Helvetica" pitchFamily="2" charset="0"/>
              </a:rPr>
              <a:t>tree,</a:t>
            </a:r>
            <a:r>
              <a:rPr lang="zh-CN" altLang="en-US" dirty="0">
                <a:latin typeface="Helvetica" pitchFamily="2" charset="0"/>
              </a:rPr>
              <a:t> </a:t>
            </a:r>
            <a:r>
              <a:rPr lang="en-US" altLang="zh-CN" dirty="0">
                <a:latin typeface="Helvetica" pitchFamily="2" charset="0"/>
              </a:rPr>
              <a:t>reducing the time complexity for traffic monitoring to</a:t>
            </a:r>
            <a:r>
              <a:rPr lang="zh-CN" altLang="en-US" dirty="0">
                <a:latin typeface="Helvetica" pitchFamily="2" charset="0"/>
              </a:rPr>
              <a:t> </a:t>
            </a:r>
            <a:r>
              <a:rPr lang="en-US" altLang="zh-CN" dirty="0">
                <a:latin typeface="Helvetica" pitchFamily="2" charset="0"/>
              </a:rPr>
              <a:t>nearly O(d).</a:t>
            </a:r>
            <a:endParaRPr lang="en-US" dirty="0">
              <a:latin typeface="Helvetica" pitchFamily="2" charset="0"/>
            </a:endParaRPr>
          </a:p>
        </p:txBody>
      </p:sp>
      <p:sp>
        <p:nvSpPr>
          <p:cNvPr id="4" name="Slide Number Placeholder 3">
            <a:extLst>
              <a:ext uri="{FF2B5EF4-FFF2-40B4-BE49-F238E27FC236}">
                <a16:creationId xmlns:a16="http://schemas.microsoft.com/office/drawing/2014/main" id="{3014B18B-F797-6944-B3DD-75641F980222}"/>
              </a:ext>
            </a:extLst>
          </p:cNvPr>
          <p:cNvSpPr>
            <a:spLocks noGrp="1"/>
          </p:cNvSpPr>
          <p:nvPr>
            <p:ph type="sldNum" sz="quarter" idx="12"/>
          </p:nvPr>
        </p:nvSpPr>
        <p:spPr/>
        <p:txBody>
          <a:bodyPr/>
          <a:lstStyle/>
          <a:p>
            <a:fld id="{DE949984-2A41-2E4B-84BF-D58B24FC2646}" type="slidenum">
              <a:rPr lang="en-US" smtClean="0"/>
              <a:t>6</a:t>
            </a:fld>
            <a:endParaRPr lang="en-US"/>
          </a:p>
        </p:txBody>
      </p:sp>
    </p:spTree>
    <p:extLst>
      <p:ext uri="{BB962C8B-B14F-4D97-AF65-F5344CB8AC3E}">
        <p14:creationId xmlns:p14="http://schemas.microsoft.com/office/powerpoint/2010/main" val="30338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57547937-AD3F-2B44-9EE4-C0ACFE2A4A88}"/>
              </a:ext>
            </a:extLst>
          </p:cNvPr>
          <p:cNvSpPr>
            <a:spLocks noGrp="1"/>
          </p:cNvSpPr>
          <p:nvPr>
            <p:ph type="sldNum" sz="quarter" idx="12"/>
          </p:nvPr>
        </p:nvSpPr>
        <p:spPr/>
        <p:txBody>
          <a:bodyPr/>
          <a:lstStyle/>
          <a:p>
            <a:fld id="{DE949984-2A41-2E4B-84BF-D58B24FC2646}" type="slidenum">
              <a:rPr lang="en-US" smtClean="0"/>
              <a:t>7</a:t>
            </a:fld>
            <a:endParaRPr lang="en-US"/>
          </a:p>
        </p:txBody>
      </p:sp>
      <p:pic>
        <p:nvPicPr>
          <p:cNvPr id="6" name="Picture 5">
            <a:extLst>
              <a:ext uri="{FF2B5EF4-FFF2-40B4-BE49-F238E27FC236}">
                <a16:creationId xmlns:a16="http://schemas.microsoft.com/office/drawing/2014/main" id="{0095FE08-8A4E-7940-9C0C-14BA4C20B15E}"/>
              </a:ext>
            </a:extLst>
          </p:cNvPr>
          <p:cNvPicPr>
            <a:picLocks noChangeAspect="1"/>
          </p:cNvPicPr>
          <p:nvPr/>
        </p:nvPicPr>
        <p:blipFill>
          <a:blip r:embed="rId2"/>
          <a:stretch>
            <a:fillRect/>
          </a:stretch>
        </p:blipFill>
        <p:spPr>
          <a:xfrm>
            <a:off x="1819275" y="594142"/>
            <a:ext cx="8553450" cy="5669715"/>
          </a:xfrm>
          <a:prstGeom prst="rect">
            <a:avLst/>
          </a:prstGeom>
        </p:spPr>
      </p:pic>
    </p:spTree>
    <p:extLst>
      <p:ext uri="{BB962C8B-B14F-4D97-AF65-F5344CB8AC3E}">
        <p14:creationId xmlns:p14="http://schemas.microsoft.com/office/powerpoint/2010/main" val="337609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6B31-F558-A14B-84C8-4FA1B47E9B4C}"/>
              </a:ext>
            </a:extLst>
          </p:cNvPr>
          <p:cNvSpPr>
            <a:spLocks noGrp="1"/>
          </p:cNvSpPr>
          <p:nvPr>
            <p:ph type="title"/>
          </p:nvPr>
        </p:nvSpPr>
        <p:spPr/>
        <p:txBody>
          <a:bodyPr/>
          <a:lstStyle/>
          <a:p>
            <a:r>
              <a:rPr lang="en-US" altLang="zh-CN" dirty="0">
                <a:latin typeface="Helvetica" pitchFamily="2" charset="0"/>
              </a:rPr>
              <a:t>Phase</a:t>
            </a:r>
            <a:r>
              <a:rPr lang="zh-CN" altLang="en-US" dirty="0">
                <a:latin typeface="Helvetica" pitchFamily="2" charset="0"/>
              </a:rPr>
              <a:t> </a:t>
            </a:r>
            <a:r>
              <a:rPr lang="en-US" altLang="zh-CN" dirty="0">
                <a:latin typeface="Helvetica" pitchFamily="2" charset="0"/>
              </a:rPr>
              <a:t>two:</a:t>
            </a:r>
            <a:r>
              <a:rPr lang="zh-CN" altLang="en-US" dirty="0">
                <a:latin typeface="Helvetica" pitchFamily="2" charset="0"/>
              </a:rPr>
              <a:t> </a:t>
            </a:r>
            <a:r>
              <a:rPr lang="en-US" altLang="zh-CN" dirty="0">
                <a:latin typeface="Helvetica" pitchFamily="2" charset="0"/>
              </a:rPr>
              <a:t>DDoS</a:t>
            </a:r>
            <a:r>
              <a:rPr lang="zh-CN" altLang="en-US" dirty="0">
                <a:latin typeface="Helvetica" pitchFamily="2" charset="0"/>
              </a:rPr>
              <a:t> </a:t>
            </a:r>
            <a:r>
              <a:rPr lang="en-US" altLang="zh-CN" dirty="0">
                <a:latin typeface="Helvetica" pitchFamily="2" charset="0"/>
              </a:rPr>
              <a:t>classification</a:t>
            </a:r>
            <a:endParaRPr lang="en-US" dirty="0">
              <a:latin typeface="Helvetica" pitchFamily="2" charset="0"/>
            </a:endParaRPr>
          </a:p>
        </p:txBody>
      </p:sp>
      <p:sp>
        <p:nvSpPr>
          <p:cNvPr id="3" name="Content Placeholder 2">
            <a:extLst>
              <a:ext uri="{FF2B5EF4-FFF2-40B4-BE49-F238E27FC236}">
                <a16:creationId xmlns:a16="http://schemas.microsoft.com/office/drawing/2014/main" id="{578E5ED8-B644-5E42-9913-4DFCE98A49D3}"/>
              </a:ext>
            </a:extLst>
          </p:cNvPr>
          <p:cNvSpPr>
            <a:spLocks noGrp="1"/>
          </p:cNvSpPr>
          <p:nvPr>
            <p:ph idx="1"/>
          </p:nvPr>
        </p:nvSpPr>
        <p:spPr>
          <a:xfrm>
            <a:off x="838200" y="1690688"/>
            <a:ext cx="10515600" cy="4351338"/>
          </a:xfrm>
        </p:spPr>
        <p:txBody>
          <a:bodyPr/>
          <a:lstStyle/>
          <a:p>
            <a:r>
              <a:rPr lang="en-US" altLang="zh-CN" dirty="0">
                <a:latin typeface="Helvetica" pitchFamily="2" charset="0"/>
              </a:rPr>
              <a:t>D</a:t>
            </a:r>
            <a:r>
              <a:rPr lang="en-US" dirty="0">
                <a:latin typeface="Helvetica" pitchFamily="2" charset="0"/>
              </a:rPr>
              <a:t>esign philosophy</a:t>
            </a:r>
            <a:r>
              <a:rPr lang="en-US" altLang="zh-CN" dirty="0">
                <a:latin typeface="Helvetica" pitchFamily="2" charset="0"/>
              </a:rPr>
              <a:t>:</a:t>
            </a:r>
            <a:r>
              <a:rPr lang="zh-CN" altLang="en-US" dirty="0">
                <a:latin typeface="Helvetica" pitchFamily="2" charset="0"/>
              </a:rPr>
              <a:t> </a:t>
            </a:r>
            <a:r>
              <a:rPr lang="en-US" dirty="0">
                <a:latin typeface="Helvetica" pitchFamily="2" charset="0"/>
              </a:rPr>
              <a:t>the tra</a:t>
            </a:r>
            <a:r>
              <a:rPr lang="en-US" altLang="zh-CN" dirty="0">
                <a:latin typeface="Helvetica" pitchFamily="2" charset="0"/>
              </a:rPr>
              <a:t>ffi</a:t>
            </a:r>
            <a:r>
              <a:rPr lang="en-US" dirty="0">
                <a:latin typeface="Helvetica" pitchFamily="2" charset="0"/>
              </a:rPr>
              <a:t>c proﬁle is currently in a malicious position, and we need to conduct access control on some of the sources, so that the tra</a:t>
            </a:r>
            <a:r>
              <a:rPr lang="en-US" altLang="zh-CN" dirty="0">
                <a:latin typeface="Helvetica" pitchFamily="2" charset="0"/>
              </a:rPr>
              <a:t>ffi</a:t>
            </a:r>
            <a:r>
              <a:rPr lang="en-US" dirty="0">
                <a:latin typeface="Helvetica" pitchFamily="2" charset="0"/>
              </a:rPr>
              <a:t>c proﬁle can return</a:t>
            </a:r>
            <a:r>
              <a:rPr lang="zh-CN" altLang="en-US" dirty="0">
                <a:latin typeface="Helvetica" pitchFamily="2" charset="0"/>
              </a:rPr>
              <a:t> </a:t>
            </a:r>
            <a:r>
              <a:rPr lang="en-US" dirty="0">
                <a:latin typeface="Helvetica" pitchFamily="2" charset="0"/>
              </a:rPr>
              <a:t>to a benign area.</a:t>
            </a:r>
          </a:p>
          <a:p>
            <a:pPr lvl="1"/>
            <a:r>
              <a:rPr lang="en-US" altLang="zh-CN" dirty="0">
                <a:latin typeface="Helvetica" pitchFamily="2" charset="0"/>
              </a:rPr>
              <a:t>First</a:t>
            </a:r>
            <a:r>
              <a:rPr lang="zh-CN" altLang="en-US" dirty="0">
                <a:latin typeface="Helvetica" pitchFamily="2" charset="0"/>
              </a:rPr>
              <a:t> </a:t>
            </a:r>
            <a:r>
              <a:rPr lang="en-US" altLang="zh-CN" dirty="0">
                <a:latin typeface="Helvetica" pitchFamily="2" charset="0"/>
              </a:rPr>
              <a:t>step:</a:t>
            </a:r>
            <a:r>
              <a:rPr lang="zh-CN" altLang="en-US" dirty="0">
                <a:latin typeface="Helvetica" pitchFamily="2" charset="0"/>
              </a:rPr>
              <a:t> </a:t>
            </a:r>
            <a:r>
              <a:rPr lang="en-US" altLang="zh-CN" dirty="0">
                <a:latin typeface="Helvetica" pitchFamily="2" charset="0"/>
              </a:rPr>
              <a:t>calculate the shortest distance</a:t>
            </a:r>
            <a:r>
              <a:rPr lang="zh-CN" altLang="en-US" dirty="0">
                <a:latin typeface="Helvetica" pitchFamily="2" charset="0"/>
              </a:rPr>
              <a:t> </a:t>
            </a:r>
            <a:r>
              <a:rPr lang="en-US" altLang="zh-CN" i="1" dirty="0">
                <a:latin typeface="Helvetica" pitchFamily="2" charset="0"/>
              </a:rPr>
              <a:t>p</a:t>
            </a:r>
            <a:r>
              <a:rPr lang="zh-CN" altLang="en-US" i="1" dirty="0">
                <a:latin typeface="Helvetica" pitchFamily="2" charset="0"/>
              </a:rPr>
              <a:t> </a:t>
            </a:r>
            <a:r>
              <a:rPr lang="en-US" altLang="zh-CN" dirty="0">
                <a:latin typeface="Helvetica" pitchFamily="2" charset="0"/>
              </a:rPr>
              <a:t>from</a:t>
            </a:r>
            <a:r>
              <a:rPr lang="zh-CN" altLang="en-US" dirty="0">
                <a:latin typeface="Helvetica" pitchFamily="2" charset="0"/>
              </a:rPr>
              <a:t> </a:t>
            </a:r>
            <a:r>
              <a:rPr lang="en-US" altLang="zh-CN" dirty="0">
                <a:latin typeface="Helvetica" pitchFamily="2" charset="0"/>
              </a:rPr>
              <a:t>the</a:t>
            </a:r>
            <a:r>
              <a:rPr lang="zh-CN" altLang="en-US" dirty="0">
                <a:latin typeface="Helvetica" pitchFamily="2" charset="0"/>
              </a:rPr>
              <a:t> </a:t>
            </a:r>
            <a:r>
              <a:rPr lang="en-US" altLang="zh-CN" dirty="0">
                <a:latin typeface="Helvetica" pitchFamily="2" charset="0"/>
              </a:rPr>
              <a:t>current</a:t>
            </a:r>
            <a:r>
              <a:rPr lang="zh-CN" altLang="en-US" dirty="0">
                <a:latin typeface="Helvetica" pitchFamily="2" charset="0"/>
              </a:rPr>
              <a:t> </a:t>
            </a:r>
            <a:r>
              <a:rPr lang="en-US" altLang="zh-CN" dirty="0">
                <a:latin typeface="Helvetica" pitchFamily="2" charset="0"/>
              </a:rPr>
              <a:t>position</a:t>
            </a:r>
            <a:r>
              <a:rPr lang="zh-CN" altLang="en-US" dirty="0">
                <a:latin typeface="Helvetica" pitchFamily="2" charset="0"/>
              </a:rPr>
              <a:t> </a:t>
            </a:r>
            <a:r>
              <a:rPr lang="en-US" altLang="zh-CN" dirty="0">
                <a:latin typeface="Helvetica" pitchFamily="2" charset="0"/>
              </a:rPr>
              <a:t>to</a:t>
            </a:r>
            <a:r>
              <a:rPr lang="zh-CN" altLang="en-US" dirty="0">
                <a:latin typeface="Helvetica" pitchFamily="2" charset="0"/>
              </a:rPr>
              <a:t> </a:t>
            </a:r>
            <a:r>
              <a:rPr lang="en-US" altLang="zh-CN" dirty="0">
                <a:latin typeface="Helvetica" pitchFamily="2" charset="0"/>
              </a:rPr>
              <a:t>a</a:t>
            </a:r>
            <a:r>
              <a:rPr lang="zh-CN" altLang="en-US" dirty="0">
                <a:latin typeface="Helvetica" pitchFamily="2" charset="0"/>
              </a:rPr>
              <a:t> </a:t>
            </a:r>
            <a:r>
              <a:rPr lang="en-US" altLang="zh-CN" dirty="0">
                <a:latin typeface="Helvetica" pitchFamily="2" charset="0"/>
              </a:rPr>
              <a:t>benign</a:t>
            </a:r>
            <a:r>
              <a:rPr lang="zh-CN" altLang="en-US" dirty="0">
                <a:latin typeface="Helvetica" pitchFamily="2" charset="0"/>
              </a:rPr>
              <a:t> </a:t>
            </a:r>
            <a:r>
              <a:rPr lang="en-US" altLang="zh-CN" dirty="0">
                <a:latin typeface="Helvetica" pitchFamily="2" charset="0"/>
              </a:rPr>
              <a:t>area</a:t>
            </a:r>
            <a:r>
              <a:rPr lang="en-US" altLang="zh-CN" i="1" dirty="0">
                <a:latin typeface="Helvetica" pitchFamily="2" charset="0"/>
              </a:rPr>
              <a:t>.</a:t>
            </a:r>
            <a:endParaRPr lang="en-US" dirty="0">
              <a:latin typeface="Helvetica" pitchFamily="2" charset="0"/>
            </a:endParaRPr>
          </a:p>
        </p:txBody>
      </p:sp>
      <p:sp>
        <p:nvSpPr>
          <p:cNvPr id="4" name="Slide Number Placeholder 3">
            <a:extLst>
              <a:ext uri="{FF2B5EF4-FFF2-40B4-BE49-F238E27FC236}">
                <a16:creationId xmlns:a16="http://schemas.microsoft.com/office/drawing/2014/main" id="{EF0E1A6A-AF63-7A4A-9B93-CBD6F1C5F21C}"/>
              </a:ext>
            </a:extLst>
          </p:cNvPr>
          <p:cNvSpPr>
            <a:spLocks noGrp="1"/>
          </p:cNvSpPr>
          <p:nvPr>
            <p:ph type="sldNum" sz="quarter" idx="12"/>
          </p:nvPr>
        </p:nvSpPr>
        <p:spPr/>
        <p:txBody>
          <a:bodyPr/>
          <a:lstStyle/>
          <a:p>
            <a:fld id="{DE949984-2A41-2E4B-84BF-D58B24FC2646}" type="slidenum">
              <a:rPr lang="en-US" smtClean="0"/>
              <a:t>8</a:t>
            </a:fld>
            <a:endParaRPr lang="en-US"/>
          </a:p>
        </p:txBody>
      </p:sp>
      <p:pic>
        <p:nvPicPr>
          <p:cNvPr id="6" name="Picture 5">
            <a:extLst>
              <a:ext uri="{FF2B5EF4-FFF2-40B4-BE49-F238E27FC236}">
                <a16:creationId xmlns:a16="http://schemas.microsoft.com/office/drawing/2014/main" id="{A1285017-E91F-8A48-AA84-9EA961225745}"/>
              </a:ext>
            </a:extLst>
          </p:cNvPr>
          <p:cNvPicPr>
            <a:picLocks noChangeAspect="1"/>
          </p:cNvPicPr>
          <p:nvPr/>
        </p:nvPicPr>
        <p:blipFill>
          <a:blip r:embed="rId2"/>
          <a:stretch>
            <a:fillRect/>
          </a:stretch>
        </p:blipFill>
        <p:spPr>
          <a:xfrm>
            <a:off x="1603791" y="3906170"/>
            <a:ext cx="8984417" cy="2878125"/>
          </a:xfrm>
          <a:prstGeom prst="rect">
            <a:avLst/>
          </a:prstGeom>
        </p:spPr>
      </p:pic>
    </p:spTree>
    <p:extLst>
      <p:ext uri="{BB962C8B-B14F-4D97-AF65-F5344CB8AC3E}">
        <p14:creationId xmlns:p14="http://schemas.microsoft.com/office/powerpoint/2010/main" val="110171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827C35-9554-B646-8E42-E585B7940943}"/>
              </a:ext>
            </a:extLst>
          </p:cNvPr>
          <p:cNvSpPr>
            <a:spLocks noGrp="1"/>
          </p:cNvSpPr>
          <p:nvPr>
            <p:ph idx="1"/>
          </p:nvPr>
        </p:nvSpPr>
        <p:spPr>
          <a:xfrm>
            <a:off x="838200" y="605176"/>
            <a:ext cx="10515600" cy="5751174"/>
          </a:xfrm>
        </p:spPr>
        <p:txBody>
          <a:bodyPr/>
          <a:lstStyle/>
          <a:p>
            <a:r>
              <a:rPr lang="en-US" dirty="0">
                <a:latin typeface="Helvetica" pitchFamily="2" charset="0"/>
              </a:rPr>
              <a:t>We conduct the classiﬁcation for malicious sources by building tra</a:t>
            </a:r>
            <a:r>
              <a:rPr lang="en-US" altLang="zh-CN" dirty="0">
                <a:latin typeface="Helvetica" pitchFamily="2" charset="0"/>
              </a:rPr>
              <a:t>ffi</a:t>
            </a:r>
            <a:r>
              <a:rPr lang="en-US" dirty="0">
                <a:latin typeface="Helvetica" pitchFamily="2" charset="0"/>
              </a:rPr>
              <a:t>c proﬁles for each IP address. </a:t>
            </a:r>
          </a:p>
          <a:p>
            <a:r>
              <a:rPr lang="en-US" altLang="zh-CN" dirty="0">
                <a:latin typeface="Helvetica" pitchFamily="2" charset="0"/>
              </a:rPr>
              <a:t>Then</a:t>
            </a:r>
            <a:r>
              <a:rPr lang="en-US" dirty="0">
                <a:latin typeface="Helvetica" pitchFamily="2" charset="0"/>
              </a:rPr>
              <a:t>, </a:t>
            </a:r>
            <a:r>
              <a:rPr lang="en-US" altLang="zh-CN" dirty="0">
                <a:latin typeface="Helvetica" pitchFamily="2" charset="0"/>
              </a:rPr>
              <a:t>mark</a:t>
            </a:r>
            <a:r>
              <a:rPr lang="zh-CN" altLang="en-US" dirty="0">
                <a:latin typeface="Helvetica" pitchFamily="2" charset="0"/>
              </a:rPr>
              <a:t> </a:t>
            </a:r>
            <a:r>
              <a:rPr lang="en-US" altLang="zh-CN" dirty="0">
                <a:latin typeface="Helvetica" pitchFamily="2" charset="0"/>
              </a:rPr>
              <a:t>IP</a:t>
            </a:r>
            <a:r>
              <a:rPr lang="zh-CN" altLang="en-US" dirty="0">
                <a:latin typeface="Helvetica" pitchFamily="2" charset="0"/>
              </a:rPr>
              <a:t> </a:t>
            </a:r>
            <a:r>
              <a:rPr lang="en-US" altLang="zh-CN" dirty="0">
                <a:latin typeface="Helvetica" pitchFamily="2" charset="0"/>
              </a:rPr>
              <a:t>as</a:t>
            </a:r>
            <a:r>
              <a:rPr lang="zh-CN" altLang="en-US" dirty="0">
                <a:latin typeface="Helvetica" pitchFamily="2" charset="0"/>
              </a:rPr>
              <a:t> </a:t>
            </a:r>
            <a:r>
              <a:rPr lang="en-US" altLang="zh-CN" dirty="0">
                <a:latin typeface="Helvetica" pitchFamily="2" charset="0"/>
              </a:rPr>
              <a:t>malicious</a:t>
            </a:r>
            <a:r>
              <a:rPr lang="en-US" dirty="0">
                <a:latin typeface="Helvetica" pitchFamily="2" charset="0"/>
              </a:rPr>
              <a:t> in </a:t>
            </a:r>
            <a:r>
              <a:rPr lang="en-US" altLang="zh-CN" dirty="0">
                <a:latin typeface="Helvetica" pitchFamily="2" charset="0"/>
              </a:rPr>
              <a:t>a</a:t>
            </a:r>
            <a:r>
              <a:rPr lang="zh-CN" altLang="en-US" dirty="0">
                <a:latin typeface="Helvetica" pitchFamily="2" charset="0"/>
              </a:rPr>
              <a:t> </a:t>
            </a:r>
            <a:r>
              <a:rPr lang="en-US" altLang="zh-CN" dirty="0">
                <a:latin typeface="Helvetica" pitchFamily="2" charset="0"/>
              </a:rPr>
              <a:t>particular</a:t>
            </a:r>
            <a:r>
              <a:rPr lang="en-US" dirty="0">
                <a:latin typeface="Helvetica" pitchFamily="2" charset="0"/>
              </a:rPr>
              <a:t> order</a:t>
            </a:r>
            <a:r>
              <a:rPr lang="zh-CN" altLang="en-US" dirty="0">
                <a:latin typeface="Helvetica" pitchFamily="2" charset="0"/>
              </a:rPr>
              <a:t> </a:t>
            </a:r>
            <a:r>
              <a:rPr lang="en-US" altLang="zh-CN" dirty="0">
                <a:latin typeface="Helvetica" pitchFamily="2" charset="0"/>
              </a:rPr>
              <a:t>(according</a:t>
            </a:r>
            <a:r>
              <a:rPr lang="zh-CN" altLang="en-US" dirty="0">
                <a:latin typeface="Helvetica" pitchFamily="2" charset="0"/>
              </a:rPr>
              <a:t> </a:t>
            </a:r>
            <a:r>
              <a:rPr lang="en-US" altLang="zh-CN" dirty="0">
                <a:latin typeface="Helvetica" pitchFamily="2" charset="0"/>
              </a:rPr>
              <a:t>to</a:t>
            </a:r>
            <a:r>
              <a:rPr lang="zh-CN" altLang="en-US" dirty="0">
                <a:latin typeface="Helvetica" pitchFamily="2" charset="0"/>
              </a:rPr>
              <a:t> </a:t>
            </a:r>
            <a:r>
              <a:rPr lang="en-US" altLang="zh-CN" i="1" dirty="0">
                <a:latin typeface="Helvetica" pitchFamily="2" charset="0"/>
              </a:rPr>
              <a:t>p</a:t>
            </a:r>
            <a:r>
              <a:rPr lang="en-US" altLang="zh-CN" dirty="0">
                <a:latin typeface="Helvetica" pitchFamily="2" charset="0"/>
              </a:rPr>
              <a:t>)</a:t>
            </a:r>
            <a:r>
              <a:rPr lang="en-US" dirty="0">
                <a:latin typeface="Helvetica" pitchFamily="2" charset="0"/>
              </a:rPr>
              <a:t> until the overall tra</a:t>
            </a:r>
            <a:r>
              <a:rPr lang="en-US" altLang="zh-CN" dirty="0">
                <a:latin typeface="Helvetica" pitchFamily="2" charset="0"/>
              </a:rPr>
              <a:t>ffi</a:t>
            </a:r>
            <a:r>
              <a:rPr lang="en-US" dirty="0">
                <a:latin typeface="Helvetica" pitchFamily="2" charset="0"/>
              </a:rPr>
              <a:t>c proﬁle returns to a benign area.</a:t>
            </a:r>
          </a:p>
          <a:p>
            <a:r>
              <a:rPr lang="en-US" dirty="0">
                <a:latin typeface="Helvetica" pitchFamily="2" charset="0"/>
              </a:rPr>
              <a:t>We also need to minimize the impact on other features of the overall tra</a:t>
            </a:r>
            <a:r>
              <a:rPr lang="en-US" altLang="zh-CN" dirty="0">
                <a:latin typeface="Helvetica" pitchFamily="2" charset="0"/>
              </a:rPr>
              <a:t>ffi</a:t>
            </a:r>
            <a:r>
              <a:rPr lang="en-US" dirty="0">
                <a:latin typeface="Helvetica" pitchFamily="2" charset="0"/>
              </a:rPr>
              <a:t>c proﬁle </a:t>
            </a:r>
            <a:r>
              <a:rPr lang="en-US" i="1" dirty="0">
                <a:latin typeface="Helvetica" pitchFamily="2" charset="0"/>
              </a:rPr>
              <a:t>S</a:t>
            </a:r>
            <a:r>
              <a:rPr lang="en-US" dirty="0">
                <a:latin typeface="Helvetica" pitchFamily="2" charset="0"/>
              </a:rPr>
              <a:t> when determining the malicious</a:t>
            </a:r>
            <a:r>
              <a:rPr lang="zh-CN" altLang="en-US" dirty="0">
                <a:latin typeface="Helvetica" pitchFamily="2" charset="0"/>
              </a:rPr>
              <a:t> </a:t>
            </a:r>
            <a:r>
              <a:rPr lang="en-US" altLang="zh-CN" dirty="0">
                <a:latin typeface="Helvetica" pitchFamily="2" charset="0"/>
              </a:rPr>
              <a:t>IPs</a:t>
            </a:r>
            <a:r>
              <a:rPr lang="en-US" dirty="0">
                <a:latin typeface="Helvetica" pitchFamily="2" charset="0"/>
              </a:rPr>
              <a:t>. We consider this as an optimization problem with two constraints</a:t>
            </a:r>
          </a:p>
          <a:p>
            <a:endParaRPr lang="en-US" dirty="0"/>
          </a:p>
        </p:txBody>
      </p:sp>
      <p:sp>
        <p:nvSpPr>
          <p:cNvPr id="4" name="Slide Number Placeholder 3">
            <a:extLst>
              <a:ext uri="{FF2B5EF4-FFF2-40B4-BE49-F238E27FC236}">
                <a16:creationId xmlns:a16="http://schemas.microsoft.com/office/drawing/2014/main" id="{85212635-B31A-A84F-B2B6-C1A811B3340F}"/>
              </a:ext>
            </a:extLst>
          </p:cNvPr>
          <p:cNvSpPr>
            <a:spLocks noGrp="1"/>
          </p:cNvSpPr>
          <p:nvPr>
            <p:ph type="sldNum" sz="quarter" idx="12"/>
          </p:nvPr>
        </p:nvSpPr>
        <p:spPr/>
        <p:txBody>
          <a:bodyPr/>
          <a:lstStyle/>
          <a:p>
            <a:fld id="{DE949984-2A41-2E4B-84BF-D58B24FC2646}" type="slidenum">
              <a:rPr lang="en-US" smtClean="0"/>
              <a:t>9</a:t>
            </a:fld>
            <a:endParaRPr lang="en-US"/>
          </a:p>
        </p:txBody>
      </p:sp>
      <p:pic>
        <p:nvPicPr>
          <p:cNvPr id="2" name="Picture 1">
            <a:extLst>
              <a:ext uri="{FF2B5EF4-FFF2-40B4-BE49-F238E27FC236}">
                <a16:creationId xmlns:a16="http://schemas.microsoft.com/office/drawing/2014/main" id="{8DEC2265-C23D-6B46-9D20-AF31F81DA7DB}"/>
              </a:ext>
            </a:extLst>
          </p:cNvPr>
          <p:cNvPicPr>
            <a:picLocks noChangeAspect="1"/>
          </p:cNvPicPr>
          <p:nvPr/>
        </p:nvPicPr>
        <p:blipFill>
          <a:blip r:embed="rId2"/>
          <a:stretch>
            <a:fillRect/>
          </a:stretch>
        </p:blipFill>
        <p:spPr>
          <a:xfrm>
            <a:off x="3342770" y="3717137"/>
            <a:ext cx="5506459" cy="3004338"/>
          </a:xfrm>
          <a:prstGeom prst="rect">
            <a:avLst/>
          </a:prstGeom>
        </p:spPr>
      </p:pic>
    </p:spTree>
    <p:extLst>
      <p:ext uri="{BB962C8B-B14F-4D97-AF65-F5344CB8AC3E}">
        <p14:creationId xmlns:p14="http://schemas.microsoft.com/office/powerpoint/2010/main" val="2422474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8408</TotalTime>
  <Words>941</Words>
  <Application>Microsoft Macintosh PowerPoint</Application>
  <PresentationFormat>Widescreen</PresentationFormat>
  <Paragraphs>61</Paragraphs>
  <Slides>13</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Cambria Math</vt:lpstr>
      <vt:lpstr>Helvetica</vt:lpstr>
      <vt:lpstr>Office Theme</vt:lpstr>
      <vt:lpstr>Custom Design</vt:lpstr>
      <vt:lpstr>Toward Explainable and Adaptable Detection and Classiﬁcation of Distributed Denial-of-Service Attacks</vt:lpstr>
      <vt:lpstr>Distributed Denial-of-Service (DDoS) attack</vt:lpstr>
      <vt:lpstr>Detection &amp; classification of DDoS</vt:lpstr>
      <vt:lpstr>Overview of our work</vt:lpstr>
      <vt:lpstr>Methodology</vt:lpstr>
      <vt:lpstr>Phase one: detection of DDoS traffic</vt:lpstr>
      <vt:lpstr>PowerPoint Presentation</vt:lpstr>
      <vt:lpstr>Phase two: DDoS classification</vt:lpstr>
      <vt:lpstr>PowerPoint Presentation</vt:lpstr>
      <vt:lpstr>PowerPoint Presentation</vt:lpstr>
      <vt:lpstr>Adaptability</vt:lpstr>
      <vt:lpstr>Evaluation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Explicable and Adaptive DDoS Trafﬁc Classiﬁcation</dc:title>
  <dc:creator>冯 业博</dc:creator>
  <cp:lastModifiedBy>冯 业博</cp:lastModifiedBy>
  <cp:revision>49</cp:revision>
  <dcterms:created xsi:type="dcterms:W3CDTF">2020-03-23T08:58:38Z</dcterms:created>
  <dcterms:modified xsi:type="dcterms:W3CDTF">2020-07-31T16:25:22Z</dcterms:modified>
</cp:coreProperties>
</file>